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4" r:id="rId3"/>
    <p:sldId id="271" r:id="rId4"/>
    <p:sldId id="329" r:id="rId5"/>
    <p:sldId id="265" r:id="rId6"/>
    <p:sldId id="326" r:id="rId7"/>
    <p:sldId id="330" r:id="rId8"/>
    <p:sldId id="331" r:id="rId9"/>
    <p:sldId id="333" r:id="rId10"/>
    <p:sldId id="334" r:id="rId11"/>
    <p:sldId id="337" r:id="rId12"/>
    <p:sldId id="335" r:id="rId13"/>
    <p:sldId id="351" r:id="rId14"/>
    <p:sldId id="352" r:id="rId15"/>
    <p:sldId id="350" r:id="rId16"/>
    <p:sldId id="336" r:id="rId17"/>
    <p:sldId id="349" r:id="rId18"/>
    <p:sldId id="358" r:id="rId19"/>
    <p:sldId id="338" r:id="rId20"/>
    <p:sldId id="342" r:id="rId21"/>
    <p:sldId id="319" r:id="rId22"/>
    <p:sldId id="343" r:id="rId23"/>
    <p:sldId id="344" r:id="rId24"/>
    <p:sldId id="355" r:id="rId25"/>
    <p:sldId id="261" r:id="rId26"/>
    <p:sldId id="354" r:id="rId27"/>
    <p:sldId id="356" r:id="rId28"/>
    <p:sldId id="357" r:id="rId29"/>
    <p:sldId id="311" r:id="rId30"/>
    <p:sldId id="282" r:id="rId31"/>
    <p:sldId id="345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7F4"/>
    <a:srgbClr val="FF6600"/>
    <a:srgbClr val="F3B99F"/>
    <a:srgbClr val="66FF99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>
        <p:scale>
          <a:sx n="75" d="100"/>
          <a:sy n="75" d="100"/>
        </p:scale>
        <p:origin x="-12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Volunteer Management –</a:t>
          </a:r>
          <a:r>
            <a:rPr lang="en-US" sz="1200" b="1" cap="none" spc="0" dirty="0" smtClean="0">
              <a:ln/>
              <a:effectLst/>
            </a:rPr>
            <a:t>register volunteer, invite to project, request for certificate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 </a:t>
          </a:r>
          <a:r>
            <a:rPr lang="en-US" sz="1200" b="1" cap="none" spc="0" dirty="0" smtClean="0">
              <a:ln/>
              <a:effectLst/>
            </a:rPr>
            <a:t>– propose project, manage project members, closure of project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Certificate Management – </a:t>
          </a:r>
          <a:r>
            <a:rPr lang="en-US" sz="1200" b="1" cap="none" spc="0" dirty="0" smtClean="0">
              <a:ln/>
              <a:effectLst/>
            </a:rPr>
            <a:t>request, generate and distribute certificate of completion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 – </a:t>
          </a:r>
          <a:r>
            <a:rPr lang="en-US" sz="1200" b="1" cap="none" spc="0" dirty="0" smtClean="0">
              <a:ln/>
              <a:effectLst/>
            </a:rPr>
            <a:t>authentication and authorization, infrastructure, utility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4" custScaleY="1524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4" custScaleY="1431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4" custScaleY="136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3" presStyleCnt="4" custScaleY="1291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82DDB-DFC3-4175-B98C-F72B5BECD3C0}" type="presOf" srcId="{89B52B6D-D82C-42B0-BE38-A3B3D68F9C27}" destId="{FB899ED4-0995-40A2-A345-468203D60C81}" srcOrd="1" destOrd="0" presId="urn:microsoft.com/office/officeart/2005/8/layout/list1"/>
    <dgm:cxn modelId="{8FBAEF7C-3AAC-45F5-AA6B-9C5CBEB2D459}" type="presOf" srcId="{89B52B6D-D82C-42B0-BE38-A3B3D68F9C27}" destId="{0BB3654B-9C6D-4A61-87CC-E802B5686BC1}" srcOrd="0" destOrd="0" presId="urn:microsoft.com/office/officeart/2005/8/layout/list1"/>
    <dgm:cxn modelId="{8C353EE9-137E-4342-B69C-258B369F2DEB}" type="presOf" srcId="{68CDD154-F438-49AE-AED8-77DB9EC9D634}" destId="{21C03DFF-8234-4BBD-95B9-2622D999B6CC}" srcOrd="0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35499995-00A1-42F3-8DDF-3D9E3F5BEB8F}" type="presOf" srcId="{BF9A83B9-8111-4B78-8600-312D1688C140}" destId="{8ED20E6A-F08F-4955-95AA-301A4ACB2F6E}" srcOrd="0" destOrd="0" presId="urn:microsoft.com/office/officeart/2005/8/layout/list1"/>
    <dgm:cxn modelId="{1F7114F0-5DE3-4DE9-A921-58E29984CBB8}" type="presOf" srcId="{BF9A83B9-8111-4B78-8600-312D1688C140}" destId="{25B48118-6B58-4064-9C50-F7B4852148FC}" srcOrd="1" destOrd="0" presId="urn:microsoft.com/office/officeart/2005/8/layout/list1"/>
    <dgm:cxn modelId="{4F805CDA-AF84-4E08-BC4F-0C99619FE2F8}" type="presOf" srcId="{EF1F78ED-E9D5-44E4-97D4-B3FEFD902986}" destId="{DD69F0F8-C7C4-4EF4-8C1C-51E0155113CE}" srcOrd="0" destOrd="0" presId="urn:microsoft.com/office/officeart/2005/8/layout/list1"/>
    <dgm:cxn modelId="{BA1F67D6-1182-49BE-8474-0DE895C335F1}" type="presOf" srcId="{68CDD154-F438-49AE-AED8-77DB9EC9D634}" destId="{66C22AF7-7E37-41D2-944C-F904CFD2965B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B57BA4F-ABA8-48A9-9D26-B1279D4664BC}" srcId="{EF1F78ED-E9D5-44E4-97D4-B3FEFD902986}" destId="{BF9A83B9-8111-4B78-8600-312D1688C140}" srcOrd="3" destOrd="0" parTransId="{8FA8D553-4648-4D63-9876-6E7449F8F18A}" sibTransId="{9D0571FA-F277-43A1-BCD9-ED2072122346}"/>
    <dgm:cxn modelId="{6ECAA53B-94AB-44C0-BFB0-B285BF0D20B7}" type="presOf" srcId="{885613C5-7A76-4AA0-92F0-EEDD9B446661}" destId="{81666E97-5860-45F1-88A5-99FAA589A582}" srcOrd="0" destOrd="0" presId="urn:microsoft.com/office/officeart/2005/8/layout/list1"/>
    <dgm:cxn modelId="{C0908D23-9A99-4281-96DC-EC491AE830BD}" type="presOf" srcId="{885613C5-7A76-4AA0-92F0-EEDD9B446661}" destId="{E1A9A929-FEE8-4155-9F48-FAC5EE533310}" srcOrd="1" destOrd="0" presId="urn:microsoft.com/office/officeart/2005/8/layout/list1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2E8FBE82-60D5-4E28-8788-90C6768A8748}" type="presParOf" srcId="{DD69F0F8-C7C4-4EF4-8C1C-51E0155113CE}" destId="{2AC9D863-F73C-450B-9D85-60B005DA622F}" srcOrd="0" destOrd="0" presId="urn:microsoft.com/office/officeart/2005/8/layout/list1"/>
    <dgm:cxn modelId="{603A55B6-86E0-4120-AA17-3BF5F4392877}" type="presParOf" srcId="{2AC9D863-F73C-450B-9D85-60B005DA622F}" destId="{81666E97-5860-45F1-88A5-99FAA589A582}" srcOrd="0" destOrd="0" presId="urn:microsoft.com/office/officeart/2005/8/layout/list1"/>
    <dgm:cxn modelId="{267E8874-1357-4B3B-93DE-31ACF87BB41F}" type="presParOf" srcId="{2AC9D863-F73C-450B-9D85-60B005DA622F}" destId="{E1A9A929-FEE8-4155-9F48-FAC5EE533310}" srcOrd="1" destOrd="0" presId="urn:microsoft.com/office/officeart/2005/8/layout/list1"/>
    <dgm:cxn modelId="{2049864F-F38F-41FF-940D-73BAB1E20EB5}" type="presParOf" srcId="{DD69F0F8-C7C4-4EF4-8C1C-51E0155113CE}" destId="{D56B0920-15E2-4004-802C-40F44EE50B32}" srcOrd="1" destOrd="0" presId="urn:microsoft.com/office/officeart/2005/8/layout/list1"/>
    <dgm:cxn modelId="{A5D5BCC7-3171-459C-A8D8-FE611109822F}" type="presParOf" srcId="{DD69F0F8-C7C4-4EF4-8C1C-51E0155113CE}" destId="{BDDB4458-80D3-44D0-B84B-56AD138986B6}" srcOrd="2" destOrd="0" presId="urn:microsoft.com/office/officeart/2005/8/layout/list1"/>
    <dgm:cxn modelId="{F280032F-0800-4102-9DC2-880007264363}" type="presParOf" srcId="{DD69F0F8-C7C4-4EF4-8C1C-51E0155113CE}" destId="{E2BBED80-C124-45E1-8334-14F6E2349726}" srcOrd="3" destOrd="0" presId="urn:microsoft.com/office/officeart/2005/8/layout/list1"/>
    <dgm:cxn modelId="{331EAA54-D933-4ACC-AF3D-C78A0A582662}" type="presParOf" srcId="{DD69F0F8-C7C4-4EF4-8C1C-51E0155113CE}" destId="{55369A39-AAEC-465F-9413-7014ACD7EBA2}" srcOrd="4" destOrd="0" presId="urn:microsoft.com/office/officeart/2005/8/layout/list1"/>
    <dgm:cxn modelId="{E22CDCC0-10C7-41E7-9BA5-57C47E5102C0}" type="presParOf" srcId="{55369A39-AAEC-465F-9413-7014ACD7EBA2}" destId="{21C03DFF-8234-4BBD-95B9-2622D999B6CC}" srcOrd="0" destOrd="0" presId="urn:microsoft.com/office/officeart/2005/8/layout/list1"/>
    <dgm:cxn modelId="{448734B9-FE24-4714-A095-A219E1307673}" type="presParOf" srcId="{55369A39-AAEC-465F-9413-7014ACD7EBA2}" destId="{66C22AF7-7E37-41D2-944C-F904CFD2965B}" srcOrd="1" destOrd="0" presId="urn:microsoft.com/office/officeart/2005/8/layout/list1"/>
    <dgm:cxn modelId="{2B8EC0D4-D85F-4639-93E6-8F2BC8E5D42D}" type="presParOf" srcId="{DD69F0F8-C7C4-4EF4-8C1C-51E0155113CE}" destId="{C06D8DE2-402D-435C-802A-B654C27DCCEC}" srcOrd="5" destOrd="0" presId="urn:microsoft.com/office/officeart/2005/8/layout/list1"/>
    <dgm:cxn modelId="{BA23970B-F2EA-45DF-AA61-1656E6B4B46B}" type="presParOf" srcId="{DD69F0F8-C7C4-4EF4-8C1C-51E0155113CE}" destId="{F6B0ED51-C4BD-4727-BD27-53060818C439}" srcOrd="6" destOrd="0" presId="urn:microsoft.com/office/officeart/2005/8/layout/list1"/>
    <dgm:cxn modelId="{819CCE8F-C36D-4A05-A4B7-01E9332A30B3}" type="presParOf" srcId="{DD69F0F8-C7C4-4EF4-8C1C-51E0155113CE}" destId="{6D0E8308-C920-46C3-A438-4529411307A8}" srcOrd="7" destOrd="0" presId="urn:microsoft.com/office/officeart/2005/8/layout/list1"/>
    <dgm:cxn modelId="{49070FFB-85C1-4C99-819A-CDBAF60A6352}" type="presParOf" srcId="{DD69F0F8-C7C4-4EF4-8C1C-51E0155113CE}" destId="{0D06F5E2-48C8-4660-800A-8A1356970832}" srcOrd="8" destOrd="0" presId="urn:microsoft.com/office/officeart/2005/8/layout/list1"/>
    <dgm:cxn modelId="{B5FF7ED2-FA9D-4B6A-90F4-5B95E1BCEDD4}" type="presParOf" srcId="{0D06F5E2-48C8-4660-800A-8A1356970832}" destId="{0BB3654B-9C6D-4A61-87CC-E802B5686BC1}" srcOrd="0" destOrd="0" presId="urn:microsoft.com/office/officeart/2005/8/layout/list1"/>
    <dgm:cxn modelId="{9A818BDB-0834-4104-A79B-AB4DF8D4DE9A}" type="presParOf" srcId="{0D06F5E2-48C8-4660-800A-8A1356970832}" destId="{FB899ED4-0995-40A2-A345-468203D60C81}" srcOrd="1" destOrd="0" presId="urn:microsoft.com/office/officeart/2005/8/layout/list1"/>
    <dgm:cxn modelId="{95BA57F7-B549-4DAB-910F-B8EDDC1D1703}" type="presParOf" srcId="{DD69F0F8-C7C4-4EF4-8C1C-51E0155113CE}" destId="{868AE5E0-B723-46BA-9B8A-7BDE27FDAC96}" srcOrd="9" destOrd="0" presId="urn:microsoft.com/office/officeart/2005/8/layout/list1"/>
    <dgm:cxn modelId="{8899607D-E622-417A-86FE-3F30EF11C304}" type="presParOf" srcId="{DD69F0F8-C7C4-4EF4-8C1C-51E0155113CE}" destId="{6F1F44CC-2CF6-4D1F-9380-EB8B891F3B87}" srcOrd="10" destOrd="0" presId="urn:microsoft.com/office/officeart/2005/8/layout/list1"/>
    <dgm:cxn modelId="{9F080BD6-9321-4970-B1D9-1DEF75AC7232}" type="presParOf" srcId="{DD69F0F8-C7C4-4EF4-8C1C-51E0155113CE}" destId="{2830F6C9-0CD4-4CC1-B63C-B8212F78FF42}" srcOrd="11" destOrd="0" presId="urn:microsoft.com/office/officeart/2005/8/layout/list1"/>
    <dgm:cxn modelId="{8AC9A72F-DF10-401A-8D01-DB442C20CEF4}" type="presParOf" srcId="{DD69F0F8-C7C4-4EF4-8C1C-51E0155113CE}" destId="{35976697-83B8-454B-ACE2-4571E527B678}" srcOrd="12" destOrd="0" presId="urn:microsoft.com/office/officeart/2005/8/layout/list1"/>
    <dgm:cxn modelId="{004CF822-792E-4867-B031-6C6F002D3F6A}" type="presParOf" srcId="{35976697-83B8-454B-ACE2-4571E527B678}" destId="{8ED20E6A-F08F-4955-95AA-301A4ACB2F6E}" srcOrd="0" destOrd="0" presId="urn:microsoft.com/office/officeart/2005/8/layout/list1"/>
    <dgm:cxn modelId="{9136A952-A559-4114-95F7-F2A05BB1A393}" type="presParOf" srcId="{35976697-83B8-454B-ACE2-4571E527B678}" destId="{25B48118-6B58-4064-9C50-F7B4852148FC}" srcOrd="1" destOrd="0" presId="urn:microsoft.com/office/officeart/2005/8/layout/list1"/>
    <dgm:cxn modelId="{B7CDF07B-9A5E-4F16-8545-58F91831EC68}" type="presParOf" srcId="{DD69F0F8-C7C4-4EF4-8C1C-51E0155113CE}" destId="{8C709240-4DF1-42AB-B93B-B126A518580F}" srcOrd="13" destOrd="0" presId="urn:microsoft.com/office/officeart/2005/8/layout/list1"/>
    <dgm:cxn modelId="{1BB570D6-2C46-42A0-A5F6-9DBC5834B8C9}" type="presParOf" srcId="{DD69F0F8-C7C4-4EF4-8C1C-51E0155113CE}" destId="{40AFF034-79FB-446D-A396-A1D78C5E83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0A931-1069-4175-B163-50B8EB4AC1F6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8CC7EC-4627-4221-9401-ED601BBDF0CB}">
      <dgm:prSet phldrT="[Text]"/>
      <dgm:spPr/>
      <dgm:t>
        <a:bodyPr/>
        <a:lstStyle/>
        <a:p>
          <a:r>
            <a:rPr lang="en-US" dirty="0" smtClean="0"/>
            <a:t>Detailed Design</a:t>
          </a:r>
          <a:endParaRPr lang="en-US" dirty="0"/>
        </a:p>
      </dgm:t>
    </dgm:pt>
    <dgm:pt modelId="{1C1EA8FC-A1A4-4B36-A5B0-56DB366DC844}" type="parTrans" cxnId="{F2687A57-3B29-4AC4-9C12-6B6C593BED1A}">
      <dgm:prSet/>
      <dgm:spPr/>
      <dgm:t>
        <a:bodyPr/>
        <a:lstStyle/>
        <a:p>
          <a:endParaRPr lang="en-US"/>
        </a:p>
      </dgm:t>
    </dgm:pt>
    <dgm:pt modelId="{0FAD1D8E-86DF-4578-9909-F8DF4251DE23}" type="sibTrans" cxnId="{F2687A57-3B29-4AC4-9C12-6B6C593BED1A}">
      <dgm:prSet/>
      <dgm:spPr/>
      <dgm:t>
        <a:bodyPr/>
        <a:lstStyle/>
        <a:p>
          <a:endParaRPr lang="en-US"/>
        </a:p>
      </dgm:t>
    </dgm:pt>
    <dgm:pt modelId="{195F6B75-99E4-493E-A75E-5F235DCDA336}">
      <dgm:prSet phldrT="[Text]"/>
      <dgm:spPr/>
      <dgm:t>
        <a:bodyPr/>
        <a:lstStyle/>
        <a:p>
          <a:r>
            <a:rPr lang="en-US" dirty="0" smtClean="0"/>
            <a:t>Code implementation</a:t>
          </a:r>
          <a:endParaRPr lang="en-US" dirty="0"/>
        </a:p>
      </dgm:t>
    </dgm:pt>
    <dgm:pt modelId="{EC0D68D0-1A1A-4CBE-9837-B97ECB2E9917}" type="parTrans" cxnId="{7220AF58-2172-4B0B-8F3F-DAD50098F86D}">
      <dgm:prSet/>
      <dgm:spPr/>
      <dgm:t>
        <a:bodyPr/>
        <a:lstStyle/>
        <a:p>
          <a:endParaRPr lang="en-US"/>
        </a:p>
      </dgm:t>
    </dgm:pt>
    <dgm:pt modelId="{11333E5D-B192-4D6E-8EDB-42171D5CE814}" type="sibTrans" cxnId="{7220AF58-2172-4B0B-8F3F-DAD50098F86D}">
      <dgm:prSet/>
      <dgm:spPr/>
      <dgm:t>
        <a:bodyPr/>
        <a:lstStyle/>
        <a:p>
          <a:endParaRPr lang="en-US"/>
        </a:p>
      </dgm:t>
    </dgm:pt>
    <dgm:pt modelId="{10A8B4D3-9454-4CFB-850C-073C673707BE}">
      <dgm:prSet phldrT="[Text]"/>
      <dgm:spPr/>
      <dgm:t>
        <a:bodyPr/>
        <a:lstStyle/>
        <a:p>
          <a:r>
            <a:rPr lang="en-US" dirty="0" smtClean="0"/>
            <a:t>Test / QA</a:t>
          </a:r>
          <a:endParaRPr lang="en-US" dirty="0"/>
        </a:p>
      </dgm:t>
    </dgm:pt>
    <dgm:pt modelId="{92D0882A-608C-41A1-9FDE-70DA8C766605}" type="parTrans" cxnId="{C00FB9D1-3D4D-4A1F-85BA-92F61C284AAE}">
      <dgm:prSet/>
      <dgm:spPr/>
      <dgm:t>
        <a:bodyPr/>
        <a:lstStyle/>
        <a:p>
          <a:endParaRPr lang="en-US"/>
        </a:p>
      </dgm:t>
    </dgm:pt>
    <dgm:pt modelId="{A05FA412-2146-4CE5-AEA8-AA62862E1591}" type="sibTrans" cxnId="{C00FB9D1-3D4D-4A1F-85BA-92F61C284AAE}">
      <dgm:prSet/>
      <dgm:spPr/>
      <dgm:t>
        <a:bodyPr/>
        <a:lstStyle/>
        <a:p>
          <a:endParaRPr lang="en-US"/>
        </a:p>
      </dgm:t>
    </dgm:pt>
    <dgm:pt modelId="{40351AD1-6193-4D06-8332-C733BBFA9F81}">
      <dgm:prSet phldrT="[Text]"/>
      <dgm:spPr/>
      <dgm:t>
        <a:bodyPr/>
        <a:lstStyle/>
        <a:p>
          <a:r>
            <a:rPr lang="en-US" dirty="0" smtClean="0"/>
            <a:t>Fix / improvement</a:t>
          </a:r>
          <a:endParaRPr lang="en-US" dirty="0"/>
        </a:p>
      </dgm:t>
    </dgm:pt>
    <dgm:pt modelId="{7C12FCAD-0666-48A4-A163-67A0BBBA2B58}" type="parTrans" cxnId="{15036D50-E427-43F8-9A92-52827E206B91}">
      <dgm:prSet/>
      <dgm:spPr/>
      <dgm:t>
        <a:bodyPr/>
        <a:lstStyle/>
        <a:p>
          <a:endParaRPr lang="en-US"/>
        </a:p>
      </dgm:t>
    </dgm:pt>
    <dgm:pt modelId="{F67BBF3F-8A36-45E9-92B6-6CF670F578F6}" type="sibTrans" cxnId="{15036D50-E427-43F8-9A92-52827E206B91}">
      <dgm:prSet/>
      <dgm:spPr/>
      <dgm:t>
        <a:bodyPr/>
        <a:lstStyle/>
        <a:p>
          <a:endParaRPr lang="en-US"/>
        </a:p>
      </dgm:t>
    </dgm:pt>
    <dgm:pt modelId="{C4AD61FD-3B5F-4840-9270-EDDF7593DF28}">
      <dgm:prSet phldrT="[Text]"/>
      <dgm:spPr/>
      <dgm:t>
        <a:bodyPr/>
        <a:lstStyle/>
        <a:p>
          <a:r>
            <a:rPr lang="en-US" dirty="0" smtClean="0"/>
            <a:t>Check-in</a:t>
          </a:r>
          <a:endParaRPr lang="en-US" dirty="0"/>
        </a:p>
      </dgm:t>
    </dgm:pt>
    <dgm:pt modelId="{03CC3EBF-51D1-4CC2-8183-B30F9FDE0950}" type="parTrans" cxnId="{D307A1B4-98A4-487F-AE8F-0622359B9612}">
      <dgm:prSet/>
      <dgm:spPr/>
      <dgm:t>
        <a:bodyPr/>
        <a:lstStyle/>
        <a:p>
          <a:endParaRPr lang="en-US"/>
        </a:p>
      </dgm:t>
    </dgm:pt>
    <dgm:pt modelId="{3DB5D5CC-E076-4ED3-B1B3-9CEAFBCA8571}" type="sibTrans" cxnId="{D307A1B4-98A4-487F-AE8F-0622359B9612}">
      <dgm:prSet/>
      <dgm:spPr/>
      <dgm:t>
        <a:bodyPr/>
        <a:lstStyle/>
        <a:p>
          <a:endParaRPr lang="en-US"/>
        </a:p>
      </dgm:t>
    </dgm:pt>
    <dgm:pt modelId="{8BB1222A-F80F-4E72-8518-CC0C380AF739}" type="pres">
      <dgm:prSet presAssocID="{CA50A931-1069-4175-B163-50B8EB4AC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11BE1-397F-470F-9B87-EBDD83C1A8B1}" type="pres">
      <dgm:prSet presAssocID="{CA50A931-1069-4175-B163-50B8EB4AC1F6}" presName="cycle" presStyleCnt="0"/>
      <dgm:spPr/>
    </dgm:pt>
    <dgm:pt modelId="{931FAFF9-A2B5-41B5-AF40-5894F118D1B1}" type="pres">
      <dgm:prSet presAssocID="{9E8CC7EC-4627-4221-9401-ED601BBDF0C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2E55-7F78-45F7-B1DD-7D89911CCAC2}" type="pres">
      <dgm:prSet presAssocID="{0FAD1D8E-86DF-4578-9909-F8DF4251DE23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B35761A-B460-4AB9-A8EC-BB248D5B0877}" type="pres">
      <dgm:prSet presAssocID="{195F6B75-99E4-493E-A75E-5F235DCDA336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4DA60-CC81-4052-99EE-69A25A3622D9}" type="pres">
      <dgm:prSet presAssocID="{10A8B4D3-9454-4CFB-850C-073C673707BE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2488A-36F8-49B4-91FE-C55DE5269B9D}" type="pres">
      <dgm:prSet presAssocID="{40351AD1-6193-4D06-8332-C733BBFA9F81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B3D13-14F1-4D00-8C47-D3EFE80E9219}" type="pres">
      <dgm:prSet presAssocID="{C4AD61FD-3B5F-4840-9270-EDDF7593DF28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87A57-3B29-4AC4-9C12-6B6C593BED1A}" srcId="{CA50A931-1069-4175-B163-50B8EB4AC1F6}" destId="{9E8CC7EC-4627-4221-9401-ED601BBDF0CB}" srcOrd="0" destOrd="0" parTransId="{1C1EA8FC-A1A4-4B36-A5B0-56DB366DC844}" sibTransId="{0FAD1D8E-86DF-4578-9909-F8DF4251DE23}"/>
    <dgm:cxn modelId="{D307A1B4-98A4-487F-AE8F-0622359B9612}" srcId="{CA50A931-1069-4175-B163-50B8EB4AC1F6}" destId="{C4AD61FD-3B5F-4840-9270-EDDF7593DF28}" srcOrd="4" destOrd="0" parTransId="{03CC3EBF-51D1-4CC2-8183-B30F9FDE0950}" sibTransId="{3DB5D5CC-E076-4ED3-B1B3-9CEAFBCA8571}"/>
    <dgm:cxn modelId="{15036D50-E427-43F8-9A92-52827E206B91}" srcId="{CA50A931-1069-4175-B163-50B8EB4AC1F6}" destId="{40351AD1-6193-4D06-8332-C733BBFA9F81}" srcOrd="3" destOrd="0" parTransId="{7C12FCAD-0666-48A4-A163-67A0BBBA2B58}" sibTransId="{F67BBF3F-8A36-45E9-92B6-6CF670F578F6}"/>
    <dgm:cxn modelId="{8AE827DC-59FD-4B09-BEC5-828741477648}" type="presOf" srcId="{C4AD61FD-3B5F-4840-9270-EDDF7593DF28}" destId="{C84B3D13-14F1-4D00-8C47-D3EFE80E9219}" srcOrd="0" destOrd="0" presId="urn:microsoft.com/office/officeart/2005/8/layout/cycle3"/>
    <dgm:cxn modelId="{343B69BC-6848-40FC-9411-5096EBE78853}" type="presOf" srcId="{0FAD1D8E-86DF-4578-9909-F8DF4251DE23}" destId="{4F522E55-7F78-45F7-B1DD-7D89911CCAC2}" srcOrd="0" destOrd="0" presId="urn:microsoft.com/office/officeart/2005/8/layout/cycle3"/>
    <dgm:cxn modelId="{529D1D96-2077-454A-996F-09889F268A5B}" type="presOf" srcId="{40351AD1-6193-4D06-8332-C733BBFA9F81}" destId="{19F2488A-36F8-49B4-91FE-C55DE5269B9D}" srcOrd="0" destOrd="0" presId="urn:microsoft.com/office/officeart/2005/8/layout/cycle3"/>
    <dgm:cxn modelId="{8011F6B3-A324-470F-8ADD-12118F18FB8C}" type="presOf" srcId="{CA50A931-1069-4175-B163-50B8EB4AC1F6}" destId="{8BB1222A-F80F-4E72-8518-CC0C380AF739}" srcOrd="0" destOrd="0" presId="urn:microsoft.com/office/officeart/2005/8/layout/cycle3"/>
    <dgm:cxn modelId="{C6D4AAEE-4175-4E8F-9F27-B92235B8AD42}" type="presOf" srcId="{10A8B4D3-9454-4CFB-850C-073C673707BE}" destId="{1DD4DA60-CC81-4052-99EE-69A25A3622D9}" srcOrd="0" destOrd="0" presId="urn:microsoft.com/office/officeart/2005/8/layout/cycle3"/>
    <dgm:cxn modelId="{8A82A348-EFF0-41FA-AD9E-CB7A757A1074}" type="presOf" srcId="{9E8CC7EC-4627-4221-9401-ED601BBDF0CB}" destId="{931FAFF9-A2B5-41B5-AF40-5894F118D1B1}" srcOrd="0" destOrd="0" presId="urn:microsoft.com/office/officeart/2005/8/layout/cycle3"/>
    <dgm:cxn modelId="{04AF68A8-AA6C-4555-8B5C-FA0A74DED0A8}" type="presOf" srcId="{195F6B75-99E4-493E-A75E-5F235DCDA336}" destId="{9B35761A-B460-4AB9-A8EC-BB248D5B0877}" srcOrd="0" destOrd="0" presId="urn:microsoft.com/office/officeart/2005/8/layout/cycle3"/>
    <dgm:cxn modelId="{7220AF58-2172-4B0B-8F3F-DAD50098F86D}" srcId="{CA50A931-1069-4175-B163-50B8EB4AC1F6}" destId="{195F6B75-99E4-493E-A75E-5F235DCDA336}" srcOrd="1" destOrd="0" parTransId="{EC0D68D0-1A1A-4CBE-9837-B97ECB2E9917}" sibTransId="{11333E5D-B192-4D6E-8EDB-42171D5CE814}"/>
    <dgm:cxn modelId="{C00FB9D1-3D4D-4A1F-85BA-92F61C284AAE}" srcId="{CA50A931-1069-4175-B163-50B8EB4AC1F6}" destId="{10A8B4D3-9454-4CFB-850C-073C673707BE}" srcOrd="2" destOrd="0" parTransId="{92D0882A-608C-41A1-9FDE-70DA8C766605}" sibTransId="{A05FA412-2146-4CE5-AEA8-AA62862E1591}"/>
    <dgm:cxn modelId="{0A0907BB-0EF3-4923-9F88-3E59E1ACAF2F}" type="presParOf" srcId="{8BB1222A-F80F-4E72-8518-CC0C380AF739}" destId="{ED311BE1-397F-470F-9B87-EBDD83C1A8B1}" srcOrd="0" destOrd="0" presId="urn:microsoft.com/office/officeart/2005/8/layout/cycle3"/>
    <dgm:cxn modelId="{B79E563D-F17E-49F8-94C1-3E8C51F0044F}" type="presParOf" srcId="{ED311BE1-397F-470F-9B87-EBDD83C1A8B1}" destId="{931FAFF9-A2B5-41B5-AF40-5894F118D1B1}" srcOrd="0" destOrd="0" presId="urn:microsoft.com/office/officeart/2005/8/layout/cycle3"/>
    <dgm:cxn modelId="{98C2B429-2010-4EE2-AC35-2580FB66535A}" type="presParOf" srcId="{ED311BE1-397F-470F-9B87-EBDD83C1A8B1}" destId="{4F522E55-7F78-45F7-B1DD-7D89911CCAC2}" srcOrd="1" destOrd="0" presId="urn:microsoft.com/office/officeart/2005/8/layout/cycle3"/>
    <dgm:cxn modelId="{0D69FDC9-38EA-48F1-A692-A7CB7FF3F972}" type="presParOf" srcId="{ED311BE1-397F-470F-9B87-EBDD83C1A8B1}" destId="{9B35761A-B460-4AB9-A8EC-BB248D5B0877}" srcOrd="2" destOrd="0" presId="urn:microsoft.com/office/officeart/2005/8/layout/cycle3"/>
    <dgm:cxn modelId="{F49C3826-92FC-4899-AB1C-FB6624247259}" type="presParOf" srcId="{ED311BE1-397F-470F-9B87-EBDD83C1A8B1}" destId="{1DD4DA60-CC81-4052-99EE-69A25A3622D9}" srcOrd="3" destOrd="0" presId="urn:microsoft.com/office/officeart/2005/8/layout/cycle3"/>
    <dgm:cxn modelId="{AC98E039-7551-46C4-BAB2-19853AB528FF}" type="presParOf" srcId="{ED311BE1-397F-470F-9B87-EBDD83C1A8B1}" destId="{19F2488A-36F8-49B4-91FE-C55DE5269B9D}" srcOrd="4" destOrd="0" presId="urn:microsoft.com/office/officeart/2005/8/layout/cycle3"/>
    <dgm:cxn modelId="{25883BBD-F725-467C-91FA-273E806D244E}" type="presParOf" srcId="{ED311BE1-397F-470F-9B87-EBDD83C1A8B1}" destId="{C84B3D13-14F1-4D00-8C47-D3EFE80E921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512157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289560" y="58552"/>
          <a:ext cx="4053840" cy="6750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Volunteer Management –</a:t>
          </a:r>
          <a:r>
            <a:rPr lang="en-US" sz="1200" b="1" kern="1200" cap="none" spc="0" dirty="0" smtClean="0">
              <a:ln/>
              <a:effectLst/>
            </a:rPr>
            <a:t>register volunteer, invite to project, request for certificate</a:t>
          </a:r>
          <a:endParaRPr lang="en-US" sz="1600" b="1" kern="1200" cap="none" spc="0" dirty="0" smtClean="0">
            <a:ln/>
            <a:effectLst/>
          </a:endParaRPr>
        </a:p>
      </dsp:txBody>
      <dsp:txXfrm>
        <a:off x="322511" y="91503"/>
        <a:ext cx="3987938" cy="609102"/>
      </dsp:txXfrm>
    </dsp:sp>
    <dsp:sp modelId="{F6B0ED51-C4BD-4727-BD27-53060818C439}">
      <dsp:nvSpPr>
        <dsp:cNvPr id="0" name=""/>
        <dsp:cNvSpPr/>
      </dsp:nvSpPr>
      <dsp:spPr>
        <a:xfrm>
          <a:off x="0" y="1383448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289560" y="971157"/>
          <a:ext cx="4053840" cy="6336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 </a:t>
          </a:r>
          <a:r>
            <a:rPr lang="en-US" sz="1200" b="1" kern="1200" cap="none" spc="0" dirty="0" smtClean="0">
              <a:ln/>
              <a:effectLst/>
            </a:rPr>
            <a:t>– propose project, manage project members, closure of project</a:t>
          </a:r>
          <a:endParaRPr lang="en-US" sz="1600" b="1" kern="1200" cap="none" spc="0" dirty="0">
            <a:ln/>
            <a:effectLst/>
          </a:endParaRPr>
        </a:p>
      </dsp:txBody>
      <dsp:txXfrm>
        <a:off x="320494" y="1002091"/>
        <a:ext cx="3991972" cy="571823"/>
      </dsp:txXfrm>
    </dsp:sp>
    <dsp:sp modelId="{6F1F44CC-2CF6-4D1F-9380-EB8B891F3B87}">
      <dsp:nvSpPr>
        <dsp:cNvPr id="0" name=""/>
        <dsp:cNvSpPr/>
      </dsp:nvSpPr>
      <dsp:spPr>
        <a:xfrm>
          <a:off x="0" y="2225129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289560" y="1842448"/>
          <a:ext cx="4053840" cy="6040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Certificate Management – </a:t>
          </a:r>
          <a:r>
            <a:rPr lang="en-US" sz="1200" b="1" kern="1200" cap="none" spc="0" dirty="0" smtClean="0">
              <a:ln/>
              <a:effectLst/>
            </a:rPr>
            <a:t>request, generate and distribute certificate of completion</a:t>
          </a:r>
          <a:endParaRPr lang="en-US" sz="1600" b="1" kern="1200" cap="none" spc="0" dirty="0">
            <a:ln/>
            <a:effectLst/>
          </a:endParaRPr>
        </a:p>
      </dsp:txBody>
      <dsp:txXfrm>
        <a:off x="319049" y="1871937"/>
        <a:ext cx="3994862" cy="545103"/>
      </dsp:txXfrm>
    </dsp:sp>
    <dsp:sp modelId="{40AFF034-79FB-446D-A396-A1D78C5E83DA}">
      <dsp:nvSpPr>
        <dsp:cNvPr id="0" name=""/>
        <dsp:cNvSpPr/>
      </dsp:nvSpPr>
      <dsp:spPr>
        <a:xfrm>
          <a:off x="0" y="3034397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289560" y="2684129"/>
          <a:ext cx="4053840" cy="5716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 – </a:t>
          </a:r>
          <a:r>
            <a:rPr lang="en-US" sz="1200" b="1" kern="1200" cap="none" spc="0" dirty="0" smtClean="0">
              <a:ln/>
              <a:effectLst/>
            </a:rPr>
            <a:t>authentication and authorization, infrastructure, utility</a:t>
          </a:r>
          <a:endParaRPr lang="en-US" sz="1600" b="1" kern="1200" cap="none" spc="0" dirty="0">
            <a:ln/>
            <a:effectLst/>
          </a:endParaRPr>
        </a:p>
      </dsp:txBody>
      <dsp:txXfrm>
        <a:off x="317467" y="2712036"/>
        <a:ext cx="3998026" cy="51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22E55-7F78-45F7-B1DD-7D89911CCAC2}">
      <dsp:nvSpPr>
        <dsp:cNvPr id="0" name=""/>
        <dsp:cNvSpPr/>
      </dsp:nvSpPr>
      <dsp:spPr>
        <a:xfrm>
          <a:off x="507455" y="16946"/>
          <a:ext cx="3871413" cy="3871413"/>
        </a:xfrm>
        <a:prstGeom prst="circularArrow">
          <a:avLst>
            <a:gd name="adj1" fmla="val 5544"/>
            <a:gd name="adj2" fmla="val 330680"/>
            <a:gd name="adj3" fmla="val 13863266"/>
            <a:gd name="adj4" fmla="val 17333035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AFF9-A2B5-41B5-AF40-5894F118D1B1}">
      <dsp:nvSpPr>
        <dsp:cNvPr id="0" name=""/>
        <dsp:cNvSpPr/>
      </dsp:nvSpPr>
      <dsp:spPr>
        <a:xfrm>
          <a:off x="1571115" y="3761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Detailed Design</a:t>
          </a:r>
          <a:endParaRPr lang="en-US" sz="1700" kern="1200" dirty="0"/>
        </a:p>
      </dsp:txBody>
      <dsp:txXfrm>
        <a:off x="1613685" y="80185"/>
        <a:ext cx="1658953" cy="786906"/>
      </dsp:txXfrm>
    </dsp:sp>
    <dsp:sp modelId="{9B35761A-B460-4AB9-A8EC-BB248D5B0877}">
      <dsp:nvSpPr>
        <dsp:cNvPr id="0" name=""/>
        <dsp:cNvSpPr/>
      </dsp:nvSpPr>
      <dsp:spPr>
        <a:xfrm>
          <a:off x="3141236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Code implementation</a:t>
          </a:r>
          <a:endParaRPr lang="en-US" sz="1700" kern="1200" dirty="0"/>
        </a:p>
      </dsp:txBody>
      <dsp:txXfrm>
        <a:off x="3183806" y="1220945"/>
        <a:ext cx="1658953" cy="786906"/>
      </dsp:txXfrm>
    </dsp:sp>
    <dsp:sp modelId="{1DD4DA60-CC81-4052-99EE-69A25A3622D9}">
      <dsp:nvSpPr>
        <dsp:cNvPr id="0" name=""/>
        <dsp:cNvSpPr/>
      </dsp:nvSpPr>
      <dsp:spPr>
        <a:xfrm>
          <a:off x="2541503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/ QA</a:t>
          </a:r>
          <a:endParaRPr lang="en-US" sz="1700" kern="1200" dirty="0"/>
        </a:p>
      </dsp:txBody>
      <dsp:txXfrm>
        <a:off x="2584073" y="3066732"/>
        <a:ext cx="1658953" cy="786906"/>
      </dsp:txXfrm>
    </dsp:sp>
    <dsp:sp modelId="{19F2488A-36F8-49B4-91FE-C55DE5269B9D}">
      <dsp:nvSpPr>
        <dsp:cNvPr id="0" name=""/>
        <dsp:cNvSpPr/>
      </dsp:nvSpPr>
      <dsp:spPr>
        <a:xfrm>
          <a:off x="600727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Fix / improvement</a:t>
          </a:r>
          <a:endParaRPr lang="en-US" sz="1700" kern="1200" dirty="0"/>
        </a:p>
      </dsp:txBody>
      <dsp:txXfrm>
        <a:off x="643297" y="3066732"/>
        <a:ext cx="1658953" cy="786906"/>
      </dsp:txXfrm>
    </dsp:sp>
    <dsp:sp modelId="{C84B3D13-14F1-4D00-8C47-D3EFE80E9219}">
      <dsp:nvSpPr>
        <dsp:cNvPr id="0" name=""/>
        <dsp:cNvSpPr/>
      </dsp:nvSpPr>
      <dsp:spPr>
        <a:xfrm>
          <a:off x="994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Check-in</a:t>
          </a:r>
          <a:endParaRPr lang="en-US" sz="1700" kern="1200" dirty="0"/>
        </a:p>
      </dsp:txBody>
      <dsp:txXfrm>
        <a:off x="43564" y="1220945"/>
        <a:ext cx="1658953" cy="78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799"/>
            <a:ext cx="2350349" cy="23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7086600" cy="16224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System</a:t>
            </a:r>
            <a:br>
              <a:rPr lang="en-US" sz="4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http://group.myvnc.com/VMS</a:t>
            </a:r>
            <a:endParaRPr lang="en-US" sz="4000" b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</a:t>
            </a:r>
          </a:p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</a:p>
          <a:p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4200" y="6550223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+mj-lt"/>
              </a:rPr>
              <a:t>SE18-T08S - Jan 2012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Strategy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44011" y="165735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Development cycle: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6531158"/>
              </p:ext>
            </p:extLst>
          </p:nvPr>
        </p:nvGraphicFramePr>
        <p:xfrm>
          <a:off x="1981200" y="2286000"/>
          <a:ext cx="4886325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66860"/>
            <a:ext cx="616903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305800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sym typeface="Wingdings" pitchFamily="2" charset="2"/>
              </a:rPr>
              <a:t>Build </a:t>
            </a:r>
            <a:r>
              <a:rPr lang="en-US" sz="2800" b="1" dirty="0" smtClean="0">
                <a:sym typeface="Wingdings" pitchFamily="2" charset="2"/>
              </a:rPr>
              <a:t>sequence</a:t>
            </a:r>
            <a:r>
              <a:rPr lang="en-US" b="1" dirty="0" smtClean="0">
                <a:sym typeface="Wingdings" pitchFamily="2" charset="2"/>
              </a:rPr>
              <a:t>:</a:t>
            </a:r>
            <a:endParaRPr lang="en-US" b="1" dirty="0">
              <a:sym typeface="Wingdings" pitchFamily="2" charset="2"/>
            </a:endParaRPr>
          </a:p>
          <a:p>
            <a:pPr marL="971550" lvl="1" indent="-514350"/>
            <a:r>
              <a:rPr lang="en-US" b="1" u="sng" dirty="0" smtClean="0">
                <a:sym typeface="Wingdings" pitchFamily="2" charset="2"/>
              </a:rPr>
              <a:t>Function-based</a:t>
            </a:r>
            <a:r>
              <a:rPr lang="en-US" b="1" dirty="0" smtClean="0">
                <a:sym typeface="Wingdings" pitchFamily="2" charset="2"/>
              </a:rPr>
              <a:t>:</a:t>
            </a: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Base manager, base service</a:t>
            </a:r>
            <a:endParaRPr lang="en-US" dirty="0">
              <a:sym typeface="Wingdings" pitchFamily="2" charset="2"/>
            </a:endParaRP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Infrastructure: Security, Logging, Validation, Common </a:t>
            </a:r>
            <a:r>
              <a:rPr lang="en-US" dirty="0">
                <a:sym typeface="Wingdings" pitchFamily="2" charset="2"/>
              </a:rPr>
              <a:t>utility</a:t>
            </a:r>
          </a:p>
          <a:p>
            <a:pPr marL="1371600" lvl="2" indent="-457200"/>
            <a:r>
              <a:rPr lang="en-US" dirty="0">
                <a:sym typeface="Wingdings" pitchFamily="2" charset="2"/>
              </a:rPr>
              <a:t>Master data </a:t>
            </a:r>
            <a:r>
              <a:rPr lang="en-US" dirty="0" smtClean="0">
                <a:sym typeface="Wingdings" pitchFamily="2" charset="2"/>
              </a:rPr>
              <a:t>management: CRUD of Project, Volunteer</a:t>
            </a:r>
          </a:p>
          <a:p>
            <a:pPr marL="914400" lvl="1" indent="-457200"/>
            <a:r>
              <a:rPr lang="en-US" b="1" u="sng" dirty="0" smtClean="0">
                <a:sym typeface="Wingdings" pitchFamily="2" charset="2"/>
              </a:rPr>
              <a:t>Use case-based:</a:t>
            </a:r>
            <a:endParaRPr lang="en-US" b="1" u="sng" dirty="0">
              <a:sym typeface="Wingdings" pitchFamily="2" charset="2"/>
            </a:endParaRP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Use cases logic</a:t>
            </a:r>
            <a:endParaRPr lang="en-US" dirty="0">
              <a:sym typeface="Wingdings" pitchFamily="2" charset="2"/>
            </a:endParaRPr>
          </a:p>
          <a:p>
            <a:pPr marL="1371600" lvl="2" indent="-457200"/>
            <a:r>
              <a:rPr lang="en-US" dirty="0">
                <a:sym typeface="Wingdings" pitchFamily="2" charset="2"/>
              </a:rPr>
              <a:t>UI development (</a:t>
            </a:r>
            <a:r>
              <a:rPr lang="en-US" dirty="0" smtClean="0">
                <a:sym typeface="Wingdings" pitchFamily="2" charset="2"/>
              </a:rPr>
              <a:t>JSP), </a:t>
            </a:r>
            <a:r>
              <a:rPr lang="en-US" dirty="0" err="1" smtClean="0">
                <a:sym typeface="Wingdings" pitchFamily="2" charset="2"/>
              </a:rPr>
              <a:t>JasperReport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93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</a:t>
            </a:r>
            <a:r>
              <a:rPr lang="en-US" dirty="0" smtClean="0"/>
              <a:t>- 3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Configuration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Control board: </a:t>
            </a:r>
            <a:r>
              <a:rPr lang="en-US" sz="2000" dirty="0" smtClean="0"/>
              <a:t>Project Manager, QA Manager, Team Lead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Control mechanism: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SVN Repository: code check-in, branching, tagging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Database deploy / backup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Application backup to disk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Q</a:t>
            </a:r>
            <a:r>
              <a:rPr lang="en-US" b="1" dirty="0" smtClean="0"/>
              <a:t>uality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Perspective </a:t>
            </a:r>
            <a:r>
              <a:rPr lang="en-US" dirty="0" smtClean="0"/>
              <a:t>review: URS, UCRR review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Peer review (design / code)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Code walk-through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Unit test, SIT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114800"/>
            <a:ext cx="2027102" cy="17526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9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810125" cy="410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31183"/>
            <a:ext cx="8153400" cy="136441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Quality Assurance process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URS </a:t>
            </a:r>
            <a:r>
              <a:rPr lang="en-US" dirty="0" smtClean="0">
                <a:sym typeface="Wingdings" pitchFamily="2" charset="2"/>
              </a:rPr>
              <a:t> Design test cases  Test activities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Test cycle: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8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1531183"/>
            <a:ext cx="8153400" cy="136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b="1" dirty="0"/>
              <a:t>Quality Assurance </a:t>
            </a:r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86000"/>
            <a:ext cx="8677868" cy="3787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6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22214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Management Challenges : </a:t>
            </a:r>
            <a:r>
              <a:rPr lang="en-US" dirty="0" smtClean="0"/>
              <a:t>Development of dependent modules: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Infrastructure Utilities: </a:t>
            </a:r>
            <a:r>
              <a:rPr lang="en-US" sz="1800" i="1" dirty="0"/>
              <a:t>Email, Logging, Access Control</a:t>
            </a:r>
            <a:endParaRPr lang="en-US" dirty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Volunteer Management: </a:t>
            </a:r>
            <a:r>
              <a:rPr lang="en-US" sz="1800" i="1" dirty="0" smtClean="0"/>
              <a:t>Join Project, Request for Certificate</a:t>
            </a:r>
            <a:endParaRPr lang="en-US" i="1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Project Management: </a:t>
            </a:r>
            <a:r>
              <a:rPr lang="en-US" sz="1800" i="1" dirty="0" smtClean="0"/>
              <a:t>Roles Assignment</a:t>
            </a:r>
            <a:endParaRPr lang="en-US" i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Impact </a:t>
            </a:r>
            <a:r>
              <a:rPr lang="en-US" dirty="0" smtClean="0"/>
              <a:t>Analysis: </a:t>
            </a:r>
            <a:r>
              <a:rPr lang="en-US" sz="2000" i="1" dirty="0" smtClean="0"/>
              <a:t>prioritized important tasks</a:t>
            </a:r>
            <a:endParaRPr lang="en-US" i="1" dirty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Define tasks dependency network</a:t>
            </a:r>
            <a:r>
              <a:rPr lang="en-US" i="1" dirty="0" smtClean="0"/>
              <a:t>: </a:t>
            </a:r>
            <a:r>
              <a:rPr lang="en-US" sz="2000" i="1" dirty="0" smtClean="0"/>
              <a:t>define order of build</a:t>
            </a:r>
            <a:r>
              <a:rPr lang="en-US" sz="2000" dirty="0" smtClean="0"/>
              <a:t>, </a:t>
            </a:r>
            <a:r>
              <a:rPr lang="en-US" sz="1800" i="1" dirty="0" smtClean="0"/>
              <a:t>focus on </a:t>
            </a:r>
            <a:r>
              <a:rPr lang="en-US" sz="2000" i="1" dirty="0" smtClean="0"/>
              <a:t>parallel development tasks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Rely on Contract / Service interface / Business Façade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Daily code-merge &amp; test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- 2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Management Challenges : </a:t>
            </a:r>
            <a:r>
              <a:rPr lang="en-US" dirty="0" smtClean="0"/>
              <a:t>Fragmented </a:t>
            </a:r>
            <a:r>
              <a:rPr lang="en-US" dirty="0"/>
              <a:t>Project Management </a:t>
            </a:r>
            <a:r>
              <a:rPr lang="en-US" dirty="0" smtClean="0"/>
              <a:t> lead to lack of project status visibility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Slippage by 2 weeks for code </a:t>
            </a:r>
            <a:r>
              <a:rPr lang="en-US" dirty="0" smtClean="0"/>
              <a:t>implementation due to refactoring needed for non-standard works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/>
              <a:t>Slippage by 1 week for SIT &amp; </a:t>
            </a:r>
            <a:r>
              <a:rPr lang="en-US" dirty="0" smtClean="0"/>
              <a:t>testing due to delay in implementation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Proactive engagement of progress tracking: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Extensive task report, deliverable checklists, meeting minutes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Make-up slippage by: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Extra time spend on weekends / holidays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Early problem report / Surface issue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Technical Challenges : </a:t>
            </a:r>
            <a:r>
              <a:rPr lang="en-US" dirty="0" smtClean="0"/>
              <a:t>implementation code are not consistent due to late code review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Slippage </a:t>
            </a:r>
            <a:r>
              <a:rPr lang="en-US" dirty="0" smtClean="0"/>
              <a:t>by 2 weeks </a:t>
            </a:r>
            <a:r>
              <a:rPr lang="en-US" dirty="0" smtClean="0"/>
              <a:t>due to</a:t>
            </a:r>
            <a:r>
              <a:rPr lang="en-US" dirty="0" smtClean="0"/>
              <a:t> refactoring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/>
              <a:t>Slippage by 1 week for SIT &amp; testing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Proactive engagement of </a:t>
            </a:r>
            <a:r>
              <a:rPr lang="en-US" dirty="0" smtClean="0"/>
              <a:t>code review: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Extensive </a:t>
            </a:r>
            <a:r>
              <a:rPr lang="en-US" dirty="0" smtClean="0"/>
              <a:t>code walk through, meeting minutes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Make-up slippage by: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Extra time spend on weekends / holidays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Early problem report / </a:t>
            </a:r>
            <a:r>
              <a:rPr lang="en-US" dirty="0" smtClean="0"/>
              <a:t>surface </a:t>
            </a:r>
            <a:r>
              <a:rPr lang="en-US" dirty="0" smtClean="0"/>
              <a:t>issue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Technical Challenges : 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Multi-action form causes: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Difficulties in form validation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Error message post-back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Perform manual validation over Spring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Saving error message to </a:t>
            </a:r>
            <a:r>
              <a:rPr lang="en-US" dirty="0" err="1" smtClean="0"/>
              <a:t>HttpResponse</a:t>
            </a:r>
            <a:r>
              <a:rPr lang="en-US" dirty="0" smtClean="0"/>
              <a:t> before post-back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" y="33528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2"/>
                </a:solidFill>
              </a:rPr>
              <a:t>Project Background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705101" cy="162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Final System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Demo Use Cases:</a:t>
            </a:r>
          </a:p>
          <a:p>
            <a:pPr lvl="1">
              <a:buFont typeface="Wingdings" pitchFamily="2" charset="2"/>
              <a:buChar char="v"/>
            </a:pPr>
            <a:endParaRPr lang="en-US" sz="17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Register Volunteer Account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Propose Project to Organization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to Join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Manage Project Role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/>
              <a:t>Give Feedback To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</a:t>
            </a:r>
            <a:r>
              <a:rPr lang="en-US" sz="1700" b="1" dirty="0"/>
              <a:t>for Project Certificate</a:t>
            </a:r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of Final System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Video</a:t>
            </a: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0127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End Project </a:t>
            </a:r>
            <a:r>
              <a:rPr lang="en-US" b="1" dirty="0" smtClean="0">
                <a:solidFill>
                  <a:schemeClr val="tx2"/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7244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7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Project Report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1600200"/>
            <a:ext cx="8189913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7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Project Report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>
          <a:xfrm>
            <a:off x="262082" y="5867400"/>
            <a:ext cx="8272318" cy="91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Notes:  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Project Plan was reviewed and update mid-way to reflect current progress.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User requirements are reviewed and updated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Project slippage: implementation phases slipped by </a:t>
            </a:r>
            <a:r>
              <a:rPr lang="en-US" sz="900" b="1" dirty="0" smtClean="0"/>
              <a:t>2 weeks, SIT slipped by 1 weeks</a:t>
            </a:r>
            <a:endParaRPr lang="en-US" sz="9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Mitigation strategy: </a:t>
            </a:r>
            <a:r>
              <a:rPr lang="en-US" sz="900" b="1" dirty="0" smtClean="0"/>
              <a:t>run extra </a:t>
            </a:r>
            <a:r>
              <a:rPr lang="en-US" sz="900" b="1" dirty="0" smtClean="0"/>
              <a:t>miles / extra work / </a:t>
            </a:r>
            <a:r>
              <a:rPr lang="en-US" sz="900" b="1" dirty="0" smtClean="0"/>
              <a:t>active progress checking</a:t>
            </a:r>
            <a:endParaRPr lang="en-US" sz="900" b="1" dirty="0" smtClean="0"/>
          </a:p>
          <a:p>
            <a:pPr>
              <a:buFont typeface="Wingdings" pitchFamily="2" charset="2"/>
              <a:buChar char="v"/>
            </a:pP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600200"/>
            <a:ext cx="81994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7244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10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Conclusion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Lessons learnt:</a:t>
            </a:r>
          </a:p>
          <a:p>
            <a:pPr marL="0" indent="0"/>
            <a:endParaRPr lang="en-US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Planning is everything: </a:t>
            </a:r>
            <a:r>
              <a:rPr lang="en-US" sz="2100" dirty="0" smtClean="0"/>
              <a:t>required for successful delivery</a:t>
            </a:r>
          </a:p>
          <a:p>
            <a:pPr marL="344487" lvl="1" indent="0">
              <a:buNone/>
            </a:pPr>
            <a:endParaRPr lang="en-US" sz="2100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Process management is crucial: </a:t>
            </a:r>
            <a:r>
              <a:rPr lang="en-US" sz="2100" dirty="0" smtClean="0"/>
              <a:t>Requirement, Analysis, Design, Implementation &amp; Testing procedures must be strictly followed</a:t>
            </a:r>
          </a:p>
          <a:p>
            <a:pPr marL="344487" lvl="1" indent="0">
              <a:buNone/>
            </a:pPr>
            <a:endParaRPr lang="en-US" sz="2100" dirty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Quality management:</a:t>
            </a:r>
            <a:r>
              <a:rPr lang="en-US" sz="2100" dirty="0" smtClean="0"/>
              <a:t> final gateway, quality guardian for project</a:t>
            </a:r>
          </a:p>
          <a:p>
            <a:pPr lvl="1">
              <a:buFont typeface="Wingdings" pitchFamily="2" charset="2"/>
              <a:buChar char="v"/>
            </a:pPr>
            <a:endParaRPr lang="en-US" sz="2100" b="1" dirty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Active team engagement can solve everything</a:t>
            </a:r>
          </a:p>
        </p:txBody>
      </p:sp>
    </p:spTree>
    <p:extLst>
      <p:ext uri="{BB962C8B-B14F-4D97-AF65-F5344CB8AC3E}">
        <p14:creationId xmlns:p14="http://schemas.microsoft.com/office/powerpoint/2010/main" val="14854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Conclusion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Further recommendation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New Functionalities :</a:t>
            </a:r>
            <a:endParaRPr lang="en-US" sz="2100" b="1" dirty="0" smtClean="0"/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Itinerary </a:t>
            </a:r>
            <a:r>
              <a:rPr lang="en-US" sz="1900" dirty="0" smtClean="0"/>
              <a:t>Management (new)</a:t>
            </a:r>
            <a:endParaRPr lang="en-US" sz="1900" dirty="0" smtClean="0"/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Project </a:t>
            </a:r>
            <a:r>
              <a:rPr lang="en-US" sz="1900" dirty="0" smtClean="0"/>
              <a:t>Tasks / Calendar </a:t>
            </a:r>
            <a:r>
              <a:rPr lang="en-US" sz="1900" dirty="0" smtClean="0"/>
              <a:t>(new)</a:t>
            </a:r>
            <a:endParaRPr lang="en-US" sz="1900" dirty="0" smtClean="0"/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Project </a:t>
            </a:r>
            <a:r>
              <a:rPr lang="en-US" sz="1900" dirty="0" smtClean="0"/>
              <a:t>Tracking (new)</a:t>
            </a:r>
            <a:endParaRPr lang="en-US" sz="1900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Technical Points: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Mass </a:t>
            </a:r>
            <a:r>
              <a:rPr lang="en-US" sz="1900" dirty="0" smtClean="0"/>
              <a:t>email component: email queues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Messaging, Integration point</a:t>
            </a:r>
            <a:endParaRPr lang="en-US" sz="1900" dirty="0" smtClean="0"/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Exposed </a:t>
            </a:r>
            <a:r>
              <a:rPr lang="en-US" sz="1900" dirty="0" smtClean="0"/>
              <a:t>API</a:t>
            </a:r>
            <a:endParaRPr lang="en-US" sz="1900" dirty="0" smtClean="0"/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Integrate </a:t>
            </a:r>
            <a:r>
              <a:rPr lang="en-US" sz="1900" dirty="0" smtClean="0"/>
              <a:t>with popular platform: Facebook, </a:t>
            </a:r>
            <a:r>
              <a:rPr lang="en-US" sz="1900" dirty="0" smtClean="0"/>
              <a:t>Twitter…etc.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30250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Development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600200"/>
            <a:ext cx="800100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VMS - Volunteer Management System</a:t>
            </a:r>
            <a:r>
              <a:rPr lang="en-US" sz="2400" i="1" dirty="0"/>
              <a:t> </a:t>
            </a:r>
            <a:r>
              <a:rPr lang="en-US" sz="2400" dirty="0" smtClean="0"/>
              <a:t>: </a:t>
            </a:r>
            <a:r>
              <a:rPr lang="en-US" sz="2000" dirty="0" smtClean="0"/>
              <a:t>web-based solution to facilitate the volunteer &amp; project management process for non-government organization</a:t>
            </a:r>
            <a:r>
              <a:rPr lang="en-US" sz="2400" dirty="0" smtClean="0"/>
              <a:t>.</a:t>
            </a: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Requirements overview</a:t>
            </a:r>
            <a:r>
              <a:rPr lang="en-US" dirty="0" smtClean="0"/>
              <a:t>:</a:t>
            </a: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08767"/>
              </p:ext>
            </p:extLst>
          </p:nvPr>
        </p:nvGraphicFramePr>
        <p:xfrm>
          <a:off x="1219200" y="3280661"/>
          <a:ext cx="5791200" cy="347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81000"/>
            <a:ext cx="7696200" cy="1295400"/>
          </a:xfrm>
        </p:spPr>
        <p:txBody>
          <a:bodyPr/>
          <a:lstStyle/>
          <a:p>
            <a:r>
              <a:rPr lang="en-US" dirty="0" smtClean="0"/>
              <a:t>Thank you for a great year !!!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19812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SE18 Team 08S</a:t>
            </a:r>
          </a:p>
          <a:p>
            <a:pPr>
              <a:buNone/>
            </a:pPr>
            <a:r>
              <a:rPr lang="en-US" b="0" dirty="0" smtClean="0">
                <a:solidFill>
                  <a:srgbClr val="0070C0"/>
                </a:solidFill>
              </a:rPr>
              <a:t>--------------------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Hnin Nu Aye, </a:t>
            </a:r>
            <a:r>
              <a:rPr lang="en-US" sz="2000" dirty="0" smtClean="0">
                <a:solidFill>
                  <a:srgbClr val="0070C0"/>
                </a:solidFill>
              </a:rPr>
              <a:t>Hazel</a:t>
            </a:r>
            <a:r>
              <a:rPr lang="en-US" sz="2000" b="0" dirty="0" smtClean="0">
                <a:solidFill>
                  <a:srgbClr val="0070C0"/>
                </a:solidFill>
              </a:rPr>
              <a:t>		Sr. Business Analyst</a:t>
            </a:r>
            <a:endParaRPr lang="en-US" sz="2000" b="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Feng Yan</a:t>
            </a:r>
            <a:r>
              <a:rPr lang="en-US" sz="2000" b="0" dirty="0">
                <a:solidFill>
                  <a:srgbClr val="0070C0"/>
                </a:solidFill>
              </a:rPr>
              <a:t>	</a:t>
            </a:r>
            <a:r>
              <a:rPr lang="en-US" sz="2000" b="0" dirty="0" smtClean="0">
                <a:solidFill>
                  <a:srgbClr val="0070C0"/>
                </a:solidFill>
              </a:rPr>
              <a:t>		Development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Jiang Jifa</a:t>
            </a:r>
            <a:r>
              <a:rPr lang="en-US" sz="2000" b="0" dirty="0" smtClean="0">
                <a:solidFill>
                  <a:srgbClr val="0070C0"/>
                </a:solidFill>
              </a:rPr>
              <a:t>			Test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Liu Peishan</a:t>
            </a:r>
            <a:r>
              <a:rPr lang="en-US" sz="2000" b="0" dirty="0" smtClean="0">
                <a:solidFill>
                  <a:srgbClr val="0070C0"/>
                </a:solidFill>
              </a:rPr>
              <a:t>			Quality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Phung Kim Cuong, Dio</a:t>
            </a:r>
            <a:r>
              <a:rPr lang="en-US" sz="2000" b="0" dirty="0" smtClean="0">
                <a:solidFill>
                  <a:srgbClr val="0070C0"/>
                </a:solidFill>
              </a:rPr>
              <a:t>	Project Manager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Thida Khin Myo </a:t>
            </a:r>
            <a:r>
              <a:rPr lang="en-US" sz="2000" dirty="0" smtClean="0">
                <a:solidFill>
                  <a:srgbClr val="0070C0"/>
                </a:solidFill>
              </a:rPr>
              <a:t>Thaung</a:t>
            </a:r>
            <a:r>
              <a:rPr lang="en-US" sz="2000" b="0" dirty="0" smtClean="0">
                <a:solidFill>
                  <a:srgbClr val="0070C0"/>
                </a:solidFill>
              </a:rPr>
              <a:t>	Business Analyst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Zaw Htet</a:t>
            </a:r>
            <a:r>
              <a:rPr lang="en-US" sz="2000" b="0" dirty="0" smtClean="0">
                <a:solidFill>
                  <a:srgbClr val="0070C0"/>
                </a:solidFill>
              </a:rPr>
              <a:t>			Technical Lead</a:t>
            </a:r>
          </a:p>
        </p:txBody>
      </p:sp>
    </p:spTree>
    <p:extLst>
      <p:ext uri="{BB962C8B-B14F-4D97-AF65-F5344CB8AC3E}">
        <p14:creationId xmlns:p14="http://schemas.microsoft.com/office/powerpoint/2010/main" val="26165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823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- 1 </a:t>
            </a:r>
            <a:br>
              <a:rPr lang="en-US" dirty="0" smtClean="0"/>
            </a:br>
            <a:r>
              <a:rPr lang="en-US" sz="2400" dirty="0" smtClean="0"/>
              <a:t>System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934200" cy="49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dirty="0"/>
              <a:t>High Level </a:t>
            </a:r>
            <a:r>
              <a:rPr lang="en-US" dirty="0" smtClean="0"/>
              <a:t>Architecture - 2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6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39" y="19050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2"/>
                </a:solidFill>
              </a:rPr>
              <a:t>System Detailed Design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461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Detailed Design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502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Design Consideration: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Application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/>
              <a:t>Apache Tomcat 6, Spring 2.5 </a:t>
            </a:r>
            <a:r>
              <a:rPr lang="en-US" sz="1900" dirty="0" smtClean="0"/>
              <a:t>Framework 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Data access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MySQL 5.0 </a:t>
            </a:r>
            <a:r>
              <a:rPr lang="en-US" sz="1900" b="1" dirty="0" smtClean="0"/>
              <a:t>- </a:t>
            </a:r>
            <a:r>
              <a:rPr lang="en-US" sz="1900" dirty="0" smtClean="0"/>
              <a:t>Hibernate 3.0 Framework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Domain entity mapping: Fluent Hibernate syntax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UI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 smtClean="0"/>
              <a:t>Sitemesh</a:t>
            </a:r>
            <a:r>
              <a:rPr lang="en-US" sz="1900" dirty="0" smtClean="0"/>
              <a:t>, JTSL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/>
              <a:t>jQuery</a:t>
            </a:r>
            <a:r>
              <a:rPr lang="en-US" sz="1900" dirty="0"/>
              <a:t>, </a:t>
            </a:r>
            <a:r>
              <a:rPr lang="en-US" sz="1900" dirty="0" err="1"/>
              <a:t>jQuery</a:t>
            </a:r>
            <a:r>
              <a:rPr lang="en-US" sz="1900" dirty="0"/>
              <a:t> </a:t>
            </a:r>
            <a:r>
              <a:rPr lang="en-US" sz="1900" dirty="0" smtClean="0"/>
              <a:t>plugins</a:t>
            </a:r>
            <a:r>
              <a:rPr lang="en-US" sz="2100" dirty="0" smtClean="0"/>
              <a:t>, JavaScript lib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Utility components: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Log4j, </a:t>
            </a:r>
            <a:r>
              <a:rPr lang="en-US" sz="1900" dirty="0" err="1" smtClean="0"/>
              <a:t>JasperReport</a:t>
            </a:r>
            <a:endParaRPr lang="en-US" sz="1900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Testing: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 smtClean="0"/>
              <a:t>jUnit</a:t>
            </a:r>
            <a:r>
              <a:rPr lang="en-US" sz="1900" dirty="0" smtClean="0"/>
              <a:t>, </a:t>
            </a:r>
            <a:r>
              <a:rPr lang="en-US" sz="1900" dirty="0" err="1" smtClean="0"/>
              <a:t>Mockitory</a:t>
            </a:r>
            <a:endParaRPr lang="en-US" sz="1900" dirty="0"/>
          </a:p>
        </p:txBody>
      </p:sp>
      <p:pic>
        <p:nvPicPr>
          <p:cNvPr id="4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072857" cy="222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622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1377</TotalTime>
  <Words>1004</Words>
  <Application>Microsoft Office PowerPoint</Application>
  <PresentationFormat>On-screen Show (4:3)</PresentationFormat>
  <Paragraphs>240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Sales training presentation</vt:lpstr>
      <vt:lpstr>Volunteer Management System http://group.myvnc.com/VMS</vt:lpstr>
      <vt:lpstr>Agenda</vt:lpstr>
      <vt:lpstr>Project Background</vt:lpstr>
      <vt:lpstr>Agenda</vt:lpstr>
      <vt:lpstr>High Level Architecture - 1  System components</vt:lpstr>
      <vt:lpstr>PowerPoint Presentation</vt:lpstr>
      <vt:lpstr>Agenda</vt:lpstr>
      <vt:lpstr>System Detailed Design - 1</vt:lpstr>
      <vt:lpstr>Agenda</vt:lpstr>
      <vt:lpstr>Implementation Strategy - 1</vt:lpstr>
      <vt:lpstr>Implementation Strategy- 2</vt:lpstr>
      <vt:lpstr>Implementation Strategy - 3</vt:lpstr>
      <vt:lpstr>Implementation Strategy - 4</vt:lpstr>
      <vt:lpstr>Implementation Strategy - 5</vt:lpstr>
      <vt:lpstr>Agenda</vt:lpstr>
      <vt:lpstr>Challenges &amp; Solution - 1</vt:lpstr>
      <vt:lpstr>Challenges &amp; Solution - 2</vt:lpstr>
      <vt:lpstr>Challenges &amp; Solution - 3</vt:lpstr>
      <vt:lpstr>Challenges &amp; Solution - 4</vt:lpstr>
      <vt:lpstr>Agenda</vt:lpstr>
      <vt:lpstr>Demo of Final System</vt:lpstr>
      <vt:lpstr>Demo of Final System</vt:lpstr>
      <vt:lpstr>Agenda</vt:lpstr>
      <vt:lpstr>End Project Report</vt:lpstr>
      <vt:lpstr>End Project Report</vt:lpstr>
      <vt:lpstr>Agenda</vt:lpstr>
      <vt:lpstr>Evaluation &amp; Conclusion</vt:lpstr>
      <vt:lpstr>Evaluation &amp; Conclusion</vt:lpstr>
      <vt:lpstr>Agenda</vt:lpstr>
      <vt:lpstr>Question &amp; Answer</vt:lpstr>
      <vt:lpstr>Thank you for a great year !!! 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364</cp:revision>
  <dcterms:created xsi:type="dcterms:W3CDTF">2011-04-07T11:45:24Z</dcterms:created>
  <dcterms:modified xsi:type="dcterms:W3CDTF">2012-01-14T06:40:28Z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