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93" r:id="rId9"/>
    <p:sldId id="294" r:id="rId10"/>
    <p:sldId id="295" r:id="rId11"/>
    <p:sldId id="274" r:id="rId12"/>
    <p:sldId id="298" r:id="rId13"/>
    <p:sldId id="299" r:id="rId14"/>
    <p:sldId id="297" r:id="rId15"/>
    <p:sldId id="259" r:id="rId16"/>
    <p:sldId id="260" r:id="rId17"/>
    <p:sldId id="276" r:id="rId18"/>
    <p:sldId id="289" r:id="rId19"/>
    <p:sldId id="287" r:id="rId20"/>
    <p:sldId id="277" r:id="rId21"/>
    <p:sldId id="275" r:id="rId22"/>
    <p:sldId id="261" r:id="rId23"/>
    <p:sldId id="278" r:id="rId24"/>
    <p:sldId id="262" r:id="rId25"/>
    <p:sldId id="279" r:id="rId26"/>
    <p:sldId id="265" r:id="rId27"/>
    <p:sldId id="292" r:id="rId28"/>
    <p:sldId id="286" r:id="rId29"/>
    <p:sldId id="285" r:id="rId30"/>
    <p:sldId id="281" r:id="rId31"/>
    <p:sldId id="284" r:id="rId32"/>
    <p:sldId id="283" r:id="rId33"/>
    <p:sldId id="282" r:id="rId34"/>
    <p:sldId id="288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69570" y="102531"/>
        <a:ext cx="5173980" cy="56088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69570" y="964371"/>
        <a:ext cx="5173980" cy="56088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69570" y="1826211"/>
        <a:ext cx="5173980" cy="56088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69570" y="2688051"/>
        <a:ext cx="5173980" cy="56088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69570" y="3549891"/>
        <a:ext cx="5173980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Risk </a:t>
            </a:r>
            <a:r>
              <a:rPr lang="en-US" dirty="0"/>
              <a:t>–</a:t>
            </a:r>
            <a:r>
              <a:rPr lang="en-US" dirty="0" smtClean="0"/>
              <a:t> Risk Management Techniques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95118765"/>
              </p:ext>
            </p:extLst>
          </p:nvPr>
        </p:nvGraphicFramePr>
        <p:xfrm>
          <a:off x="457199" y="1600199"/>
          <a:ext cx="8229601" cy="4868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41"/>
                <a:gridCol w="2674929"/>
                <a:gridCol w="1476887"/>
                <a:gridCol w="3722444"/>
              </a:tblGrid>
              <a:tr h="265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S/N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Item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Control Type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Specific Details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 Project management skills set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Gain PM skills by on the job training                                                                                                                                                                                                                                                                Shadow a few people to work with common tasks and knowledge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3509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Team member may not be available during the project timeline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Each key project role will have backup personnel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Schedule carefully to anticipate all unavailability upfront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01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Customer may lose commitment and availability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Look for alternative customer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Appoint team member as putative customer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Strengthen and ensure customer commitment</a:t>
                      </a:r>
                      <a:br>
                        <a:rPr lang="en-GB" sz="1100">
                          <a:effectLst/>
                        </a:rPr>
                      </a:b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5264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domain expert and not much knowledge in Volunteer Management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Localization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Assign team members to gain domain knowledge by attending similar voluntary activities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Research and study similar Volunteer Management systems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261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all team member have technical knowledge for: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Presentation Layer (YUI2, DWR)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Data Access Layer (Hibernate)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Technical Architect to do training for team members to be familiar with the technology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Do early prototype to study the technology upfront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sure of the User Interface requirements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Produce early prototype to gather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Request customer to define thorough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Update UI specs as and when requested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8773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Do prototype to test the compatibility/portability against browsers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Perform research for each key components to ensure maximum compatibility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Aim to at least support IE7+ (other browsers for later)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Management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Technical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Develop technical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Explore uncertain technologies through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Gain technical knowledge through training</a:t>
            </a:r>
          </a:p>
        </p:txBody>
      </p:sp>
    </p:spTree>
    <p:extLst>
      <p:ext uri="{BB962C8B-B14F-4D97-AF65-F5344CB8AC3E}">
        <p14:creationId xmlns:p14="http://schemas.microsoft.com/office/powerpoint/2010/main" xmlns="" val="12875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5288"/>
            <a:ext cx="6850000" cy="385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303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0619568"/>
              </p:ext>
            </p:extLst>
          </p:nvPr>
        </p:nvGraphicFramePr>
        <p:xfrm>
          <a:off x="457200" y="1524000"/>
          <a:ext cx="7391400" cy="507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209800"/>
                <a:gridCol w="2209800"/>
              </a:tblGrid>
              <a:tr h="41360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start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end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Project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Quality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URS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Functional Specs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Aug 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13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 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Integrate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test documentation &amp; perform testing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13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30 Dec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Final Project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 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User Guide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478" y="1447800"/>
            <a:ext cx="8916322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Effort Estimation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438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400"/>
            <a:ext cx="8010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419600" y="5691187"/>
            <a:ext cx="914400" cy="48101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29100" y="5626893"/>
            <a:ext cx="1104900" cy="392907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8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96200" cy="1295400"/>
          </a:xfrm>
        </p:spPr>
        <p:txBody>
          <a:bodyPr/>
          <a:lstStyle/>
          <a:p>
            <a:r>
              <a:rPr lang="en-US" dirty="0" smtClean="0"/>
              <a:t>Project Plan – Effort Calculation by FPC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5700600"/>
              </p:ext>
            </p:extLst>
          </p:nvPr>
        </p:nvGraphicFramePr>
        <p:xfrm>
          <a:off x="439420" y="1905000"/>
          <a:ext cx="5808980" cy="1748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960"/>
                <a:gridCol w="1020445"/>
                <a:gridCol w="1169670"/>
                <a:gridCol w="813435"/>
                <a:gridCol w="966470"/>
              </a:tblGrid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ITEM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AVERAGE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Input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27x3=81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2x4=8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89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Output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3x4=12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0x5=0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Internal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13x7=91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Interface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External Inquiry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6x3=18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0x4=0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Unadjusted Function Points</a:t>
                      </a:r>
                      <a:endParaRPr lang="en-US" sz="12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210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524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Unadjusted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1556399"/>
              </p:ext>
            </p:extLst>
          </p:nvPr>
        </p:nvGraphicFramePr>
        <p:xfrm>
          <a:off x="457200" y="6172200"/>
          <a:ext cx="5943600" cy="425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9226"/>
                <a:gridCol w="1544374"/>
              </a:tblGrid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Adjusted Factor = 0.65 + 0.01 * 23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0.88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Adjusted FPC = Unadjusted FPC * Adjusted Factor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184.8</a:t>
                      </a:r>
                      <a:endParaRPr lang="en-US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58588"/>
            <a:ext cx="6717571" cy="18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5715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94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Project </a:t>
            </a:r>
            <a:r>
              <a:rPr lang="en-US" dirty="0" smtClean="0"/>
              <a:t>Risks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Strategies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Management Challenges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Effort estimation by COSTAR 7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0191891"/>
              </p:ext>
            </p:extLst>
          </p:nvPr>
        </p:nvGraphicFramePr>
        <p:xfrm>
          <a:off x="609600" y="1600200"/>
          <a:ext cx="7467600" cy="3475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3248"/>
                <a:gridCol w="3464352"/>
              </a:tblGrid>
              <a:tr h="312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Programming language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Java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Translation factor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0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Lines of Code = Translation factor * FPC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 </a:t>
                      </a:r>
                      <a:r>
                        <a:rPr lang="en-GB" sz="1400" dirty="0">
                          <a:effectLst/>
                        </a:rPr>
                        <a:t>* (1 + Breakage)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Note: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(i) % Breakage = 0 ( It is assumed that requirement will not change)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(ii) The system will not reuse any existing software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5359 </a:t>
                      </a:r>
                      <a:r>
                        <a:rPr lang="en-GB" sz="1400" dirty="0">
                          <a:effectLst/>
                        </a:rPr>
                        <a:t>SLOC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Development Effort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20.3 man-months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Schedule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11.0 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533400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Refer to Appendix A for more details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76798"/>
          <a:ext cx="8196580" cy="444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/>
              <a:t>Microsoft SQL Server 2008</a:t>
            </a:r>
          </a:p>
          <a:p>
            <a:r>
              <a:rPr lang="en-US" dirty="0"/>
              <a:t>Mail Server</a:t>
            </a:r>
          </a:p>
          <a:p>
            <a:pPr lvl="1"/>
            <a:r>
              <a:rPr lang="en-US" dirty="0"/>
              <a:t>POP Mail 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3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 : COCOMO detail 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905000"/>
            <a:ext cx="6705600" cy="4424423"/>
          </a:xfrm>
        </p:spPr>
      </p:pic>
    </p:spTree>
    <p:extLst>
      <p:ext uri="{BB962C8B-B14F-4D97-AF65-F5344CB8AC3E}">
        <p14:creationId xmlns:p14="http://schemas.microsoft.com/office/powerpoint/2010/main" xmlns="" val="3415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Non-Government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9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Risks – </a:t>
            </a:r>
            <a:r>
              <a:rPr lang="en-US" dirty="0" smtClean="0"/>
              <a:t>Prioritized list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9460819"/>
              </p:ext>
            </p:extLst>
          </p:nvPr>
        </p:nvGraphicFramePr>
        <p:xfrm>
          <a:off x="228601" y="1676400"/>
          <a:ext cx="4038600" cy="402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93"/>
                <a:gridCol w="2265106"/>
                <a:gridCol w="685800"/>
                <a:gridCol w="762001"/>
              </a:tblGrid>
              <a:tr h="267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Risk Item</a:t>
                      </a:r>
                      <a:endParaRPr lang="en-US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Likelihood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1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 Project management skills set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2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Team member may not be available during the project timeline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2674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3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Customer may lose commitment and availability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4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domain expert and not much knowledge in Volunteer Management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86178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5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all team member have technical knowledge for: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Presentation Layer (YUI2, DWR)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Data Access Layer (Hibernate)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4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3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6 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sure of the User Interface requirements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7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81526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5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391</TotalTime>
  <Words>1334</Words>
  <Application>Microsoft Office PowerPoint</Application>
  <PresentationFormat>On-screen Show (4:3)</PresentationFormat>
  <Paragraphs>404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Risks</vt:lpstr>
      <vt:lpstr>Project Risks – Prioritized list</vt:lpstr>
      <vt:lpstr>Project Risk – Risk Management Techniques</vt:lpstr>
      <vt:lpstr>Project Strategies</vt:lpstr>
      <vt:lpstr>Project Strategies – Management Strategies</vt:lpstr>
      <vt:lpstr>Project Strategies – Technical Strategies</vt:lpstr>
      <vt:lpstr>Project Plan</vt:lpstr>
      <vt:lpstr>Project Plan – Team structure</vt:lpstr>
      <vt:lpstr>Project Plan – Milestones</vt:lpstr>
      <vt:lpstr>Project Plan – Gantt Chart</vt:lpstr>
      <vt:lpstr>Project Plan – Effort Estimation</vt:lpstr>
      <vt:lpstr>Project Plan – Effort Calculation by FPC</vt:lpstr>
      <vt:lpstr>Project Plan – Effort estimation by COSTAR 7</vt:lpstr>
      <vt:lpstr>PROJECT Progress</vt:lpstr>
      <vt:lpstr>Project Progress</vt:lpstr>
      <vt:lpstr>Management Challenges</vt:lpstr>
      <vt:lpstr>Management Challenges</vt:lpstr>
      <vt:lpstr>High Level Architecture</vt:lpstr>
      <vt:lpstr>High Level Architecture –Architecture Overview</vt:lpstr>
      <vt:lpstr>High Level Architecture –Architecture Overview</vt:lpstr>
      <vt:lpstr>High Level Architecture – Overview of Components</vt:lpstr>
      <vt:lpstr>High Level Architecture – Framework Overview</vt:lpstr>
      <vt:lpstr>Transition to Next Stage</vt:lpstr>
      <vt:lpstr>Transition to Next Stage – Where are we now?</vt:lpstr>
      <vt:lpstr>Transition to Next Stage – What do we plan to do?</vt:lpstr>
      <vt:lpstr>Question &amp; Answer</vt:lpstr>
      <vt:lpstr>Appendix A : COCOMO detail report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126</cp:revision>
  <dcterms:created xsi:type="dcterms:W3CDTF">2011-04-07T11:45:24Z</dcterms:created>
  <dcterms:modified xsi:type="dcterms:W3CDTF">2011-04-09T07:19:57Z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