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69" r:id="rId4"/>
    <p:sldId id="265"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51FA09-3B43-49A0-B0F3-B10393243FD7}"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C00978-732F-4D08-995D-A41589CB2D46}" type="slidenum">
              <a:rPr lang="en-IN" smtClean="0"/>
              <a:t>‹#›</a:t>
            </a:fld>
            <a:endParaRPr lang="en-IN"/>
          </a:p>
        </p:txBody>
      </p:sp>
    </p:spTree>
    <p:extLst>
      <p:ext uri="{BB962C8B-B14F-4D97-AF65-F5344CB8AC3E}">
        <p14:creationId xmlns:p14="http://schemas.microsoft.com/office/powerpoint/2010/main" val="664208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51FA09-3B43-49A0-B0F3-B10393243FD7}"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C00978-732F-4D08-995D-A41589CB2D46}" type="slidenum">
              <a:rPr lang="en-IN" smtClean="0"/>
              <a:t>‹#›</a:t>
            </a:fld>
            <a:endParaRPr lang="en-IN"/>
          </a:p>
        </p:txBody>
      </p:sp>
    </p:spTree>
    <p:extLst>
      <p:ext uri="{BB962C8B-B14F-4D97-AF65-F5344CB8AC3E}">
        <p14:creationId xmlns:p14="http://schemas.microsoft.com/office/powerpoint/2010/main" val="183981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51FA09-3B43-49A0-B0F3-B10393243FD7}"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C00978-732F-4D08-995D-A41589CB2D46}" type="slidenum">
              <a:rPr lang="en-IN" smtClean="0"/>
              <a:t>‹#›</a:t>
            </a:fld>
            <a:endParaRPr lang="en-IN"/>
          </a:p>
        </p:txBody>
      </p:sp>
    </p:spTree>
    <p:extLst>
      <p:ext uri="{BB962C8B-B14F-4D97-AF65-F5344CB8AC3E}">
        <p14:creationId xmlns:p14="http://schemas.microsoft.com/office/powerpoint/2010/main" val="2982525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51FA09-3B43-49A0-B0F3-B10393243FD7}"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C00978-732F-4D08-995D-A41589CB2D46}"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59599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51FA09-3B43-49A0-B0F3-B10393243FD7}"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C00978-732F-4D08-995D-A41589CB2D46}" type="slidenum">
              <a:rPr lang="en-IN" smtClean="0"/>
              <a:t>‹#›</a:t>
            </a:fld>
            <a:endParaRPr lang="en-IN"/>
          </a:p>
        </p:txBody>
      </p:sp>
    </p:spTree>
    <p:extLst>
      <p:ext uri="{BB962C8B-B14F-4D97-AF65-F5344CB8AC3E}">
        <p14:creationId xmlns:p14="http://schemas.microsoft.com/office/powerpoint/2010/main" val="2917533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51FA09-3B43-49A0-B0F3-B10393243FD7}" type="datetimeFigureOut">
              <a:rPr lang="en-IN" smtClean="0"/>
              <a:t>27-02-2022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C00978-732F-4D08-995D-A41589CB2D46}" type="slidenum">
              <a:rPr lang="en-IN" smtClean="0"/>
              <a:t>‹#›</a:t>
            </a:fld>
            <a:endParaRPr lang="en-IN"/>
          </a:p>
        </p:txBody>
      </p:sp>
    </p:spTree>
    <p:extLst>
      <p:ext uri="{BB962C8B-B14F-4D97-AF65-F5344CB8AC3E}">
        <p14:creationId xmlns:p14="http://schemas.microsoft.com/office/powerpoint/2010/main" val="1468718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51FA09-3B43-49A0-B0F3-B10393243FD7}" type="datetimeFigureOut">
              <a:rPr lang="en-IN" smtClean="0"/>
              <a:t>27-02-2022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C00978-732F-4D08-995D-A41589CB2D46}" type="slidenum">
              <a:rPr lang="en-IN" smtClean="0"/>
              <a:t>‹#›</a:t>
            </a:fld>
            <a:endParaRPr lang="en-IN"/>
          </a:p>
        </p:txBody>
      </p:sp>
    </p:spTree>
    <p:extLst>
      <p:ext uri="{BB962C8B-B14F-4D97-AF65-F5344CB8AC3E}">
        <p14:creationId xmlns:p14="http://schemas.microsoft.com/office/powerpoint/2010/main" val="1853065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51FA09-3B43-49A0-B0F3-B10393243FD7}"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C00978-732F-4D08-995D-A41589CB2D46}" type="slidenum">
              <a:rPr lang="en-IN" smtClean="0"/>
              <a:t>‹#›</a:t>
            </a:fld>
            <a:endParaRPr lang="en-IN"/>
          </a:p>
        </p:txBody>
      </p:sp>
    </p:spTree>
    <p:extLst>
      <p:ext uri="{BB962C8B-B14F-4D97-AF65-F5344CB8AC3E}">
        <p14:creationId xmlns:p14="http://schemas.microsoft.com/office/powerpoint/2010/main" val="1964374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51FA09-3B43-49A0-B0F3-B10393243FD7}"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C00978-732F-4D08-995D-A41589CB2D46}" type="slidenum">
              <a:rPr lang="en-IN" smtClean="0"/>
              <a:t>‹#›</a:t>
            </a:fld>
            <a:endParaRPr lang="en-IN"/>
          </a:p>
        </p:txBody>
      </p:sp>
    </p:spTree>
    <p:extLst>
      <p:ext uri="{BB962C8B-B14F-4D97-AF65-F5344CB8AC3E}">
        <p14:creationId xmlns:p14="http://schemas.microsoft.com/office/powerpoint/2010/main" val="1271414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51FA09-3B43-49A0-B0F3-B10393243FD7}"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C00978-732F-4D08-995D-A41589CB2D46}" type="slidenum">
              <a:rPr lang="en-IN" smtClean="0"/>
              <a:t>‹#›</a:t>
            </a:fld>
            <a:endParaRPr lang="en-IN"/>
          </a:p>
        </p:txBody>
      </p:sp>
    </p:spTree>
    <p:extLst>
      <p:ext uri="{BB962C8B-B14F-4D97-AF65-F5344CB8AC3E}">
        <p14:creationId xmlns:p14="http://schemas.microsoft.com/office/powerpoint/2010/main" val="2640080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51FA09-3B43-49A0-B0F3-B10393243FD7}"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C00978-732F-4D08-995D-A41589CB2D46}" type="slidenum">
              <a:rPr lang="en-IN" smtClean="0"/>
              <a:t>‹#›</a:t>
            </a:fld>
            <a:endParaRPr lang="en-IN"/>
          </a:p>
        </p:txBody>
      </p:sp>
    </p:spTree>
    <p:extLst>
      <p:ext uri="{BB962C8B-B14F-4D97-AF65-F5344CB8AC3E}">
        <p14:creationId xmlns:p14="http://schemas.microsoft.com/office/powerpoint/2010/main" val="5798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51FA09-3B43-49A0-B0F3-B10393243FD7}"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C00978-732F-4D08-995D-A41589CB2D46}" type="slidenum">
              <a:rPr lang="en-IN" smtClean="0"/>
              <a:t>‹#›</a:t>
            </a:fld>
            <a:endParaRPr lang="en-IN"/>
          </a:p>
        </p:txBody>
      </p:sp>
    </p:spTree>
    <p:extLst>
      <p:ext uri="{BB962C8B-B14F-4D97-AF65-F5344CB8AC3E}">
        <p14:creationId xmlns:p14="http://schemas.microsoft.com/office/powerpoint/2010/main" val="201203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51FA09-3B43-49A0-B0F3-B10393243FD7}" type="datetimeFigureOut">
              <a:rPr lang="en-IN" smtClean="0"/>
              <a:t>27-02-2022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C00978-732F-4D08-995D-A41589CB2D46}" type="slidenum">
              <a:rPr lang="en-IN" smtClean="0"/>
              <a:t>‹#›</a:t>
            </a:fld>
            <a:endParaRPr lang="en-IN"/>
          </a:p>
        </p:txBody>
      </p:sp>
    </p:spTree>
    <p:extLst>
      <p:ext uri="{BB962C8B-B14F-4D97-AF65-F5344CB8AC3E}">
        <p14:creationId xmlns:p14="http://schemas.microsoft.com/office/powerpoint/2010/main" val="1039559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51FA09-3B43-49A0-B0F3-B10393243FD7}" type="datetimeFigureOut">
              <a:rPr lang="en-IN" smtClean="0"/>
              <a:t>27-02-2022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C00978-732F-4D08-995D-A41589CB2D46}" type="slidenum">
              <a:rPr lang="en-IN" smtClean="0"/>
              <a:t>‹#›</a:t>
            </a:fld>
            <a:endParaRPr lang="en-IN"/>
          </a:p>
        </p:txBody>
      </p:sp>
    </p:spTree>
    <p:extLst>
      <p:ext uri="{BB962C8B-B14F-4D97-AF65-F5344CB8AC3E}">
        <p14:creationId xmlns:p14="http://schemas.microsoft.com/office/powerpoint/2010/main" val="209465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51FA09-3B43-49A0-B0F3-B10393243FD7}" type="datetimeFigureOut">
              <a:rPr lang="en-IN" smtClean="0"/>
              <a:t>27-02-2022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C00978-732F-4D08-995D-A41589CB2D46}" type="slidenum">
              <a:rPr lang="en-IN" smtClean="0"/>
              <a:t>‹#›</a:t>
            </a:fld>
            <a:endParaRPr lang="en-IN"/>
          </a:p>
        </p:txBody>
      </p:sp>
    </p:spTree>
    <p:extLst>
      <p:ext uri="{BB962C8B-B14F-4D97-AF65-F5344CB8AC3E}">
        <p14:creationId xmlns:p14="http://schemas.microsoft.com/office/powerpoint/2010/main" val="2581089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51FA09-3B43-49A0-B0F3-B10393243FD7}"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C00978-732F-4D08-995D-A41589CB2D46}" type="slidenum">
              <a:rPr lang="en-IN" smtClean="0"/>
              <a:t>‹#›</a:t>
            </a:fld>
            <a:endParaRPr lang="en-IN"/>
          </a:p>
        </p:txBody>
      </p:sp>
    </p:spTree>
    <p:extLst>
      <p:ext uri="{BB962C8B-B14F-4D97-AF65-F5344CB8AC3E}">
        <p14:creationId xmlns:p14="http://schemas.microsoft.com/office/powerpoint/2010/main" val="2348278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51FA09-3B43-49A0-B0F3-B10393243FD7}"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C00978-732F-4D08-995D-A41589CB2D46}" type="slidenum">
              <a:rPr lang="en-IN" smtClean="0"/>
              <a:t>‹#›</a:t>
            </a:fld>
            <a:endParaRPr lang="en-IN"/>
          </a:p>
        </p:txBody>
      </p:sp>
    </p:spTree>
    <p:extLst>
      <p:ext uri="{BB962C8B-B14F-4D97-AF65-F5344CB8AC3E}">
        <p14:creationId xmlns:p14="http://schemas.microsoft.com/office/powerpoint/2010/main" val="1313296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F51FA09-3B43-49A0-B0F3-B10393243FD7}" type="datetimeFigureOut">
              <a:rPr lang="en-IN" smtClean="0"/>
              <a:t>27-02-2022</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FC00978-732F-4D08-995D-A41589CB2D46}" type="slidenum">
              <a:rPr lang="en-IN" smtClean="0"/>
              <a:t>‹#›</a:t>
            </a:fld>
            <a:endParaRPr lang="en-IN"/>
          </a:p>
        </p:txBody>
      </p:sp>
    </p:spTree>
    <p:extLst>
      <p:ext uri="{BB962C8B-B14F-4D97-AF65-F5344CB8AC3E}">
        <p14:creationId xmlns:p14="http://schemas.microsoft.com/office/powerpoint/2010/main" val="3227618886"/>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61B59-6473-4C05-86F7-28DA71197452}"/>
              </a:ext>
            </a:extLst>
          </p:cNvPr>
          <p:cNvSpPr>
            <a:spLocks noGrp="1"/>
          </p:cNvSpPr>
          <p:nvPr>
            <p:ph type="ctrTitle"/>
          </p:nvPr>
        </p:nvSpPr>
        <p:spPr/>
        <p:txBody>
          <a:bodyPr/>
          <a:lstStyle/>
          <a:p>
            <a:r>
              <a:rPr lang="en-US" dirty="0"/>
              <a:t>Hyperparameter Tuning</a:t>
            </a:r>
            <a:endParaRPr lang="en-IN" dirty="0"/>
          </a:p>
        </p:txBody>
      </p:sp>
    </p:spTree>
    <p:extLst>
      <p:ext uri="{BB962C8B-B14F-4D97-AF65-F5344CB8AC3E}">
        <p14:creationId xmlns:p14="http://schemas.microsoft.com/office/powerpoint/2010/main" val="1012991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F1AB5-5ABE-4359-ABFC-90C4E88B7156}"/>
              </a:ext>
            </a:extLst>
          </p:cNvPr>
          <p:cNvSpPr>
            <a:spLocks noGrp="1"/>
          </p:cNvSpPr>
          <p:nvPr>
            <p:ph type="title"/>
          </p:nvPr>
        </p:nvSpPr>
        <p:spPr>
          <a:xfrm>
            <a:off x="829820" y="124376"/>
            <a:ext cx="10353762" cy="970450"/>
          </a:xfrm>
        </p:spPr>
        <p:txBody>
          <a:bodyPr/>
          <a:lstStyle/>
          <a:p>
            <a:pPr algn="l"/>
            <a:r>
              <a:rPr lang="en-US" u="sng" dirty="0">
                <a:latin typeface="Times New Roman" panose="02020603050405020304" pitchFamily="18" charset="0"/>
                <a:cs typeface="Times New Roman" panose="02020603050405020304" pitchFamily="18" charset="0"/>
              </a:rPr>
              <a:t>Difference between Raw and Processed data</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568C4E-B22A-439E-8302-F36E69F8B0F7}"/>
              </a:ext>
            </a:extLst>
          </p:cNvPr>
          <p:cNvSpPr>
            <a:spLocks noGrp="1"/>
          </p:cNvSpPr>
          <p:nvPr>
            <p:ph idx="1"/>
          </p:nvPr>
        </p:nvSpPr>
        <p:spPr>
          <a:xfrm>
            <a:off x="753264" y="1321901"/>
            <a:ext cx="10506874" cy="4515951"/>
          </a:xfrm>
        </p:spPr>
        <p:txBody>
          <a:bodyPr>
            <a:normAutofit fontScale="92500" lnSpcReduction="20000"/>
          </a:bodyPr>
          <a:lstStyle/>
          <a:p>
            <a:pPr marL="36900" indent="0" algn="l">
              <a:buNone/>
            </a:pPr>
            <a:r>
              <a:rPr lang="en-US" sz="3600" dirty="0"/>
              <a:t>It is the process of determining the right combination of the hyperparameters that allows the model to maximize model performance. Setting the correct combination of the hyperparameters is the only way to extract the maximum performance out of the models.</a:t>
            </a:r>
          </a:p>
          <a:p>
            <a:pPr marL="36900" indent="0" algn="l">
              <a:buNone/>
            </a:pPr>
            <a:endParaRPr lang="en-US" sz="3600" dirty="0"/>
          </a:p>
          <a:p>
            <a:pPr marL="36900" indent="0" algn="l">
              <a:buNone/>
            </a:pPr>
            <a:r>
              <a:rPr lang="en-US" sz="3600" dirty="0"/>
              <a:t>Hyperparameter tuning is the problem of choosing a set of optimal hyperparameters for a learning algorithm. A hyper parameter is a parameter whose value is used to control the learning process. </a:t>
            </a:r>
          </a:p>
        </p:txBody>
      </p:sp>
    </p:spTree>
    <p:extLst>
      <p:ext uri="{BB962C8B-B14F-4D97-AF65-F5344CB8AC3E}">
        <p14:creationId xmlns:p14="http://schemas.microsoft.com/office/powerpoint/2010/main" val="675708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568C4E-B22A-439E-8302-F36E69F8B0F7}"/>
              </a:ext>
            </a:extLst>
          </p:cNvPr>
          <p:cNvSpPr>
            <a:spLocks noGrp="1"/>
          </p:cNvSpPr>
          <p:nvPr>
            <p:ph idx="1"/>
          </p:nvPr>
        </p:nvSpPr>
        <p:spPr>
          <a:xfrm>
            <a:off x="599967" y="248881"/>
            <a:ext cx="10506874" cy="6366523"/>
          </a:xfrm>
        </p:spPr>
        <p:txBody>
          <a:bodyPr>
            <a:normAutofit lnSpcReduction="10000"/>
          </a:bodyPr>
          <a:lstStyle/>
          <a:p>
            <a:pPr marL="36900" indent="0">
              <a:buNone/>
            </a:pPr>
            <a:r>
              <a:rPr lang="en-US" altLang="en-US" sz="3800" u="sng" dirty="0">
                <a:solidFill>
                  <a:schemeClr val="tx1"/>
                </a:solidFill>
                <a:latin typeface="Times New Roman" panose="02020603050405020304" pitchFamily="18" charset="0"/>
                <a:cs typeface="Times New Roman" panose="02020603050405020304" pitchFamily="18" charset="0"/>
              </a:rPr>
              <a:t>Technique:</a:t>
            </a:r>
            <a:r>
              <a:rPr lang="en-US" altLang="en-US" sz="3800" dirty="0">
                <a:solidFill>
                  <a:schemeClr val="tx1"/>
                </a:solidFill>
                <a:latin typeface="Times New Roman" panose="02020603050405020304" pitchFamily="18" charset="0"/>
                <a:cs typeface="Times New Roman" panose="02020603050405020304" pitchFamily="18" charset="0"/>
              </a:rPr>
              <a:t> </a:t>
            </a:r>
          </a:p>
          <a:p>
            <a:pPr marL="551250" indent="-514350">
              <a:lnSpc>
                <a:spcPct val="150000"/>
              </a:lnSpc>
              <a:buFont typeface="Wingdings 2" charset="2"/>
              <a:buAutoNum type="arabicPeriod"/>
            </a:pPr>
            <a:r>
              <a:rPr lang="en-IN" sz="2800" u="sng" dirty="0">
                <a:latin typeface="Times New Roman" panose="02020603050405020304" pitchFamily="18" charset="0"/>
                <a:cs typeface="Times New Roman" panose="02020603050405020304" pitchFamily="18" charset="0"/>
              </a:rPr>
              <a:t>Grid Search</a:t>
            </a:r>
            <a:r>
              <a:rPr lang="en-IN" sz="2800" dirty="0">
                <a:latin typeface="Times New Roman" panose="02020603050405020304" pitchFamily="18" charset="0"/>
                <a:cs typeface="Times New Roman" panose="02020603050405020304" pitchFamily="18" charset="0"/>
              </a:rPr>
              <a:t>: </a:t>
            </a:r>
            <a:r>
              <a:rPr lang="en-US" sz="2800" dirty="0"/>
              <a:t>Grid search is the simplest algorithm for hyperparameter tuning. Basically, we divide the </a:t>
            </a:r>
            <a:r>
              <a:rPr lang="en-US" sz="2800" b="1" dirty="0"/>
              <a:t>domain of the hyperparameters</a:t>
            </a:r>
            <a:r>
              <a:rPr lang="en-US" sz="2800" dirty="0"/>
              <a:t> into a discrete grid. Then, we try every combination of values of this grid, calculating some performance metrics using cross-validation. </a:t>
            </a:r>
          </a:p>
          <a:p>
            <a:pPr marL="551250" indent="-514350">
              <a:lnSpc>
                <a:spcPct val="150000"/>
              </a:lnSpc>
              <a:buFont typeface="Wingdings 2" charset="2"/>
              <a:buAutoNum type="arabicPeriod"/>
            </a:pPr>
            <a:r>
              <a:rPr lang="en-IN" sz="2800" u="sng" dirty="0">
                <a:latin typeface="Times New Roman" panose="02020603050405020304" pitchFamily="18" charset="0"/>
                <a:cs typeface="Times New Roman" panose="02020603050405020304" pitchFamily="18" charset="0"/>
              </a:rPr>
              <a:t>Random Search</a:t>
            </a:r>
            <a:r>
              <a:rPr lang="en-IN" sz="2800" dirty="0">
                <a:latin typeface="Times New Roman" panose="02020603050405020304" pitchFamily="18" charset="0"/>
                <a:cs typeface="Times New Roman" panose="02020603050405020304" pitchFamily="18" charset="0"/>
              </a:rPr>
              <a:t>: </a:t>
            </a:r>
            <a:r>
              <a:rPr lang="en-US" sz="2800" dirty="0"/>
              <a:t>Random search is a technique where random combinations of the hyperparameters are used to find the best solution for the built model.</a:t>
            </a:r>
          </a:p>
          <a:p>
            <a:pPr marL="36900" indent="0" algn="l">
              <a:buNone/>
            </a:pPr>
            <a:r>
              <a:rPr lang="en-US" sz="2800" dirty="0"/>
              <a:t>     It tests only a randomly selected subset of these points. </a:t>
            </a:r>
          </a:p>
          <a:p>
            <a:pPr marL="551250" indent="-514350">
              <a:buAutoNum type="arabicPeriod"/>
            </a:pPr>
            <a:endParaRPr lang="en-IN" sz="2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4520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F1AB5-5ABE-4359-ABFC-90C4E88B7156}"/>
              </a:ext>
            </a:extLst>
          </p:cNvPr>
          <p:cNvSpPr>
            <a:spLocks noGrp="1"/>
          </p:cNvSpPr>
          <p:nvPr>
            <p:ph type="title"/>
          </p:nvPr>
        </p:nvSpPr>
        <p:spPr>
          <a:xfrm>
            <a:off x="951116" y="802432"/>
            <a:ext cx="10353762" cy="970450"/>
          </a:xfrm>
        </p:spPr>
        <p:txBody>
          <a:bodyPr/>
          <a:lstStyle/>
          <a:p>
            <a:pPr algn="l"/>
            <a:r>
              <a:rPr lang="en-US" u="sng" dirty="0">
                <a:latin typeface="Times New Roman" panose="02020603050405020304" pitchFamily="18" charset="0"/>
                <a:cs typeface="Times New Roman" panose="02020603050405020304" pitchFamily="18" charset="0"/>
              </a:rPr>
              <a:t>Drawbacks of Grid search:</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568C4E-B22A-439E-8302-F36E69F8B0F7}"/>
              </a:ext>
            </a:extLst>
          </p:cNvPr>
          <p:cNvSpPr>
            <a:spLocks noGrp="1"/>
          </p:cNvSpPr>
          <p:nvPr>
            <p:ph idx="1"/>
          </p:nvPr>
        </p:nvSpPr>
        <p:spPr>
          <a:xfrm>
            <a:off x="951116" y="2080759"/>
            <a:ext cx="10861438" cy="2696481"/>
          </a:xfrm>
        </p:spPr>
        <p:txBody>
          <a:bodyPr>
            <a:normAutofit/>
          </a:bodyPr>
          <a:lstStyle/>
          <a:p>
            <a:pPr marL="551250" indent="-514350" algn="l">
              <a:buFont typeface="+mj-lt"/>
              <a:buAutoNum type="arabicPeriod"/>
            </a:pPr>
            <a:r>
              <a:rPr lang="fr-FR" sz="2800" dirty="0"/>
              <a:t>It </a:t>
            </a:r>
            <a:r>
              <a:rPr lang="fr-FR" sz="2800" dirty="0" err="1"/>
              <a:t>is</a:t>
            </a:r>
            <a:r>
              <a:rPr lang="fr-FR" sz="2800" dirty="0"/>
              <a:t> </a:t>
            </a:r>
            <a:r>
              <a:rPr lang="fr-FR" sz="2800" dirty="0" err="1"/>
              <a:t>very</a:t>
            </a:r>
            <a:r>
              <a:rPr lang="fr-FR" sz="2800" dirty="0"/>
              <a:t> slow.</a:t>
            </a:r>
          </a:p>
          <a:p>
            <a:pPr marL="551250" indent="-514350" algn="l">
              <a:buFont typeface="+mj-lt"/>
              <a:buAutoNum type="arabicPeriod"/>
            </a:pPr>
            <a:r>
              <a:rPr lang="fr-FR" sz="2800" dirty="0"/>
              <a:t>It requiers lot of time. </a:t>
            </a:r>
          </a:p>
          <a:p>
            <a:pPr marL="551250" indent="-514350" algn="l">
              <a:buFont typeface="+mj-lt"/>
              <a:buAutoNum type="arabicPeriod"/>
            </a:pPr>
            <a:r>
              <a:rPr lang="en-US" sz="2800" dirty="0"/>
              <a:t>Tuning is complex and expensive.</a:t>
            </a:r>
          </a:p>
          <a:p>
            <a:pPr marL="551250" indent="-514350" algn="l">
              <a:buFont typeface="+mj-lt"/>
              <a:buAutoNum type="arabicPeriod"/>
            </a:pPr>
            <a:r>
              <a:rPr lang="en-US" sz="2800" dirty="0"/>
              <a:t>Time consuming process.</a:t>
            </a:r>
          </a:p>
          <a:p>
            <a:pPr marL="36900" indent="0">
              <a:lnSpc>
                <a:spcPct val="120000"/>
              </a:lnSpc>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46401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545</TotalTime>
  <Words>195</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Calisto MT</vt:lpstr>
      <vt:lpstr>Times New Roman</vt:lpstr>
      <vt:lpstr>Wingdings 2</vt:lpstr>
      <vt:lpstr>Slate</vt:lpstr>
      <vt:lpstr>Hyperparameter Tuning</vt:lpstr>
      <vt:lpstr>Difference between Raw and Processed data</vt:lpstr>
      <vt:lpstr>PowerPoint Presentation</vt:lpstr>
      <vt:lpstr>Drawbacks of Grid 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Confusion Matrix</dc:title>
  <dc:creator>Sandesh Koujalgi</dc:creator>
  <cp:lastModifiedBy>Sandesh Koujalgi</cp:lastModifiedBy>
  <cp:revision>18</cp:revision>
  <dcterms:created xsi:type="dcterms:W3CDTF">2022-01-26T14:02:34Z</dcterms:created>
  <dcterms:modified xsi:type="dcterms:W3CDTF">2022-02-27T15:19:31Z</dcterms:modified>
</cp:coreProperties>
</file>