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66420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8398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982525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959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91753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51FA09-3B43-49A0-B0F3-B10393243FD7}"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46871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51FA09-3B43-49A0-B0F3-B10393243FD7}"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85306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964374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27141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64008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1FA09-3B43-49A0-B0F3-B10393243FD7}"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5798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0120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1FA09-3B43-49A0-B0F3-B10393243FD7}"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03955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1FA09-3B43-49A0-B0F3-B10393243FD7}"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09465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1FA09-3B43-49A0-B0F3-B10393243FD7}"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58108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234827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51FA09-3B43-49A0-B0F3-B10393243FD7}"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00978-732F-4D08-995D-A41589CB2D46}" type="slidenum">
              <a:rPr lang="en-IN" smtClean="0"/>
              <a:t>‹#›</a:t>
            </a:fld>
            <a:endParaRPr lang="en-IN"/>
          </a:p>
        </p:txBody>
      </p:sp>
    </p:spTree>
    <p:extLst>
      <p:ext uri="{BB962C8B-B14F-4D97-AF65-F5344CB8AC3E}">
        <p14:creationId xmlns:p14="http://schemas.microsoft.com/office/powerpoint/2010/main" val="13132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51FA09-3B43-49A0-B0F3-B10393243FD7}" type="datetimeFigureOut">
              <a:rPr lang="en-IN" smtClean="0"/>
              <a:t>27-02-2022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C00978-732F-4D08-995D-A41589CB2D46}" type="slidenum">
              <a:rPr lang="en-IN" smtClean="0"/>
              <a:t>‹#›</a:t>
            </a:fld>
            <a:endParaRPr lang="en-IN"/>
          </a:p>
        </p:txBody>
      </p:sp>
    </p:spTree>
    <p:extLst>
      <p:ext uri="{BB962C8B-B14F-4D97-AF65-F5344CB8AC3E}">
        <p14:creationId xmlns:p14="http://schemas.microsoft.com/office/powerpoint/2010/main" val="322761888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1B59-6473-4C05-86F7-28DA71197452}"/>
              </a:ext>
            </a:extLst>
          </p:cNvPr>
          <p:cNvSpPr>
            <a:spLocks noGrp="1"/>
          </p:cNvSpPr>
          <p:nvPr>
            <p:ph type="ctrTitle"/>
          </p:nvPr>
        </p:nvSpPr>
        <p:spPr/>
        <p:txBody>
          <a:bodyPr/>
          <a:lstStyle/>
          <a:p>
            <a:r>
              <a:rPr lang="en-US" dirty="0"/>
              <a:t>Feature Scaling </a:t>
            </a:r>
            <a:endParaRPr lang="en-IN" dirty="0"/>
          </a:p>
        </p:txBody>
      </p:sp>
    </p:spTree>
    <p:extLst>
      <p:ext uri="{BB962C8B-B14F-4D97-AF65-F5344CB8AC3E}">
        <p14:creationId xmlns:p14="http://schemas.microsoft.com/office/powerpoint/2010/main" val="101299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AB5-5ABE-4359-ABFC-90C4E88B7156}"/>
              </a:ext>
            </a:extLst>
          </p:cNvPr>
          <p:cNvSpPr>
            <a:spLocks noGrp="1"/>
          </p:cNvSpPr>
          <p:nvPr>
            <p:ph type="title"/>
          </p:nvPr>
        </p:nvSpPr>
        <p:spPr/>
        <p:txBody>
          <a:bodyPr/>
          <a:lstStyle/>
          <a:p>
            <a:pPr algn="l"/>
            <a:r>
              <a:rPr lang="en-US" u="sng" dirty="0">
                <a:latin typeface="Times New Roman" panose="02020603050405020304" pitchFamily="18" charset="0"/>
                <a:cs typeface="Times New Roman" panose="02020603050405020304" pitchFamily="18" charset="0"/>
              </a:rPr>
              <a:t>Definition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913795" y="1732448"/>
            <a:ext cx="10506874" cy="4515951"/>
          </a:xfrm>
        </p:spPr>
        <p:txBody>
          <a:bodyPr>
            <a:normAutofit/>
          </a:bodyPr>
          <a:lstStyle/>
          <a:p>
            <a:pPr algn="l"/>
            <a:r>
              <a:rPr lang="en-US" sz="2800" dirty="0">
                <a:latin typeface="Times New Roman" panose="02020603050405020304" pitchFamily="18" charset="0"/>
                <a:cs typeface="Times New Roman" panose="02020603050405020304" pitchFamily="18" charset="0"/>
              </a:rPr>
              <a:t>It is the most important data pre-processing step in machine learning </a:t>
            </a:r>
          </a:p>
          <a:p>
            <a:pPr algn="l"/>
            <a:r>
              <a:rPr lang="en-US" sz="2800" dirty="0">
                <a:latin typeface="Times New Roman" panose="02020603050405020304" pitchFamily="18" charset="0"/>
                <a:cs typeface="Times New Roman" panose="02020603050405020304" pitchFamily="18" charset="0"/>
              </a:rPr>
              <a:t>Feature scaling is a method used to normalize the range of independent variables or features of data. In data processing, it is also known as data normalization and is generally performed during the data preprocessing step.</a:t>
            </a:r>
          </a:p>
          <a:p>
            <a:pPr algn="l"/>
            <a:r>
              <a:rPr lang="en-US" sz="2800" dirty="0">
                <a:latin typeface="Times New Roman" panose="02020603050405020304" pitchFamily="18" charset="0"/>
                <a:cs typeface="Times New Roman" panose="02020603050405020304" pitchFamily="18" charset="0"/>
              </a:rPr>
              <a:t>Feature scaling helps machine learning and deep learning algorithm train and converge faster .</a:t>
            </a:r>
          </a:p>
          <a:p>
            <a:pPr marL="3690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70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AB5-5ABE-4359-ABFC-90C4E88B7156}"/>
              </a:ext>
            </a:extLst>
          </p:cNvPr>
          <p:cNvSpPr>
            <a:spLocks noGrp="1"/>
          </p:cNvSpPr>
          <p:nvPr>
            <p:ph type="title"/>
          </p:nvPr>
        </p:nvSpPr>
        <p:spPr>
          <a:xfrm>
            <a:off x="997771" y="1514669"/>
            <a:ext cx="10353762" cy="970450"/>
          </a:xfrm>
        </p:spPr>
        <p:txBody>
          <a:bodyPr>
            <a:normAutofit fontScale="90000"/>
          </a:bodyPr>
          <a:lstStyle/>
          <a:p>
            <a:pPr algn="l"/>
            <a:r>
              <a:rPr lang="en-US" u="sng" dirty="0">
                <a:latin typeface="Times New Roman" panose="02020603050405020304" pitchFamily="18" charset="0"/>
                <a:cs typeface="Times New Roman" panose="02020603050405020304" pitchFamily="18" charset="0"/>
              </a:rPr>
              <a:t>Concept of Feature Scaling Used in following Algorithms.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997771" y="3253339"/>
            <a:ext cx="10506874" cy="1617242"/>
          </a:xfrm>
        </p:spPr>
        <p:txBody>
          <a:bodyPr>
            <a:normAutofit/>
          </a:bodyPr>
          <a:lstStyle/>
          <a:p>
            <a:pPr marL="551250" indent="-514350">
              <a:buAutoNum type="arabicPeriod"/>
            </a:pPr>
            <a:r>
              <a:rPr lang="en-IN" sz="3200" dirty="0">
                <a:latin typeface="Times New Roman" panose="02020603050405020304" pitchFamily="18" charset="0"/>
                <a:cs typeface="Times New Roman" panose="02020603050405020304" pitchFamily="18" charset="0"/>
              </a:rPr>
              <a:t>KNN</a:t>
            </a:r>
          </a:p>
          <a:p>
            <a:pPr marL="551250" indent="-514350">
              <a:buAutoNum type="arabicPeriod"/>
            </a:pPr>
            <a:r>
              <a:rPr lang="en-IN" sz="3200" dirty="0">
                <a:latin typeface="Times New Roman" panose="02020603050405020304" pitchFamily="18" charset="0"/>
                <a:cs typeface="Times New Roman" panose="02020603050405020304" pitchFamily="18" charset="0"/>
              </a:rPr>
              <a:t>Deep Learning based algorithms</a:t>
            </a:r>
          </a:p>
        </p:txBody>
      </p:sp>
    </p:spTree>
    <p:extLst>
      <p:ext uri="{BB962C8B-B14F-4D97-AF65-F5344CB8AC3E}">
        <p14:creationId xmlns:p14="http://schemas.microsoft.com/office/powerpoint/2010/main" val="161787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AB5-5ABE-4359-ABFC-90C4E88B7156}"/>
              </a:ext>
            </a:extLst>
          </p:cNvPr>
          <p:cNvSpPr>
            <a:spLocks noGrp="1"/>
          </p:cNvSpPr>
          <p:nvPr>
            <p:ph type="title"/>
          </p:nvPr>
        </p:nvSpPr>
        <p:spPr>
          <a:xfrm>
            <a:off x="919119" y="77755"/>
            <a:ext cx="10353762" cy="970450"/>
          </a:xfrm>
        </p:spPr>
        <p:txBody>
          <a:bodyPr/>
          <a:lstStyle/>
          <a:p>
            <a:pPr algn="l"/>
            <a:r>
              <a:rPr lang="en-US" u="sng" dirty="0">
                <a:latin typeface="Times New Roman" panose="02020603050405020304" pitchFamily="18" charset="0"/>
                <a:cs typeface="Times New Roman" panose="02020603050405020304" pitchFamily="18" charset="0"/>
              </a:rPr>
              <a:t>Techniques of Feature Scaling:</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997771" y="1048206"/>
            <a:ext cx="10506874" cy="6170578"/>
          </a:xfrm>
        </p:spPr>
        <p:txBody>
          <a:bodyPr>
            <a:normAutofit/>
          </a:bodyPr>
          <a:lstStyle/>
          <a:p>
            <a:pPr marL="551250" indent="-514350">
              <a:buAutoNum type="arabicPeriod"/>
            </a:pPr>
            <a:r>
              <a:rPr lang="en-US" sz="3200" dirty="0">
                <a:latin typeface="Times New Roman" panose="02020603050405020304" pitchFamily="18" charset="0"/>
                <a:cs typeface="Times New Roman" panose="02020603050405020304" pitchFamily="18" charset="0"/>
              </a:rPr>
              <a:t>Normalization:</a:t>
            </a:r>
          </a:p>
          <a:p>
            <a:pPr marL="36900" indent="0" algn="l">
              <a:buNone/>
            </a:pPr>
            <a:r>
              <a:rPr lang="en-US" sz="2600" dirty="0">
                <a:latin typeface="Times New Roman" panose="02020603050405020304" pitchFamily="18" charset="0"/>
                <a:cs typeface="Times New Roman" panose="02020603050405020304" pitchFamily="18" charset="0"/>
              </a:rPr>
              <a:t>It helps to scale down feature between 0 &amp; 1</a:t>
            </a:r>
          </a:p>
          <a:p>
            <a:pPr marL="36900" indent="0" algn="l">
              <a:buNone/>
            </a:pPr>
            <a:r>
              <a:rPr lang="en-US" sz="2600" dirty="0">
                <a:latin typeface="Times New Roman" panose="02020603050405020304" pitchFamily="18" charset="0"/>
                <a:cs typeface="Times New Roman" panose="02020603050405020304" pitchFamily="18" charset="0"/>
              </a:rPr>
              <a:t>It is also called as min-max scaler.</a:t>
            </a:r>
          </a:p>
          <a:p>
            <a:pPr marL="36900" indent="0" algn="l">
              <a:buNone/>
            </a:pPr>
            <a:r>
              <a:rPr lang="en-US" sz="2600" dirty="0">
                <a:latin typeface="Times New Roman" panose="02020603050405020304" pitchFamily="18" charset="0"/>
                <a:cs typeface="Times New Roman" panose="02020603050405020304" pitchFamily="18" charset="0"/>
              </a:rPr>
              <a:t>It will help to change the values of numeric columns in the dataset to use a common scale. It is not necessary for all datasets in a model. It is required only when features of machine learning models have different ranges.</a:t>
            </a:r>
          </a:p>
          <a:p>
            <a:pPr marL="36900" indent="0" algn="l">
              <a:buNone/>
            </a:pPr>
            <a:r>
              <a:rPr lang="en-US" sz="2600" dirty="0">
                <a:latin typeface="Times New Roman" panose="02020603050405020304" pitchFamily="18" charset="0"/>
                <a:cs typeface="Times New Roman" panose="02020603050405020304" pitchFamily="18" charset="0"/>
              </a:rPr>
              <a:t>It can be calculated by following formula</a:t>
            </a:r>
          </a:p>
          <a:p>
            <a:pPr marL="36900" indent="0" algn="l">
              <a:buNone/>
            </a:pPr>
            <a:r>
              <a:rPr lang="fr-FR" sz="2600" dirty="0" err="1">
                <a:latin typeface="Times New Roman" panose="02020603050405020304" pitchFamily="18" charset="0"/>
                <a:cs typeface="Times New Roman" panose="02020603050405020304" pitchFamily="18" charset="0"/>
              </a:rPr>
              <a:t>Xn</a:t>
            </a:r>
            <a:r>
              <a:rPr lang="fr-FR" sz="2600" dirty="0">
                <a:latin typeface="Times New Roman" panose="02020603050405020304" pitchFamily="18" charset="0"/>
                <a:cs typeface="Times New Roman" panose="02020603050405020304" pitchFamily="18" charset="0"/>
              </a:rPr>
              <a:t> = (X - X minimum) / ( X maximum - X minimum)  </a:t>
            </a:r>
          </a:p>
          <a:p>
            <a:pPr marL="36900" indent="0" algn="l">
              <a:buNone/>
            </a:pPr>
            <a:r>
              <a:rPr lang="en-US" sz="2600" dirty="0" err="1">
                <a:latin typeface="Times New Roman" panose="02020603050405020304" pitchFamily="18" charset="0"/>
                <a:cs typeface="Times New Roman" panose="02020603050405020304" pitchFamily="18" charset="0"/>
              </a:rPr>
              <a:t>Xn</a:t>
            </a:r>
            <a:r>
              <a:rPr lang="en-US" sz="2600" dirty="0">
                <a:latin typeface="Times New Roman" panose="02020603050405020304" pitchFamily="18" charset="0"/>
                <a:cs typeface="Times New Roman" panose="02020603050405020304" pitchFamily="18" charset="0"/>
              </a:rPr>
              <a:t> = Value of Normalization</a:t>
            </a:r>
          </a:p>
          <a:p>
            <a:pPr marL="36900" indent="0" algn="l">
              <a:buNone/>
            </a:pPr>
            <a:r>
              <a:rPr lang="en-US" sz="2600" dirty="0">
                <a:latin typeface="Times New Roman" panose="02020603050405020304" pitchFamily="18" charset="0"/>
                <a:cs typeface="Times New Roman" panose="02020603050405020304" pitchFamily="18" charset="0"/>
              </a:rPr>
              <a:t>X maximum = Maximum value of a feature</a:t>
            </a:r>
          </a:p>
          <a:p>
            <a:pPr marL="36900" indent="0" algn="l">
              <a:buNone/>
            </a:pPr>
            <a:r>
              <a:rPr lang="en-US" sz="2600" dirty="0">
                <a:latin typeface="Times New Roman" panose="02020603050405020304" pitchFamily="18" charset="0"/>
                <a:cs typeface="Times New Roman" panose="02020603050405020304" pitchFamily="18" charset="0"/>
              </a:rPr>
              <a:t>X minimum = Minimum value of a feature</a:t>
            </a:r>
          </a:p>
          <a:p>
            <a:pPr marL="3690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73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68C4E-B22A-439E-8302-F36E69F8B0F7}"/>
              </a:ext>
            </a:extLst>
          </p:cNvPr>
          <p:cNvSpPr>
            <a:spLocks noGrp="1"/>
          </p:cNvSpPr>
          <p:nvPr>
            <p:ph idx="1"/>
          </p:nvPr>
        </p:nvSpPr>
        <p:spPr>
          <a:xfrm>
            <a:off x="764506" y="569169"/>
            <a:ext cx="10506874" cy="3517640"/>
          </a:xfrm>
        </p:spPr>
        <p:txBody>
          <a:bodyPr>
            <a:normAutofit/>
          </a:bodyPr>
          <a:lstStyle/>
          <a:p>
            <a:pPr marL="36900" indent="0">
              <a:buNone/>
            </a:pPr>
            <a:r>
              <a:rPr lang="en-US" sz="3200" dirty="0">
                <a:latin typeface="Times New Roman" panose="02020603050405020304" pitchFamily="18" charset="0"/>
                <a:cs typeface="Times New Roman" panose="02020603050405020304" pitchFamily="18" charset="0"/>
              </a:rPr>
              <a:t>2. Standardization:</a:t>
            </a:r>
          </a:p>
          <a:p>
            <a:pPr marL="36900" indent="0">
              <a:lnSpc>
                <a:spcPct val="150000"/>
              </a:lnSpc>
              <a:buNone/>
            </a:pPr>
            <a:r>
              <a:rPr lang="en-US" sz="2800" dirty="0">
                <a:latin typeface="Times New Roman" panose="02020603050405020304" pitchFamily="18" charset="0"/>
                <a:cs typeface="Times New Roman" panose="02020603050405020304" pitchFamily="18" charset="0"/>
              </a:rPr>
              <a:t>Standardization scaling is also known as </a:t>
            </a:r>
            <a:r>
              <a:rPr lang="en-US" sz="2800" b="1" dirty="0">
                <a:latin typeface="Times New Roman" panose="02020603050405020304" pitchFamily="18" charset="0"/>
                <a:cs typeface="Times New Roman" panose="02020603050405020304" pitchFamily="18" charset="0"/>
              </a:rPr>
              <a:t>Z-score</a:t>
            </a:r>
            <a:r>
              <a:rPr lang="en-US" sz="2800" dirty="0">
                <a:latin typeface="Times New Roman" panose="02020603050405020304" pitchFamily="18" charset="0"/>
                <a:cs typeface="Times New Roman" panose="02020603050405020304" pitchFamily="18" charset="0"/>
              </a:rPr>
              <a:t> normalization, in which values are centered around the mean with a unit standard deviation, which means the attribute becomes zero and the resultant distribution has a unit standard deviation</a:t>
            </a:r>
          </a:p>
          <a:p>
            <a:pPr marL="36900" indent="0">
              <a:buNone/>
            </a:pPr>
            <a:endParaRPr lang="en-IN" sz="3200" dirty="0">
              <a:latin typeface="Times New Roman" panose="02020603050405020304" pitchFamily="18" charset="0"/>
              <a:cs typeface="Times New Roman" panose="02020603050405020304" pitchFamily="18" charset="0"/>
            </a:endParaRPr>
          </a:p>
        </p:txBody>
      </p:sp>
      <p:pic>
        <p:nvPicPr>
          <p:cNvPr id="6" name="Picture 5" descr="Normalization in Machine Learning">
            <a:extLst>
              <a:ext uri="{FF2B5EF4-FFF2-40B4-BE49-F238E27FC236}">
                <a16:creationId xmlns:a16="http://schemas.microsoft.com/office/drawing/2014/main" id="{EF0E6D1E-6591-45DE-A8AE-965DFF757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031" y="4273421"/>
            <a:ext cx="2836774" cy="1250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7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5FA5-0260-4FC0-8B01-EAC99C1FAD60}"/>
              </a:ext>
            </a:extLst>
          </p:cNvPr>
          <p:cNvSpPr>
            <a:spLocks noGrp="1"/>
          </p:cNvSpPr>
          <p:nvPr>
            <p:ph type="title"/>
          </p:nvPr>
        </p:nvSpPr>
        <p:spPr/>
        <p:txBody>
          <a:bodyPr/>
          <a:lstStyle/>
          <a:p>
            <a:pPr algn="l"/>
            <a:r>
              <a:rPr lang="en-US" u="sng" dirty="0">
                <a:latin typeface="Times New Roman" panose="02020603050405020304" pitchFamily="18" charset="0"/>
                <a:cs typeface="Times New Roman" panose="02020603050405020304" pitchFamily="18" charset="0"/>
              </a:rPr>
              <a:t>Differences:</a:t>
            </a:r>
            <a:endParaRPr lang="en-IN"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1F7EA71-E35B-4782-83C9-524C3519813F}"/>
              </a:ext>
            </a:extLst>
          </p:cNvPr>
          <p:cNvPicPr>
            <a:picLocks noGrp="1" noChangeAspect="1"/>
          </p:cNvPicPr>
          <p:nvPr>
            <p:ph idx="1"/>
          </p:nvPr>
        </p:nvPicPr>
        <p:blipFill>
          <a:blip r:embed="rId2"/>
          <a:stretch>
            <a:fillRect/>
          </a:stretch>
        </p:blipFill>
        <p:spPr>
          <a:xfrm>
            <a:off x="2440577" y="1580050"/>
            <a:ext cx="7664659" cy="4960709"/>
          </a:xfrm>
          <a:prstGeom prst="rect">
            <a:avLst/>
          </a:prstGeom>
        </p:spPr>
      </p:pic>
    </p:spTree>
    <p:extLst>
      <p:ext uri="{BB962C8B-B14F-4D97-AF65-F5344CB8AC3E}">
        <p14:creationId xmlns:p14="http://schemas.microsoft.com/office/powerpoint/2010/main" val="1218498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276</TotalTime>
  <Words>238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Calisto MT</vt:lpstr>
      <vt:lpstr>Times New Roman</vt:lpstr>
      <vt:lpstr>Wingdings 2</vt:lpstr>
      <vt:lpstr>Slate</vt:lpstr>
      <vt:lpstr>Feature Scaling </vt:lpstr>
      <vt:lpstr>Definition</vt:lpstr>
      <vt:lpstr>Concept of Feature Scaling Used in following Algorithms.</vt:lpstr>
      <vt:lpstr>Techniques of Feature Scaling:</vt:lpstr>
      <vt:lpstr>PowerPoint Presentation</vt:lpstr>
      <vt:lpstr>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Confusion Matrix</dc:title>
  <dc:creator>Sandesh Koujalgi</dc:creator>
  <cp:lastModifiedBy>Sandesh Koujalgi</cp:lastModifiedBy>
  <cp:revision>11</cp:revision>
  <dcterms:created xsi:type="dcterms:W3CDTF">2022-01-26T14:02:34Z</dcterms:created>
  <dcterms:modified xsi:type="dcterms:W3CDTF">2022-02-27T10:19:35Z</dcterms:modified>
</cp:coreProperties>
</file>