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6" r:id="rId5"/>
  </p:sldMasterIdLst>
  <p:notesMasterIdLst>
    <p:notesMasterId r:id="rId19"/>
  </p:notesMasterIdLst>
  <p:sldIdLst>
    <p:sldId id="743" r:id="rId6"/>
    <p:sldId id="744" r:id="rId7"/>
    <p:sldId id="745" r:id="rId8"/>
    <p:sldId id="754" r:id="rId9"/>
    <p:sldId id="747" r:id="rId10"/>
    <p:sldId id="755" r:id="rId11"/>
    <p:sldId id="759" r:id="rId12"/>
    <p:sldId id="760" r:id="rId13"/>
    <p:sldId id="761" r:id="rId14"/>
    <p:sldId id="763" r:id="rId15"/>
    <p:sldId id="767" r:id="rId16"/>
    <p:sldId id="764" r:id="rId17"/>
    <p:sldId id="766" r:id="rId1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2F452-0EDB-4B62-BF65-C8F05498F591}">
          <p14:sldIdLst>
            <p14:sldId id="743"/>
            <p14:sldId id="744"/>
            <p14:sldId id="745"/>
            <p14:sldId id="754"/>
            <p14:sldId id="747"/>
            <p14:sldId id="755"/>
            <p14:sldId id="759"/>
            <p14:sldId id="760"/>
            <p14:sldId id="761"/>
            <p14:sldId id="763"/>
            <p14:sldId id="767"/>
            <p14:sldId id="764"/>
            <p14:sldId id="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Wu" initials="jerrywuhk" lastIdx="2" clrIdx="0">
    <p:extLst>
      <p:ext uri="{19B8F6BF-5375-455C-9EA6-DF929625EA0E}">
        <p15:presenceInfo xmlns:p15="http://schemas.microsoft.com/office/powerpoint/2012/main" userId="JerryWu" providerId="None"/>
      </p:ext>
    </p:extLst>
  </p:cmAuthor>
  <p:cmAuthor id="2" name="Ka Ho Ng" initials="KHN" lastIdx="6" clrIdx="1">
    <p:extLst>
      <p:ext uri="{19B8F6BF-5375-455C-9EA6-DF929625EA0E}">
        <p15:presenceInfo xmlns:p15="http://schemas.microsoft.com/office/powerpoint/2012/main" userId="fa418f5e3493f352" providerId="Windows Live"/>
      </p:ext>
    </p:extLst>
  </p:cmAuthor>
  <p:cmAuthor id="3" name="Zeth Kiu ChunMok" initials="zemok" lastIdx="4" clrIdx="2">
    <p:extLst>
      <p:ext uri="{19B8F6BF-5375-455C-9EA6-DF929625EA0E}">
        <p15:presenceInfo xmlns:p15="http://schemas.microsoft.com/office/powerpoint/2012/main" userId="Zeth Kiu ChunMok" providerId="None"/>
      </p:ext>
    </p:extLst>
  </p:cmAuthor>
  <p:cmAuthor id="4" name="Wu, Riley" initials="WR" lastIdx="1" clrIdx="3">
    <p:extLst>
      <p:ext uri="{19B8F6BF-5375-455C-9EA6-DF929625EA0E}">
        <p15:presenceInfo xmlns:p15="http://schemas.microsoft.com/office/powerpoint/2012/main" userId="S::riley.wu@wynnpalace.com::b4498a23-51d3-4fd9-ba86-fb9f4ee69c95" providerId="AD"/>
      </p:ext>
    </p:extLst>
  </p:cmAuthor>
  <p:cmAuthor id="5" name="Han, Linda Ji Won" initials="HLJW" lastIdx="1" clrIdx="4">
    <p:extLst>
      <p:ext uri="{19B8F6BF-5375-455C-9EA6-DF929625EA0E}">
        <p15:presenceInfo xmlns:p15="http://schemas.microsoft.com/office/powerpoint/2012/main" userId="S::linda.jw.han@wynnpalace.com::c969a79b-1776-4141-ab70-b3fb5ec5fd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9FF"/>
    <a:srgbClr val="FFFFCC"/>
    <a:srgbClr val="F8CBAD"/>
    <a:srgbClr val="FFE699"/>
    <a:srgbClr val="FFFF99"/>
    <a:srgbClr val="000000"/>
    <a:srgbClr val="0000FF"/>
    <a:srgbClr val="9BD9F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 autoAdjust="0"/>
    <p:restoredTop sz="90834" autoAdjust="0"/>
  </p:normalViewPr>
  <p:slideViewPr>
    <p:cSldViewPr>
      <p:cViewPr varScale="1">
        <p:scale>
          <a:sx n="103" d="100"/>
          <a:sy n="103" d="100"/>
        </p:scale>
        <p:origin x="10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E6ED6-4714-43A8-8C4A-E351CCD248C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0E89-3649-42C1-83F7-43B5CDD4EE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0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6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C0E89-3649-42C1-83F7-43B5CDD4EE0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6" b="66766"/>
          <a:stretch/>
        </p:blipFill>
        <p:spPr>
          <a:xfrm>
            <a:off x="9148526" y="6790"/>
            <a:ext cx="3038947" cy="2279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70834"/>
          <a:stretch/>
        </p:blipFill>
        <p:spPr>
          <a:xfrm>
            <a:off x="4527" y="4191000"/>
            <a:ext cx="2667000" cy="2667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5410200"/>
            <a:ext cx="85344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Project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42400" y="6324609"/>
            <a:ext cx="28448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81200" y="2057400"/>
            <a:ext cx="8192965" cy="2819400"/>
            <a:chOff x="1981200" y="2057400"/>
            <a:chExt cx="8192965" cy="281940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18888" r="19167" b="23334"/>
            <a:stretch/>
          </p:blipFill>
          <p:spPr>
            <a:xfrm>
              <a:off x="6324600" y="2057400"/>
              <a:ext cx="3849565" cy="2819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3" t="20834" r="20833" b="33333"/>
            <a:stretch/>
          </p:blipFill>
          <p:spPr>
            <a:xfrm>
              <a:off x="1981200" y="2286000"/>
              <a:ext cx="3879273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65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12195178" cy="6442076"/>
          </a:xfrm>
          <a:prstGeom prst="rect">
            <a:avLst/>
          </a:prstGeom>
          <a:solidFill>
            <a:srgbClr val="5D6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3" y="6528877"/>
            <a:ext cx="187457" cy="258055"/>
          </a:xfrm>
          <a:prstGeom prst="rect">
            <a:avLst/>
          </a:prstGeom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04799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699" dirty="0">
                <a:solidFill>
                  <a:srgbClr val="FFFFFF"/>
                </a:solidFill>
                <a:sym typeface="Adobe Clean"/>
              </a:rPr>
              <a:t>© 2016 Adobe Systems Incorporated.  All Rights Reserved. 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9956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92000" cy="621673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44236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2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3" y="6528877"/>
            <a:ext cx="187457" cy="258055"/>
          </a:xfrm>
          <a:prstGeom prst="rect">
            <a:avLst/>
          </a:prstGeom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04799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699" dirty="0">
                <a:solidFill>
                  <a:srgbClr val="FFFFFF"/>
                </a:solidFill>
                <a:sym typeface="Adobe Clean"/>
              </a:rPr>
              <a:t>© 2016 Adobe Systems Incorporated.  All Rights Reserved. 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87901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9371" y="2449525"/>
            <a:ext cx="1413256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25" y="2447346"/>
            <a:ext cx="1414838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514" y="6629400"/>
            <a:ext cx="5204886" cy="168274"/>
          </a:xfrm>
          <a:prstGeom prst="rect">
            <a:avLst/>
          </a:prstGeom>
        </p:spPr>
        <p:txBody>
          <a:bodyPr tIns="182880" bIns="365760"/>
          <a:lstStyle>
            <a:lvl1pPr>
              <a:defRPr sz="7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ADDE0">
                    <a:lumMod val="50000"/>
                  </a:srgbClr>
                </a:solidFill>
              </a:rPr>
              <a:t>© 2016 Adobe Systems Incorporated.  All Rights Reserved.  Adobe Confidential.</a:t>
            </a:r>
          </a:p>
          <a:p>
            <a:endParaRPr lang="en-US" dirty="0">
              <a:solidFill>
                <a:srgbClr val="DADDE0">
                  <a:lumMod val="50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1" y="6629400"/>
            <a:ext cx="1015999" cy="168274"/>
          </a:xfrm>
          <a:prstGeom prst="rect">
            <a:avLst/>
          </a:prstGeom>
        </p:spPr>
        <p:txBody>
          <a:bodyPr bIns="274320"/>
          <a:lstStyle>
            <a:lvl1pPr>
              <a:defRPr sz="9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>
                <a:solidFill>
                  <a:srgbClr val="DADDE0">
                    <a:lumMod val="50000"/>
                  </a:srgbClr>
                </a:solidFill>
              </a:rPr>
              <a:pPr algn="ctr"/>
              <a:t>‹#›</a:t>
            </a:fld>
            <a:endParaRPr lang="en-US" dirty="0">
              <a:solidFill>
                <a:srgbClr val="DADDE0">
                  <a:lumMod val="50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1" y="287509"/>
            <a:ext cx="11582400" cy="593725"/>
          </a:xfrm>
          <a:prstGeom prst="rect">
            <a:avLst/>
          </a:prstGeom>
        </p:spPr>
        <p:txBody>
          <a:bodyPr/>
          <a:lstStyle>
            <a:lvl1pPr>
              <a:defRPr sz="2598" b="0" i="0">
                <a:solidFill>
                  <a:schemeClr val="bg2">
                    <a:lumMod val="25000"/>
                  </a:schemeClr>
                </a:solid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16931" y="-3175"/>
            <a:ext cx="416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6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- TM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1506746"/>
          </a:xfrm>
          <a:prstGeom prst="rect">
            <a:avLst/>
          </a:prstGeom>
          <a:solidFill>
            <a:srgbClr val="301F1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716" tIns="54357" rIns="108716" bIns="54357" anchor="ctr"/>
          <a:lstStyle/>
          <a:p>
            <a:pPr algn="ctr" defTabSz="1217718"/>
            <a:endParaRPr lang="en-US" sz="1799" dirty="0">
              <a:solidFill>
                <a:srgbClr val="FFFFFF"/>
              </a:solidFill>
              <a:ea typeface="ＭＳ Ｐゴシック" pitchFamily="-111" charset="-128"/>
              <a:sym typeface="Adobe Cle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22" y="1497169"/>
            <a:ext cx="12192000" cy="1282446"/>
          </a:xfrm>
          <a:prstGeom prst="rect">
            <a:avLst/>
          </a:prstGeom>
          <a:solidFill>
            <a:srgbClr val="37434D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799" dirty="0">
              <a:solidFill>
                <a:srgbClr val="FFFFFF"/>
              </a:solidFill>
              <a:ea typeface="ＭＳ Ｐゴシック" pitchFamily="-111" charset="-128"/>
              <a:sym typeface="Adobe Cle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486027"/>
            <a:ext cx="12192000" cy="1282446"/>
          </a:xfrm>
          <a:prstGeom prst="rect">
            <a:avLst/>
          </a:prstGeom>
          <a:solidFill>
            <a:srgbClr val="301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799" dirty="0">
              <a:solidFill>
                <a:srgbClr val="FFFFFF"/>
              </a:solidFill>
              <a:ea typeface="ＭＳ Ｐゴシック" pitchFamily="-111" charset="-128"/>
              <a:sym typeface="Adobe Cle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49" y="1674723"/>
            <a:ext cx="10921064" cy="553549"/>
          </a:xfrm>
        </p:spPr>
        <p:txBody>
          <a:bodyPr wrap="square" lIns="0" tIns="0" rIns="0" bIns="0">
            <a:spAutoFit/>
          </a:bodyPr>
          <a:lstStyle>
            <a:lvl1pPr>
              <a:defRPr sz="359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49" y="2267298"/>
            <a:ext cx="10921064" cy="32284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8" b="1">
                <a:solidFill>
                  <a:schemeClr val="tx1">
                    <a:tint val="75000"/>
                  </a:schemeClr>
                </a:solidFill>
                <a:latin typeface="Adobe Clean SemiCondensed" panose="020B0503020404020204" pitchFamily="34" charset="0"/>
              </a:defRPr>
            </a:lvl1pPr>
            <a:lvl2pPr marL="54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9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4EF78C-0077-4668-88B9-243DFB96141B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11/10/2022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156F56-D5AE-4C6F-B826-C69D1BC521BB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04799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699" dirty="0">
                <a:solidFill>
                  <a:srgbClr val="000000">
                    <a:lumMod val="65000"/>
                    <a:lumOff val="35000"/>
                  </a:srgbClr>
                </a:solidFill>
                <a:sym typeface="Adobe Clean"/>
              </a:rPr>
              <a:t>© 2014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-2383"/>
            <a:ext cx="418017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87509"/>
            <a:ext cx="11582400" cy="593725"/>
          </a:xfrm>
          <a:prstGeom prst="rect">
            <a:avLst/>
          </a:prstGeom>
        </p:spPr>
        <p:txBody>
          <a:bodyPr/>
          <a:lstStyle>
            <a:lvl1pPr>
              <a:defRPr sz="2598" b="0" i="0">
                <a:solidFill>
                  <a:schemeClr val="bg2">
                    <a:lumMod val="25000"/>
                  </a:schemeClr>
                </a:solid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514" y="6629400"/>
            <a:ext cx="5204886" cy="168274"/>
          </a:xfrm>
          <a:prstGeom prst="rect">
            <a:avLst/>
          </a:prstGeom>
        </p:spPr>
        <p:txBody>
          <a:bodyPr tIns="182880"/>
          <a:lstStyle>
            <a:lvl1pPr>
              <a:defRPr sz="799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ADDE0">
                    <a:lumMod val="50000"/>
                  </a:srgbClr>
                </a:solidFill>
              </a:rPr>
              <a:t>© 2019 Adobe Systems Incorporated.  All Rights Reserved.  Adobe Confidential.</a:t>
            </a:r>
          </a:p>
          <a:p>
            <a:endParaRPr lang="en-US" dirty="0">
              <a:solidFill>
                <a:srgbClr val="DADDE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1" y="6629400"/>
            <a:ext cx="1015999" cy="168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>
                <a:solidFill>
                  <a:srgbClr val="DADDE0">
                    <a:lumMod val="50000"/>
                  </a:srgbClr>
                </a:solidFill>
              </a:rPr>
              <a:pPr algn="ctr"/>
              <a:t>‹#›</a:t>
            </a:fld>
            <a:endParaRPr lang="en-US" dirty="0">
              <a:solidFill>
                <a:srgbClr val="DADDE0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16931" y="-3175"/>
            <a:ext cx="416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40000"/>
          <a:stretch/>
        </p:blipFill>
        <p:spPr>
          <a:xfrm>
            <a:off x="0" y="2057400"/>
            <a:ext cx="121920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b="70000"/>
          <a:stretch/>
        </p:blipFill>
        <p:spPr>
          <a:xfrm>
            <a:off x="9372600" y="0"/>
            <a:ext cx="2819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0" r="65000"/>
          <a:stretch/>
        </p:blipFill>
        <p:spPr>
          <a:xfrm>
            <a:off x="0" y="4457700"/>
            <a:ext cx="3200400" cy="2400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9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76DC31-666B-4B05-997F-2B211D390B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2590800"/>
            <a:ext cx="10363200" cy="838200"/>
          </a:xfrm>
        </p:spPr>
        <p:txBody>
          <a:bodyPr anchor="ctr">
            <a:normAutofit/>
          </a:bodyPr>
          <a:lstStyle>
            <a:lvl1pPr algn="l">
              <a:defRPr sz="3000" b="0" cap="none">
                <a:latin typeface="Chronicle Display Black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 b="85556"/>
          <a:stretch/>
        </p:blipFill>
        <p:spPr>
          <a:xfrm>
            <a:off x="0" y="0"/>
            <a:ext cx="111252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0" b="83333"/>
          <a:stretch/>
        </p:blipFill>
        <p:spPr>
          <a:xfrm>
            <a:off x="10827190" y="0"/>
            <a:ext cx="1371600" cy="1143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9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76DC31-666B-4B05-997F-2B211D390B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22238"/>
            <a:ext cx="10972800" cy="563562"/>
          </a:xfrm>
        </p:spPr>
        <p:txBody>
          <a:bodyPr>
            <a:normAutofit/>
          </a:bodyPr>
          <a:lstStyle>
            <a:lvl1pPr algn="l">
              <a:defRPr sz="2900">
                <a:latin typeface="Chronicle Display Blac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6400" y="838205"/>
            <a:ext cx="11379200" cy="52117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900"/>
            </a:lvl1pPr>
            <a:lvl2pPr marL="742950" indent="-285750">
              <a:buFont typeface="Arial" panose="020B0604020202020204" pitchFamily="34" charset="0"/>
              <a:buChar char="•"/>
              <a:defRPr sz="2700"/>
            </a:lvl2pPr>
            <a:lvl3pPr marL="1143000" indent="-228600">
              <a:buFont typeface="Calibri" panose="020F0502020204030204" pitchFamily="34" charset="0"/>
              <a:buChar char="₋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7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c_ppt_background_al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50" y="-2359"/>
            <a:ext cx="418017" cy="68575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303020"/>
            <a:ext cx="12192000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349" y="1463977"/>
            <a:ext cx="10921064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1990493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8">
                <a:solidFill>
                  <a:schemeClr val="bg2">
                    <a:lumMod val="90000"/>
                  </a:schemeClr>
                </a:solidFill>
              </a:defRPr>
            </a:lvl1pPr>
            <a:lvl2pPr marL="54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9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09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c_ppt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2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27" y="1303020"/>
            <a:ext cx="12192000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349" y="1463977"/>
            <a:ext cx="10921064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1993394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8">
                <a:solidFill>
                  <a:schemeClr val="bg2">
                    <a:lumMod val="90000"/>
                  </a:schemeClr>
                </a:solidFill>
              </a:defRPr>
            </a:lvl1pPr>
            <a:lvl2pPr marL="54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9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50" y="-2359"/>
            <a:ext cx="418017" cy="6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5178" cy="644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B8D6CA-D4AF-4FDC-9641-A8569C957DEB}" type="datetime1">
              <a:rPr lang="en-US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11/10/2022</a:t>
            </a:fld>
            <a:endParaRPr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>
                <a:solidFill>
                  <a:srgbClr val="000000">
                    <a:lumMod val="75000"/>
                    <a:lumOff val="25000"/>
                  </a:srgbClr>
                </a:solidFill>
              </a:rPr>
              <a:pPr algn="ctr"/>
              <a:t>‹#›</a:t>
            </a:fld>
            <a:endParaRPr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99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699" dirty="0">
                <a:solidFill>
                  <a:srgbClr val="000000">
                    <a:lumMod val="75000"/>
                    <a:lumOff val="25000"/>
                  </a:srgbClr>
                </a:solidFill>
                <a:sym typeface="Adobe Clean"/>
              </a:rPr>
              <a:t>© 2016 Adobe Systems Incorporated.  All Rights Reserved.  Adobe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3" y="6528877"/>
            <a:ext cx="187457" cy="2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92000" cy="6216734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>
                <a:solidFill>
                  <a:prstClr val="white"/>
                </a:solidFill>
              </a:rPr>
              <a:pPr/>
              <a:t>11/10/2022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876DC31-666B-4B05-997F-2B211D390B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44400" y="0"/>
            <a:ext cx="1666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92000" cy="62167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4840"/>
            <a:endParaRPr lang="en-US" sz="3597" dirty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3" y="6528877"/>
            <a:ext cx="187457" cy="258055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99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699" dirty="0">
                <a:solidFill>
                  <a:srgbClr val="FFFFFF"/>
                </a:solidFill>
                <a:sym typeface="Adobe Clean"/>
              </a:rPr>
              <a:t>© 2019 Adobe Systems Incorporated.  All Rights Reserved.  Adobe Confidential.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2" y="6629400"/>
            <a:ext cx="1015999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799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>
                <a:solidFill>
                  <a:prstClr val="white"/>
                </a:solidFill>
                <a:sym typeface="Adobe Clean"/>
              </a:rPr>
              <a:pPr/>
              <a:t>11/10/2022</a:t>
            </a:fld>
            <a:endParaRPr lang="en-US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514" y="6629400"/>
            <a:ext cx="5204886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799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2" y="6477000"/>
            <a:ext cx="1015999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799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  <a:sym typeface="Adobe Clean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sym typeface="Adobe Cle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287509"/>
            <a:ext cx="11582400" cy="593725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143000"/>
            <a:ext cx="11582400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6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3" r:id="rId16"/>
  </p:sldLayoutIdLst>
  <p:hf hdr="0" ftr="0" dt="0"/>
  <p:txStyles>
    <p:titleStyle>
      <a:lvl1pPr algn="l" defTabSz="1087420" rtl="0" eaLnBrk="1" latinLnBrk="0" hangingPunct="1">
        <a:spcBef>
          <a:spcPct val="0"/>
        </a:spcBef>
        <a:buNone/>
        <a:defRPr sz="3197" b="0" i="0" u="none" kern="1200">
          <a:solidFill>
            <a:schemeClr val="tx1">
              <a:lumMod val="75000"/>
              <a:lumOff val="25000"/>
            </a:schemeClr>
          </a:solidFill>
          <a:latin typeface="Adobe Clean Light" pitchFamily="34" charset="0"/>
          <a:ea typeface="+mj-ea"/>
          <a:cs typeface="+mj-cs"/>
        </a:defRPr>
      </a:lvl1pPr>
    </p:titleStyle>
    <p:bodyStyle>
      <a:lvl1pPr marL="274418" indent="-264901" algn="l" defTabSz="1087420" rtl="0" eaLnBrk="1" latinLnBrk="0" hangingPunct="1">
        <a:spcBef>
          <a:spcPts val="713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398" kern="1200">
          <a:solidFill>
            <a:schemeClr val="tx1"/>
          </a:solidFill>
          <a:latin typeface="Adobe Clean Light" pitchFamily="34" charset="0"/>
          <a:ea typeface="+mn-ea"/>
          <a:cs typeface="+mn-cs"/>
        </a:defRPr>
      </a:lvl1pPr>
      <a:lvl2pPr marL="551262" indent="-275631" algn="l" defTabSz="1087420" rtl="0" eaLnBrk="1" latinLnBrk="0" hangingPunct="1">
        <a:spcBef>
          <a:spcPts val="713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751377" indent="-200116" algn="l" defTabSz="1087420" rtl="0" eaLnBrk="1" latinLnBrk="0" hangingPunct="1">
        <a:spcBef>
          <a:spcPts val="713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949606" indent="-198228" algn="l" defTabSz="1087420" rtl="0" eaLnBrk="1" latinLnBrk="0" hangingPunct="1">
        <a:spcBef>
          <a:spcPts val="713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087420" indent="-137816" algn="l" defTabSz="1087420" rtl="0" eaLnBrk="1" latinLnBrk="0" hangingPunct="1">
        <a:spcBef>
          <a:spcPts val="713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990405" indent="-271855" algn="l" defTabSz="1087420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534114" indent="-271855" algn="l" defTabSz="1087420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077824" indent="-271855" algn="l" defTabSz="1087420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621535" indent="-271855" algn="l" defTabSz="1087420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4371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8742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63113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7484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718549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26226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805970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349679" algn="l" defTabSz="108742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4F053-9F34-4BBC-9F1D-F36233D1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CBEF-59C7-46B4-9758-1BEB9E94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HK" sz="3200" b="1" dirty="0">
                <a:latin typeface="Arial" panose="020B0604020202020204" pitchFamily="34" charset="0"/>
                <a:cs typeface="Arial" panose="020B0604020202020204" pitchFamily="34" charset="0"/>
              </a:rPr>
              <a:t>Predicting Return of Macau Gaming Patron </a:t>
            </a:r>
          </a:p>
          <a:p>
            <a:pPr marL="0" indent="0" algn="ctr">
              <a:buNone/>
            </a:pPr>
            <a:r>
              <a:rPr lang="en-HK" sz="2400" b="1" dirty="0">
                <a:latin typeface="Arial" panose="020B0604020202020204" pitchFamily="34" charset="0"/>
                <a:cs typeface="Arial" panose="020B0604020202020204" pitchFamily="34" charset="0"/>
              </a:rPr>
              <a:t>– RFM as </a:t>
            </a:r>
            <a:r>
              <a:rPr lang="en-HK" sz="2400" b="1" dirty="0"/>
              <a:t>Feature Engineering</a:t>
            </a:r>
            <a:endParaRPr lang="en-H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HK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Technical Sharing Meeting </a:t>
            </a:r>
          </a:p>
          <a:p>
            <a:pPr marL="0" indent="0" algn="ctr">
              <a:buNone/>
            </a:pP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2022/11/17</a:t>
            </a:r>
          </a:p>
        </p:txBody>
      </p:sp>
    </p:spTree>
    <p:extLst>
      <p:ext uri="{BB962C8B-B14F-4D97-AF65-F5344CB8AC3E}">
        <p14:creationId xmlns:p14="http://schemas.microsoft.com/office/powerpoint/2010/main" val="206021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666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High AUC score for the model itself.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But does it work better than simple method (e.g. avg. of past trips day lag)?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 Model has a much higher recall!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Recall tells you how many return you predicted out of the actual returned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3AD0-B383-4BDF-A90C-590245FA0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"/>
          <a:stretch/>
        </p:blipFill>
        <p:spPr>
          <a:xfrm>
            <a:off x="914400" y="1447800"/>
            <a:ext cx="87630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33F49-F7E4-494B-AA96-F10C6CED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229101"/>
            <a:ext cx="5194186" cy="1485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15E1F-96B8-45E8-B558-80B9BA747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988435"/>
            <a:ext cx="2080346" cy="413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ECBB97-427B-4976-912F-711CF9847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432" y="4308053"/>
            <a:ext cx="3552825" cy="249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9D64F-7B66-4F5A-8F1C-05857E77728C}"/>
              </a:ext>
            </a:extLst>
          </p:cNvPr>
          <p:cNvSpPr txBox="1"/>
          <p:nvPr/>
        </p:nvSpPr>
        <p:spPr>
          <a:xfrm>
            <a:off x="9486572" y="407890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100" u="sng" dirty="0" err="1"/>
              <a:t>Xgboost</a:t>
            </a:r>
            <a:r>
              <a:rPr lang="en-HK" sz="1100" u="sng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25310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Evaluation – 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333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RFM has the most significant impact on prediction.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5EC72-8233-49CF-B20B-8CBD5E2B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24000"/>
            <a:ext cx="7810500" cy="355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66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4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Adding more features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feature engineering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Trying other models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Hyper-parameter tuning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1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4F053-9F34-4BBC-9F1D-F36233D1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CBEF-59C7-46B4-9758-1BEB9E94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HK" sz="3200" b="1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BF7F-F353-4D4D-AD1B-78145E68BA94}"/>
              </a:ext>
            </a:extLst>
          </p:cNvPr>
          <p:cNvSpPr txBox="1"/>
          <p:nvPr/>
        </p:nvSpPr>
        <p:spPr>
          <a:xfrm>
            <a:off x="457200" y="838200"/>
            <a:ext cx="10668000" cy="459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Return of Macau Gaming Patron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Problem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Road Map for building the ML Model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7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Define the Problem</a:t>
            </a:r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sz="24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BF7F-F353-4D4D-AD1B-78145E68BA94}"/>
              </a:ext>
            </a:extLst>
          </p:cNvPr>
          <p:cNvSpPr txBox="1"/>
          <p:nvPr/>
        </p:nvSpPr>
        <p:spPr>
          <a:xfrm>
            <a:off x="457200" y="827775"/>
            <a:ext cx="10820400" cy="647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 to Predict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of Macau Gaming Patron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Basic info: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Using data prior to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2022 May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to predict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return in next 6 months (2022 May to Oct)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200000"/>
              </a:lnSpc>
            </a:pP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Return?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Target/ Response: Having Gaming Trip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2022 May to Oct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 (returned) else 0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it’s a </a:t>
            </a:r>
            <a:r>
              <a:rPr lang="en-US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951E4-AAB0-42BA-9041-4CF4EBAD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667000"/>
            <a:ext cx="5486400" cy="115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4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Road Map for building the ML Model</a:t>
            </a:r>
            <a:b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sz="24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BF7F-F353-4D4D-AD1B-78145E68BA94}"/>
              </a:ext>
            </a:extLst>
          </p:cNvPr>
          <p:cNvSpPr txBox="1"/>
          <p:nvPr/>
        </p:nvSpPr>
        <p:spPr>
          <a:xfrm>
            <a:off x="457200" y="827775"/>
            <a:ext cx="10820400" cy="426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Data : Gaming Records, Trip Records, Geographic Information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b="1" u="sng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RFM as basic features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Categorical features (mostly Geographic information)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Seasonal Visitor (Golden Week)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Training / Model :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54B7B-E0DA-4B33-B022-3CF8A56E9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" t="7653" r="497" b="4167"/>
          <a:stretch/>
        </p:blipFill>
        <p:spPr>
          <a:xfrm>
            <a:off x="2324100" y="4648200"/>
            <a:ext cx="7543800" cy="16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7710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RFM (Recency, Frequency and Monetary Value)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last Gaming Date prior to 2022 May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how many trips prior to 2022 May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how much spent (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theo.win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prior to 2022 May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Geographic Information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Mobile Province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Sign Up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Seasonal Visitor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Visited in past Golden Weeks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844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Create RFM Segment Variable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 pandas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get_dummies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 to transform categorical features into 0/1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9779C0-9826-4A7C-9075-C266C5BC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5800725" cy="1362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B7BE6-382B-408D-A5A7-CF4922FA0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55" y="3790663"/>
            <a:ext cx="8134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333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Final Training/Testing Data Input (80% as training and 20% as testing)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94366-B38E-42A4-8267-FA343BCA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7856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Training -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814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and why do we need to specify the number of rounds?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stands for “Extreme Gradient Boosting”, where the term “Gradient Boosting” is as follow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Weak Model - really short and simple decision tree. Each tree is called a “weak learner” for their high bias. So, it’s another type of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Ensemble Tree Method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A4020-9644-4300-86CD-10E94553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5000"/>
            <a:ext cx="5905500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FDD327-87F7-42F3-9006-1C888D993587}"/>
              </a:ext>
            </a:extLst>
          </p:cNvPr>
          <p:cNvSpPr txBox="1"/>
          <p:nvPr/>
        </p:nvSpPr>
        <p:spPr>
          <a:xfrm>
            <a:off x="3333750" y="4114800"/>
            <a:ext cx="15430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200" u="sng" dirty="0">
                <a:highlight>
                  <a:srgbClr val="FFFF00"/>
                </a:highlight>
              </a:rPr>
              <a:t>Measure how bad previous model done</a:t>
            </a:r>
          </a:p>
        </p:txBody>
      </p:sp>
    </p:spTree>
    <p:extLst>
      <p:ext uri="{BB962C8B-B14F-4D97-AF65-F5344CB8AC3E}">
        <p14:creationId xmlns:p14="http://schemas.microsoft.com/office/powerpoint/2010/main" val="84405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746A0-C88B-4681-A0DF-EDE51342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C31-666B-4B05-997F-2B211D390B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0364A-5F5F-4EE2-932E-468D72A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4397"/>
            <a:ext cx="10515600" cy="558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Training -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E75B-5EB8-41BE-B5C9-3EB9379A2ACA}"/>
              </a:ext>
            </a:extLst>
          </p:cNvPr>
          <p:cNvSpPr txBox="1"/>
          <p:nvPr/>
        </p:nvSpPr>
        <p:spPr>
          <a:xfrm>
            <a:off x="457200" y="838200"/>
            <a:ext cx="9906000" cy="333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as model for training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HK" dirty="0" err="1"/>
              <a:t>GridSearchCV</a:t>
            </a:r>
            <a:r>
              <a:rPr lang="en-HK" dirty="0"/>
              <a:t>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 for tuning and evaluation within training set.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D47E5-E6AD-44A8-8E37-CF99AE2F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28850"/>
            <a:ext cx="6762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obe Master Widescreen 2015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3538fd-f3e5-428f-9d9e-84e42f80fe3b" xsi:nil="true"/>
    <lcf76f155ced4ddcb4097134ff3c332f xmlns="2930cbbc-4d7e-4758-a4ba-ab9bf95ffaf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A2528D10AD44392095A3892281B4D" ma:contentTypeVersion="13" ma:contentTypeDescription="Create a new document." ma:contentTypeScope="" ma:versionID="47fab649e8f4ae741ebd4c885749832c">
  <xsd:schema xmlns:xsd="http://www.w3.org/2001/XMLSchema" xmlns:xs="http://www.w3.org/2001/XMLSchema" xmlns:p="http://schemas.microsoft.com/office/2006/metadata/properties" xmlns:ns2="3f3538fd-f3e5-428f-9d9e-84e42f80fe3b" xmlns:ns3="2930cbbc-4d7e-4758-a4ba-ab9bf95ffaf7" targetNamespace="http://schemas.microsoft.com/office/2006/metadata/properties" ma:root="true" ma:fieldsID="4359759657378153111135dc40c6aa02" ns2:_="" ns3:_="">
    <xsd:import namespace="3f3538fd-f3e5-428f-9d9e-84e42f80fe3b"/>
    <xsd:import namespace="2930cbbc-4d7e-4758-a4ba-ab9bf95ffa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538fd-f3e5-428f-9d9e-84e42f80fe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12d56fb-77a7-4693-9de1-223a73b24dd3}" ma:internalName="TaxCatchAll" ma:showField="CatchAllData" ma:web="3f3538fd-f3e5-428f-9d9e-84e42f80fe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0cbbc-4d7e-4758-a4ba-ab9bf95ff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8419952-6a08-423f-8f76-c60cc16ca9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E15440-70FA-4CA9-AEEA-050503B12D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524EE5-1729-4378-94A4-3EEEBDDFA9A2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c0548822-e234-4487-854c-5f97d70fc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C29F6-61FC-4531-B63F-835999F3C871}"/>
</file>

<file path=docProps/app.xml><?xml version="1.0" encoding="utf-8"?>
<Properties xmlns="http://schemas.openxmlformats.org/officeDocument/2006/extended-properties" xmlns:vt="http://schemas.openxmlformats.org/officeDocument/2006/docPropsVTypes">
  <TotalTime>97983</TotalTime>
  <Words>457</Words>
  <Application>Microsoft Office PowerPoint</Application>
  <PresentationFormat>Widescreen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Adobe Clean</vt:lpstr>
      <vt:lpstr>Adobe Clean Light</vt:lpstr>
      <vt:lpstr>Adobe Clean SemiCondensed</vt:lpstr>
      <vt:lpstr>Chronicle Display Black</vt:lpstr>
      <vt:lpstr>Open Sans</vt:lpstr>
      <vt:lpstr>Arial</vt:lpstr>
      <vt:lpstr>Arial Black</vt:lpstr>
      <vt:lpstr>Calibri</vt:lpstr>
      <vt:lpstr>Wingdings</vt:lpstr>
      <vt:lpstr>Office Theme</vt:lpstr>
      <vt:lpstr>2_Adobe Master Widescreen 2015</vt:lpstr>
      <vt:lpstr>PowerPoint Presentation</vt:lpstr>
      <vt:lpstr>Index</vt:lpstr>
      <vt:lpstr>  Define the Problem  </vt:lpstr>
      <vt:lpstr> Road Map for building the ML Model </vt:lpstr>
      <vt:lpstr>Feature Engineering</vt:lpstr>
      <vt:lpstr>Feature Engineering</vt:lpstr>
      <vt:lpstr>Feature Engineering</vt:lpstr>
      <vt:lpstr>Training - Model</vt:lpstr>
      <vt:lpstr>Training - Tuning</vt:lpstr>
      <vt:lpstr>Evaluation</vt:lpstr>
      <vt:lpstr>Evaluation – Feature Importance</vt:lpstr>
      <vt:lpstr>Improvement</vt:lpstr>
      <vt:lpstr>PowerPoint Presentation</vt:lpstr>
    </vt:vector>
  </TitlesOfParts>
  <Company>Wynn Macau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</dc:creator>
  <cp:lastModifiedBy>Cheong, Leo Lei Seng</cp:lastModifiedBy>
  <cp:revision>3111</cp:revision>
  <cp:lastPrinted>2022-10-05T10:24:34Z</cp:lastPrinted>
  <dcterms:created xsi:type="dcterms:W3CDTF">2016-04-13T04:40:15Z</dcterms:created>
  <dcterms:modified xsi:type="dcterms:W3CDTF">2022-11-10T09:03:07Z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0x0101006B1A2528D10AD44392095A3892281B4D</vt:lpwstr>
  </property>
</Properties>
</file>