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08990">
              <a:spcBef>
                <a:spcPts val="0"/>
              </a:spcBef>
              <a:buSzTx/>
              <a:buNone/>
              <a:defRPr sz="3234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演示文稿标题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100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109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议程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事实信息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正文级别 1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出自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spcBef>
                <a:spcPts val="0"/>
              </a:spcBef>
              <a:buSzTx/>
              <a:buNone/>
              <a:defRPr sz="342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出自</a:t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蓝天下粉色与橙色呈波纹状的建筑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湛蓝天空下现代建筑一角的低角度视图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局部多云的天空下石桥的低角度视图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现代金属建筑的低角度视图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23558500" y="12468859"/>
            <a:ext cx="379476" cy="4191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几何灰色石头建筑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作者和日期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08990">
              <a:spcBef>
                <a:spcPts val="0"/>
              </a:spcBef>
              <a:buSzTx/>
              <a:buNone/>
              <a:defRPr sz="3234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3" name="正文级别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演示文稿标题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几何灰色石头建筑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光影下棱角分明的石头建筑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幻灯片标题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3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xfrm>
            <a:off x="23558500" y="12468859"/>
            <a:ext cx="379476" cy="4191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7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2" name="幻灯片标题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3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0" sz="11000"/>
            </a:lvl1pPr>
          </a:lstStyle>
          <a:p>
            <a:pPr/>
            <a:r>
              <a:t>章节标题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3558500" y="12443459"/>
            <a:ext cx="408940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陈禹霖 王博想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陈禹霖 王博想</a:t>
            </a:r>
          </a:p>
        </p:txBody>
      </p:sp>
      <p:sp>
        <p:nvSpPr>
          <p:cNvPr id="172" name="Comparison of Chinese and British School Uniform Culture"/>
          <p:cNvSpPr txBox="1"/>
          <p:nvPr>
            <p:ph type="ctrTitle"/>
          </p:nvPr>
        </p:nvSpPr>
        <p:spPr>
          <a:xfrm>
            <a:off x="1206500" y="4024867"/>
            <a:ext cx="21971000" cy="3961754"/>
          </a:xfrm>
          <a:prstGeom prst="rect">
            <a:avLst/>
          </a:prstGeom>
        </p:spPr>
        <p:txBody>
          <a:bodyPr/>
          <a:lstStyle/>
          <a:p>
            <a:pPr/>
            <a:r>
              <a:t>Comparison of Chinese and British School Uniform Culture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hapter 3. Spir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Chapter 3. Spirit</a:t>
            </a:r>
          </a:p>
        </p:txBody>
      </p:sp>
      <p:sp>
        <p:nvSpPr>
          <p:cNvPr id="200" name="United Kingdom…"/>
          <p:cNvSpPr txBox="1"/>
          <p:nvPr>
            <p:ph type="body" sz="half" idx="1"/>
          </p:nvPr>
        </p:nvSpPr>
        <p:spPr>
          <a:xfrm>
            <a:off x="1206500" y="3044955"/>
            <a:ext cx="10729558" cy="9471699"/>
          </a:xfrm>
          <a:prstGeom prst="rect">
            <a:avLst/>
          </a:prstGeom>
        </p:spPr>
        <p:txBody>
          <a:bodyPr/>
          <a:lstStyle/>
          <a:p>
            <a:pPr/>
            <a:r>
              <a:t>United Kingdom </a:t>
            </a:r>
          </a:p>
          <a:p>
            <a:pPr/>
            <a:r>
              <a:t>an representation of the school rule and school spirit</a:t>
            </a:r>
          </a:p>
          <a:p>
            <a:pPr/>
            <a:r>
              <a:t>the influence of the powerful Western contract culture</a:t>
            </a:r>
          </a:p>
          <a:p>
            <a:pPr/>
            <a:r>
              <a:t>pay great attention to etiquette in the whole society, wearing shows a person's mental outlook and external temperament</a:t>
            </a:r>
          </a:p>
        </p:txBody>
      </p:sp>
      <p:sp>
        <p:nvSpPr>
          <p:cNvPr id="201" name="China…"/>
          <p:cNvSpPr txBox="1"/>
          <p:nvPr/>
        </p:nvSpPr>
        <p:spPr>
          <a:xfrm>
            <a:off x="12436506" y="3044955"/>
            <a:ext cx="10729558" cy="947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57200" indent="-457200">
              <a:buSzPct val="100000"/>
              <a:buChar char="•"/>
            </a:pPr>
            <a:r>
              <a:t>China</a:t>
            </a:r>
          </a:p>
          <a:p>
            <a:pPr marL="457200" indent="-457200">
              <a:buSzPct val="100000"/>
              <a:buChar char="•"/>
            </a:pPr>
            <a:r>
              <a:t>a symbol of collective identity and school spirit</a:t>
            </a:r>
          </a:p>
          <a:p>
            <a:pPr marL="457200" indent="-457200">
              <a:buSzPct val="100000"/>
              <a:buChar char="•"/>
            </a:pPr>
            <a:r>
              <a:t>a sense of belonging and equality among students, regardless of their socio-economic backgrounds</a:t>
            </a:r>
          </a:p>
          <a:p>
            <a:pPr marL="457200" indent="-457200">
              <a:buSzPct val="100000"/>
              <a:buChar char="•"/>
            </a:pPr>
            <a:r>
              <a:t>educational idea of China, values discipline, unity, and the expression of school culture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2"/>
      <p:bldP build="whole" bldLvl="1" animBg="1" rev="0" advAuto="0" spid="20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HANK YOU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Contents</a:t>
            </a:r>
          </a:p>
        </p:txBody>
      </p:sp>
      <p:sp>
        <p:nvSpPr>
          <p:cNvPr id="175" name="Chapter 1.  History…"/>
          <p:cNvSpPr txBox="1"/>
          <p:nvPr>
            <p:ph type="body" idx="1"/>
          </p:nvPr>
        </p:nvSpPr>
        <p:spPr>
          <a:xfrm>
            <a:off x="1206500" y="3637633"/>
            <a:ext cx="21971000" cy="8807999"/>
          </a:xfrm>
          <a:prstGeom prst="rect">
            <a:avLst/>
          </a:prstGeom>
        </p:spPr>
        <p:txBody>
          <a:bodyPr/>
          <a:lstStyle/>
          <a:p>
            <a:pPr/>
            <a:r>
              <a:t>Chapter 1.  History</a:t>
            </a:r>
          </a:p>
          <a:p>
            <a:pPr lvl="1"/>
            <a:r>
              <a:t>Section 1.1. Initial Stage</a:t>
            </a:r>
          </a:p>
          <a:p>
            <a:pPr lvl="1"/>
            <a:r>
              <a:t>Section 1.2. The 20th Century </a:t>
            </a:r>
          </a:p>
          <a:p>
            <a:pPr lvl="1"/>
            <a:r>
              <a:t>Section 1.3. The 21st Century</a:t>
            </a:r>
          </a:p>
          <a:p>
            <a:pPr/>
            <a:r>
              <a:t>Chapter 2. School Uniform System</a:t>
            </a:r>
          </a:p>
          <a:p>
            <a:pPr/>
            <a:r>
              <a:t>Chapter 3. Spirit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hapter 1.  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Chapter 1.  History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ection 1.1. Initial St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Section 1.1. Initial Stage</a:t>
            </a:r>
          </a:p>
        </p:txBody>
      </p:sp>
      <p:sp>
        <p:nvSpPr>
          <p:cNvPr id="180" name="United Kingdom…"/>
          <p:cNvSpPr txBox="1"/>
          <p:nvPr>
            <p:ph type="body" sz="half" idx="1"/>
          </p:nvPr>
        </p:nvSpPr>
        <p:spPr>
          <a:xfrm>
            <a:off x="1206500" y="3044955"/>
            <a:ext cx="10729558" cy="9471699"/>
          </a:xfrm>
          <a:prstGeom prst="rect">
            <a:avLst/>
          </a:prstGeom>
        </p:spPr>
        <p:txBody>
          <a:bodyPr/>
          <a:lstStyle/>
          <a:p>
            <a:pPr/>
            <a:r>
              <a:t>United Kingdom </a:t>
            </a:r>
          </a:p>
          <a:p>
            <a:pPr/>
            <a:r>
              <a:t>one of the first countries in the world to appear school uniforms</a:t>
            </a:r>
          </a:p>
          <a:p>
            <a:pPr/>
            <a:r>
              <a:t>begins in 1552 with Christ Hospital</a:t>
            </a:r>
          </a:p>
          <a:p>
            <a:pPr/>
            <a:r>
              <a:t>the Victorian era, sailor suit for children </a:t>
            </a:r>
          </a:p>
        </p:txBody>
      </p:sp>
      <p:sp>
        <p:nvSpPr>
          <p:cNvPr id="181" name="China…"/>
          <p:cNvSpPr txBox="1"/>
          <p:nvPr/>
        </p:nvSpPr>
        <p:spPr>
          <a:xfrm>
            <a:off x="12436506" y="3044955"/>
            <a:ext cx="10729558" cy="947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57200" indent="-457200">
              <a:buSzPct val="100000"/>
              <a:buChar char="•"/>
            </a:pPr>
            <a:r>
              <a:t>China</a:t>
            </a:r>
          </a:p>
          <a:p>
            <a:pPr marL="457200" indent="-457200">
              <a:buSzPct val="100000"/>
              <a:buChar char="•"/>
            </a:pPr>
            <a:r>
              <a:t>has ancient roots——Confucian era where students donned simple, uniform attire</a:t>
            </a:r>
          </a:p>
          <a:p>
            <a:pPr marL="457200" indent="-457200">
              <a:buSzPct val="100000"/>
              <a:buChar char="•"/>
            </a:pPr>
            <a:r>
              <a:t>modern interpretation——Western missionaries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  <p:bldP build="whole" bldLvl="1" animBg="1" rev="0" advAuto="0" spid="18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ection 1.2. The 20th Centu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Section 1.2. The 20th Century </a:t>
            </a:r>
          </a:p>
        </p:txBody>
      </p:sp>
      <p:sp>
        <p:nvSpPr>
          <p:cNvPr id="184" name="United Kingdom…"/>
          <p:cNvSpPr txBox="1"/>
          <p:nvPr>
            <p:ph type="body" sz="half" idx="1"/>
          </p:nvPr>
        </p:nvSpPr>
        <p:spPr>
          <a:xfrm>
            <a:off x="1206500" y="3044955"/>
            <a:ext cx="10729558" cy="9471699"/>
          </a:xfrm>
          <a:prstGeom prst="rect">
            <a:avLst/>
          </a:prstGeom>
        </p:spPr>
        <p:txBody>
          <a:bodyPr/>
          <a:lstStyle/>
          <a:p>
            <a:pPr/>
            <a:r>
              <a:t>United Kingdom </a:t>
            </a:r>
          </a:p>
          <a:p>
            <a:pPr/>
            <a:r>
              <a:t>became more standardized, soft collars, ties, and specific colors</a:t>
            </a:r>
          </a:p>
          <a:p>
            <a:pPr/>
            <a:r>
              <a:t>1920s, the basic uniform styles we recognize today were established</a:t>
            </a:r>
          </a:p>
          <a:p>
            <a:pPr/>
            <a:r>
              <a:t>Post-World War I, adopt uniforms more widely</a:t>
            </a:r>
          </a:p>
        </p:txBody>
      </p:sp>
      <p:sp>
        <p:nvSpPr>
          <p:cNvPr id="185" name="China…"/>
          <p:cNvSpPr txBox="1"/>
          <p:nvPr/>
        </p:nvSpPr>
        <p:spPr>
          <a:xfrm>
            <a:off x="12436506" y="3044955"/>
            <a:ext cx="10729558" cy="947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57200" indent="-457200">
              <a:buSzPct val="100000"/>
              <a:buChar char="•"/>
            </a:pPr>
            <a:r>
              <a:t>China</a:t>
            </a:r>
          </a:p>
          <a:p>
            <a:pPr marL="457200" indent="-457200">
              <a:buSzPct val="100000"/>
              <a:buChar char="•"/>
            </a:pPr>
            <a:r>
              <a:t>early 20th century, rise of "gown schools,”, a significant shift in Chinese educational attire</a:t>
            </a:r>
          </a:p>
          <a:p>
            <a:pPr marL="457200" indent="-457200">
              <a:buSzPct val="100000"/>
              <a:buChar char="•"/>
            </a:pPr>
            <a:r>
              <a:t>1950s to 1970s, heavily influenced by adult clothing styles, simple white shirts and blue pants</a:t>
            </a:r>
          </a:p>
          <a:p>
            <a:pPr marL="457200" indent="-457200">
              <a:buSzPct val="100000"/>
              <a:buChar char="•"/>
            </a:pPr>
            <a:r>
              <a:t>post-economic reforms, 1980s, a resurgence of the school uniform culture, more comfortable and practical sportswear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2"/>
      <p:bldP build="whole" bldLvl="1" animBg="1" rev="0" advAuto="0" spid="18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ection 1.3. The 21st Centu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Section 1.3. The 21st Century</a:t>
            </a:r>
          </a:p>
        </p:txBody>
      </p:sp>
      <p:sp>
        <p:nvSpPr>
          <p:cNvPr id="188" name="United Kingdom…"/>
          <p:cNvSpPr txBox="1"/>
          <p:nvPr>
            <p:ph type="body" sz="half" idx="1"/>
          </p:nvPr>
        </p:nvSpPr>
        <p:spPr>
          <a:xfrm>
            <a:off x="1206500" y="3044955"/>
            <a:ext cx="10729558" cy="9471699"/>
          </a:xfrm>
          <a:prstGeom prst="rect">
            <a:avLst/>
          </a:prstGeom>
        </p:spPr>
        <p:txBody>
          <a:bodyPr/>
          <a:lstStyle/>
          <a:p>
            <a:pPr/>
            <a:r>
              <a:t>United Kingdom </a:t>
            </a:r>
          </a:p>
          <a:p>
            <a:pPr/>
            <a:r>
              <a:t>some relaxation</a:t>
            </a:r>
          </a:p>
          <a:p>
            <a:pPr/>
            <a:r>
              <a:t>moved towards more casual attire</a:t>
            </a:r>
          </a:p>
          <a:p>
            <a:pPr/>
            <a:r>
              <a:t>ties and black shoes, being replaced with sweatshirts and sneakers</a:t>
            </a:r>
          </a:p>
        </p:txBody>
      </p:sp>
      <p:sp>
        <p:nvSpPr>
          <p:cNvPr id="189" name="China…"/>
          <p:cNvSpPr txBox="1"/>
          <p:nvPr/>
        </p:nvSpPr>
        <p:spPr>
          <a:xfrm>
            <a:off x="12436506" y="3044955"/>
            <a:ext cx="10729558" cy="947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57200" indent="-457200">
              <a:buSzPct val="100000"/>
              <a:buChar char="•"/>
            </a:pPr>
            <a:r>
              <a:t>China</a:t>
            </a:r>
          </a:p>
          <a:p>
            <a:pPr marL="457200" indent="-457200">
              <a:buSzPct val="100000"/>
              <a:buChar char="•"/>
            </a:pPr>
            <a:r>
              <a:t>sportswear and Western-style attire</a:t>
            </a:r>
          </a:p>
          <a:p>
            <a:pPr marL="457200" indent="-457200">
              <a:buSzPct val="100000"/>
              <a:buChar char="•"/>
            </a:pPr>
            <a:r>
              <a:t>the sportswear, with school emblems</a:t>
            </a:r>
          </a:p>
          <a:p>
            <a:pPr marL="457200" indent="-457200">
              <a:buSzPct val="100000"/>
              <a:buChar char="•"/>
            </a:pPr>
            <a:r>
              <a:t>urban and private schools, Western-style uniforms, inspired by Japanese designs, more diverse and school-specific attire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  <p:bldP build="whole" bldLvl="1" animBg="1" rev="0" advAuto="0" spid="189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hapter 2. School Uniform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Chapter 2. School Uniform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hapter 2. School Uniform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Chapter 2. School Uniform System</a:t>
            </a:r>
          </a:p>
        </p:txBody>
      </p:sp>
      <p:sp>
        <p:nvSpPr>
          <p:cNvPr id="194" name="United Kingdom…"/>
          <p:cNvSpPr txBox="1"/>
          <p:nvPr>
            <p:ph type="body" sz="half" idx="1"/>
          </p:nvPr>
        </p:nvSpPr>
        <p:spPr>
          <a:xfrm>
            <a:off x="1206500" y="3044955"/>
            <a:ext cx="10729558" cy="9471699"/>
          </a:xfrm>
          <a:prstGeom prst="rect">
            <a:avLst/>
          </a:prstGeom>
        </p:spPr>
        <p:txBody>
          <a:bodyPr/>
          <a:lstStyle/>
          <a:p>
            <a:pPr/>
            <a:r>
              <a:t>United Kingdom </a:t>
            </a:r>
          </a:p>
          <a:p>
            <a:pPr/>
            <a:r>
              <a:t>students to wear corresponding school uniforms on different occasions and at different ages</a:t>
            </a:r>
          </a:p>
          <a:p>
            <a:pPr/>
            <a:r>
              <a:t>from the age of three students are required to wear uniforms</a:t>
            </a:r>
          </a:p>
          <a:p>
            <a:pPr/>
            <a:r>
              <a:t>gradually enter adulthood, no longer force</a:t>
            </a:r>
          </a:p>
          <a:p>
            <a:pPr/>
            <a:r>
              <a:t>when and on what occasion to wear Blazer or Jackets or Suits</a:t>
            </a:r>
          </a:p>
        </p:txBody>
      </p:sp>
      <p:sp>
        <p:nvSpPr>
          <p:cNvPr id="195" name="China…"/>
          <p:cNvSpPr txBox="1"/>
          <p:nvPr/>
        </p:nvSpPr>
        <p:spPr>
          <a:xfrm>
            <a:off x="12436506" y="3044955"/>
            <a:ext cx="10729558" cy="947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57200" indent="-457200">
              <a:buSzPct val="100000"/>
              <a:buChar char="•"/>
            </a:pPr>
            <a:r>
              <a:t>China</a:t>
            </a:r>
          </a:p>
          <a:p>
            <a:pPr marL="457200" indent="-457200">
              <a:buSzPct val="100000"/>
              <a:buChar char="•"/>
            </a:pPr>
            <a:r>
              <a:t>required to wear uniforms on regular school days</a:t>
            </a:r>
          </a:p>
          <a:p>
            <a:pPr marL="457200" indent="-457200">
              <a:buSzPct val="100000"/>
              <a:buChar char="•"/>
            </a:pPr>
            <a:r>
              <a:t>from strict to lenient, depending on the school</a:t>
            </a:r>
          </a:p>
          <a:p>
            <a:pPr marL="457200" indent="-457200">
              <a:buSzPct val="100000"/>
              <a:buChar char="•"/>
            </a:pPr>
            <a:r>
              <a:t>In many schools, wearing a uniform is compulsory</a:t>
            </a:r>
          </a:p>
          <a:p>
            <a:pPr marL="457200" indent="-457200">
              <a:buSzPct val="100000"/>
              <a:buChar char="•"/>
            </a:pPr>
            <a:r>
              <a:t>in private or international settings, a more relaxed approach, express their individuality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  <p:bldP build="whole" bldLvl="1" animBg="1" rev="0" advAuto="0" spid="19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hapter 3. Spir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Chapter 3. Spirit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