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3" r:id="rId4"/>
    <p:sldId id="257" r:id="rId6"/>
    <p:sldId id="258" r:id="rId7"/>
    <p:sldId id="291" r:id="rId8"/>
    <p:sldId id="292" r:id="rId9"/>
    <p:sldId id="293" r:id="rId10"/>
    <p:sldId id="389" r:id="rId11"/>
    <p:sldId id="318" r:id="rId12"/>
    <p:sldId id="390" r:id="rId13"/>
    <p:sldId id="319" r:id="rId14"/>
    <p:sldId id="391" r:id="rId15"/>
    <p:sldId id="320" r:id="rId16"/>
    <p:sldId id="321" r:id="rId17"/>
    <p:sldId id="355" r:id="rId18"/>
    <p:sldId id="259" r:id="rId19"/>
    <p:sldId id="322" r:id="rId20"/>
    <p:sldId id="347" r:id="rId21"/>
    <p:sldId id="392" r:id="rId22"/>
    <p:sldId id="349" r:id="rId23"/>
    <p:sldId id="348" r:id="rId24"/>
    <p:sldId id="350" r:id="rId25"/>
    <p:sldId id="352" r:id="rId26"/>
    <p:sldId id="354" r:id="rId27"/>
    <p:sldId id="35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50" y="-942"/>
      </p:cViewPr>
      <p:guideLst>
        <p:guide orient="horz" pos="390"/>
        <p:guide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C39A6-4C52-4804-8B80-6EF4D3149A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1DB7E-4CB5-4ABA-993C-C818B2A9FB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BAD54-3AEB-4227-BB1F-BDDA1BDBA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>
                <a:solidFill>
                  <a:prstClr val="black"/>
                </a:solidFill>
                <a:latin typeface="Calibri" panose="020F0702030404030204"/>
                <a:ea typeface="宋体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702030404030204"/>
              <a:ea typeface="宋体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: 圆角 8"/>
          <p:cNvSpPr/>
          <p:nvPr userDrawn="1"/>
        </p:nvSpPr>
        <p:spPr>
          <a:xfrm>
            <a:off x="11173216" y="315251"/>
            <a:ext cx="789139" cy="34031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093727" y="285352"/>
            <a:ext cx="948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58713" y="272826"/>
            <a:ext cx="948117" cy="370212"/>
            <a:chOff x="258713" y="272826"/>
            <a:chExt cx="948117" cy="370212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4350" y="1494790"/>
            <a:ext cx="2921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BB3C1"/>
                </a:solidFill>
                <a:uFillTx/>
                <a:cs typeface="+mn-ea"/>
                <a:sym typeface="+mn-lt"/>
              </a:rPr>
              <a:t>企鹅杏仁</a:t>
            </a:r>
            <a:endParaRPr lang="zh-CN" altLang="en-US" sz="3600" dirty="0">
              <a:solidFill>
                <a:srgbClr val="0BB3C1"/>
              </a:solidFill>
              <a:uFillTx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 rot="0">
            <a:off x="669290" y="878205"/>
            <a:ext cx="3843020" cy="3571875"/>
            <a:chOff x="1997035" y="2290189"/>
            <a:chExt cx="1640246" cy="1842935"/>
          </a:xfrm>
        </p:grpSpPr>
        <p:sp>
          <p:nvSpPr>
            <p:cNvPr id="9" name="椭圆 8"/>
            <p:cNvSpPr/>
            <p:nvPr/>
          </p:nvSpPr>
          <p:spPr>
            <a:xfrm>
              <a:off x="1997035" y="3945759"/>
              <a:ext cx="187365" cy="187365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84683" y="2290189"/>
              <a:ext cx="152598" cy="152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>
              <a:stCxn id="10" idx="3"/>
              <a:endCxn id="9" idx="7"/>
            </p:cNvCxnSpPr>
            <p:nvPr/>
          </p:nvCxnSpPr>
          <p:spPr>
            <a:xfrm flipH="1">
              <a:off x="2156961" y="2420440"/>
              <a:ext cx="1350069" cy="1552758"/>
            </a:xfrm>
            <a:prstGeom prst="line">
              <a:avLst/>
            </a:prstGeom>
            <a:ln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304800" y="3573780"/>
            <a:ext cx="29210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分享人：邓梁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1820" y="2370455"/>
            <a:ext cx="623824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800" dirty="0">
                <a:solidFill>
                  <a:srgbClr val="0BB3C1"/>
                </a:solidFill>
                <a:cs typeface="+mn-ea"/>
                <a:sym typeface="+mn-lt"/>
              </a:rPr>
              <a:t>中控微前端聚合分享</a:t>
            </a:r>
            <a:endParaRPr lang="zh-CN" altLang="en-US" sz="4800" dirty="0">
              <a:solidFill>
                <a:srgbClr val="0BB3C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应用装载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 descr="b225ba6031ae4a399c2b856513db2af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1986915"/>
            <a:ext cx="3371215" cy="3371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9230" y="1986915"/>
            <a:ext cx="6379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加载应用资源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执行生命周期钩子、向应用注入监听函数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将应用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渲染到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DOM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节点中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开始运行应用，加载应用异步资源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应用装载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348740"/>
            <a:ext cx="6965950" cy="5353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9657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80160" y="6197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045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应用切换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866900"/>
            <a:ext cx="4389755" cy="2824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2155" y="1866900"/>
            <a:ext cx="63798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监听浏览器路由变化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每当路由修改，将应用分为待加载、待装载、待卸载、待删除四类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销毁原有路由应用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DOM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数据、清空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JS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沙盒内存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开始下载运行，装载新的应用到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DOM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节点上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总结：完成应用的聚合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620395"/>
            <a:ext cx="1826895" cy="605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045" y="1874520"/>
            <a:ext cx="9269730" cy="41770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8545" y="49657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80160" y="6197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84045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运行效果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485" y="2914650"/>
            <a:ext cx="3552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tx1"/>
                </a:solidFill>
                <a:uFillTx/>
                <a:cs typeface="+mn-ea"/>
                <a:sym typeface="+mn-lt"/>
              </a:rPr>
              <a:t>我们是如何去做的？</a:t>
            </a:r>
            <a:endParaRPr lang="zh-CN" altLang="zh-CN" sz="2800" b="1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1341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i="1" dirty="0">
                <a:solidFill>
                  <a:srgbClr val="2E4052"/>
                </a:solidFill>
                <a:cs typeface="+mn-ea"/>
                <a:sym typeface="+mn-lt"/>
              </a:rPr>
              <a:t>03</a:t>
            </a:r>
            <a:endParaRPr lang="zh-CN" altLang="en-US" sz="6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架构流程图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 descr="tapd_36099649_base64_1606123555_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255" y="217805"/>
            <a:ext cx="6849745" cy="6640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服务转发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0655" y="2146935"/>
            <a:ext cx="5275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应用资源转发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应用接口转发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应用标识区别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  <p:pic>
        <p:nvPicPr>
          <p:cNvPr id="2" name="图片 1" descr="v2-2efaa89ac52b38913bdcc0f3603c8e58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146935"/>
            <a:ext cx="4950460" cy="278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资源转发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316990"/>
            <a:ext cx="5926455" cy="543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73885" y="6324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应用改造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 descr="v2-2efaa89ac52b38913bdcc0f3603c8e58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146935"/>
            <a:ext cx="4950460" cy="2781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7855" y="2146935"/>
            <a:ext cx="44875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支持动态渲染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支持模块引入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(UMD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方式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支持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webpack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动态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public-path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支持网关鉴权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添加生命周期钩子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526665" y="2320324"/>
            <a:ext cx="2217353" cy="221735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70086" y="2163745"/>
            <a:ext cx="2530511" cy="2530511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70086" y="2163745"/>
            <a:ext cx="2530511" cy="2530511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67191" y="1860850"/>
            <a:ext cx="3136300" cy="3136300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9351" y="2765277"/>
            <a:ext cx="2071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rgbClr val="2E4052"/>
                </a:solidFill>
                <a:cs typeface="+mn-ea"/>
                <a:sym typeface="+mn-lt"/>
              </a:rPr>
              <a:t>目录</a:t>
            </a:r>
            <a:endParaRPr lang="en-US" altLang="zh-CN" sz="4800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779459" y="2484430"/>
            <a:ext cx="1640246" cy="1842935"/>
            <a:chOff x="1997035" y="2290189"/>
            <a:chExt cx="1640246" cy="1842935"/>
          </a:xfrm>
        </p:grpSpPr>
        <p:sp>
          <p:nvSpPr>
            <p:cNvPr id="28" name="椭圆 27"/>
            <p:cNvSpPr/>
            <p:nvPr/>
          </p:nvSpPr>
          <p:spPr>
            <a:xfrm>
              <a:off x="1997035" y="3945759"/>
              <a:ext cx="187365" cy="187365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484683" y="2290189"/>
              <a:ext cx="152598" cy="152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>
              <a:stCxn id="29" idx="3"/>
              <a:endCxn id="28" idx="7"/>
            </p:cNvCxnSpPr>
            <p:nvPr/>
          </p:nvCxnSpPr>
          <p:spPr>
            <a:xfrm flipH="1">
              <a:off x="2156961" y="2420440"/>
              <a:ext cx="1350069" cy="1552758"/>
            </a:xfrm>
            <a:prstGeom prst="line">
              <a:avLst/>
            </a:prstGeom>
            <a:ln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896195" y="3526887"/>
            <a:ext cx="1478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2E4052"/>
                </a:solidFill>
                <a:cs typeface="+mn-ea"/>
                <a:sym typeface="+mn-lt"/>
              </a:rPr>
              <a:t>C</a:t>
            </a:r>
            <a:r>
              <a:rPr lang="en-US" altLang="zh-CN" dirty="0">
                <a:solidFill>
                  <a:srgbClr val="2E4052"/>
                </a:solidFill>
                <a:cs typeface="+mn-ea"/>
                <a:sym typeface="+mn-lt"/>
              </a:rPr>
              <a:t>ONT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95543" y="1153874"/>
            <a:ext cx="8166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i="1" dirty="0">
                <a:solidFill>
                  <a:srgbClr val="2E4052"/>
                </a:solidFill>
                <a:uFillTx/>
                <a:cs typeface="+mn-ea"/>
                <a:sym typeface="+mn-lt"/>
              </a:rPr>
              <a:t>01</a:t>
            </a:r>
            <a:endParaRPr lang="en-US" altLang="zh-CN" sz="4000" i="1" dirty="0">
              <a:solidFill>
                <a:srgbClr val="2E4052"/>
              </a:solidFill>
              <a:uFillTx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67550" y="1246505"/>
            <a:ext cx="3463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800" dirty="0">
                <a:solidFill>
                  <a:schemeClr val="tx1"/>
                </a:solidFill>
                <a:uFillTx/>
                <a:cs typeface="+mn-ea"/>
                <a:sym typeface="+mn-lt"/>
              </a:rPr>
              <a:t>简介：什么是微前端？</a:t>
            </a:r>
            <a:endParaRPr lang="zh-CN" altLang="en-US" sz="2800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26039" y="1090850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26963" y="2362914"/>
            <a:ext cx="8166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i="1" dirty="0">
                <a:solidFill>
                  <a:srgbClr val="2E4052"/>
                </a:solidFill>
                <a:uFillTx/>
                <a:cs typeface="+mn-ea"/>
                <a:sym typeface="+mn-lt"/>
              </a:rPr>
              <a:t>02</a:t>
            </a:r>
            <a:endParaRPr lang="en-US" altLang="zh-CN" sz="4000" i="1" dirty="0">
              <a:solidFill>
                <a:srgbClr val="2E4052"/>
              </a:solidFill>
              <a:uFillTx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26039" y="2299890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67550" y="2423795"/>
            <a:ext cx="421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800" dirty="0">
                <a:solidFill>
                  <a:schemeClr val="tx1"/>
                </a:solidFill>
                <a:uFillTx/>
                <a:cs typeface="+mn-ea"/>
                <a:sym typeface="+mn-lt"/>
              </a:rPr>
              <a:t>如何去实现微前端聚合？</a:t>
            </a:r>
            <a:endParaRPr lang="zh-CN" altLang="en-US" sz="2800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26963" y="3627834"/>
            <a:ext cx="8166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i="1" dirty="0">
                <a:solidFill>
                  <a:srgbClr val="2E4052"/>
                </a:solidFill>
                <a:uFillTx/>
                <a:cs typeface="+mn-ea"/>
                <a:sym typeface="+mn-lt"/>
              </a:rPr>
              <a:t>03</a:t>
            </a:r>
            <a:endParaRPr lang="en-US" altLang="zh-CN" sz="4000" i="1" dirty="0">
              <a:solidFill>
                <a:srgbClr val="2E4052"/>
              </a:solidFill>
              <a:uFillTx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26674" y="359592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67550" y="3754120"/>
            <a:ext cx="421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800" dirty="0">
                <a:solidFill>
                  <a:schemeClr val="tx1"/>
                </a:solidFill>
                <a:uFillTx/>
                <a:cs typeface="+mn-ea"/>
                <a:sym typeface="+mn-lt"/>
              </a:rPr>
              <a:t>我们是如何做的？</a:t>
            </a:r>
            <a:endParaRPr lang="zh-CN" altLang="en-US" sz="2800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87593" y="4892754"/>
            <a:ext cx="8166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i="1" dirty="0">
                <a:solidFill>
                  <a:srgbClr val="2E4052"/>
                </a:solidFill>
                <a:uFillTx/>
                <a:cs typeface="+mn-ea"/>
                <a:sym typeface="+mn-lt"/>
              </a:rPr>
              <a:t>04</a:t>
            </a:r>
            <a:endParaRPr lang="en-US" altLang="zh-CN" sz="4000" i="1" dirty="0">
              <a:solidFill>
                <a:srgbClr val="2E4052"/>
              </a:solidFill>
              <a:uFillTx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26674" y="4891960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67550" y="5017135"/>
            <a:ext cx="421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800" dirty="0">
                <a:solidFill>
                  <a:schemeClr val="tx1"/>
                </a:solidFill>
                <a:uFillTx/>
                <a:cs typeface="+mn-ea"/>
                <a:sym typeface="+mn-lt"/>
              </a:rPr>
              <a:t>对于微前端的探索</a:t>
            </a:r>
            <a:endParaRPr lang="zh-CN" altLang="en-US" sz="2800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-21600000">
                                      <p:cBhvr>
                                        <p:cTn id="4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/>
      <p:bldP spid="35" grpId="0"/>
      <p:bldP spid="39" grpId="0"/>
      <p:bldP spid="40" grpId="0"/>
      <p:bldP spid="41" grpId="0" bldLvl="0" animBg="1"/>
      <p:bldP spid="42" grpId="0"/>
      <p:bldP spid="43" grpId="0" bldLvl="0" animBg="1"/>
      <p:bldP spid="44" grpId="0"/>
      <p:bldP spid="46" grpId="0"/>
      <p:bldP spid="47" grpId="0" bldLvl="0" animBg="1"/>
      <p:bldP spid="48" grpId="0"/>
      <p:bldP spid="49" grpId="0"/>
      <p:bldP spid="50" grpId="0" bldLvl="0" animBg="1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73885" y="6324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平台搭建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650" y="2146935"/>
            <a:ext cx="44875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前端聚合导航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应用注册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运行应用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用户权限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资源转发与标识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错误监控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  <p:pic>
        <p:nvPicPr>
          <p:cNvPr id="3" name="图片 2" descr="v2-2efaa89ac52b38913bdcc0f3603c8e58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146935"/>
            <a:ext cx="4950460" cy="278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完成微前端聚合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 descr="v2-d55549366b52cde19c93835cfa2a58c9_72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865" y="1323340"/>
            <a:ext cx="6748145" cy="508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485" y="2914650"/>
            <a:ext cx="3552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tx1"/>
                </a:solidFill>
                <a:uFillTx/>
                <a:cs typeface="+mn-ea"/>
                <a:sym typeface="+mn-lt"/>
              </a:rPr>
              <a:t>探索更多的可能性</a:t>
            </a:r>
            <a:endParaRPr lang="zh-CN" altLang="zh-CN" sz="2800" b="1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1341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i="1" dirty="0">
                <a:solidFill>
                  <a:srgbClr val="2E4052"/>
                </a:solidFill>
                <a:cs typeface="+mn-ea"/>
                <a:sym typeface="+mn-lt"/>
              </a:rPr>
              <a:t>04</a:t>
            </a:r>
            <a:endParaRPr lang="zh-CN" altLang="en-US" sz="6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ldLvl="0" animBg="1"/>
      <p:bldP spid="7" grpId="1" bldLvl="0" animBg="1"/>
      <p:bldP spid="7" grpId="2" bldLvl="0" animBg="1"/>
      <p:bldP spid="8" grpId="0" bldLvl="0" animBg="1"/>
      <p:bldP spid="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247422" y="2942808"/>
            <a:ext cx="16644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错误监控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498032" y="2942808"/>
            <a:ext cx="16644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行为分析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95060" y="5220970"/>
            <a:ext cx="234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数据共享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84805" y="5220970"/>
            <a:ext cx="2336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应用间交互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18117" y="4086420"/>
            <a:ext cx="1020564" cy="1020513"/>
            <a:chOff x="6721309" y="1486287"/>
            <a:chExt cx="765423" cy="765385"/>
          </a:xfrm>
        </p:grpSpPr>
        <p:sp>
          <p:nvSpPr>
            <p:cNvPr id="63" name="Rectangle 16"/>
            <p:cNvSpPr/>
            <p:nvPr/>
          </p:nvSpPr>
          <p:spPr>
            <a:xfrm>
              <a:off x="6721309" y="1486287"/>
              <a:ext cx="765423" cy="765385"/>
            </a:xfrm>
            <a:prstGeom prst="ellipse">
              <a:avLst/>
            </a:prstGeom>
            <a:solidFill>
              <a:srgbClr val="0BB3C1"/>
            </a:soli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64" name="Group 68"/>
            <p:cNvGrpSpPr/>
            <p:nvPr/>
          </p:nvGrpSpPr>
          <p:grpSpPr>
            <a:xfrm>
              <a:off x="6911180" y="1670021"/>
              <a:ext cx="405503" cy="406194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65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6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7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8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9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0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1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2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3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Group 78"/>
          <p:cNvGrpSpPr/>
          <p:nvPr/>
        </p:nvGrpSpPr>
        <p:grpSpPr>
          <a:xfrm rot="0">
            <a:off x="7738745" y="4250055"/>
            <a:ext cx="436880" cy="583565"/>
            <a:chOff x="1868971" y="2767277"/>
            <a:chExt cx="274694" cy="366676"/>
          </a:xfrm>
          <a:solidFill>
            <a:schemeClr val="bg1"/>
          </a:solidFill>
        </p:grpSpPr>
        <p:sp>
          <p:nvSpPr>
            <p:cNvPr id="77" name="AutoShape 115"/>
            <p:cNvSpPr/>
            <p:nvPr/>
          </p:nvSpPr>
          <p:spPr bwMode="auto">
            <a:xfrm>
              <a:off x="1868971" y="2767277"/>
              <a:ext cx="274694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8" name="AutoShape 116"/>
            <p:cNvSpPr/>
            <p:nvPr/>
          </p:nvSpPr>
          <p:spPr bwMode="auto">
            <a:xfrm>
              <a:off x="1983479" y="2985030"/>
              <a:ext cx="45678" cy="688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探索更多的可能性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42482" y="4080705"/>
            <a:ext cx="1020564" cy="1020513"/>
            <a:chOff x="6721309" y="1486287"/>
            <a:chExt cx="765423" cy="765385"/>
          </a:xfrm>
        </p:grpSpPr>
        <p:sp>
          <p:nvSpPr>
            <p:cNvPr id="26" name="Rectangle 16"/>
            <p:cNvSpPr/>
            <p:nvPr/>
          </p:nvSpPr>
          <p:spPr>
            <a:xfrm>
              <a:off x="6721309" y="1486287"/>
              <a:ext cx="765423" cy="765385"/>
            </a:xfrm>
            <a:prstGeom prst="ellipse">
              <a:avLst/>
            </a:prstGeom>
            <a:solidFill>
              <a:srgbClr val="0BB3C1"/>
            </a:soli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p>
              <a:endParaRPr 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Group 68"/>
            <p:cNvGrpSpPr/>
            <p:nvPr/>
          </p:nvGrpSpPr>
          <p:grpSpPr>
            <a:xfrm>
              <a:off x="6911180" y="1670021"/>
              <a:ext cx="405503" cy="406194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28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9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0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1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2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3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4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5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8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704782" y="1794705"/>
            <a:ext cx="1020564" cy="1020513"/>
            <a:chOff x="6721309" y="1486287"/>
            <a:chExt cx="765423" cy="765385"/>
          </a:xfrm>
        </p:grpSpPr>
        <p:sp>
          <p:nvSpPr>
            <p:cNvPr id="5" name="Rectangle 16"/>
            <p:cNvSpPr/>
            <p:nvPr/>
          </p:nvSpPr>
          <p:spPr>
            <a:xfrm>
              <a:off x="6721309" y="1486287"/>
              <a:ext cx="765423" cy="765385"/>
            </a:xfrm>
            <a:prstGeom prst="ellipse">
              <a:avLst/>
            </a:prstGeom>
            <a:solidFill>
              <a:srgbClr val="0BB3C1"/>
            </a:soli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p>
              <a:endParaRPr 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Group 68"/>
            <p:cNvGrpSpPr/>
            <p:nvPr/>
          </p:nvGrpSpPr>
          <p:grpSpPr>
            <a:xfrm>
              <a:off x="6911180" y="1670021"/>
              <a:ext cx="405503" cy="406194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10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1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2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3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4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5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6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7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8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555817" y="1794705"/>
            <a:ext cx="1020564" cy="1020513"/>
            <a:chOff x="6721309" y="1486287"/>
            <a:chExt cx="765423" cy="765385"/>
          </a:xfrm>
        </p:grpSpPr>
        <p:sp>
          <p:nvSpPr>
            <p:cNvPr id="20" name="Rectangle 16"/>
            <p:cNvSpPr/>
            <p:nvPr/>
          </p:nvSpPr>
          <p:spPr>
            <a:xfrm>
              <a:off x="6721309" y="1486287"/>
              <a:ext cx="765423" cy="765385"/>
            </a:xfrm>
            <a:prstGeom prst="ellipse">
              <a:avLst/>
            </a:prstGeom>
            <a:solidFill>
              <a:srgbClr val="0BB3C1"/>
            </a:solidFill>
            <a:ln w="12700">
              <a:noFill/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p>
              <a:endParaRPr lang="en-US" sz="2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Group 68"/>
            <p:cNvGrpSpPr/>
            <p:nvPr/>
          </p:nvGrpSpPr>
          <p:grpSpPr>
            <a:xfrm>
              <a:off x="6911180" y="1670021"/>
              <a:ext cx="405503" cy="406194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24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6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7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1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2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3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4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5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6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5" grpId="0"/>
      <p:bldP spid="61" grpId="0"/>
      <p:bldP spid="9" grpId="0" bldLvl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86216" y="1919216"/>
            <a:ext cx="3019567" cy="301956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72988" y="1705988"/>
            <a:ext cx="3446022" cy="3446022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72988" y="1705988"/>
            <a:ext cx="3446022" cy="3446022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60510" y="1293510"/>
            <a:ext cx="4270979" cy="4270979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4250" y="2818130"/>
            <a:ext cx="26441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rgbClr val="0BB3C1"/>
                </a:solidFill>
                <a:cs typeface="+mn-ea"/>
                <a:sym typeface="+mn-lt"/>
              </a:rPr>
              <a:t>谢谢观看</a:t>
            </a:r>
            <a:endParaRPr lang="zh-CN" altLang="en-US" sz="4800" dirty="0">
              <a:solidFill>
                <a:srgbClr val="0BB3C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79165" y="2174155"/>
            <a:ext cx="2233669" cy="2509689"/>
            <a:chOff x="1997035" y="2290189"/>
            <a:chExt cx="1640246" cy="1842935"/>
          </a:xfrm>
        </p:grpSpPr>
        <p:sp>
          <p:nvSpPr>
            <p:cNvPr id="9" name="椭圆 8"/>
            <p:cNvSpPr/>
            <p:nvPr/>
          </p:nvSpPr>
          <p:spPr>
            <a:xfrm>
              <a:off x="1997035" y="3945759"/>
              <a:ext cx="187365" cy="187365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84683" y="2290189"/>
              <a:ext cx="152598" cy="152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>
              <a:stCxn id="10" idx="3"/>
              <a:endCxn id="9" idx="7"/>
            </p:cNvCxnSpPr>
            <p:nvPr/>
          </p:nvCxnSpPr>
          <p:spPr>
            <a:xfrm flipH="1">
              <a:off x="2156961" y="2420440"/>
              <a:ext cx="1350069" cy="1552758"/>
            </a:xfrm>
            <a:prstGeom prst="line">
              <a:avLst/>
            </a:prstGeom>
            <a:ln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731748" y="3762003"/>
            <a:ext cx="28740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演讲：邓梁</a:t>
            </a:r>
            <a:endParaRPr lang="zh-CN" altLang="en-US" sz="16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-21600000">
                                      <p:cBhvr>
                                        <p:cTn id="4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4840" y="619760"/>
            <a:ext cx="276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什么是微前端？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80160" y="6197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6540" y="1663065"/>
            <a:ext cx="9472930" cy="2378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微前端是一种类似于微服务的架构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，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它将微服务的理念应用于浏览器端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（</a:t>
            </a: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Web 应用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），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由单一的单体应用转变为多个小型前端应用聚合为一的应用。 </a:t>
            </a:r>
            <a:endParaRPr altLang="zh-C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各个前端应用可以独立运行、独立开发、独立部署。</a:t>
            </a:r>
            <a:endParaRPr altLang="zh-C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endParaRPr lang="zh-CN" altLang="zh-CN" sz="2400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cover dir="u"/>
      </p:transition>
    </mc:Choice>
    <mc:Fallback>
      <p:transition spd="slow" advClick="0" advTm="0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80160" y="6197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94840" y="619760"/>
            <a:ext cx="276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微前端的实现方式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6996" y="1800215"/>
            <a:ext cx="1177493" cy="1177493"/>
            <a:chOff x="857224" y="1428742"/>
            <a:chExt cx="883120" cy="883120"/>
          </a:xfrm>
        </p:grpSpPr>
        <p:sp>
          <p:nvSpPr>
            <p:cNvPr id="41" name="Oval 8"/>
            <p:cNvSpPr/>
            <p:nvPr/>
          </p:nvSpPr>
          <p:spPr>
            <a:xfrm>
              <a:off x="857224" y="1428742"/>
              <a:ext cx="883120" cy="883120"/>
            </a:xfrm>
            <a:prstGeom prst="ellipse">
              <a:avLst/>
            </a:prstGeom>
            <a:solidFill>
              <a:srgbClr val="0BB3C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Group 80"/>
            <p:cNvGrpSpPr/>
            <p:nvPr/>
          </p:nvGrpSpPr>
          <p:grpSpPr>
            <a:xfrm>
              <a:off x="1167519" y="1684543"/>
              <a:ext cx="274694" cy="366676"/>
              <a:chOff x="1724713" y="4548862"/>
              <a:chExt cx="274694" cy="366676"/>
            </a:xfrm>
            <a:solidFill>
              <a:schemeClr val="bg1"/>
            </a:solidFill>
          </p:grpSpPr>
          <p:sp>
            <p:nvSpPr>
              <p:cNvPr id="43" name="AutoShape 108"/>
              <p:cNvSpPr/>
              <p:nvPr/>
            </p:nvSpPr>
            <p:spPr bwMode="auto">
              <a:xfrm>
                <a:off x="1792917" y="4617692"/>
                <a:ext cx="137660" cy="1376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4" name="AutoShape 109"/>
              <p:cNvSpPr/>
              <p:nvPr/>
            </p:nvSpPr>
            <p:spPr bwMode="auto">
              <a:xfrm>
                <a:off x="1724713" y="4548862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40" name="Straight Connector 7"/>
          <p:cNvCxnSpPr/>
          <p:nvPr/>
        </p:nvCxnSpPr>
        <p:spPr>
          <a:xfrm rot="5400000">
            <a:off x="3027435" y="3452802"/>
            <a:ext cx="952507" cy="2117"/>
          </a:xfrm>
          <a:prstGeom prst="line">
            <a:avLst/>
          </a:prstGeom>
          <a:ln w="12700">
            <a:solidFill>
              <a:srgbClr val="0BB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593296" y="1800215"/>
            <a:ext cx="1177493" cy="1177493"/>
            <a:chOff x="857224" y="1428742"/>
            <a:chExt cx="883120" cy="883120"/>
          </a:xfrm>
        </p:grpSpPr>
        <p:sp>
          <p:nvSpPr>
            <p:cNvPr id="6" name="Oval 8"/>
            <p:cNvSpPr/>
            <p:nvPr/>
          </p:nvSpPr>
          <p:spPr>
            <a:xfrm>
              <a:off x="857224" y="1428742"/>
              <a:ext cx="883120" cy="883120"/>
            </a:xfrm>
            <a:prstGeom prst="ellipse">
              <a:avLst/>
            </a:prstGeom>
            <a:solidFill>
              <a:srgbClr val="0BB3C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Group 80"/>
            <p:cNvGrpSpPr/>
            <p:nvPr/>
          </p:nvGrpSpPr>
          <p:grpSpPr>
            <a:xfrm>
              <a:off x="1167519" y="1684543"/>
              <a:ext cx="274694" cy="366676"/>
              <a:chOff x="1724713" y="4548862"/>
              <a:chExt cx="274694" cy="366676"/>
            </a:xfrm>
            <a:solidFill>
              <a:schemeClr val="bg1"/>
            </a:solidFill>
          </p:grpSpPr>
          <p:sp>
            <p:nvSpPr>
              <p:cNvPr id="8" name="AutoShape 108"/>
              <p:cNvSpPr/>
              <p:nvPr/>
            </p:nvSpPr>
            <p:spPr bwMode="auto">
              <a:xfrm>
                <a:off x="1792917" y="4617692"/>
                <a:ext cx="137660" cy="1376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0" name="AutoShape 109"/>
              <p:cNvSpPr/>
              <p:nvPr/>
            </p:nvSpPr>
            <p:spPr bwMode="auto">
              <a:xfrm>
                <a:off x="1724713" y="4548862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11" name="Straight Connector 7"/>
          <p:cNvCxnSpPr/>
          <p:nvPr/>
        </p:nvCxnSpPr>
        <p:spPr>
          <a:xfrm rot="5400000">
            <a:off x="7713735" y="3452802"/>
            <a:ext cx="952507" cy="2117"/>
          </a:xfrm>
          <a:prstGeom prst="line">
            <a:avLst/>
          </a:prstGeom>
          <a:ln w="12700">
            <a:solidFill>
              <a:srgbClr val="0BB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27250" y="3930015"/>
            <a:ext cx="273621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35" dirty="0">
                <a:solidFill>
                  <a:srgbClr val="0BB3C1"/>
                </a:solidFill>
                <a:cs typeface="+mn-ea"/>
                <a:sym typeface="+mn-lt"/>
              </a:rPr>
              <a:t>Iframe</a:t>
            </a:r>
            <a:r>
              <a:rPr lang="zh-CN" altLang="en-US" sz="2135" dirty="0">
                <a:solidFill>
                  <a:srgbClr val="0BB3C1"/>
                </a:solidFill>
                <a:cs typeface="+mn-ea"/>
                <a:sym typeface="+mn-lt"/>
              </a:rPr>
              <a:t>容器嵌套</a:t>
            </a:r>
            <a:endParaRPr lang="zh-CN" altLang="en-US" sz="2135" dirty="0">
              <a:solidFill>
                <a:srgbClr val="0BB3C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21805" y="3930015"/>
            <a:ext cx="273621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35" dirty="0">
                <a:solidFill>
                  <a:srgbClr val="0BB3C1"/>
                </a:solidFill>
                <a:cs typeface="+mn-ea"/>
                <a:sym typeface="+mn-lt"/>
              </a:rPr>
              <a:t>HTML</a:t>
            </a:r>
            <a:r>
              <a:rPr lang="zh-CN" altLang="en-US" sz="2135" dirty="0">
                <a:solidFill>
                  <a:srgbClr val="0BB3C1"/>
                </a:solidFill>
                <a:cs typeface="+mn-ea"/>
                <a:sym typeface="+mn-lt"/>
              </a:rPr>
              <a:t>应用挂载</a:t>
            </a:r>
            <a:endParaRPr lang="zh-CN" altLang="en-US" sz="2135" dirty="0">
              <a:solidFill>
                <a:srgbClr val="0BB3C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3030" y="4650740"/>
            <a:ext cx="4856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缺点：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用户体验较差，无法保存状态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应用间硬性隔离，Cookie、Session鉴权无法协调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82715" y="4650740"/>
            <a:ext cx="4856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优点：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单页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SPA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用户体验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uFillTx/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cs typeface="+mn-ea"/>
                <a:sym typeface="+mn-lt"/>
              </a:rPr>
              <a:t>应用间软隔离，Cookie、Session可在应用间共享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46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045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如何基于</a:t>
            </a:r>
            <a:r>
              <a:rPr lang="en-US" altLang="zh-CN" sz="2400" dirty="0">
                <a:cs typeface="+mn-ea"/>
                <a:sym typeface="+mn-lt"/>
              </a:rPr>
              <a:t>HTML</a:t>
            </a:r>
            <a:r>
              <a:rPr lang="zh-CN" altLang="en-US" sz="2400" dirty="0">
                <a:cs typeface="+mn-ea"/>
                <a:sym typeface="+mn-lt"/>
              </a:rPr>
              <a:t>挂载实现微前端聚合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3672" y="1556935"/>
            <a:ext cx="154603" cy="5100407"/>
            <a:chOff x="4520930" y="1318196"/>
            <a:chExt cx="115952" cy="3825305"/>
          </a:xfrm>
        </p:grpSpPr>
        <p:grpSp>
          <p:nvGrpSpPr>
            <p:cNvPr id="11" name="Group 1"/>
            <p:cNvGrpSpPr/>
            <p:nvPr/>
          </p:nvGrpSpPr>
          <p:grpSpPr>
            <a:xfrm>
              <a:off x="4558420" y="1357431"/>
              <a:ext cx="27161" cy="1512000"/>
              <a:chOff x="6077893" y="2108487"/>
              <a:chExt cx="36214" cy="1552769"/>
            </a:xfrm>
          </p:grpSpPr>
          <p:cxnSp>
            <p:nvCxnSpPr>
              <p:cNvPr id="12" name="Straight Connector 14"/>
              <p:cNvCxnSpPr/>
              <p:nvPr/>
            </p:nvCxnSpPr>
            <p:spPr>
              <a:xfrm>
                <a:off x="6114107" y="2108487"/>
                <a:ext cx="0" cy="1552769"/>
              </a:xfrm>
              <a:prstGeom prst="line">
                <a:avLst/>
              </a:prstGeom>
              <a:ln w="9525" cmpd="sng">
                <a:solidFill>
                  <a:srgbClr val="0BB3C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4"/>
              <p:cNvCxnSpPr/>
              <p:nvPr/>
            </p:nvCxnSpPr>
            <p:spPr>
              <a:xfrm>
                <a:off x="6077893" y="2108487"/>
                <a:ext cx="0" cy="1552769"/>
              </a:xfrm>
              <a:prstGeom prst="line">
                <a:avLst/>
              </a:prstGeom>
              <a:ln w="9525" cmpd="sng">
                <a:solidFill>
                  <a:srgbClr val="0BB3C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"/>
            <p:cNvGrpSpPr/>
            <p:nvPr/>
          </p:nvGrpSpPr>
          <p:grpSpPr>
            <a:xfrm>
              <a:off x="4558420" y="2848083"/>
              <a:ext cx="27161" cy="1116000"/>
              <a:chOff x="6077893" y="3797444"/>
              <a:chExt cx="36214" cy="1371599"/>
            </a:xfrm>
          </p:grpSpPr>
          <p:cxnSp>
            <p:nvCxnSpPr>
              <p:cNvPr id="15" name="Straight Connector 19"/>
              <p:cNvCxnSpPr/>
              <p:nvPr/>
            </p:nvCxnSpPr>
            <p:spPr>
              <a:xfrm>
                <a:off x="6114107" y="3797444"/>
                <a:ext cx="0" cy="1371599"/>
              </a:xfrm>
              <a:prstGeom prst="line">
                <a:avLst/>
              </a:prstGeom>
              <a:ln w="9525" cmpd="sng">
                <a:solidFill>
                  <a:srgbClr val="0BB3C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5"/>
              <p:cNvCxnSpPr/>
              <p:nvPr/>
            </p:nvCxnSpPr>
            <p:spPr>
              <a:xfrm>
                <a:off x="6077893" y="3797444"/>
                <a:ext cx="0" cy="1371599"/>
              </a:xfrm>
              <a:prstGeom prst="line">
                <a:avLst/>
              </a:prstGeom>
              <a:ln w="9525" cmpd="sng">
                <a:solidFill>
                  <a:srgbClr val="0BB3C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"/>
            <p:cNvGrpSpPr/>
            <p:nvPr/>
          </p:nvGrpSpPr>
          <p:grpSpPr>
            <a:xfrm>
              <a:off x="4558420" y="3978924"/>
              <a:ext cx="27161" cy="1164577"/>
              <a:chOff x="6077893" y="5305231"/>
              <a:chExt cx="36214" cy="1552769"/>
            </a:xfrm>
          </p:grpSpPr>
          <p:cxnSp>
            <p:nvCxnSpPr>
              <p:cNvPr id="18" name="Straight Connector 21"/>
              <p:cNvCxnSpPr/>
              <p:nvPr/>
            </p:nvCxnSpPr>
            <p:spPr>
              <a:xfrm>
                <a:off x="6114107" y="5305231"/>
                <a:ext cx="0" cy="1552769"/>
              </a:xfrm>
              <a:prstGeom prst="line">
                <a:avLst/>
              </a:prstGeom>
              <a:ln w="9525" cmpd="sng">
                <a:solidFill>
                  <a:srgbClr val="0BB3C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6"/>
              <p:cNvCxnSpPr/>
              <p:nvPr/>
            </p:nvCxnSpPr>
            <p:spPr>
              <a:xfrm>
                <a:off x="6077893" y="5305231"/>
                <a:ext cx="0" cy="1552769"/>
              </a:xfrm>
              <a:prstGeom prst="line">
                <a:avLst/>
              </a:prstGeom>
              <a:ln w="9525" cmpd="sng">
                <a:solidFill>
                  <a:srgbClr val="0BB3C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40"/>
            <p:cNvSpPr/>
            <p:nvPr/>
          </p:nvSpPr>
          <p:spPr>
            <a:xfrm>
              <a:off x="4520930" y="1318196"/>
              <a:ext cx="102141" cy="1021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BB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355">
                <a:cs typeface="+mn-ea"/>
                <a:sym typeface="+mn-lt"/>
              </a:endParaRPr>
            </a:p>
          </p:txBody>
        </p:sp>
        <p:sp>
          <p:nvSpPr>
            <p:cNvPr id="21" name="Oval 41"/>
            <p:cNvSpPr/>
            <p:nvPr/>
          </p:nvSpPr>
          <p:spPr>
            <a:xfrm>
              <a:off x="4520930" y="3529680"/>
              <a:ext cx="102141" cy="1021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BB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355">
                <a:cs typeface="+mn-ea"/>
                <a:sym typeface="+mn-lt"/>
              </a:endParaRPr>
            </a:p>
          </p:txBody>
        </p:sp>
        <p:sp>
          <p:nvSpPr>
            <p:cNvPr id="10" name="Oval 16"/>
            <p:cNvSpPr/>
            <p:nvPr/>
          </p:nvSpPr>
          <p:spPr>
            <a:xfrm>
              <a:off x="4534741" y="2423704"/>
              <a:ext cx="102141" cy="1021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BB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355">
                <a:cs typeface="+mn-ea"/>
                <a:sym typeface="+mn-lt"/>
              </a:endParaRPr>
            </a:p>
          </p:txBody>
        </p:sp>
      </p:grpSp>
      <p:sp>
        <p:nvSpPr>
          <p:cNvPr id="2" name="Isosceles Triangle 45"/>
          <p:cNvSpPr/>
          <p:nvPr/>
        </p:nvSpPr>
        <p:spPr>
          <a:xfrm rot="5400000">
            <a:off x="5373522" y="1554012"/>
            <a:ext cx="69259" cy="116211"/>
          </a:xfrm>
          <a:prstGeom prst="triangle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5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05450" y="1454150"/>
            <a:ext cx="166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0BB3C1"/>
                </a:solidFill>
                <a:uFillTx/>
                <a:cs typeface="+mn-ea"/>
                <a:sym typeface="+mn-lt"/>
              </a:rPr>
              <a:t>应用下载</a:t>
            </a:r>
            <a:endParaRPr lang="zh-CN" altLang="en-US" sz="1400" dirty="0">
              <a:solidFill>
                <a:srgbClr val="0BB3C1"/>
              </a:solidFill>
              <a:uFillTx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43050" y="1463675"/>
            <a:ext cx="3415030" cy="353060"/>
            <a:chOff x="1903445" y="1481847"/>
            <a:chExt cx="2307908" cy="1045029"/>
          </a:xfrm>
        </p:grpSpPr>
        <p:sp>
          <p:nvSpPr>
            <p:cNvPr id="46" name="文本框 45"/>
            <p:cNvSpPr txBox="1"/>
            <p:nvPr/>
          </p:nvSpPr>
          <p:spPr>
            <a:xfrm>
              <a:off x="1903445" y="1482362"/>
              <a:ext cx="2307908" cy="937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/>
              <a:r>
                <a:rPr lang="zh-CN" altLang="en-US" sz="1465" dirty="0">
                  <a:cs typeface="+mn-ea"/>
                  <a:sym typeface="+mn-lt"/>
                </a:rPr>
                <a:t>下载单页</a:t>
              </a:r>
              <a:r>
                <a:rPr lang="en-US" altLang="zh-CN" sz="1465" dirty="0">
                  <a:cs typeface="+mn-ea"/>
                  <a:sym typeface="+mn-lt"/>
                </a:rPr>
                <a:t>SPA</a:t>
              </a:r>
              <a:r>
                <a:rPr lang="zh-CN" altLang="en-US" sz="1465" dirty="0">
                  <a:cs typeface="+mn-ea"/>
                  <a:sym typeface="+mn-lt"/>
                </a:rPr>
                <a:t>应用的</a:t>
              </a:r>
              <a:r>
                <a:rPr lang="en-US" altLang="zh-CN" sz="1465" dirty="0">
                  <a:cs typeface="+mn-ea"/>
                  <a:sym typeface="+mn-lt"/>
                </a:rPr>
                <a:t>HMTL</a:t>
              </a:r>
              <a:r>
                <a:rPr lang="zh-CN" altLang="en-US" sz="1465" dirty="0">
                  <a:cs typeface="+mn-ea"/>
                  <a:sym typeface="+mn-lt"/>
                </a:rPr>
                <a:t>入口文件</a:t>
              </a:r>
              <a:endParaRPr lang="zh-CN" altLang="en-US" sz="1465" dirty="0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3445" y="1481847"/>
              <a:ext cx="2307771" cy="104502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8" name="Rectangle 23"/>
            <p:cNvSpPr/>
            <p:nvPr/>
          </p:nvSpPr>
          <p:spPr>
            <a:xfrm>
              <a:off x="1903445" y="2175877"/>
              <a:ext cx="2307771" cy="2343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fontAlgn="auto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25" name="Isosceles Triangle 48"/>
          <p:cNvSpPr/>
          <p:nvPr/>
        </p:nvSpPr>
        <p:spPr>
          <a:xfrm rot="16200000" flipH="1">
            <a:off x="5050155" y="3048635"/>
            <a:ext cx="76200" cy="76200"/>
          </a:xfrm>
          <a:prstGeom prst="triangle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5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8035" y="2933065"/>
            <a:ext cx="166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/>
            <a:r>
              <a:rPr lang="zh-CN" altLang="en-US" sz="1400" dirty="0">
                <a:solidFill>
                  <a:srgbClr val="0BB3C1"/>
                </a:solidFill>
                <a:uFillTx/>
                <a:cs typeface="+mn-ea"/>
                <a:sym typeface="+mn-lt"/>
              </a:rPr>
              <a:t>应用隔离</a:t>
            </a:r>
            <a:endParaRPr lang="zh-CN" altLang="en-US" sz="1400" dirty="0">
              <a:solidFill>
                <a:srgbClr val="0BB3C1"/>
              </a:solidFill>
              <a:uFillTx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36260" y="2890520"/>
            <a:ext cx="3415030" cy="353060"/>
            <a:chOff x="1903445" y="1481847"/>
            <a:chExt cx="2307908" cy="1045029"/>
          </a:xfrm>
        </p:grpSpPr>
        <p:sp>
          <p:nvSpPr>
            <p:cNvPr id="26" name="文本框 25"/>
            <p:cNvSpPr txBox="1"/>
            <p:nvPr/>
          </p:nvSpPr>
          <p:spPr>
            <a:xfrm>
              <a:off x="1903445" y="1482362"/>
              <a:ext cx="2307908" cy="937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/>
              <a:r>
                <a:rPr lang="zh-CN" altLang="en-US" sz="1465" dirty="0">
                  <a:cs typeface="+mn-ea"/>
                  <a:sym typeface="+mn-lt"/>
                </a:rPr>
                <a:t>创建</a:t>
              </a:r>
              <a:r>
                <a:rPr lang="en-US" altLang="zh-CN" sz="1465" dirty="0">
                  <a:cs typeface="+mn-ea"/>
                  <a:sym typeface="+mn-lt"/>
                </a:rPr>
                <a:t>JS</a:t>
              </a:r>
              <a:r>
                <a:rPr lang="zh-CN" altLang="en-US" sz="1465" dirty="0">
                  <a:cs typeface="+mn-ea"/>
                  <a:sym typeface="+mn-lt"/>
                </a:rPr>
                <a:t>沙盒，将应用软隔离</a:t>
              </a:r>
              <a:endParaRPr lang="zh-CN" altLang="en-US" sz="1465" dirty="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3445" y="1481847"/>
              <a:ext cx="2307771" cy="104502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8" name="Rectangle 23"/>
            <p:cNvSpPr/>
            <p:nvPr/>
          </p:nvSpPr>
          <p:spPr>
            <a:xfrm>
              <a:off x="1903445" y="2175877"/>
              <a:ext cx="2307771" cy="2343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fontAlgn="auto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29" name="Isosceles Triangle 45"/>
          <p:cNvSpPr/>
          <p:nvPr/>
        </p:nvSpPr>
        <p:spPr>
          <a:xfrm rot="5400000">
            <a:off x="5364632" y="4515652"/>
            <a:ext cx="69259" cy="116211"/>
          </a:xfrm>
          <a:prstGeom prst="triangle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5">
              <a:cs typeface="+mn-ea"/>
              <a:sym typeface="+mn-lt"/>
            </a:endParaRPr>
          </a:p>
        </p:txBody>
      </p:sp>
      <p:sp>
        <p:nvSpPr>
          <p:cNvPr id="30" name="Oval 41"/>
          <p:cNvSpPr/>
          <p:nvPr/>
        </p:nvSpPr>
        <p:spPr>
          <a:xfrm>
            <a:off x="5163672" y="5813046"/>
            <a:ext cx="136188" cy="1361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B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5">
              <a:cs typeface="+mn-ea"/>
              <a:sym typeface="+mn-lt"/>
            </a:endParaRPr>
          </a:p>
        </p:txBody>
      </p:sp>
      <p:sp>
        <p:nvSpPr>
          <p:cNvPr id="33" name="Isosceles Triangle 48"/>
          <p:cNvSpPr/>
          <p:nvPr/>
        </p:nvSpPr>
        <p:spPr>
          <a:xfrm rot="16200000" flipH="1">
            <a:off x="5013634" y="5823000"/>
            <a:ext cx="69259" cy="116211"/>
          </a:xfrm>
          <a:prstGeom prst="triangle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5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47995" y="4401820"/>
            <a:ext cx="166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0BB3C1"/>
                </a:solidFill>
                <a:uFillTx/>
                <a:cs typeface="+mn-ea"/>
                <a:sym typeface="+mn-lt"/>
              </a:rPr>
              <a:t>应用装载</a:t>
            </a:r>
            <a:endParaRPr lang="zh-CN" altLang="en-US" sz="1400" dirty="0">
              <a:solidFill>
                <a:srgbClr val="0BB3C1"/>
              </a:solidFill>
              <a:uFillTx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17240" y="5727700"/>
            <a:ext cx="166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/>
            <a:r>
              <a:rPr lang="zh-CN" altLang="en-US" sz="1400" dirty="0">
                <a:solidFill>
                  <a:srgbClr val="0BB3C1"/>
                </a:solidFill>
                <a:uFillTx/>
                <a:cs typeface="+mn-ea"/>
                <a:sym typeface="+mn-lt"/>
              </a:rPr>
              <a:t>应用切换</a:t>
            </a:r>
            <a:endParaRPr lang="zh-CN" altLang="en-US" sz="1400" dirty="0">
              <a:solidFill>
                <a:srgbClr val="0BB3C1"/>
              </a:solidFill>
              <a:uFillTx/>
              <a:cs typeface="+mn-ea"/>
              <a:sym typeface="+mn-lt"/>
            </a:endParaRPr>
          </a:p>
        </p:txBody>
      </p:sp>
      <p:sp>
        <p:nvSpPr>
          <p:cNvPr id="36" name="Rectangle 23"/>
          <p:cNvSpPr/>
          <p:nvPr/>
        </p:nvSpPr>
        <p:spPr>
          <a:xfrm>
            <a:off x="5775960" y="3248186"/>
            <a:ext cx="3414827" cy="79163"/>
          </a:xfrm>
          <a:prstGeom prst="rect">
            <a:avLst/>
          </a:prstGeom>
        </p:spPr>
        <p:txBody>
          <a:bodyPr wrap="square">
            <a:spAutoFit/>
          </a:bodyPr>
          <a:p>
            <a:pPr algn="ctr" fontAlgn="auto"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48960" y="2890520"/>
            <a:ext cx="3414827" cy="353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Rectangle 23"/>
          <p:cNvSpPr/>
          <p:nvPr/>
        </p:nvSpPr>
        <p:spPr>
          <a:xfrm>
            <a:off x="5775960" y="3264061"/>
            <a:ext cx="3414827" cy="79163"/>
          </a:xfrm>
          <a:prstGeom prst="rect">
            <a:avLst/>
          </a:prstGeom>
        </p:spPr>
        <p:txBody>
          <a:bodyPr wrap="square">
            <a:spAutoFit/>
          </a:bodyPr>
          <a:p>
            <a:pPr algn="ctr" fontAlgn="auto">
              <a:lnSpc>
                <a:spcPct val="120000"/>
              </a:lnSpc>
            </a:pPr>
            <a:endParaRPr lang="zh-CN" altLang="en-US" sz="1200" dirty="0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87145" y="4407535"/>
            <a:ext cx="3665220" cy="352947"/>
            <a:chOff x="1903445" y="1481847"/>
            <a:chExt cx="2307908" cy="1045029"/>
          </a:xfrm>
        </p:grpSpPr>
        <p:sp>
          <p:nvSpPr>
            <p:cNvPr id="43" name="文本框 42"/>
            <p:cNvSpPr txBox="1"/>
            <p:nvPr/>
          </p:nvSpPr>
          <p:spPr>
            <a:xfrm>
              <a:off x="1903445" y="1482362"/>
              <a:ext cx="2307908" cy="93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/>
              <a:r>
                <a:rPr lang="zh-CN" altLang="en-US" sz="1465" dirty="0">
                  <a:cs typeface="+mn-ea"/>
                  <a:sym typeface="+mn-lt"/>
                </a:rPr>
                <a:t>初始化应用，并挂载生命周期、监听函数</a:t>
              </a:r>
              <a:endParaRPr lang="zh-CN" altLang="en-US" sz="1465" dirty="0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903445" y="1481847"/>
              <a:ext cx="2307771" cy="104502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1903445" y="2175877"/>
              <a:ext cx="2307771" cy="2343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fontAlgn="auto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636278" y="5727700"/>
            <a:ext cx="3089892" cy="321276"/>
            <a:chOff x="1894399" y="1481847"/>
            <a:chExt cx="2316817" cy="1045029"/>
          </a:xfrm>
        </p:grpSpPr>
        <p:sp>
          <p:nvSpPr>
            <p:cNvPr id="51" name="文本框 50"/>
            <p:cNvSpPr txBox="1"/>
            <p:nvPr/>
          </p:nvSpPr>
          <p:spPr>
            <a:xfrm>
              <a:off x="1894862" y="1482362"/>
              <a:ext cx="2307908" cy="10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/>
              <a:r>
                <a:rPr lang="zh-CN" altLang="en-US" sz="1465" dirty="0">
                  <a:cs typeface="+mn-ea"/>
                  <a:sym typeface="+mn-lt"/>
                </a:rPr>
                <a:t>动态切换卸载，切换当前路由</a:t>
              </a:r>
              <a:endParaRPr lang="zh-CN" altLang="en-US" sz="1465" dirty="0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03445" y="1481847"/>
              <a:ext cx="2307771" cy="104502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1894399" y="2175877"/>
              <a:ext cx="2307771" cy="2343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fontAlgn="auto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2" grpId="0" bldLvl="0" animBg="1"/>
      <p:bldP spid="45" grpId="0"/>
      <p:bldP spid="25" grpId="0" bldLvl="0" animBg="1"/>
      <p:bldP spid="8" grpId="0"/>
      <p:bldP spid="29" grpId="0" bldLvl="0" animBg="1"/>
      <p:bldP spid="33" grpId="0" bldLvl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9180" y="49657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84045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应用下载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 descr="31d716637ee4fc63ff41435dd9b9af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848485"/>
            <a:ext cx="3611245" cy="3611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0425" y="2265680"/>
            <a:ext cx="74453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注册应用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下载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SPA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应用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入口文件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将HTML文件进行正则解析，将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JS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等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模块的资源进行分类收集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将资源文件封装成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Promise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包，便于后续预加载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将应用打包成一个统一资源包，注册生命周期钩子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9180" y="49657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045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应用下载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470660"/>
            <a:ext cx="8934450" cy="501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应用隔离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 descr="tapd_36099649_base64_1606098777_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203450"/>
            <a:ext cx="3758565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1130" y="2003425"/>
            <a:ext cx="63798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利用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Proxy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创建一个全局对象的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FakeWindow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缓存基本对象属性操作，便于沙盒的使用与销毁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添加白名单，过滤掉不需要缓存的属性和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document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对象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CSS Scoped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，避免样式污染</a:t>
            </a: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058545" y="459740"/>
            <a:ext cx="76200" cy="706120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5080" y="632460"/>
            <a:ext cx="458470" cy="460375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4680" y="619760"/>
            <a:ext cx="554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应用隔离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1409700"/>
            <a:ext cx="6663690" cy="537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5oex5p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自定义</PresentationFormat>
  <Paragraphs>163</Paragraphs>
  <Slides>24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方正书宋_GBK</vt:lpstr>
      <vt:lpstr>Wingdings</vt:lpstr>
      <vt:lpstr>Segoe UI</vt:lpstr>
      <vt:lpstr>苹方-简</vt:lpstr>
      <vt:lpstr>Wingdings</vt:lpstr>
      <vt:lpstr>Calibri</vt:lpstr>
      <vt:lpstr>宋体</vt:lpstr>
      <vt:lpstr>微软雅黑</vt:lpstr>
      <vt:lpstr>汉仪旗黑</vt:lpstr>
      <vt:lpstr>微软雅黑</vt:lpstr>
      <vt:lpstr>Arial Unicode MS</vt:lpstr>
      <vt:lpstr>等线</vt:lpstr>
      <vt:lpstr>汉仪中等线KW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极简曲线</dc:title>
  <dc:creator>第一PPT</dc:creator>
  <cp:keywords>www.1ppt.com</cp:keywords>
  <dc:description>www.1ppt.com</dc:description>
  <cp:lastModifiedBy>zhenhuadeng</cp:lastModifiedBy>
  <cp:revision>41</cp:revision>
  <dcterms:created xsi:type="dcterms:W3CDTF">2021-04-02T06:40:09Z</dcterms:created>
  <dcterms:modified xsi:type="dcterms:W3CDTF">2021-04-02T06:40:09Z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