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330" r:id="rId2"/>
    <p:sldId id="329" r:id="rId3"/>
    <p:sldId id="334" r:id="rId4"/>
    <p:sldId id="331" r:id="rId5"/>
    <p:sldId id="332" r:id="rId6"/>
    <p:sldId id="333" r:id="rId7"/>
    <p:sldId id="335" r:id="rId8"/>
    <p:sldId id="336" r:id="rId9"/>
    <p:sldId id="337" r:id="rId10"/>
    <p:sldId id="338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60" r:id="rId26"/>
    <p:sldId id="354" r:id="rId27"/>
    <p:sldId id="355" r:id="rId28"/>
    <p:sldId id="357" r:id="rId29"/>
    <p:sldId id="356" r:id="rId30"/>
    <p:sldId id="358" r:id="rId31"/>
    <p:sldId id="359" r:id="rId32"/>
    <p:sldId id="361" r:id="rId33"/>
    <p:sldId id="290" r:id="rId34"/>
  </p:sldIdLst>
  <p:sldSz cx="11522075" cy="6480175"/>
  <p:notesSz cx="6858000" cy="9144000"/>
  <p:defaultTextStyle>
    <a:defPPr>
      <a:defRPr lang="zh-CN"/>
    </a:defPPr>
    <a:lvl1pPr marL="0" algn="l" defTabSz="8636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1800" algn="l" defTabSz="8636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4235" algn="l" defTabSz="8636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6035" algn="l" defTabSz="8636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8470" algn="l" defTabSz="8636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60270" algn="l" defTabSz="8636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2070" algn="l" defTabSz="8636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4505" algn="l" defTabSz="8636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6305" algn="l" defTabSz="86360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>
          <p15:clr>
            <a:srgbClr val="A4A3A4"/>
          </p15:clr>
        </p15:guide>
        <p15:guide id="2" pos="3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79EA"/>
    <a:srgbClr val="0064AB"/>
    <a:srgbClr val="2578ED"/>
    <a:srgbClr val="2E7EEE"/>
    <a:srgbClr val="601986"/>
    <a:srgbClr val="9AC934"/>
    <a:srgbClr val="218BC2"/>
    <a:srgbClr val="2B7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5" autoAdjust="0"/>
    <p:restoredTop sz="94136" autoAdjust="0"/>
  </p:normalViewPr>
  <p:slideViewPr>
    <p:cSldViewPr snapToGrid="0">
      <p:cViewPr varScale="1">
        <p:scale>
          <a:sx n="119" d="100"/>
          <a:sy n="119" d="100"/>
        </p:scale>
        <p:origin x="408" y="96"/>
      </p:cViewPr>
      <p:guideLst>
        <p:guide orient="horz" pos="1979"/>
        <p:guide pos="3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F071-983E-4412-B9FC-2E533F3B54F5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B4829-8E4E-4E54-8ED3-0EF85175E0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B4829-8E4E-4E54-8ED3-0EF85175E038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260" y="1060529"/>
            <a:ext cx="8641556" cy="2256061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0260" y="3403592"/>
            <a:ext cx="8641556" cy="1564542"/>
          </a:xfrm>
        </p:spPr>
        <p:txBody>
          <a:bodyPr/>
          <a:lstStyle>
            <a:lvl1pPr marL="0" indent="0" algn="ctr">
              <a:buNone/>
              <a:defRPr sz="2300"/>
            </a:lvl1pPr>
            <a:lvl2pPr marL="431800" indent="0" algn="ctr">
              <a:buNone/>
              <a:defRPr sz="190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00"/>
            </a:lvl4pPr>
            <a:lvl5pPr marL="1728470" indent="0" algn="ctr">
              <a:buNone/>
              <a:defRPr sz="1500"/>
            </a:lvl5pPr>
            <a:lvl6pPr marL="2160270" indent="0" algn="ctr">
              <a:buNone/>
              <a:defRPr sz="1500"/>
            </a:lvl6pPr>
            <a:lvl7pPr marL="2592070" indent="0" algn="ctr">
              <a:buNone/>
              <a:defRPr sz="1500"/>
            </a:lvl7pPr>
            <a:lvl8pPr marL="3024505" indent="0" algn="ctr">
              <a:buNone/>
              <a:defRPr sz="1500"/>
            </a:lvl8pPr>
            <a:lvl9pPr marL="3456305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245485" y="345009"/>
            <a:ext cx="2484447" cy="549164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92143" y="345009"/>
            <a:ext cx="7309316" cy="549164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6141" y="1615545"/>
            <a:ext cx="9937790" cy="2695572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6141" y="4336618"/>
            <a:ext cx="9937790" cy="1417538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31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284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245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92143" y="1725046"/>
            <a:ext cx="4896882" cy="41116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33050" y="1725046"/>
            <a:ext cx="4896882" cy="41116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643" y="345010"/>
            <a:ext cx="9937790" cy="1252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644" y="1588543"/>
            <a:ext cx="4874377" cy="77852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1800" indent="0">
              <a:buNone/>
              <a:defRPr sz="190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00" b="1"/>
            </a:lvl4pPr>
            <a:lvl5pPr marL="1728470" indent="0">
              <a:buNone/>
              <a:defRPr sz="1500" b="1"/>
            </a:lvl5pPr>
            <a:lvl6pPr marL="2160270" indent="0">
              <a:buNone/>
              <a:defRPr sz="1500" b="1"/>
            </a:lvl6pPr>
            <a:lvl7pPr marL="2592070" indent="0">
              <a:buNone/>
              <a:defRPr sz="1500" b="1"/>
            </a:lvl7pPr>
            <a:lvl8pPr marL="3024505" indent="0">
              <a:buNone/>
              <a:defRPr sz="1500" b="1"/>
            </a:lvl8pPr>
            <a:lvl9pPr marL="3456305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644" y="2367064"/>
            <a:ext cx="4874377" cy="3481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33050" y="1588543"/>
            <a:ext cx="4898383" cy="77852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1800" indent="0">
              <a:buNone/>
              <a:defRPr sz="190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00" b="1"/>
            </a:lvl4pPr>
            <a:lvl5pPr marL="1728470" indent="0">
              <a:buNone/>
              <a:defRPr sz="1500" b="1"/>
            </a:lvl5pPr>
            <a:lvl6pPr marL="2160270" indent="0">
              <a:buNone/>
              <a:defRPr sz="1500" b="1"/>
            </a:lvl6pPr>
            <a:lvl7pPr marL="2592070" indent="0">
              <a:buNone/>
              <a:defRPr sz="1500" b="1"/>
            </a:lvl7pPr>
            <a:lvl8pPr marL="3024505" indent="0">
              <a:buNone/>
              <a:defRPr sz="1500" b="1"/>
            </a:lvl8pPr>
            <a:lvl9pPr marL="3456305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33050" y="2367064"/>
            <a:ext cx="4898383" cy="3481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644" y="432012"/>
            <a:ext cx="3716169" cy="1512041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8383" y="933026"/>
            <a:ext cx="5833050" cy="460512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3644" y="1944052"/>
            <a:ext cx="3716169" cy="3601598"/>
          </a:xfrm>
        </p:spPr>
        <p:txBody>
          <a:bodyPr/>
          <a:lstStyle>
            <a:lvl1pPr marL="0" indent="0">
              <a:buNone/>
              <a:defRPr sz="1500"/>
            </a:lvl1pPr>
            <a:lvl2pPr marL="431800" indent="0">
              <a:buNone/>
              <a:defRPr sz="1300"/>
            </a:lvl2pPr>
            <a:lvl3pPr marL="864235" indent="0">
              <a:buNone/>
              <a:defRPr sz="1100"/>
            </a:lvl3pPr>
            <a:lvl4pPr marL="1296035" indent="0">
              <a:buNone/>
              <a:defRPr sz="900"/>
            </a:lvl4pPr>
            <a:lvl5pPr marL="1728470" indent="0">
              <a:buNone/>
              <a:defRPr sz="900"/>
            </a:lvl5pPr>
            <a:lvl6pPr marL="2160270" indent="0">
              <a:buNone/>
              <a:defRPr sz="900"/>
            </a:lvl6pPr>
            <a:lvl7pPr marL="2592070" indent="0">
              <a:buNone/>
              <a:defRPr sz="900"/>
            </a:lvl7pPr>
            <a:lvl8pPr marL="3024505" indent="0">
              <a:buNone/>
              <a:defRPr sz="900"/>
            </a:lvl8pPr>
            <a:lvl9pPr marL="345630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644" y="432012"/>
            <a:ext cx="3716169" cy="1512041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898383" y="933026"/>
            <a:ext cx="5833050" cy="4605124"/>
          </a:xfrm>
        </p:spPr>
        <p:txBody>
          <a:bodyPr/>
          <a:lstStyle>
            <a:lvl1pPr marL="0" indent="0">
              <a:buNone/>
              <a:defRPr sz="3000"/>
            </a:lvl1pPr>
            <a:lvl2pPr marL="431800" indent="0">
              <a:buNone/>
              <a:defRPr sz="2600"/>
            </a:lvl2pPr>
            <a:lvl3pPr marL="864235" indent="0">
              <a:buNone/>
              <a:defRPr sz="2300"/>
            </a:lvl3pPr>
            <a:lvl4pPr marL="1296035" indent="0">
              <a:buNone/>
              <a:defRPr sz="1900"/>
            </a:lvl4pPr>
            <a:lvl5pPr marL="1728470" indent="0">
              <a:buNone/>
              <a:defRPr sz="1900"/>
            </a:lvl5pPr>
            <a:lvl6pPr marL="2160270" indent="0">
              <a:buNone/>
              <a:defRPr sz="1900"/>
            </a:lvl6pPr>
            <a:lvl7pPr marL="2592070" indent="0">
              <a:buNone/>
              <a:defRPr sz="1900"/>
            </a:lvl7pPr>
            <a:lvl8pPr marL="3024505" indent="0">
              <a:buNone/>
              <a:defRPr sz="1900"/>
            </a:lvl8pPr>
            <a:lvl9pPr marL="3456305" indent="0">
              <a:buNone/>
              <a:defRPr sz="19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3644" y="1944052"/>
            <a:ext cx="3716169" cy="3601598"/>
          </a:xfrm>
        </p:spPr>
        <p:txBody>
          <a:bodyPr/>
          <a:lstStyle>
            <a:lvl1pPr marL="0" indent="0">
              <a:buNone/>
              <a:defRPr sz="1500"/>
            </a:lvl1pPr>
            <a:lvl2pPr marL="431800" indent="0">
              <a:buNone/>
              <a:defRPr sz="1300"/>
            </a:lvl2pPr>
            <a:lvl3pPr marL="864235" indent="0">
              <a:buNone/>
              <a:defRPr sz="1100"/>
            </a:lvl3pPr>
            <a:lvl4pPr marL="1296035" indent="0">
              <a:buNone/>
              <a:defRPr sz="900"/>
            </a:lvl4pPr>
            <a:lvl5pPr marL="1728470" indent="0">
              <a:buNone/>
              <a:defRPr sz="900"/>
            </a:lvl5pPr>
            <a:lvl6pPr marL="2160270" indent="0">
              <a:buNone/>
              <a:defRPr sz="900"/>
            </a:lvl6pPr>
            <a:lvl7pPr marL="2592070" indent="0">
              <a:buNone/>
              <a:defRPr sz="900"/>
            </a:lvl7pPr>
            <a:lvl8pPr marL="3024505" indent="0">
              <a:buNone/>
              <a:defRPr sz="900"/>
            </a:lvl8pPr>
            <a:lvl9pPr marL="345630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92143" y="345010"/>
            <a:ext cx="9937790" cy="1252534"/>
          </a:xfrm>
          <a:prstGeom prst="rect">
            <a:avLst/>
          </a:prstGeom>
        </p:spPr>
        <p:txBody>
          <a:bodyPr vert="horz" lIns="86411" tIns="43205" rIns="86411" bIns="4320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2143" y="1725046"/>
            <a:ext cx="9937790" cy="4111612"/>
          </a:xfrm>
          <a:prstGeom prst="rect">
            <a:avLst/>
          </a:prstGeom>
        </p:spPr>
        <p:txBody>
          <a:bodyPr vert="horz" lIns="86411" tIns="43205" rIns="86411" bIns="4320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143" y="6006163"/>
            <a:ext cx="2592467" cy="345009"/>
          </a:xfrm>
          <a:prstGeom prst="rect">
            <a:avLst/>
          </a:prstGeom>
        </p:spPr>
        <p:txBody>
          <a:bodyPr vert="horz" lIns="86411" tIns="43205" rIns="86411" bIns="4320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2024/2/18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16688" y="6006163"/>
            <a:ext cx="3888700" cy="345009"/>
          </a:xfrm>
          <a:prstGeom prst="rect">
            <a:avLst/>
          </a:prstGeom>
        </p:spPr>
        <p:txBody>
          <a:bodyPr vert="horz" lIns="86411" tIns="43205" rIns="86411" bIns="4320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37465" y="6006163"/>
            <a:ext cx="2592467" cy="345009"/>
          </a:xfrm>
          <a:prstGeom prst="rect">
            <a:avLst/>
          </a:prstGeom>
        </p:spPr>
        <p:txBody>
          <a:bodyPr vert="horz" lIns="86411" tIns="43205" rIns="86411" bIns="4320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内容占位符 7" descr="/Users/song/Desktop/蓝桥行政/04-国信蓝桥北京/03-行政类文件/07-蓝桥logo/CC蓝桥云课...pngCC蓝桥云课..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>
          <a:xfrm>
            <a:off x="8429625" y="654050"/>
            <a:ext cx="2682240" cy="6153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863600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900" indent="-215900" algn="l" defTabSz="863600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8335" indent="-215900" algn="l" defTabSz="86360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5900" algn="l" defTabSz="86360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indent="-215900" algn="l" defTabSz="86360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944370" indent="-215900" algn="l" defTabSz="86360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76170" indent="-215900" algn="l" defTabSz="86360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8605" indent="-215900" algn="l" defTabSz="86360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5900" algn="l" defTabSz="86360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3600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8470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4505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3600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49.emf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24395" y="0"/>
            <a:ext cx="11646897" cy="7000882"/>
            <a:chOff x="24395" y="0"/>
            <a:chExt cx="11646897" cy="7000882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95" y="0"/>
              <a:ext cx="11473284" cy="6480175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2875" y="3703886"/>
              <a:ext cx="4748417" cy="3296996"/>
            </a:xfrm>
            <a:prstGeom prst="rect">
              <a:avLst/>
            </a:prstGeom>
          </p:spPr>
        </p:pic>
      </p:grpSp>
      <p:grpSp>
        <p:nvGrpSpPr>
          <p:cNvPr id="6" name="组合 5"/>
          <p:cNvGrpSpPr/>
          <p:nvPr/>
        </p:nvGrpSpPr>
        <p:grpSpPr>
          <a:xfrm>
            <a:off x="469265" y="431165"/>
            <a:ext cx="3830955" cy="940751"/>
            <a:chOff x="644144" y="801452"/>
            <a:chExt cx="4600955" cy="1249853"/>
          </a:xfrm>
        </p:grpSpPr>
        <p:sp>
          <p:nvSpPr>
            <p:cNvPr id="7" name="TextBox 6"/>
            <p:cNvSpPr txBox="1"/>
            <p:nvPr/>
          </p:nvSpPr>
          <p:spPr>
            <a:xfrm>
              <a:off x="644144" y="1623579"/>
              <a:ext cx="4600955" cy="427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连接高校和企业</a:t>
              </a:r>
              <a:r>
                <a:rPr lang="en-US" altLang="zh-CN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 </a:t>
              </a:r>
              <a:r>
                <a:rPr lang="zh-CN" altLang="en-US" sz="15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助力职业教育升级</a:t>
              </a:r>
            </a:p>
          </p:txBody>
        </p:sp>
        <p:pic>
          <p:nvPicPr>
            <p:cNvPr id="4" name="图片 3" descr="/Users/song/Desktop/蓝桥行政/04-国信蓝桥北京/03-行政类文件/07-蓝桥logo/CC蓝桥云课..pngCC蓝桥云课.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955298" y="801452"/>
              <a:ext cx="3906198" cy="716252"/>
            </a:xfrm>
            <a:prstGeom prst="rect">
              <a:avLst/>
            </a:prstGeom>
          </p:spPr>
        </p:pic>
        <p:cxnSp>
          <p:nvCxnSpPr>
            <p:cNvPr id="5" name="直接连接符 4"/>
            <p:cNvCxnSpPr/>
            <p:nvPr/>
          </p:nvCxnSpPr>
          <p:spPr>
            <a:xfrm>
              <a:off x="723901" y="1634248"/>
              <a:ext cx="4368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440259" y="1839465"/>
            <a:ext cx="8641556" cy="2256061"/>
          </a:xfrm>
        </p:spPr>
        <p:txBody>
          <a:bodyPr>
            <a:normAutofit fontScale="90000"/>
          </a:bodyPr>
          <a:lstStyle/>
          <a:p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蓝桥杯省赛无忧班（</a:t>
            </a:r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组）</a:t>
            </a:r>
            <a:b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440259" y="4171435"/>
            <a:ext cx="8641556" cy="1564542"/>
          </a:xfrm>
        </p:spPr>
        <p:txBody>
          <a:bodyPr/>
          <a:lstStyle/>
          <a:p>
            <a:r>
              <a:rPr lang="zh-CN" altLang="en-US" sz="489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学长带练第</a:t>
            </a:r>
            <a:r>
              <a:rPr lang="en-US" altLang="zh-CN" sz="489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9</a:t>
            </a:r>
            <a:r>
              <a:rPr lang="zh-CN" altLang="en-US" sz="489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次直播</a:t>
            </a:r>
            <a:endParaRPr lang="zh-CN" altLang="en-US" sz="489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EC70C-4039-4DF4-6E62-394F408A6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84814CA3-6587-3F4A-A661-70714A90C7E7}"/>
              </a:ext>
            </a:extLst>
          </p:cNvPr>
          <p:cNvGrpSpPr/>
          <p:nvPr/>
        </p:nvGrpSpPr>
        <p:grpSpPr>
          <a:xfrm>
            <a:off x="486568" y="515214"/>
            <a:ext cx="678391" cy="733708"/>
            <a:chOff x="863644" y="1919345"/>
            <a:chExt cx="2796141" cy="2790850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0A9F79CD-FEDF-1B5A-2C24-4B083E68F87F}"/>
                </a:ext>
              </a:extLst>
            </p:cNvPr>
            <p:cNvSpPr/>
            <p:nvPr/>
          </p:nvSpPr>
          <p:spPr>
            <a:xfrm>
              <a:off x="920750" y="1992801"/>
              <a:ext cx="2555875" cy="2417445"/>
            </a:xfrm>
            <a:prstGeom prst="roundRect">
              <a:avLst>
                <a:gd name="adj" fmla="val 8846"/>
              </a:avLst>
            </a:prstGeom>
            <a:solidFill>
              <a:srgbClr val="2979E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603DC17-1A6F-A252-3CEB-94EFDE1F5932}"/>
                </a:ext>
              </a:extLst>
            </p:cNvPr>
            <p:cNvSpPr txBox="1"/>
            <p:nvPr/>
          </p:nvSpPr>
          <p:spPr>
            <a:xfrm>
              <a:off x="863644" y="1919345"/>
              <a:ext cx="2796141" cy="2790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CEE0C9A1-A326-77C7-6C25-34A78AB2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717" y="490375"/>
            <a:ext cx="7322852" cy="776676"/>
          </a:xfrm>
        </p:spPr>
        <p:txBody>
          <a:bodyPr>
            <a:normAutofit fontScale="90000"/>
          </a:bodyPr>
          <a:lstStyle/>
          <a:p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新一的宝藏搜寻加强版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多重背包单调队列优化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3AA402C-AAF4-7FBE-741A-C86F02FBB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238626"/>
              </p:ext>
            </p:extLst>
          </p:nvPr>
        </p:nvGraphicFramePr>
        <p:xfrm>
          <a:off x="792163" y="3606165"/>
          <a:ext cx="9937750" cy="350520"/>
        </p:xfrm>
        <a:graphic>
          <a:graphicData uri="http://schemas.openxmlformats.org/drawingml/2006/table">
            <a:tbl>
              <a:tblPr/>
              <a:tblGrid>
                <a:gridCol w="9937750">
                  <a:extLst>
                    <a:ext uri="{9D8B030D-6E8A-4147-A177-3AD203B41FA5}">
                      <a16:colId xmlns:a16="http://schemas.microsoft.com/office/drawing/2014/main" val="14920597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409546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EB30733-C4A0-295A-9F0D-FC2F4E36D442}"/>
              </a:ext>
            </a:extLst>
          </p:cNvPr>
          <p:cNvSpPr txBox="1"/>
          <p:nvPr/>
        </p:nvSpPr>
        <p:spPr>
          <a:xfrm>
            <a:off x="420353" y="1411705"/>
            <a:ext cx="301877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单调队列优化多重背包模板题</a:t>
            </a:r>
          </a:p>
        </p:txBody>
      </p:sp>
    </p:spTree>
    <p:extLst>
      <p:ext uri="{BB962C8B-B14F-4D97-AF65-F5344CB8AC3E}">
        <p14:creationId xmlns:p14="http://schemas.microsoft.com/office/powerpoint/2010/main" val="3825783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143F3-AF29-EBFD-9481-95A6FCFA9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7EE77C23-D774-3A6B-CBBB-4118BB52F355}"/>
              </a:ext>
            </a:extLst>
          </p:cNvPr>
          <p:cNvGrpSpPr/>
          <p:nvPr/>
        </p:nvGrpSpPr>
        <p:grpSpPr>
          <a:xfrm>
            <a:off x="486568" y="515214"/>
            <a:ext cx="678391" cy="733708"/>
            <a:chOff x="863644" y="1919345"/>
            <a:chExt cx="2796141" cy="2790850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166F3394-BBB6-69CB-284F-BD87CA75261C}"/>
                </a:ext>
              </a:extLst>
            </p:cNvPr>
            <p:cNvSpPr/>
            <p:nvPr/>
          </p:nvSpPr>
          <p:spPr>
            <a:xfrm>
              <a:off x="920750" y="1992801"/>
              <a:ext cx="2555875" cy="2417445"/>
            </a:xfrm>
            <a:prstGeom prst="roundRect">
              <a:avLst>
                <a:gd name="adj" fmla="val 8846"/>
              </a:avLst>
            </a:prstGeom>
            <a:solidFill>
              <a:srgbClr val="2979E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A289B8B-E864-B518-254A-2F7153DAEB6C}"/>
                </a:ext>
              </a:extLst>
            </p:cNvPr>
            <p:cNvSpPr txBox="1"/>
            <p:nvPr/>
          </p:nvSpPr>
          <p:spPr>
            <a:xfrm>
              <a:off x="863644" y="1919345"/>
              <a:ext cx="2796141" cy="2790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DA9B13E0-3CD3-0F20-4E65-50A322A6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716" y="490375"/>
            <a:ext cx="6765863" cy="776676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小蓝的神秘行囊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7691D51-0501-05A1-AC5D-4836E3101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863832"/>
              </p:ext>
            </p:extLst>
          </p:nvPr>
        </p:nvGraphicFramePr>
        <p:xfrm>
          <a:off x="792163" y="3606165"/>
          <a:ext cx="9937750" cy="350520"/>
        </p:xfrm>
        <a:graphic>
          <a:graphicData uri="http://schemas.openxmlformats.org/drawingml/2006/table">
            <a:tbl>
              <a:tblPr/>
              <a:tblGrid>
                <a:gridCol w="9937750">
                  <a:extLst>
                    <a:ext uri="{9D8B030D-6E8A-4147-A177-3AD203B41FA5}">
                      <a16:colId xmlns:a16="http://schemas.microsoft.com/office/drawing/2014/main" val="14480526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347748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C52FE927-942A-E43D-FD10-E297FA6D7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68" y="1286362"/>
            <a:ext cx="4122890" cy="35577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E099000-A2B4-0181-EBD0-287EA9422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687" y="1248922"/>
            <a:ext cx="4350607" cy="336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03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F24F6-5B7B-236A-6ED5-D6BE4D11E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9BE57D0-3DCB-243A-82A7-99BE73E22A70}"/>
              </a:ext>
            </a:extLst>
          </p:cNvPr>
          <p:cNvGrpSpPr/>
          <p:nvPr/>
        </p:nvGrpSpPr>
        <p:grpSpPr>
          <a:xfrm>
            <a:off x="486568" y="515214"/>
            <a:ext cx="678391" cy="733708"/>
            <a:chOff x="863644" y="1919345"/>
            <a:chExt cx="2796141" cy="2790850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CC3BE111-6388-A4D5-3F30-096FA91B80C4}"/>
                </a:ext>
              </a:extLst>
            </p:cNvPr>
            <p:cNvSpPr/>
            <p:nvPr/>
          </p:nvSpPr>
          <p:spPr>
            <a:xfrm>
              <a:off x="920750" y="1992801"/>
              <a:ext cx="2555875" cy="2417445"/>
            </a:xfrm>
            <a:prstGeom prst="roundRect">
              <a:avLst>
                <a:gd name="adj" fmla="val 8846"/>
              </a:avLst>
            </a:prstGeom>
            <a:solidFill>
              <a:srgbClr val="2979E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E94389D-FF8D-3281-0F69-5048DB2D0A25}"/>
                </a:ext>
              </a:extLst>
            </p:cNvPr>
            <p:cNvSpPr txBox="1"/>
            <p:nvPr/>
          </p:nvSpPr>
          <p:spPr>
            <a:xfrm>
              <a:off x="863644" y="1919345"/>
              <a:ext cx="2796141" cy="2790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14311B5A-2B79-9703-5236-08E144F2A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716" y="490375"/>
            <a:ext cx="6765863" cy="776676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小蓝的神秘行囊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思源黑體 Heavy" panose="020B0A00000000000000" pitchFamily="34" charset="-128"/>
              <a:ea typeface="思源黑體 Heavy" panose="020B0A00000000000000" pitchFamily="34" charset="-128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5481227-B34D-601A-92C3-0A0B6C32B19B}"/>
              </a:ext>
            </a:extLst>
          </p:cNvPr>
          <p:cNvSpPr txBox="1"/>
          <p:nvPr/>
        </p:nvSpPr>
        <p:spPr>
          <a:xfrm>
            <a:off x="500423" y="1419726"/>
            <a:ext cx="214674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二维费用背包模板题</a:t>
            </a:r>
          </a:p>
        </p:txBody>
      </p:sp>
    </p:spTree>
    <p:extLst>
      <p:ext uri="{BB962C8B-B14F-4D97-AF65-F5344CB8AC3E}">
        <p14:creationId xmlns:p14="http://schemas.microsoft.com/office/powerpoint/2010/main" val="1197443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9C98A-72C7-E3DE-B613-55F46CD31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3015C4A-9820-8A2D-792B-DC0C0B4BB840}"/>
              </a:ext>
            </a:extLst>
          </p:cNvPr>
          <p:cNvGrpSpPr/>
          <p:nvPr/>
        </p:nvGrpSpPr>
        <p:grpSpPr>
          <a:xfrm>
            <a:off x="486568" y="515214"/>
            <a:ext cx="678391" cy="733708"/>
            <a:chOff x="863644" y="1919345"/>
            <a:chExt cx="2796141" cy="2790850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3B45B90F-6C5B-ABC6-C7D9-FC3F1A8C45E2}"/>
                </a:ext>
              </a:extLst>
            </p:cNvPr>
            <p:cNvSpPr/>
            <p:nvPr/>
          </p:nvSpPr>
          <p:spPr>
            <a:xfrm>
              <a:off x="920750" y="1992801"/>
              <a:ext cx="2555875" cy="2417445"/>
            </a:xfrm>
            <a:prstGeom prst="roundRect">
              <a:avLst>
                <a:gd name="adj" fmla="val 8846"/>
              </a:avLst>
            </a:prstGeom>
            <a:solidFill>
              <a:srgbClr val="2979E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D311B76-AE47-4170-73F9-ADB0D5521187}"/>
                </a:ext>
              </a:extLst>
            </p:cNvPr>
            <p:cNvSpPr txBox="1"/>
            <p:nvPr/>
          </p:nvSpPr>
          <p:spPr>
            <a:xfrm>
              <a:off x="863644" y="1919345"/>
              <a:ext cx="2796141" cy="2790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AEA365B4-E5C7-B569-D979-8A64AF2C4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716" y="490375"/>
            <a:ext cx="6765863" cy="776676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蓝桥舞会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9748B3-B69E-4C1E-D1AC-27515F8C4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23" y="1189377"/>
            <a:ext cx="3675333" cy="510138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6737EDA-B0BC-B38D-BEDE-DF2771563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756" y="1248923"/>
            <a:ext cx="4535107" cy="330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30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D7D07-EF35-88B9-FC82-9DD088CD1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361D7E8C-5FF2-1387-4E88-147E41A62382}"/>
              </a:ext>
            </a:extLst>
          </p:cNvPr>
          <p:cNvGrpSpPr/>
          <p:nvPr/>
        </p:nvGrpSpPr>
        <p:grpSpPr>
          <a:xfrm>
            <a:off x="486568" y="515214"/>
            <a:ext cx="678391" cy="733708"/>
            <a:chOff x="863644" y="1919345"/>
            <a:chExt cx="2796141" cy="2790850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B333B929-1DEF-B1CB-CE97-5197F9538B44}"/>
                </a:ext>
              </a:extLst>
            </p:cNvPr>
            <p:cNvSpPr/>
            <p:nvPr/>
          </p:nvSpPr>
          <p:spPr>
            <a:xfrm>
              <a:off x="920750" y="1992801"/>
              <a:ext cx="2555875" cy="2417445"/>
            </a:xfrm>
            <a:prstGeom prst="roundRect">
              <a:avLst>
                <a:gd name="adj" fmla="val 8846"/>
              </a:avLst>
            </a:prstGeom>
            <a:solidFill>
              <a:srgbClr val="2979E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84D7B37-D777-F444-858A-50B0AFA0040E}"/>
                </a:ext>
              </a:extLst>
            </p:cNvPr>
            <p:cNvSpPr txBox="1"/>
            <p:nvPr/>
          </p:nvSpPr>
          <p:spPr>
            <a:xfrm>
              <a:off x="863644" y="1919345"/>
              <a:ext cx="2796141" cy="2790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1ECE6054-DCA8-CF79-182B-A6BBB4E2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716" y="490375"/>
            <a:ext cx="6765863" cy="776676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蓝桥舞会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思源黑體 Heavy" panose="020B0A00000000000000" pitchFamily="34" charset="-128"/>
              <a:ea typeface="思源黑體 Heavy" panose="020B0A00000000000000" pitchFamily="34" charset="-128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C3CA4C-DD8E-9E57-9C56-80BCA9A43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04" y="1687706"/>
            <a:ext cx="10466667" cy="3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84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D5167-128C-8BA5-5D59-CD497F198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77FC5B73-1B42-A8BE-A19B-21B926F148FC}"/>
              </a:ext>
            </a:extLst>
          </p:cNvPr>
          <p:cNvGrpSpPr/>
          <p:nvPr/>
        </p:nvGrpSpPr>
        <p:grpSpPr>
          <a:xfrm>
            <a:off x="486568" y="515214"/>
            <a:ext cx="678391" cy="733708"/>
            <a:chOff x="863644" y="1919345"/>
            <a:chExt cx="2796141" cy="2790850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2BABE69F-5611-16F7-BAAA-4532B2F1A997}"/>
                </a:ext>
              </a:extLst>
            </p:cNvPr>
            <p:cNvSpPr/>
            <p:nvPr/>
          </p:nvSpPr>
          <p:spPr>
            <a:xfrm>
              <a:off x="920750" y="1992801"/>
              <a:ext cx="2555875" cy="2417445"/>
            </a:xfrm>
            <a:prstGeom prst="roundRect">
              <a:avLst>
                <a:gd name="adj" fmla="val 8846"/>
              </a:avLst>
            </a:prstGeom>
            <a:solidFill>
              <a:srgbClr val="2979E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6D42162-001C-5503-8379-ACDD616A23D9}"/>
                </a:ext>
              </a:extLst>
            </p:cNvPr>
            <p:cNvSpPr txBox="1"/>
            <p:nvPr/>
          </p:nvSpPr>
          <p:spPr>
            <a:xfrm>
              <a:off x="863644" y="1919345"/>
              <a:ext cx="2796141" cy="2790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2A9F0002-A12D-3F47-7D52-23233A85E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716" y="490375"/>
            <a:ext cx="6765863" cy="776676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卖树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4A16EF5-D039-8042-91F9-02DF6735A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962971"/>
              </p:ext>
            </p:extLst>
          </p:nvPr>
        </p:nvGraphicFramePr>
        <p:xfrm>
          <a:off x="792163" y="3606165"/>
          <a:ext cx="9937750" cy="350520"/>
        </p:xfrm>
        <a:graphic>
          <a:graphicData uri="http://schemas.openxmlformats.org/drawingml/2006/table">
            <a:tbl>
              <a:tblPr/>
              <a:tblGrid>
                <a:gridCol w="9937750">
                  <a:extLst>
                    <a:ext uri="{9D8B030D-6E8A-4147-A177-3AD203B41FA5}">
                      <a16:colId xmlns:a16="http://schemas.microsoft.com/office/drawing/2014/main" val="9078337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99569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7AF1EAF8-7D52-5285-C05A-107E0595F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23" y="1286362"/>
            <a:ext cx="3338203" cy="477294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42F0E4C-4E78-B83F-C678-7648687E1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626" y="1170066"/>
            <a:ext cx="3406038" cy="463616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ACA37F4-440B-6C69-8AB9-F94CC85C0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7216" y="1607399"/>
            <a:ext cx="3400144" cy="197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120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E68F4-6C62-448E-2720-66CF514CF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CB3871D9-6BD9-59E0-0E7D-E32DC36A0582}"/>
              </a:ext>
            </a:extLst>
          </p:cNvPr>
          <p:cNvGrpSpPr/>
          <p:nvPr/>
        </p:nvGrpSpPr>
        <p:grpSpPr>
          <a:xfrm>
            <a:off x="486568" y="515214"/>
            <a:ext cx="678391" cy="733708"/>
            <a:chOff x="863644" y="1919345"/>
            <a:chExt cx="2796141" cy="2790850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8C15D3A8-9652-E844-4840-F7A56282A1A6}"/>
                </a:ext>
              </a:extLst>
            </p:cNvPr>
            <p:cNvSpPr/>
            <p:nvPr/>
          </p:nvSpPr>
          <p:spPr>
            <a:xfrm>
              <a:off x="920750" y="1992801"/>
              <a:ext cx="2555875" cy="2417445"/>
            </a:xfrm>
            <a:prstGeom prst="roundRect">
              <a:avLst>
                <a:gd name="adj" fmla="val 8846"/>
              </a:avLst>
            </a:prstGeom>
            <a:solidFill>
              <a:srgbClr val="2979E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12B0C56-E7CF-E770-4C4D-44B763A15014}"/>
                </a:ext>
              </a:extLst>
            </p:cNvPr>
            <p:cNvSpPr txBox="1"/>
            <p:nvPr/>
          </p:nvSpPr>
          <p:spPr>
            <a:xfrm>
              <a:off x="863644" y="1919345"/>
              <a:ext cx="2796141" cy="2790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26BCC491-0418-B60D-E4EB-48F44C05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716" y="490375"/>
            <a:ext cx="6765863" cy="776676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卖树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思源黑體 Heavy" panose="020B0A00000000000000" pitchFamily="34" charset="-128"/>
              <a:ea typeface="思源黑體 Heavy" panose="020B0A00000000000000" pitchFamily="34" charset="-128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8D7ACA-CA31-B495-EAB7-BB75A629C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188" y="1448667"/>
            <a:ext cx="7823697" cy="460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58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BBCE3-64A7-304B-1976-CC2F036D0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42214A72-A811-79D0-A438-B99E736F19A7}"/>
              </a:ext>
            </a:extLst>
          </p:cNvPr>
          <p:cNvGrpSpPr/>
          <p:nvPr/>
        </p:nvGrpSpPr>
        <p:grpSpPr>
          <a:xfrm>
            <a:off x="486568" y="515214"/>
            <a:ext cx="678391" cy="733708"/>
            <a:chOff x="863644" y="1919345"/>
            <a:chExt cx="2796141" cy="2790850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C1A1DC53-9386-AE44-F71D-2DC55037D969}"/>
                </a:ext>
              </a:extLst>
            </p:cNvPr>
            <p:cNvSpPr/>
            <p:nvPr/>
          </p:nvSpPr>
          <p:spPr>
            <a:xfrm>
              <a:off x="920750" y="1992801"/>
              <a:ext cx="2555875" cy="2417445"/>
            </a:xfrm>
            <a:prstGeom prst="roundRect">
              <a:avLst>
                <a:gd name="adj" fmla="val 8846"/>
              </a:avLst>
            </a:prstGeom>
            <a:solidFill>
              <a:srgbClr val="2979E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6C3324D-5514-192F-0340-C236185A4034}"/>
                </a:ext>
              </a:extLst>
            </p:cNvPr>
            <p:cNvSpPr txBox="1"/>
            <p:nvPr/>
          </p:nvSpPr>
          <p:spPr>
            <a:xfrm>
              <a:off x="863644" y="1919345"/>
              <a:ext cx="2796141" cy="2790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14D05E05-EAF1-E9C5-0393-0A41AC5C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716" y="490375"/>
            <a:ext cx="6765863" cy="776676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帮派弟位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BBBD80D-5C9D-3FD8-74A4-9754A956BD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727589"/>
              </p:ext>
            </p:extLst>
          </p:nvPr>
        </p:nvGraphicFramePr>
        <p:xfrm>
          <a:off x="792163" y="3606165"/>
          <a:ext cx="9937750" cy="350520"/>
        </p:xfrm>
        <a:graphic>
          <a:graphicData uri="http://schemas.openxmlformats.org/drawingml/2006/table">
            <a:tbl>
              <a:tblPr/>
              <a:tblGrid>
                <a:gridCol w="9937750">
                  <a:extLst>
                    <a:ext uri="{9D8B030D-6E8A-4147-A177-3AD203B41FA5}">
                      <a16:colId xmlns:a16="http://schemas.microsoft.com/office/drawing/2014/main" val="16123937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823839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E0187BA9-8202-BCCD-3D5C-B6D17C670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68" y="1363077"/>
            <a:ext cx="3478073" cy="48366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E019395-A7A1-3284-36DE-08D70D758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641" y="1267052"/>
            <a:ext cx="4499438" cy="322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2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2481E-59D7-87AD-6ECC-399678097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5A49973B-0B83-CF2F-131A-9E6540339531}"/>
              </a:ext>
            </a:extLst>
          </p:cNvPr>
          <p:cNvGrpSpPr/>
          <p:nvPr/>
        </p:nvGrpSpPr>
        <p:grpSpPr>
          <a:xfrm>
            <a:off x="486568" y="515214"/>
            <a:ext cx="678391" cy="733708"/>
            <a:chOff x="863644" y="1919345"/>
            <a:chExt cx="2796141" cy="2790850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754A745C-03DA-EC7C-9D28-6941F4721854}"/>
                </a:ext>
              </a:extLst>
            </p:cNvPr>
            <p:cNvSpPr/>
            <p:nvPr/>
          </p:nvSpPr>
          <p:spPr>
            <a:xfrm>
              <a:off x="920750" y="1992801"/>
              <a:ext cx="2555875" cy="2417445"/>
            </a:xfrm>
            <a:prstGeom prst="roundRect">
              <a:avLst>
                <a:gd name="adj" fmla="val 8846"/>
              </a:avLst>
            </a:prstGeom>
            <a:solidFill>
              <a:srgbClr val="2979E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D903150-949A-5176-EC15-7F4724E1E46D}"/>
                </a:ext>
              </a:extLst>
            </p:cNvPr>
            <p:cNvSpPr txBox="1"/>
            <p:nvPr/>
          </p:nvSpPr>
          <p:spPr>
            <a:xfrm>
              <a:off x="863644" y="1919345"/>
              <a:ext cx="2796141" cy="2790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3A54D70A-D0E6-41ED-7981-B9B02A10F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716" y="490375"/>
            <a:ext cx="6765863" cy="776676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帮派弟位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思源黑體 Heavy" panose="020B0A00000000000000" pitchFamily="34" charset="-128"/>
              <a:ea typeface="思源黑體 Heavy" panose="020B0A00000000000000" pitchFamily="34" charset="-128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B9BB6D-5AE3-550D-4611-DA139C1C0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1852"/>
            <a:ext cx="11522075" cy="297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74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391F1-2478-D9F3-6478-D19569E4F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3851DB4-BA7E-26A9-9DCF-824E2DDAA133}"/>
              </a:ext>
            </a:extLst>
          </p:cNvPr>
          <p:cNvGrpSpPr/>
          <p:nvPr/>
        </p:nvGrpSpPr>
        <p:grpSpPr>
          <a:xfrm>
            <a:off x="486568" y="515214"/>
            <a:ext cx="678391" cy="733708"/>
            <a:chOff x="863644" y="1919345"/>
            <a:chExt cx="2796141" cy="2790850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279CD433-63A3-8B17-0D80-AD99039C180D}"/>
                </a:ext>
              </a:extLst>
            </p:cNvPr>
            <p:cNvSpPr/>
            <p:nvPr/>
          </p:nvSpPr>
          <p:spPr>
            <a:xfrm>
              <a:off x="920750" y="1992801"/>
              <a:ext cx="2555875" cy="2417445"/>
            </a:xfrm>
            <a:prstGeom prst="roundRect">
              <a:avLst>
                <a:gd name="adj" fmla="val 8846"/>
              </a:avLst>
            </a:prstGeom>
            <a:solidFill>
              <a:srgbClr val="2979E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F3297C3-428E-CA9E-1DE0-F49B25686F97}"/>
                </a:ext>
              </a:extLst>
            </p:cNvPr>
            <p:cNvSpPr txBox="1"/>
            <p:nvPr/>
          </p:nvSpPr>
          <p:spPr>
            <a:xfrm>
              <a:off x="863644" y="1919345"/>
              <a:ext cx="2796141" cy="2790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7B05E87E-18C6-94FD-E99F-57487D427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716" y="490375"/>
            <a:ext cx="6765863" cy="776676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最长乘积链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52F62A3E-B007-3913-A252-E1FD7CEBC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31218"/>
              </p:ext>
            </p:extLst>
          </p:nvPr>
        </p:nvGraphicFramePr>
        <p:xfrm>
          <a:off x="792163" y="3606165"/>
          <a:ext cx="9937750" cy="350520"/>
        </p:xfrm>
        <a:graphic>
          <a:graphicData uri="http://schemas.openxmlformats.org/drawingml/2006/table">
            <a:tbl>
              <a:tblPr/>
              <a:tblGrid>
                <a:gridCol w="9937750">
                  <a:extLst>
                    <a:ext uri="{9D8B030D-6E8A-4147-A177-3AD203B41FA5}">
                      <a16:colId xmlns:a16="http://schemas.microsoft.com/office/drawing/2014/main" val="38418670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23686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25AB606C-7733-A520-F628-A67D15422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69" y="1189377"/>
            <a:ext cx="4007927" cy="45319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C8ED291-5363-6E9A-8E80-DFD17AEE9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270" y="1484538"/>
            <a:ext cx="3343173" cy="219930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EF8736D-9E32-EF0E-0AE6-070A6F376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3796" y="1443253"/>
            <a:ext cx="3039530" cy="427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1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486568" y="515214"/>
            <a:ext cx="678391" cy="733708"/>
            <a:chOff x="863644" y="1919345"/>
            <a:chExt cx="2796141" cy="2790850"/>
          </a:xfrm>
        </p:grpSpPr>
        <p:sp>
          <p:nvSpPr>
            <p:cNvPr id="6" name="圆角矩形 5"/>
            <p:cNvSpPr/>
            <p:nvPr/>
          </p:nvSpPr>
          <p:spPr>
            <a:xfrm>
              <a:off x="920750" y="1992801"/>
              <a:ext cx="2555875" cy="2417445"/>
            </a:xfrm>
            <a:prstGeom prst="roundRect">
              <a:avLst>
                <a:gd name="adj" fmla="val 8846"/>
              </a:avLst>
            </a:prstGeom>
            <a:solidFill>
              <a:srgbClr val="2979E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63644" y="1919345"/>
              <a:ext cx="2796141" cy="2790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1275716" y="490375"/>
            <a:ext cx="6765863" cy="776676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小明的背包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  <a:ea typeface="思源黑體 Heavy" panose="020B0A00000000000000" pitchFamily="34" charset="-128"/>
              </a:rPr>
              <a:t>2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23CFD20-DFBF-4B11-991E-43C575730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23" y="1248922"/>
            <a:ext cx="4249320" cy="489086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B0637-B1D9-7EF8-541E-BDC4BE6ED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E9AF79C2-9350-CA02-F1D2-6757A460ADBA}"/>
              </a:ext>
            </a:extLst>
          </p:cNvPr>
          <p:cNvGrpSpPr/>
          <p:nvPr/>
        </p:nvGrpSpPr>
        <p:grpSpPr>
          <a:xfrm>
            <a:off x="486568" y="515214"/>
            <a:ext cx="678391" cy="733708"/>
            <a:chOff x="863644" y="1919345"/>
            <a:chExt cx="2796141" cy="2790850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44C9FC6A-7DE4-3BC8-3375-459F0BE88095}"/>
                </a:ext>
              </a:extLst>
            </p:cNvPr>
            <p:cNvSpPr/>
            <p:nvPr/>
          </p:nvSpPr>
          <p:spPr>
            <a:xfrm>
              <a:off x="920750" y="1992801"/>
              <a:ext cx="2555875" cy="2417445"/>
            </a:xfrm>
            <a:prstGeom prst="roundRect">
              <a:avLst>
                <a:gd name="adj" fmla="val 8846"/>
              </a:avLst>
            </a:prstGeom>
            <a:solidFill>
              <a:srgbClr val="2979E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D6D0D62-A4A9-CC79-B2E6-41211E4E5F15}"/>
                </a:ext>
              </a:extLst>
            </p:cNvPr>
            <p:cNvSpPr txBox="1"/>
            <p:nvPr/>
          </p:nvSpPr>
          <p:spPr>
            <a:xfrm>
              <a:off x="863644" y="1919345"/>
              <a:ext cx="2796141" cy="2790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B7BB7969-0CFA-751C-1805-F0D8CD2C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716" y="490375"/>
            <a:ext cx="6765863" cy="776676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最长乘积链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思源黑體 Heavy" panose="020B0A00000000000000" pitchFamily="34" charset="-128"/>
              <a:ea typeface="思源黑體 Heavy" panose="020B0A00000000000000" pitchFamily="34" charset="-128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36A139-8C31-A750-EC6B-A75186685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0" y="1347678"/>
            <a:ext cx="10085714" cy="4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834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C162F-6690-02C7-5618-6C64B3AF3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52AC5C00-9E6B-D717-4E0D-99DCDA6EB891}"/>
              </a:ext>
            </a:extLst>
          </p:cNvPr>
          <p:cNvGrpSpPr/>
          <p:nvPr/>
        </p:nvGrpSpPr>
        <p:grpSpPr>
          <a:xfrm>
            <a:off x="486568" y="515214"/>
            <a:ext cx="678391" cy="733708"/>
            <a:chOff x="863644" y="1919345"/>
            <a:chExt cx="2796141" cy="2790850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06C0ED70-0972-1EFF-6112-7AF25F9D6410}"/>
                </a:ext>
              </a:extLst>
            </p:cNvPr>
            <p:cNvSpPr/>
            <p:nvPr/>
          </p:nvSpPr>
          <p:spPr>
            <a:xfrm>
              <a:off x="920750" y="1992801"/>
              <a:ext cx="2555875" cy="2417445"/>
            </a:xfrm>
            <a:prstGeom prst="roundRect">
              <a:avLst>
                <a:gd name="adj" fmla="val 8846"/>
              </a:avLst>
            </a:prstGeom>
            <a:solidFill>
              <a:srgbClr val="2979E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62C5B8E-5DDD-23A9-E700-3B8763F9E62C}"/>
                </a:ext>
              </a:extLst>
            </p:cNvPr>
            <p:cNvSpPr txBox="1"/>
            <p:nvPr/>
          </p:nvSpPr>
          <p:spPr>
            <a:xfrm>
              <a:off x="863644" y="1919345"/>
              <a:ext cx="2796141" cy="2790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C3ECEB9E-E039-3596-C511-ED57B11FD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716" y="490375"/>
            <a:ext cx="6765863" cy="776676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最长乘积链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思源黑體 Heavy" panose="020B0A00000000000000" pitchFamily="34" charset="-128"/>
              <a:ea typeface="思源黑體 Heavy" panose="020B0A00000000000000" pitchFamily="34" charset="-128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A842CD-6E78-AA3A-1350-D7E82734F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215" y="1267051"/>
            <a:ext cx="8267643" cy="504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5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B3449-6970-4806-DB90-752F25767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DA398544-717E-BF13-951C-4AAE3A8B3A46}"/>
              </a:ext>
            </a:extLst>
          </p:cNvPr>
          <p:cNvGrpSpPr/>
          <p:nvPr/>
        </p:nvGrpSpPr>
        <p:grpSpPr>
          <a:xfrm>
            <a:off x="486568" y="515214"/>
            <a:ext cx="678391" cy="733708"/>
            <a:chOff x="863644" y="1919345"/>
            <a:chExt cx="2796141" cy="2790850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AE2B5FC2-B2FC-8E34-D0EB-0FDEDEFC6993}"/>
                </a:ext>
              </a:extLst>
            </p:cNvPr>
            <p:cNvSpPr/>
            <p:nvPr/>
          </p:nvSpPr>
          <p:spPr>
            <a:xfrm>
              <a:off x="920750" y="1992801"/>
              <a:ext cx="2555875" cy="2417445"/>
            </a:xfrm>
            <a:prstGeom prst="roundRect">
              <a:avLst>
                <a:gd name="adj" fmla="val 8846"/>
              </a:avLst>
            </a:prstGeom>
            <a:solidFill>
              <a:srgbClr val="2979E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9FD5C28-052A-4027-FD07-2C38DAF816A1}"/>
                </a:ext>
              </a:extLst>
            </p:cNvPr>
            <p:cNvSpPr txBox="1"/>
            <p:nvPr/>
          </p:nvSpPr>
          <p:spPr>
            <a:xfrm>
              <a:off x="863644" y="1919345"/>
              <a:ext cx="2796141" cy="2790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4A9BD793-0285-5B68-30DF-1755779C3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716" y="490375"/>
            <a:ext cx="6765863" cy="776676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最长乘积链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思源黑體 Heavy" panose="020B0A00000000000000" pitchFamily="34" charset="-128"/>
              <a:ea typeface="思源黑體 Heavy" panose="020B0A00000000000000" pitchFamily="34" charset="-128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3FF7B6-3E59-9F50-3F1D-0C1729A6B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716" y="1170066"/>
            <a:ext cx="9190476" cy="1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36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25A2A-97FF-3405-10EF-C15EA38FF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EC04FD0-5D37-EB57-6FC7-FF739EDCADD9}"/>
              </a:ext>
            </a:extLst>
          </p:cNvPr>
          <p:cNvGrpSpPr/>
          <p:nvPr/>
        </p:nvGrpSpPr>
        <p:grpSpPr>
          <a:xfrm>
            <a:off x="486568" y="515214"/>
            <a:ext cx="678391" cy="733708"/>
            <a:chOff x="863644" y="1919345"/>
            <a:chExt cx="2796141" cy="2790850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69354D2E-61D1-18A7-519B-CF3CDD61DE00}"/>
                </a:ext>
              </a:extLst>
            </p:cNvPr>
            <p:cNvSpPr/>
            <p:nvPr/>
          </p:nvSpPr>
          <p:spPr>
            <a:xfrm>
              <a:off x="920750" y="1992801"/>
              <a:ext cx="2555875" cy="2417445"/>
            </a:xfrm>
            <a:prstGeom prst="roundRect">
              <a:avLst>
                <a:gd name="adj" fmla="val 8846"/>
              </a:avLst>
            </a:prstGeom>
            <a:solidFill>
              <a:srgbClr val="2979E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A7ECB35-6754-D34E-623A-C56366884841}"/>
                </a:ext>
              </a:extLst>
            </p:cNvPr>
            <p:cNvSpPr txBox="1"/>
            <p:nvPr/>
          </p:nvSpPr>
          <p:spPr>
            <a:xfrm>
              <a:off x="863644" y="1919345"/>
              <a:ext cx="2796141" cy="2790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6C35D611-6451-9C6C-2CCF-99B7AC6D3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716" y="490375"/>
            <a:ext cx="6765863" cy="776676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树的连边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  <a:ea typeface="思源黑體 Heavy" panose="020B0A00000000000000" pitchFamily="34" charset="-128"/>
              </a:rPr>
              <a:t>II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F136255-B08D-C9CE-0388-FD2E892C2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378027"/>
              </p:ext>
            </p:extLst>
          </p:nvPr>
        </p:nvGraphicFramePr>
        <p:xfrm>
          <a:off x="792163" y="3606165"/>
          <a:ext cx="9937750" cy="350520"/>
        </p:xfrm>
        <a:graphic>
          <a:graphicData uri="http://schemas.openxmlformats.org/drawingml/2006/table">
            <a:tbl>
              <a:tblPr/>
              <a:tblGrid>
                <a:gridCol w="9937750">
                  <a:extLst>
                    <a:ext uri="{9D8B030D-6E8A-4147-A177-3AD203B41FA5}">
                      <a16:colId xmlns:a16="http://schemas.microsoft.com/office/drawing/2014/main" val="32332494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8514136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C1A636D4-7A68-0415-0766-A3F8D55AF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28" y="1189377"/>
            <a:ext cx="3806918" cy="34868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479A354-31F0-27D3-03E7-83FFE67F8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68" y="4676274"/>
            <a:ext cx="2877516" cy="166856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346F9EC-4066-C392-EBBE-498E5C4B4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672" y="1151763"/>
            <a:ext cx="3630867" cy="480461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4ADAEE6-67D9-B11F-7E57-DB4F60CE2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9336" y="1606476"/>
            <a:ext cx="3695238" cy="1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270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C996A-9EFD-D152-1500-4D5A77CF1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5D0AC46D-D2A1-5226-829A-0CED31E3F1CE}"/>
              </a:ext>
            </a:extLst>
          </p:cNvPr>
          <p:cNvGrpSpPr/>
          <p:nvPr/>
        </p:nvGrpSpPr>
        <p:grpSpPr>
          <a:xfrm>
            <a:off x="486568" y="515214"/>
            <a:ext cx="678391" cy="733708"/>
            <a:chOff x="863644" y="1919345"/>
            <a:chExt cx="2796141" cy="2790850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564D1D3B-5BB5-E030-A488-55C17448203C}"/>
                </a:ext>
              </a:extLst>
            </p:cNvPr>
            <p:cNvSpPr/>
            <p:nvPr/>
          </p:nvSpPr>
          <p:spPr>
            <a:xfrm>
              <a:off x="920750" y="1992801"/>
              <a:ext cx="2555875" cy="2417445"/>
            </a:xfrm>
            <a:prstGeom prst="roundRect">
              <a:avLst>
                <a:gd name="adj" fmla="val 8846"/>
              </a:avLst>
            </a:prstGeom>
            <a:solidFill>
              <a:srgbClr val="2979E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17AF0BC-9CFE-65F1-08CC-F885BDD59618}"/>
                </a:ext>
              </a:extLst>
            </p:cNvPr>
            <p:cNvSpPr txBox="1"/>
            <p:nvPr/>
          </p:nvSpPr>
          <p:spPr>
            <a:xfrm>
              <a:off x="863644" y="1919345"/>
              <a:ext cx="2796141" cy="2790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13637087-553D-3709-563B-A5213DB93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716" y="490375"/>
            <a:ext cx="6765863" cy="776676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树的连边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  <a:ea typeface="思源黑體 Heavy" panose="020B0A00000000000000" pitchFamily="34" charset="-128"/>
              </a:rPr>
              <a:t>II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思源黑體 Heavy" panose="020B0A00000000000000" pitchFamily="34" charset="-128"/>
              <a:ea typeface="思源黑體 Heavy" panose="020B0A00000000000000" pitchFamily="34" charset="-128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E79246-F1E6-5D89-7FC9-5BBB77972250}"/>
              </a:ext>
            </a:extLst>
          </p:cNvPr>
          <p:cNvSpPr txBox="1"/>
          <p:nvPr/>
        </p:nvSpPr>
        <p:spPr>
          <a:xfrm>
            <a:off x="486568" y="1403684"/>
            <a:ext cx="552747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与上一题相同，只不过本题边权为</a:t>
            </a:r>
            <a:r>
              <a:rPr lang="en-US" altLang="zh-CN" dirty="0"/>
              <a:t>1</a:t>
            </a:r>
            <a:r>
              <a:rPr lang="zh-CN" altLang="en-US" dirty="0"/>
              <a:t>，不求乘积，求加和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716341-F6FB-B09A-87DF-C2F9C7D9B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454" y="1894260"/>
            <a:ext cx="6635166" cy="450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81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5DF9D-5928-A1E5-6086-D09553C5A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C01681BE-BE81-2A04-6D45-B32F94230BD6}"/>
              </a:ext>
            </a:extLst>
          </p:cNvPr>
          <p:cNvGrpSpPr/>
          <p:nvPr/>
        </p:nvGrpSpPr>
        <p:grpSpPr>
          <a:xfrm>
            <a:off x="486568" y="515214"/>
            <a:ext cx="678391" cy="733708"/>
            <a:chOff x="863644" y="1919345"/>
            <a:chExt cx="2796141" cy="2790850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40644614-3989-12C6-5548-1CB0472AE2FB}"/>
                </a:ext>
              </a:extLst>
            </p:cNvPr>
            <p:cNvSpPr/>
            <p:nvPr/>
          </p:nvSpPr>
          <p:spPr>
            <a:xfrm>
              <a:off x="920750" y="1992801"/>
              <a:ext cx="2555875" cy="2417445"/>
            </a:xfrm>
            <a:prstGeom prst="roundRect">
              <a:avLst>
                <a:gd name="adj" fmla="val 8846"/>
              </a:avLst>
            </a:prstGeom>
            <a:solidFill>
              <a:srgbClr val="2979E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A13139E-90E7-4C80-F314-477F645557CD}"/>
                </a:ext>
              </a:extLst>
            </p:cNvPr>
            <p:cNvSpPr txBox="1"/>
            <p:nvPr/>
          </p:nvSpPr>
          <p:spPr>
            <a:xfrm>
              <a:off x="863644" y="1919345"/>
              <a:ext cx="2796141" cy="2790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B99AA46E-B2DF-46D6-6864-28305F490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716" y="490375"/>
            <a:ext cx="6765863" cy="776676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树的连边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  <a:ea typeface="思源黑體 Heavy" panose="020B0A00000000000000" pitchFamily="34" charset="-128"/>
              </a:rPr>
              <a:t>II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思源黑體 Heavy" panose="020B0A00000000000000" pitchFamily="34" charset="-128"/>
              <a:ea typeface="思源黑體 Heavy" panose="020B0A00000000000000" pitchFamily="34" charset="-128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3658C1F-952E-E892-B7D4-089B6AB2F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23" y="1099223"/>
            <a:ext cx="10171428" cy="5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51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DDD10-6639-D423-5BDC-383C26A54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65B94562-758E-58F0-F9A6-B649A3C40690}"/>
              </a:ext>
            </a:extLst>
          </p:cNvPr>
          <p:cNvGrpSpPr/>
          <p:nvPr/>
        </p:nvGrpSpPr>
        <p:grpSpPr>
          <a:xfrm>
            <a:off x="486568" y="515214"/>
            <a:ext cx="678391" cy="733708"/>
            <a:chOff x="863644" y="1919345"/>
            <a:chExt cx="2796141" cy="2790850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A0DCF419-7CA7-DD75-31C4-5840563B49AB}"/>
                </a:ext>
              </a:extLst>
            </p:cNvPr>
            <p:cNvSpPr/>
            <p:nvPr/>
          </p:nvSpPr>
          <p:spPr>
            <a:xfrm>
              <a:off x="920750" y="1992801"/>
              <a:ext cx="2555875" cy="2417445"/>
            </a:xfrm>
            <a:prstGeom prst="roundRect">
              <a:avLst>
                <a:gd name="adj" fmla="val 8846"/>
              </a:avLst>
            </a:prstGeom>
            <a:solidFill>
              <a:srgbClr val="2979E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7983E63-2D84-D702-3B18-6FF589806F67}"/>
                </a:ext>
              </a:extLst>
            </p:cNvPr>
            <p:cNvSpPr txBox="1"/>
            <p:nvPr/>
          </p:nvSpPr>
          <p:spPr>
            <a:xfrm>
              <a:off x="863644" y="1919345"/>
              <a:ext cx="2796141" cy="2790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F9A7CE76-0C8D-F4F4-FFA2-91D824CBA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716" y="490375"/>
            <a:ext cx="6765863" cy="776676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树的最大独立集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90D4B81-74EA-1444-439C-72033B7DF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968765"/>
              </p:ext>
            </p:extLst>
          </p:nvPr>
        </p:nvGraphicFramePr>
        <p:xfrm>
          <a:off x="792163" y="3606165"/>
          <a:ext cx="9937750" cy="350520"/>
        </p:xfrm>
        <a:graphic>
          <a:graphicData uri="http://schemas.openxmlformats.org/drawingml/2006/table">
            <a:tbl>
              <a:tblPr/>
              <a:tblGrid>
                <a:gridCol w="9937750">
                  <a:extLst>
                    <a:ext uri="{9D8B030D-6E8A-4147-A177-3AD203B41FA5}">
                      <a16:colId xmlns:a16="http://schemas.microsoft.com/office/drawing/2014/main" val="25963321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546137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8D486A5F-234D-A631-4AFF-63872174038B}"/>
              </a:ext>
            </a:extLst>
          </p:cNvPr>
          <p:cNvSpPr txBox="1"/>
          <p:nvPr/>
        </p:nvSpPr>
        <p:spPr>
          <a:xfrm>
            <a:off x="486568" y="1467853"/>
            <a:ext cx="25827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与蓝桥舞会是同一个题目</a:t>
            </a:r>
          </a:p>
        </p:txBody>
      </p:sp>
    </p:spTree>
    <p:extLst>
      <p:ext uri="{BB962C8B-B14F-4D97-AF65-F5344CB8AC3E}">
        <p14:creationId xmlns:p14="http://schemas.microsoft.com/office/powerpoint/2010/main" val="197962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F14CF-2752-9F71-CC0B-DF8E786C7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A973387-BE70-AEE6-6928-88F9251365F4}"/>
              </a:ext>
            </a:extLst>
          </p:cNvPr>
          <p:cNvGrpSpPr/>
          <p:nvPr/>
        </p:nvGrpSpPr>
        <p:grpSpPr>
          <a:xfrm>
            <a:off x="486568" y="515214"/>
            <a:ext cx="678391" cy="733708"/>
            <a:chOff x="863644" y="1919345"/>
            <a:chExt cx="2796141" cy="2790850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02D781C4-C4E8-A07C-6EDF-3FCBA10B8189}"/>
                </a:ext>
              </a:extLst>
            </p:cNvPr>
            <p:cNvSpPr/>
            <p:nvPr/>
          </p:nvSpPr>
          <p:spPr>
            <a:xfrm>
              <a:off x="920750" y="1992801"/>
              <a:ext cx="2555875" cy="2417445"/>
            </a:xfrm>
            <a:prstGeom prst="roundRect">
              <a:avLst>
                <a:gd name="adj" fmla="val 8846"/>
              </a:avLst>
            </a:prstGeom>
            <a:solidFill>
              <a:srgbClr val="2979E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25CE9AC-D363-4019-865C-1383388FBF4D}"/>
                </a:ext>
              </a:extLst>
            </p:cNvPr>
            <p:cNvSpPr txBox="1"/>
            <p:nvPr/>
          </p:nvSpPr>
          <p:spPr>
            <a:xfrm>
              <a:off x="863644" y="1919345"/>
              <a:ext cx="2796141" cy="2790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E9CC35B2-B770-CB00-E817-1C36B8F53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716" y="490375"/>
            <a:ext cx="6765863" cy="776676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树的路径权值和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911314-FE31-46E9-F33D-8C7D04F01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68" y="1344769"/>
            <a:ext cx="4200476" cy="46008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A462AFC-B712-8184-12D4-B17C45DBC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589" y="87936"/>
            <a:ext cx="3687934" cy="349001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0C43E4D-AB1B-0EE3-2ADF-05477B35B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647" y="3449828"/>
            <a:ext cx="3227074" cy="285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2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7F54C-406F-9317-6B7E-03DA6D83C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0444F8ED-E5F6-2607-F24B-93D1B314CF34}"/>
              </a:ext>
            </a:extLst>
          </p:cNvPr>
          <p:cNvGrpSpPr/>
          <p:nvPr/>
        </p:nvGrpSpPr>
        <p:grpSpPr>
          <a:xfrm>
            <a:off x="486568" y="515214"/>
            <a:ext cx="678391" cy="733708"/>
            <a:chOff x="863644" y="1919345"/>
            <a:chExt cx="2796141" cy="2790850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4E7755B5-C500-8A20-60E0-76B2A9510DE3}"/>
                </a:ext>
              </a:extLst>
            </p:cNvPr>
            <p:cNvSpPr/>
            <p:nvPr/>
          </p:nvSpPr>
          <p:spPr>
            <a:xfrm>
              <a:off x="920750" y="1992801"/>
              <a:ext cx="2555875" cy="2417445"/>
            </a:xfrm>
            <a:prstGeom prst="roundRect">
              <a:avLst>
                <a:gd name="adj" fmla="val 8846"/>
              </a:avLst>
            </a:prstGeom>
            <a:solidFill>
              <a:srgbClr val="2979E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2F0C1A4-16CA-EFED-2965-940BA727FCDA}"/>
                </a:ext>
              </a:extLst>
            </p:cNvPr>
            <p:cNvSpPr txBox="1"/>
            <p:nvPr/>
          </p:nvSpPr>
          <p:spPr>
            <a:xfrm>
              <a:off x="863644" y="1919345"/>
              <a:ext cx="2796141" cy="2790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32C692B2-557A-E06E-2854-4B640724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716" y="490375"/>
            <a:ext cx="6765863" cy="776676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树的路径权值和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73D9D29-D9A5-37C8-0558-FD7CF8634A65}"/>
              </a:ext>
            </a:extLst>
          </p:cNvPr>
          <p:cNvGraphicFramePr>
            <a:graphicFrameLocks noGrp="1"/>
          </p:cNvGraphicFramePr>
          <p:nvPr/>
        </p:nvGraphicFramePr>
        <p:xfrm>
          <a:off x="792163" y="3606165"/>
          <a:ext cx="9937750" cy="350520"/>
        </p:xfrm>
        <a:graphic>
          <a:graphicData uri="http://schemas.openxmlformats.org/drawingml/2006/table">
            <a:tbl>
              <a:tblPr/>
              <a:tblGrid>
                <a:gridCol w="9937750">
                  <a:extLst>
                    <a:ext uri="{9D8B030D-6E8A-4147-A177-3AD203B41FA5}">
                      <a16:colId xmlns:a16="http://schemas.microsoft.com/office/drawing/2014/main" val="35878775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789865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FC577381-7B3F-A2BC-4AAC-1EFC22A6269C}"/>
              </a:ext>
            </a:extLst>
          </p:cNvPr>
          <p:cNvSpPr txBox="1"/>
          <p:nvPr/>
        </p:nvSpPr>
        <p:spPr>
          <a:xfrm>
            <a:off x="500423" y="1286362"/>
            <a:ext cx="552587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与树的连边</a:t>
            </a:r>
            <a:r>
              <a:rPr lang="en-US" altLang="zh-CN" dirty="0"/>
              <a:t>II</a:t>
            </a:r>
            <a:r>
              <a:rPr lang="zh-CN" altLang="en-US" dirty="0"/>
              <a:t>相似，只不过此时不是有边权，而是有点权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538820E-D43D-A145-2D45-A1F087FC8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65" y="1677745"/>
            <a:ext cx="10657143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32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9D771-2C7C-4698-BBB6-D48E621FE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373B5FF-8007-1ACE-A114-B3FDBD973992}"/>
              </a:ext>
            </a:extLst>
          </p:cNvPr>
          <p:cNvGrpSpPr/>
          <p:nvPr/>
        </p:nvGrpSpPr>
        <p:grpSpPr>
          <a:xfrm>
            <a:off x="486568" y="515214"/>
            <a:ext cx="678391" cy="733708"/>
            <a:chOff x="863644" y="1919345"/>
            <a:chExt cx="2796141" cy="2790850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8F8604BC-4939-5407-6DD6-8F8904489552}"/>
                </a:ext>
              </a:extLst>
            </p:cNvPr>
            <p:cNvSpPr/>
            <p:nvPr/>
          </p:nvSpPr>
          <p:spPr>
            <a:xfrm>
              <a:off x="920750" y="1992801"/>
              <a:ext cx="2555875" cy="2417445"/>
            </a:xfrm>
            <a:prstGeom prst="roundRect">
              <a:avLst>
                <a:gd name="adj" fmla="val 8846"/>
              </a:avLst>
            </a:prstGeom>
            <a:solidFill>
              <a:srgbClr val="2979E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101C7F6-A07D-0C6A-A384-B94D283F13BE}"/>
                </a:ext>
              </a:extLst>
            </p:cNvPr>
            <p:cNvSpPr txBox="1"/>
            <p:nvPr/>
          </p:nvSpPr>
          <p:spPr>
            <a:xfrm>
              <a:off x="863644" y="1919345"/>
              <a:ext cx="2796141" cy="2790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8B7EBC43-5098-7AE9-0E67-AA4F5AE4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716" y="490375"/>
            <a:ext cx="6765863" cy="776676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树的路径权值和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思源黑體 Heavy" panose="020B0A00000000000000" pitchFamily="34" charset="-128"/>
              <a:ea typeface="思源黑體 Heavy" panose="020B0A00000000000000" pitchFamily="34" charset="-128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4B43C7-0D70-4EC9-AF38-7D52D24ED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23" y="1342857"/>
            <a:ext cx="9571428" cy="4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4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A602D-57FA-D537-CB91-424EBDDBB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4D6E9EAF-9B7B-0480-AC59-8A8352EACB67}"/>
              </a:ext>
            </a:extLst>
          </p:cNvPr>
          <p:cNvGrpSpPr/>
          <p:nvPr/>
        </p:nvGrpSpPr>
        <p:grpSpPr>
          <a:xfrm>
            <a:off x="486568" y="515214"/>
            <a:ext cx="678391" cy="733708"/>
            <a:chOff x="863644" y="1919345"/>
            <a:chExt cx="2796141" cy="2790850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3317BCF4-4DB4-32E4-36CD-69B44ACF755B}"/>
                </a:ext>
              </a:extLst>
            </p:cNvPr>
            <p:cNvSpPr/>
            <p:nvPr/>
          </p:nvSpPr>
          <p:spPr>
            <a:xfrm>
              <a:off x="920750" y="1992801"/>
              <a:ext cx="2555875" cy="2417445"/>
            </a:xfrm>
            <a:prstGeom prst="roundRect">
              <a:avLst>
                <a:gd name="adj" fmla="val 8846"/>
              </a:avLst>
            </a:prstGeom>
            <a:solidFill>
              <a:srgbClr val="2979E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1F674E9-6D0B-F6DD-3D3D-B18E54F819E1}"/>
                </a:ext>
              </a:extLst>
            </p:cNvPr>
            <p:cNvSpPr txBox="1"/>
            <p:nvPr/>
          </p:nvSpPr>
          <p:spPr>
            <a:xfrm>
              <a:off x="863644" y="1919345"/>
              <a:ext cx="2796141" cy="2790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46E3ABDF-F46D-FB80-271F-79375944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716" y="490375"/>
            <a:ext cx="6765863" cy="776676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小明的背包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  <a:ea typeface="思源黑體 Heavy" panose="020B0A00000000000000" pitchFamily="34" charset="-128"/>
              </a:rPr>
              <a:t>2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22AEAFC-C2A7-2F5A-9F60-060A35F3B5C9}"/>
              </a:ext>
            </a:extLst>
          </p:cNvPr>
          <p:cNvGraphicFramePr>
            <a:graphicFrameLocks noGrp="1"/>
          </p:cNvGraphicFramePr>
          <p:nvPr/>
        </p:nvGraphicFramePr>
        <p:xfrm>
          <a:off x="792163" y="3606165"/>
          <a:ext cx="9937750" cy="350520"/>
        </p:xfrm>
        <a:graphic>
          <a:graphicData uri="http://schemas.openxmlformats.org/drawingml/2006/table">
            <a:tbl>
              <a:tblPr/>
              <a:tblGrid>
                <a:gridCol w="9937750">
                  <a:extLst>
                    <a:ext uri="{9D8B030D-6E8A-4147-A177-3AD203B41FA5}">
                      <a16:colId xmlns:a16="http://schemas.microsoft.com/office/drawing/2014/main" val="19373381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393788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3D508FB-D39C-7A8B-FFCA-FEF9D6D899B2}"/>
              </a:ext>
            </a:extLst>
          </p:cNvPr>
          <p:cNvSpPr txBox="1"/>
          <p:nvPr/>
        </p:nvSpPr>
        <p:spPr>
          <a:xfrm>
            <a:off x="500423" y="1419726"/>
            <a:ext cx="171072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完全背包模板题</a:t>
            </a:r>
          </a:p>
        </p:txBody>
      </p:sp>
    </p:spTree>
    <p:extLst>
      <p:ext uri="{BB962C8B-B14F-4D97-AF65-F5344CB8AC3E}">
        <p14:creationId xmlns:p14="http://schemas.microsoft.com/office/powerpoint/2010/main" val="2894655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5C6D9-A2A6-AC3C-8856-6E57A6EF9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71D28F7E-8B86-8639-4D46-15B3BB0D3871}"/>
              </a:ext>
            </a:extLst>
          </p:cNvPr>
          <p:cNvGrpSpPr/>
          <p:nvPr/>
        </p:nvGrpSpPr>
        <p:grpSpPr>
          <a:xfrm>
            <a:off x="486568" y="515214"/>
            <a:ext cx="678391" cy="733708"/>
            <a:chOff x="863644" y="1919345"/>
            <a:chExt cx="2796141" cy="2790850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8E2975B6-8ECC-467A-6A93-1C562E94357E}"/>
                </a:ext>
              </a:extLst>
            </p:cNvPr>
            <p:cNvSpPr/>
            <p:nvPr/>
          </p:nvSpPr>
          <p:spPr>
            <a:xfrm>
              <a:off x="920750" y="1992801"/>
              <a:ext cx="2555875" cy="2417445"/>
            </a:xfrm>
            <a:prstGeom prst="roundRect">
              <a:avLst>
                <a:gd name="adj" fmla="val 8846"/>
              </a:avLst>
            </a:prstGeom>
            <a:solidFill>
              <a:srgbClr val="2979E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D2E4950A-BC14-8443-8FFC-83724281198C}"/>
                </a:ext>
              </a:extLst>
            </p:cNvPr>
            <p:cNvSpPr txBox="1"/>
            <p:nvPr/>
          </p:nvSpPr>
          <p:spPr>
            <a:xfrm>
              <a:off x="863644" y="1919345"/>
              <a:ext cx="2796141" cy="2790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BE0C4216-E9FF-C5C8-0EF0-D789C2410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716" y="490375"/>
            <a:ext cx="6765863" cy="776676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树的着色问题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89C65D-D099-5DDD-803D-B3E30011D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68" y="1208486"/>
            <a:ext cx="4124729" cy="479535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4E0B869-FBE3-6B0B-FDDB-8DF0A860A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297" y="1267051"/>
            <a:ext cx="3661874" cy="222210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56AA121-6A7A-9419-08D1-8D9435253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647" y="3547723"/>
            <a:ext cx="5070890" cy="164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95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FAAF7-324A-1F08-27FA-6407D261D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8DC01B94-F3B9-616E-5719-BCADFC7460CD}"/>
              </a:ext>
            </a:extLst>
          </p:cNvPr>
          <p:cNvGrpSpPr/>
          <p:nvPr/>
        </p:nvGrpSpPr>
        <p:grpSpPr>
          <a:xfrm>
            <a:off x="486568" y="515214"/>
            <a:ext cx="678391" cy="733708"/>
            <a:chOff x="863644" y="1919345"/>
            <a:chExt cx="2796141" cy="2790850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F3DAA1D2-1752-48E6-92D5-A8F1C4AC805E}"/>
                </a:ext>
              </a:extLst>
            </p:cNvPr>
            <p:cNvSpPr/>
            <p:nvPr/>
          </p:nvSpPr>
          <p:spPr>
            <a:xfrm>
              <a:off x="920750" y="1992801"/>
              <a:ext cx="2555875" cy="2417445"/>
            </a:xfrm>
            <a:prstGeom prst="roundRect">
              <a:avLst>
                <a:gd name="adj" fmla="val 8846"/>
              </a:avLst>
            </a:prstGeom>
            <a:solidFill>
              <a:srgbClr val="2979E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00E41ED-ED78-8C81-44B1-A3DE0ED863B4}"/>
                </a:ext>
              </a:extLst>
            </p:cNvPr>
            <p:cNvSpPr txBox="1"/>
            <p:nvPr/>
          </p:nvSpPr>
          <p:spPr>
            <a:xfrm>
              <a:off x="863644" y="1919345"/>
              <a:ext cx="2796141" cy="2790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907814AB-E7BA-3ACE-3511-8574BE54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716" y="490375"/>
            <a:ext cx="6765863" cy="776676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體 Heavy" panose="020B0A00000000000000" pitchFamily="34" charset="-128"/>
                <a:ea typeface="思源黑體 Heavy" panose="020B0A00000000000000" pitchFamily="34" charset="-128"/>
              </a:rPr>
              <a:t>输入标题文本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5290B8-9087-618D-7EC0-0902D3856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68" y="1170066"/>
            <a:ext cx="6817045" cy="504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22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CD645-6165-AEA3-E918-66A1D01BF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D35BC1C8-73A9-E093-0CB4-EF692658B410}"/>
              </a:ext>
            </a:extLst>
          </p:cNvPr>
          <p:cNvGrpSpPr/>
          <p:nvPr/>
        </p:nvGrpSpPr>
        <p:grpSpPr>
          <a:xfrm>
            <a:off x="486568" y="515214"/>
            <a:ext cx="678391" cy="733708"/>
            <a:chOff x="863644" y="1919345"/>
            <a:chExt cx="2796141" cy="2790850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8CD2CB54-18BC-B4FC-4F0B-D6AA234489FA}"/>
                </a:ext>
              </a:extLst>
            </p:cNvPr>
            <p:cNvSpPr/>
            <p:nvPr/>
          </p:nvSpPr>
          <p:spPr>
            <a:xfrm>
              <a:off x="920750" y="1992801"/>
              <a:ext cx="2555875" cy="2417445"/>
            </a:xfrm>
            <a:prstGeom prst="roundRect">
              <a:avLst>
                <a:gd name="adj" fmla="val 8846"/>
              </a:avLst>
            </a:prstGeom>
            <a:solidFill>
              <a:srgbClr val="2979E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C28FF71-5C3F-F63F-0D64-1B87096F577E}"/>
                </a:ext>
              </a:extLst>
            </p:cNvPr>
            <p:cNvSpPr txBox="1"/>
            <p:nvPr/>
          </p:nvSpPr>
          <p:spPr>
            <a:xfrm>
              <a:off x="863644" y="1919345"/>
              <a:ext cx="2796141" cy="2790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3C2B85AB-4AB6-6F30-971C-ADD312D9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716" y="490375"/>
            <a:ext cx="6765863" cy="776676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體 Heavy" panose="020B0A00000000000000" pitchFamily="34" charset="-128"/>
                <a:ea typeface="思源黑體 Heavy" panose="020B0A00000000000000" pitchFamily="34" charset="-128"/>
              </a:rPr>
              <a:t>输入标题文本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0D03FB2-8F40-5E7D-4614-C38CAA44B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46" y="1878670"/>
            <a:ext cx="10352381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1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4395" y="0"/>
            <a:ext cx="11646897" cy="7000882"/>
            <a:chOff x="24395" y="0"/>
            <a:chExt cx="11646897" cy="700088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95" y="0"/>
              <a:ext cx="11473284" cy="6480175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2875" y="3703886"/>
              <a:ext cx="4748417" cy="3296996"/>
            </a:xfrm>
            <a:prstGeom prst="rect">
              <a:avLst/>
            </a:prstGeom>
          </p:spPr>
        </p:pic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5786" y="2443285"/>
            <a:ext cx="2974580" cy="1119054"/>
          </a:xfrm>
          <a:prstGeom prst="rect">
            <a:avLst/>
          </a:prstGeom>
        </p:spPr>
      </p:pic>
      <p:pic>
        <p:nvPicPr>
          <p:cNvPr id="8" name="图片 7" descr="/Users/song/Desktop/蓝桥行政/04-国信蓝桥北京/03-行政类文件/07-蓝桥logo/CC蓝桥云课..pngCC蓝桥云课.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8699500" y="469887"/>
            <a:ext cx="2245995" cy="372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64946-A2D2-3362-9FE6-7DDCD7993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DD1983D9-0719-0403-B32E-B7FA793E7F92}"/>
              </a:ext>
            </a:extLst>
          </p:cNvPr>
          <p:cNvGrpSpPr/>
          <p:nvPr/>
        </p:nvGrpSpPr>
        <p:grpSpPr>
          <a:xfrm>
            <a:off x="486568" y="515214"/>
            <a:ext cx="678391" cy="733708"/>
            <a:chOff x="863644" y="1919345"/>
            <a:chExt cx="2796141" cy="2790850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4116369C-6596-01EC-38DA-BC71B638AC25}"/>
                </a:ext>
              </a:extLst>
            </p:cNvPr>
            <p:cNvSpPr/>
            <p:nvPr/>
          </p:nvSpPr>
          <p:spPr>
            <a:xfrm>
              <a:off x="920750" y="1992801"/>
              <a:ext cx="2555875" cy="2417445"/>
            </a:xfrm>
            <a:prstGeom prst="roundRect">
              <a:avLst>
                <a:gd name="adj" fmla="val 8846"/>
              </a:avLst>
            </a:prstGeom>
            <a:solidFill>
              <a:srgbClr val="2979E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0B1D2E2-FDAD-ADBE-1E4C-CE5B8BBBBCD1}"/>
                </a:ext>
              </a:extLst>
            </p:cNvPr>
            <p:cNvSpPr txBox="1"/>
            <p:nvPr/>
          </p:nvSpPr>
          <p:spPr>
            <a:xfrm>
              <a:off x="863644" y="1919345"/>
              <a:ext cx="2796141" cy="2790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E773F13D-46E8-3E79-21EA-EBC29CED2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716" y="490375"/>
            <a:ext cx="6765863" cy="776676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加训啦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3B78E8-4404-8D9E-A464-62EA836A2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23" y="1526796"/>
            <a:ext cx="4186498" cy="402377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77F5D41-AB14-0274-DCF3-574B02AA6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298" y="1526796"/>
            <a:ext cx="3434513" cy="271721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C418156-71C0-40EE-C15C-BAEB0242C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298" y="4288451"/>
            <a:ext cx="3764594" cy="209218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27EC943-ED20-BD79-1ABC-681F6ED70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4217" y="1526796"/>
            <a:ext cx="3277858" cy="75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5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A1918-E643-63CC-F782-6EDE76712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06B4616D-0FF6-A3EF-BE26-255BE70BFF0C}"/>
              </a:ext>
            </a:extLst>
          </p:cNvPr>
          <p:cNvGrpSpPr/>
          <p:nvPr/>
        </p:nvGrpSpPr>
        <p:grpSpPr>
          <a:xfrm>
            <a:off x="486568" y="515214"/>
            <a:ext cx="678391" cy="733708"/>
            <a:chOff x="863644" y="1919345"/>
            <a:chExt cx="2796141" cy="2790850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28AAC8F3-47A8-E926-408B-A7311D045FEA}"/>
                </a:ext>
              </a:extLst>
            </p:cNvPr>
            <p:cNvSpPr/>
            <p:nvPr/>
          </p:nvSpPr>
          <p:spPr>
            <a:xfrm>
              <a:off x="920750" y="1992801"/>
              <a:ext cx="2555875" cy="2417445"/>
            </a:xfrm>
            <a:prstGeom prst="roundRect">
              <a:avLst>
                <a:gd name="adj" fmla="val 8846"/>
              </a:avLst>
            </a:prstGeom>
            <a:solidFill>
              <a:srgbClr val="2979E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9B33F5A-FE42-6F59-D31F-A7792587114E}"/>
                </a:ext>
              </a:extLst>
            </p:cNvPr>
            <p:cNvSpPr txBox="1"/>
            <p:nvPr/>
          </p:nvSpPr>
          <p:spPr>
            <a:xfrm>
              <a:off x="863644" y="1919345"/>
              <a:ext cx="2796141" cy="2790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2B13F024-66F1-3F59-3005-8BC457CF1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716" y="490375"/>
            <a:ext cx="6765863" cy="776676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加训啦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BED639-9C4E-85F9-DCCC-4E69ED5C9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188" y="1170066"/>
            <a:ext cx="8595697" cy="522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237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E13DF-969F-ADA2-8D62-033FCC52E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CEEF4C6-1388-C9ED-C5F2-B64E4496E918}"/>
              </a:ext>
            </a:extLst>
          </p:cNvPr>
          <p:cNvGrpSpPr/>
          <p:nvPr/>
        </p:nvGrpSpPr>
        <p:grpSpPr>
          <a:xfrm>
            <a:off x="486568" y="515214"/>
            <a:ext cx="678391" cy="733708"/>
            <a:chOff x="863644" y="1919345"/>
            <a:chExt cx="2796141" cy="2790850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5C8408C1-C5A0-5810-A385-157EFC5A7F09}"/>
                </a:ext>
              </a:extLst>
            </p:cNvPr>
            <p:cNvSpPr/>
            <p:nvPr/>
          </p:nvSpPr>
          <p:spPr>
            <a:xfrm>
              <a:off x="920750" y="1992801"/>
              <a:ext cx="2555875" cy="2417445"/>
            </a:xfrm>
            <a:prstGeom prst="roundRect">
              <a:avLst>
                <a:gd name="adj" fmla="val 8846"/>
              </a:avLst>
            </a:prstGeom>
            <a:solidFill>
              <a:srgbClr val="2979E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8B106C4-7710-EFEE-32C4-11DA80D0EF18}"/>
                </a:ext>
              </a:extLst>
            </p:cNvPr>
            <p:cNvSpPr txBox="1"/>
            <p:nvPr/>
          </p:nvSpPr>
          <p:spPr>
            <a:xfrm>
              <a:off x="863644" y="1919345"/>
              <a:ext cx="2796141" cy="2790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A464B16F-1885-A1A4-13C7-E8D7C160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716" y="490375"/>
            <a:ext cx="6765863" cy="776676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小明的背包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  <a:ea typeface="思源黑體 Heavy" panose="020B0A00000000000000" pitchFamily="34" charset="-128"/>
              </a:rPr>
              <a:t>3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1B87DD4-68F2-03E6-9E21-7E9B63DDCB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483701"/>
              </p:ext>
            </p:extLst>
          </p:nvPr>
        </p:nvGraphicFramePr>
        <p:xfrm>
          <a:off x="792163" y="3606165"/>
          <a:ext cx="9937750" cy="350520"/>
        </p:xfrm>
        <a:graphic>
          <a:graphicData uri="http://schemas.openxmlformats.org/drawingml/2006/table">
            <a:tbl>
              <a:tblPr/>
              <a:tblGrid>
                <a:gridCol w="9937750">
                  <a:extLst>
                    <a:ext uri="{9D8B030D-6E8A-4147-A177-3AD203B41FA5}">
                      <a16:colId xmlns:a16="http://schemas.microsoft.com/office/drawing/2014/main" val="22854718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193758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5FD4E102-F4AA-C204-C5C2-4B4795584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68" y="1286362"/>
            <a:ext cx="4488784" cy="442454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3232DD2-4A54-7BF5-B8A1-394D1953E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966" y="1267051"/>
            <a:ext cx="5533333" cy="5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8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6CE13-DD36-F7C3-43DF-E7635DE3A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F187A53-7022-675C-A397-E09719C83DAB}"/>
              </a:ext>
            </a:extLst>
          </p:cNvPr>
          <p:cNvGrpSpPr/>
          <p:nvPr/>
        </p:nvGrpSpPr>
        <p:grpSpPr>
          <a:xfrm>
            <a:off x="486568" y="515214"/>
            <a:ext cx="678391" cy="733708"/>
            <a:chOff x="863644" y="1919345"/>
            <a:chExt cx="2796141" cy="2790850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C5311B11-E5B6-A507-61FB-817F139876B5}"/>
                </a:ext>
              </a:extLst>
            </p:cNvPr>
            <p:cNvSpPr/>
            <p:nvPr/>
          </p:nvSpPr>
          <p:spPr>
            <a:xfrm>
              <a:off x="920750" y="1992801"/>
              <a:ext cx="2555875" cy="2417445"/>
            </a:xfrm>
            <a:prstGeom prst="roundRect">
              <a:avLst>
                <a:gd name="adj" fmla="val 8846"/>
              </a:avLst>
            </a:prstGeom>
            <a:solidFill>
              <a:srgbClr val="2979E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BBB5644-42BC-4A72-848B-D09B0CC9FAE7}"/>
                </a:ext>
              </a:extLst>
            </p:cNvPr>
            <p:cNvSpPr txBox="1"/>
            <p:nvPr/>
          </p:nvSpPr>
          <p:spPr>
            <a:xfrm>
              <a:off x="863644" y="1919345"/>
              <a:ext cx="2796141" cy="2790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6F461E02-F28B-A05B-562C-D1510972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716" y="490375"/>
            <a:ext cx="6765863" cy="776676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小明的背包</a:t>
            </a:r>
            <a:r>
              <a:rPr lang="en-US" altLang="zh-CN" sz="3000" dirty="0">
                <a:solidFill>
                  <a:schemeClr val="tx1">
                    <a:lumMod val="75000"/>
                    <a:lumOff val="25000"/>
                  </a:schemeClr>
                </a:solidFill>
                <a:ea typeface="思源黑體 Heavy" panose="020B0A00000000000000" pitchFamily="34" charset="-128"/>
              </a:rPr>
              <a:t>3</a:t>
            </a:r>
            <a:endParaRPr lang="zh-CN" altLang="en-US" sz="3000" dirty="0">
              <a:solidFill>
                <a:schemeClr val="tx1">
                  <a:lumMod val="75000"/>
                  <a:lumOff val="25000"/>
                </a:schemeClr>
              </a:solidFill>
              <a:latin typeface="思源黑體 Heavy" panose="020B0A00000000000000" pitchFamily="34" charset="-128"/>
              <a:ea typeface="思源黑體 Heavy" panose="020B0A00000000000000" pitchFamily="34" charset="-128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63381C-1F03-CD8D-BBD7-CCE5E134F925}"/>
              </a:ext>
            </a:extLst>
          </p:cNvPr>
          <p:cNvSpPr txBox="1"/>
          <p:nvPr/>
        </p:nvSpPr>
        <p:spPr>
          <a:xfrm>
            <a:off x="970547" y="1467853"/>
            <a:ext cx="171072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多重背包模板题</a:t>
            </a:r>
          </a:p>
        </p:txBody>
      </p:sp>
    </p:spTree>
    <p:extLst>
      <p:ext uri="{BB962C8B-B14F-4D97-AF65-F5344CB8AC3E}">
        <p14:creationId xmlns:p14="http://schemas.microsoft.com/office/powerpoint/2010/main" val="358773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EB9A8-D321-C19D-0889-3F3B362A5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1761A226-653D-2CB0-4F0A-0547FAADDC82}"/>
              </a:ext>
            </a:extLst>
          </p:cNvPr>
          <p:cNvGrpSpPr/>
          <p:nvPr/>
        </p:nvGrpSpPr>
        <p:grpSpPr>
          <a:xfrm>
            <a:off x="486568" y="515214"/>
            <a:ext cx="678391" cy="733708"/>
            <a:chOff x="863644" y="1919345"/>
            <a:chExt cx="2796141" cy="2790850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ED27560D-2E81-1221-98E6-666DF4F6CA44}"/>
                </a:ext>
              </a:extLst>
            </p:cNvPr>
            <p:cNvSpPr/>
            <p:nvPr/>
          </p:nvSpPr>
          <p:spPr>
            <a:xfrm>
              <a:off x="920750" y="1992801"/>
              <a:ext cx="2555875" cy="2417445"/>
            </a:xfrm>
            <a:prstGeom prst="roundRect">
              <a:avLst>
                <a:gd name="adj" fmla="val 8846"/>
              </a:avLst>
            </a:prstGeom>
            <a:solidFill>
              <a:srgbClr val="2979E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C8CE736-DF60-800E-4BAD-56562226C48F}"/>
                </a:ext>
              </a:extLst>
            </p:cNvPr>
            <p:cNvSpPr txBox="1"/>
            <p:nvPr/>
          </p:nvSpPr>
          <p:spPr>
            <a:xfrm>
              <a:off x="863644" y="1919345"/>
              <a:ext cx="2796141" cy="2790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EE2D8CA5-FBA3-6C43-8B0D-6E5D30C1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716" y="490375"/>
            <a:ext cx="6765863" cy="776676"/>
          </a:xfrm>
        </p:spPr>
        <p:txBody>
          <a:bodyPr>
            <a:normAutofit/>
          </a:bodyPr>
          <a:lstStyle/>
          <a:p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新一的宝藏搜寻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5AB803A-F7D0-7A20-AE92-2F701AD56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969926"/>
              </p:ext>
            </p:extLst>
          </p:nvPr>
        </p:nvGraphicFramePr>
        <p:xfrm>
          <a:off x="792163" y="3606165"/>
          <a:ext cx="9937750" cy="350520"/>
        </p:xfrm>
        <a:graphic>
          <a:graphicData uri="http://schemas.openxmlformats.org/drawingml/2006/table">
            <a:tbl>
              <a:tblPr/>
              <a:tblGrid>
                <a:gridCol w="9937750">
                  <a:extLst>
                    <a:ext uri="{9D8B030D-6E8A-4147-A177-3AD203B41FA5}">
                      <a16:colId xmlns:a16="http://schemas.microsoft.com/office/drawing/2014/main" val="27322996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586754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FF42F96C-EFC9-1B31-7947-A8CE252CC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68" y="1299095"/>
            <a:ext cx="3907783" cy="498909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EB4778C-1A92-66BF-72E5-E86F2B5D0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351" y="1317224"/>
            <a:ext cx="4396723" cy="375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93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F49A2-77CA-8657-9866-ABDAE9BBD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83C537BD-6FF2-AC79-A750-D535817D2761}"/>
              </a:ext>
            </a:extLst>
          </p:cNvPr>
          <p:cNvGrpSpPr/>
          <p:nvPr/>
        </p:nvGrpSpPr>
        <p:grpSpPr>
          <a:xfrm>
            <a:off x="486568" y="515214"/>
            <a:ext cx="678391" cy="733708"/>
            <a:chOff x="863644" y="1919345"/>
            <a:chExt cx="2796141" cy="2790850"/>
          </a:xfrm>
        </p:grpSpPr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C7F1A7FA-0123-D34E-D165-58259B727411}"/>
                </a:ext>
              </a:extLst>
            </p:cNvPr>
            <p:cNvSpPr/>
            <p:nvPr/>
          </p:nvSpPr>
          <p:spPr>
            <a:xfrm>
              <a:off x="920750" y="1992801"/>
              <a:ext cx="2555875" cy="2417445"/>
            </a:xfrm>
            <a:prstGeom prst="roundRect">
              <a:avLst>
                <a:gd name="adj" fmla="val 8846"/>
              </a:avLst>
            </a:prstGeom>
            <a:solidFill>
              <a:srgbClr val="2979EA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44F6C35-F06E-B2DF-CFCC-060CD06BFB2F}"/>
                </a:ext>
              </a:extLst>
            </p:cNvPr>
            <p:cNvSpPr txBox="1"/>
            <p:nvPr/>
          </p:nvSpPr>
          <p:spPr>
            <a:xfrm>
              <a:off x="863644" y="1919345"/>
              <a:ext cx="2796141" cy="27908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3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id="{A4A97343-3201-2114-F0B7-F0B8093ED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716" y="490375"/>
            <a:ext cx="6765863" cy="776676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新一的宝藏搜寻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  <a:r>
              <a:rPr lang="zh-CN" alt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新一的神秘购物之旅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DC3304-BB17-54FB-97F2-D9F026A3E978}"/>
              </a:ext>
            </a:extLst>
          </p:cNvPr>
          <p:cNvSpPr txBox="1"/>
          <p:nvPr/>
        </p:nvSpPr>
        <p:spPr>
          <a:xfrm>
            <a:off x="420353" y="1411705"/>
            <a:ext cx="2800767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二进制优化多重背包模板题</a:t>
            </a:r>
          </a:p>
        </p:txBody>
      </p:sp>
    </p:spTree>
    <p:extLst>
      <p:ext uri="{BB962C8B-B14F-4D97-AF65-F5344CB8AC3E}">
        <p14:creationId xmlns:p14="http://schemas.microsoft.com/office/powerpoint/2010/main" val="2766604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274</Words>
  <Application>Microsoft Office PowerPoint</Application>
  <PresentationFormat>自定义</PresentationFormat>
  <Paragraphs>74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9" baseType="lpstr">
      <vt:lpstr>思源黑體 Heavy</vt:lpstr>
      <vt:lpstr>微软雅黑</vt:lpstr>
      <vt:lpstr>Arial</vt:lpstr>
      <vt:lpstr>Calibri</vt:lpstr>
      <vt:lpstr>Calibri Light</vt:lpstr>
      <vt:lpstr>Office 主题</vt:lpstr>
      <vt:lpstr>蓝桥杯省赛无忧班（Python组） 第4期</vt:lpstr>
      <vt:lpstr>小明的背包2</vt:lpstr>
      <vt:lpstr>小明的背包2</vt:lpstr>
      <vt:lpstr>加训啦</vt:lpstr>
      <vt:lpstr>加训啦</vt:lpstr>
      <vt:lpstr>小明的背包3</vt:lpstr>
      <vt:lpstr>小明的背包3</vt:lpstr>
      <vt:lpstr>新一的宝藏搜寻</vt:lpstr>
      <vt:lpstr>新一的宝藏搜寻&amp;新一的神秘购物之旅</vt:lpstr>
      <vt:lpstr>新一的宝藏搜寻加强版&amp;多重背包单调队列优化</vt:lpstr>
      <vt:lpstr>小蓝的神秘行囊</vt:lpstr>
      <vt:lpstr>小蓝的神秘行囊</vt:lpstr>
      <vt:lpstr>蓝桥舞会</vt:lpstr>
      <vt:lpstr>蓝桥舞会</vt:lpstr>
      <vt:lpstr>卖树</vt:lpstr>
      <vt:lpstr>卖树</vt:lpstr>
      <vt:lpstr>帮派弟位</vt:lpstr>
      <vt:lpstr>帮派弟位</vt:lpstr>
      <vt:lpstr>最长乘积链</vt:lpstr>
      <vt:lpstr>最长乘积链</vt:lpstr>
      <vt:lpstr>最长乘积链</vt:lpstr>
      <vt:lpstr>最长乘积链</vt:lpstr>
      <vt:lpstr>树的连边II</vt:lpstr>
      <vt:lpstr>树的连边II</vt:lpstr>
      <vt:lpstr>树的连边II</vt:lpstr>
      <vt:lpstr>树的最大独立集</vt:lpstr>
      <vt:lpstr>树的路径权值和</vt:lpstr>
      <vt:lpstr>树的路径权值和</vt:lpstr>
      <vt:lpstr>树的路径权值和</vt:lpstr>
      <vt:lpstr>树的着色问题</vt:lpstr>
      <vt:lpstr>输入标题文本</vt:lpstr>
      <vt:lpstr>输入标题文本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子豪 毛</cp:lastModifiedBy>
  <cp:revision>313</cp:revision>
  <cp:lastPrinted>2022-11-04T08:15:05Z</cp:lastPrinted>
  <dcterms:created xsi:type="dcterms:W3CDTF">2022-11-04T08:15:05Z</dcterms:created>
  <dcterms:modified xsi:type="dcterms:W3CDTF">2024-02-18T09:48:09Z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ICV">
    <vt:lpwstr>813158972A53409F93263A18AF1ED3C2</vt:lpwstr>
  </property>
</Properties>
</file>