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828" r:id="rId3"/>
    <p:sldId id="782" r:id="rId4"/>
    <p:sldId id="754" r:id="rId5"/>
    <p:sldId id="783" r:id="rId6"/>
    <p:sldId id="777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8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30" r:id="rId30"/>
    <p:sldId id="809" r:id="rId31"/>
    <p:sldId id="810" r:id="rId32"/>
    <p:sldId id="814" r:id="rId33"/>
    <p:sldId id="815" r:id="rId34"/>
    <p:sldId id="816" r:id="rId35"/>
    <p:sldId id="817" r:id="rId36"/>
    <p:sldId id="818" r:id="rId37"/>
    <p:sldId id="819" r:id="rId38"/>
    <p:sldId id="820" r:id="rId39"/>
    <p:sldId id="825" r:id="rId40"/>
    <p:sldId id="826" r:id="rId41"/>
    <p:sldId id="827" r:id="rId42"/>
    <p:sldId id="821" r:id="rId43"/>
    <p:sldId id="822" r:id="rId44"/>
    <p:sldId id="823" r:id="rId45"/>
    <p:sldId id="555" r:id="rId46"/>
  </p:sldIdLst>
  <p:sldSz cx="9144000" cy="6858000" type="screen4x3"/>
  <p:notesSz cx="7099300" cy="10234613"/>
  <p:defaultTextStyle>
    <a:defPPr>
      <a:defRPr lang="nl-NL"/>
    </a:defPPr>
    <a:lvl1pPr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9BD0D"/>
      </a:buClr>
      <a:buChar char="•"/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200" u="sng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0000"/>
    <a:srgbClr val="000000"/>
    <a:srgbClr val="F9BD0D"/>
    <a:srgbClr val="DDDDDD"/>
    <a:srgbClr val="333333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542" autoAdjust="0"/>
    <p:restoredTop sz="78639" autoAdjust="0"/>
  </p:normalViewPr>
  <p:slideViewPr>
    <p:cSldViewPr>
      <p:cViewPr varScale="1">
        <p:scale>
          <a:sx n="68" d="100"/>
          <a:sy n="68" d="100"/>
        </p:scale>
        <p:origin x="-96" y="-1068"/>
      </p:cViewPr>
      <p:guideLst>
        <p:guide orient="horz" pos="26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41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l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spcBef>
                <a:spcPct val="0"/>
              </a:spcBef>
              <a:buClrTx/>
              <a:buFontTx/>
              <a:buNone/>
              <a:defRPr sz="1200" u="none">
                <a:latin typeface="Arial" charset="0"/>
              </a:defRPr>
            </a:lvl1pPr>
          </a:lstStyle>
          <a:p>
            <a:fld id="{F8C8A6BA-81FA-44B0-BCC8-91293E7A7DAE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5499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8A6BA-81FA-44B0-BCC8-91293E7A7DAE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8A6BA-81FA-44B0-BCC8-91293E7A7DAE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06" name="Picture 2" descr="right_images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</p:spPr>
      </p:pic>
      <p:sp>
        <p:nvSpPr>
          <p:cNvPr id="354307" name="Rectangle 3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pic>
        <p:nvPicPr>
          <p:cNvPr id="354308" name="Picture 4" descr="logozw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</p:spPr>
      </p:pic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4" name="Image" r:id="rId5" imgW="787024" imgH="5079365" progId="Photoshop.Image.6">
                  <p:embed/>
                </p:oleObj>
              </mc:Choice>
              <mc:Fallback>
                <p:oleObj name="Image" r:id="rId5" imgW="787024" imgH="5079365" progId="Photoshop.Image.6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/>
          <p:cNvSpPr>
            <a:spLocks noChangeArrowheads="1"/>
          </p:cNvSpPr>
          <p:nvPr userDrawn="1"/>
        </p:nvSpPr>
        <p:spPr bwMode="auto">
          <a:xfrm>
            <a:off x="8267701" y="0"/>
            <a:ext cx="86995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noAutofit/>
          </a:bodyPr>
          <a:lstStyle/>
          <a:p>
            <a:endParaRPr lang="nl-NL"/>
          </a:p>
        </p:txBody>
      </p:sp>
      <p:sp>
        <p:nvSpPr>
          <p:cNvPr id="3543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700242" y="3957638"/>
            <a:ext cx="6400800" cy="105568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9900"/>
                </a:solidFill>
                <a:latin typeface="Calibri" pitchFamily="34" charset="0"/>
              </a:defRPr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14442" y="2201863"/>
            <a:ext cx="7772400" cy="1470025"/>
          </a:xfrm>
        </p:spPr>
        <p:txBody>
          <a:bodyPr/>
          <a:lstStyle>
            <a:lvl1pPr algn="ctr">
              <a:defRPr sz="3600">
                <a:latin typeface="Calibri" pitchFamily="34" charset="0"/>
              </a:defRPr>
            </a:lvl1pPr>
          </a:lstStyle>
          <a:p>
            <a:r>
              <a:rPr lang="nl-NL" dirty="0" smtClean="0"/>
              <a:t>Scriptingtalen</a:t>
            </a:r>
            <a:endParaRPr lang="nl-NL" dirty="0"/>
          </a:p>
        </p:txBody>
      </p:sp>
      <p:sp>
        <p:nvSpPr>
          <p:cNvPr id="354317" name="Text Box 13"/>
          <p:cNvSpPr txBox="1">
            <a:spLocks noChangeArrowheads="1"/>
          </p:cNvSpPr>
          <p:nvPr userDrawn="1"/>
        </p:nvSpPr>
        <p:spPr bwMode="auto">
          <a:xfrm>
            <a:off x="3354493" y="5784850"/>
            <a:ext cx="3092298" cy="894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z="2400" u="none" dirty="0" smtClean="0">
                <a:latin typeface="Calibri" pitchFamily="34" charset="0"/>
              </a:rPr>
              <a:t>prof</a:t>
            </a:r>
            <a:r>
              <a:rPr lang="fr-BE" sz="2400" u="none" dirty="0">
                <a:latin typeface="Calibri" pitchFamily="34" charset="0"/>
              </a:rPr>
              <a:t>. </a:t>
            </a:r>
            <a:r>
              <a:rPr lang="fr-BE" sz="2400" u="none" dirty="0" err="1" smtClean="0">
                <a:latin typeface="Calibri" pitchFamily="34" charset="0"/>
              </a:rPr>
              <a:t>dr</a:t>
            </a:r>
            <a:r>
              <a:rPr lang="fr-BE" sz="2400" u="none" dirty="0">
                <a:latin typeface="Calibri" pitchFamily="34" charset="0"/>
              </a:rPr>
              <a:t>. Peter Dawyndt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fr-BE" sz="1000" u="none" dirty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fr-BE" sz="1800" u="none" dirty="0">
                <a:latin typeface="Calibri" pitchFamily="34" charset="0"/>
              </a:rPr>
              <a:t>Peter.Dawyndt@UGent.be</a:t>
            </a:r>
            <a:endParaRPr lang="nl-NL" sz="1800" u="none" dirty="0">
              <a:latin typeface="Calibri" pitchFamily="34" charset="0"/>
            </a:endParaRPr>
          </a:p>
        </p:txBody>
      </p:sp>
      <p:sp>
        <p:nvSpPr>
          <p:cNvPr id="354318" name="Text Box 14"/>
          <p:cNvSpPr txBox="1">
            <a:spLocks noChangeArrowheads="1"/>
          </p:cNvSpPr>
          <p:nvPr userDrawn="1"/>
        </p:nvSpPr>
        <p:spPr bwMode="auto">
          <a:xfrm>
            <a:off x="3422942" y="285750"/>
            <a:ext cx="2955401" cy="8331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err="1" smtClean="0">
                <a:latin typeface="Calibri" pitchFamily="34" charset="0"/>
              </a:rPr>
              <a:t>academiejaar</a:t>
            </a:r>
            <a:r>
              <a:rPr lang="fr-BE" sz="1600" u="none" dirty="0" smtClean="0">
                <a:latin typeface="Calibri" pitchFamily="34" charset="0"/>
              </a:rPr>
              <a:t> 2014-2015</a:t>
            </a: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fr-BE" sz="1600" u="none" dirty="0" smtClean="0">
              <a:latin typeface="Calibri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fr-BE" sz="1600" u="none" dirty="0" smtClean="0">
                <a:latin typeface="Calibri" pitchFamily="34" charset="0"/>
              </a:rPr>
              <a:t>1</a:t>
            </a:r>
            <a:r>
              <a:rPr lang="fr-BE" sz="1600" u="none" baseline="30000" dirty="0" smtClean="0">
                <a:latin typeface="Calibri" pitchFamily="34" charset="0"/>
              </a:rPr>
              <a:t>e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jaar</a:t>
            </a:r>
            <a:r>
              <a:rPr lang="fr-BE" sz="1600" u="none" dirty="0" smtClean="0">
                <a:latin typeface="Calibri" pitchFamily="34" charset="0"/>
              </a:rPr>
              <a:t> </a:t>
            </a:r>
            <a:r>
              <a:rPr lang="fr-BE" sz="1600" u="none" dirty="0" err="1" smtClean="0">
                <a:latin typeface="Calibri" pitchFamily="34" charset="0"/>
              </a:rPr>
              <a:t>Bachelor</a:t>
            </a:r>
            <a:r>
              <a:rPr lang="fr-BE" sz="1600" u="none" dirty="0" smtClean="0">
                <a:latin typeface="Calibri" pitchFamily="34" charset="0"/>
              </a:rPr>
              <a:t> in de </a:t>
            </a:r>
            <a:r>
              <a:rPr lang="fr-BE" sz="1600" u="none" dirty="0" err="1" smtClean="0">
                <a:latin typeface="Calibri" pitchFamily="34" charset="0"/>
              </a:rPr>
              <a:t>Informatica</a:t>
            </a:r>
            <a:endParaRPr lang="nl-NL" sz="1600" u="non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BC659-4786-4F79-9AEF-3415427B14B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907213" y="66675"/>
            <a:ext cx="2057400" cy="60594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35013" y="66675"/>
            <a:ext cx="6019800" cy="60594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1B76-8150-4C56-85D8-5F8904792D62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76039-1C74-4DF3-92F8-403D3B5A7F28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5BC06-2218-4388-A7A8-F2B5C46E204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763713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00663" y="1600200"/>
            <a:ext cx="33861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9CE55-BA7A-401A-A2D5-C0F8702A77F2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1C0B1-2EB5-465F-9839-0D84B1D5029B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17CC7-D991-4E8B-9B5F-81E6C8214AA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2CD5A-BDA0-4208-93C1-2B5CCF616F6F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DC79B-FBDE-4161-9A28-521FBE4DF5EB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0FA4E-4B25-4A50-8E46-1C4FA8839605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slide" Target="../slides/slide4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right_images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8" y="0"/>
            <a:ext cx="2193925" cy="685800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2268538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38000"/>
                </a:schemeClr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pic>
        <p:nvPicPr>
          <p:cNvPr id="1036" name="Picture 12" descr="logozw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1613" y="5592763"/>
            <a:ext cx="985837" cy="715962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611188" y="188913"/>
            <a:ext cx="8532812" cy="863600"/>
          </a:xfrm>
          <a:prstGeom prst="rect">
            <a:avLst/>
          </a:prstGeom>
          <a:gradFill rotWithShape="1">
            <a:gsLst>
              <a:gs pos="0">
                <a:srgbClr val="9F9FFF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8356600" y="0"/>
          <a:ext cx="7874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Image" r:id="rId16" imgW="787024" imgH="5079365" progId="Photoshop.Image.6">
                  <p:embed/>
                </p:oleObj>
              </mc:Choice>
              <mc:Fallback>
                <p:oleObj name="Image" r:id="rId16" imgW="787024" imgH="5079365" progId="Photoshop.Image.6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0" y="0"/>
                        <a:ext cx="7874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53425" y="0"/>
            <a:ext cx="784225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8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1600200"/>
            <a:ext cx="69230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66675"/>
            <a:ext cx="75107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hier om titel te bewerken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endParaRPr 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endParaRPr 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 u="none">
                <a:latin typeface="Calibri" pitchFamily="34" charset="0"/>
              </a:defRPr>
            </a:lvl1pPr>
          </a:lstStyle>
          <a:p>
            <a:fld id="{20A7FFBC-08EF-4F37-B5AB-72E9AE146FF1}" type="slidenum">
              <a:rPr lang="nl-NL" smtClean="0"/>
              <a:pPr/>
              <a:t>‹nr.›</a:t>
            </a:fld>
            <a:endParaRPr lang="nl-NL"/>
          </a:p>
        </p:txBody>
      </p:sp>
      <p:grpSp>
        <p:nvGrpSpPr>
          <p:cNvPr id="13" name="Group 4"/>
          <p:cNvGrpSpPr>
            <a:grpSpLocks/>
          </p:cNvGrpSpPr>
          <p:nvPr userDrawn="1"/>
        </p:nvGrpSpPr>
        <p:grpSpPr bwMode="auto">
          <a:xfrm>
            <a:off x="8126413" y="188913"/>
            <a:ext cx="1054100" cy="858837"/>
            <a:chOff x="5119" y="119"/>
            <a:chExt cx="664" cy="541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31" y="119"/>
              <a:ext cx="529" cy="54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pic>
          <p:nvPicPr>
            <p:cNvPr id="15" name="Picture 6">
              <a:hlinkClick r:id="rId1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19" y="119"/>
              <a:ext cx="664" cy="53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elldorado.com/links/index.html#tutorial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73" name="Picture 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020888"/>
            <a:ext cx="3600450" cy="360045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</p:pic>
      <p:sp>
        <p:nvSpPr>
          <p:cNvPr id="355376" name="Rectangle 48"/>
          <p:cNvSpPr>
            <a:spLocks noChangeArrowheads="1"/>
          </p:cNvSpPr>
          <p:nvPr/>
        </p:nvSpPr>
        <p:spPr bwMode="auto">
          <a:xfrm>
            <a:off x="3003551" y="1916113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7" name="Rectangle 49"/>
          <p:cNvSpPr>
            <a:spLocks noChangeArrowheads="1"/>
          </p:cNvSpPr>
          <p:nvPr/>
        </p:nvSpPr>
        <p:spPr bwMode="auto">
          <a:xfrm>
            <a:off x="3059113" y="1889125"/>
            <a:ext cx="3744913" cy="246063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8" name="Rectangle 50"/>
          <p:cNvSpPr>
            <a:spLocks noChangeArrowheads="1"/>
          </p:cNvSpPr>
          <p:nvPr/>
        </p:nvSpPr>
        <p:spPr bwMode="auto">
          <a:xfrm>
            <a:off x="6548438" y="1989138"/>
            <a:ext cx="149225" cy="374808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79" name="Rectangle 51"/>
          <p:cNvSpPr>
            <a:spLocks noChangeArrowheads="1"/>
          </p:cNvSpPr>
          <p:nvPr/>
        </p:nvSpPr>
        <p:spPr bwMode="auto">
          <a:xfrm>
            <a:off x="3059113" y="5519738"/>
            <a:ext cx="3744913" cy="24606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63" name="Rectangle 35"/>
          <p:cNvSpPr>
            <a:spLocks noChangeArrowheads="1"/>
          </p:cNvSpPr>
          <p:nvPr/>
        </p:nvSpPr>
        <p:spPr bwMode="auto">
          <a:xfrm>
            <a:off x="2339975" y="1557338"/>
            <a:ext cx="4679950" cy="4249737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14442" y="2000240"/>
            <a:ext cx="7772400" cy="1470025"/>
          </a:xfrm>
        </p:spPr>
        <p:txBody>
          <a:bodyPr/>
          <a:lstStyle/>
          <a:p>
            <a:r>
              <a:rPr lang="fr-BE" dirty="0"/>
              <a:t>Scriptingtalen</a:t>
            </a:r>
            <a:endParaRPr lang="nl-NL" dirty="0"/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2424" y="4365625"/>
            <a:ext cx="7056437" cy="1008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BE" dirty="0" err="1"/>
              <a:t>bash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 err="1"/>
              <a:t>shell</a:t>
            </a:r>
            <a:r>
              <a:rPr lang="fr-BE" dirty="0"/>
              <a:t> </a:t>
            </a:r>
            <a:r>
              <a:rPr lang="fr-BE" dirty="0" err="1" smtClean="0"/>
              <a:t>variabelen</a:t>
            </a:r>
            <a:endParaRPr lang="fr-BE" dirty="0"/>
          </a:p>
        </p:txBody>
      </p:sp>
      <p:grpSp>
        <p:nvGrpSpPr>
          <p:cNvPr id="16" name="Groep 15"/>
          <p:cNvGrpSpPr/>
          <p:nvPr/>
        </p:nvGrpSpPr>
        <p:grpSpPr>
          <a:xfrm>
            <a:off x="7948613" y="5934075"/>
            <a:ext cx="1160462" cy="879475"/>
            <a:chOff x="7948613" y="5934075"/>
            <a:chExt cx="1160462" cy="879475"/>
          </a:xfrm>
        </p:grpSpPr>
        <p:grpSp>
          <p:nvGrpSpPr>
            <p:cNvPr id="355375" name="Group 47"/>
            <p:cNvGrpSpPr>
              <a:grpSpLocks/>
            </p:cNvGrpSpPr>
            <p:nvPr/>
          </p:nvGrpSpPr>
          <p:grpSpPr bwMode="auto">
            <a:xfrm>
              <a:off x="7948613" y="5934075"/>
              <a:ext cx="1160462" cy="879475"/>
              <a:chOff x="5007" y="3738"/>
              <a:chExt cx="731" cy="554"/>
            </a:xfrm>
          </p:grpSpPr>
          <p:pic>
            <p:nvPicPr>
              <p:cNvPr id="355366" name="Picture 38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07" y="3738"/>
                <a:ext cx="731" cy="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55367" name="Text Box 39"/>
              <p:cNvSpPr txBox="1">
                <a:spLocks noChangeArrowheads="1"/>
              </p:cNvSpPr>
              <p:nvPr/>
            </p:nvSpPr>
            <p:spPr bwMode="auto">
              <a:xfrm rot="19800000">
                <a:off x="5170" y="3880"/>
                <a:ext cx="116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endParaRPr lang="nl-NL" sz="2400" u="none">
                  <a:latin typeface="Arial" charset="0"/>
                </a:endParaRPr>
              </a:p>
            </p:txBody>
          </p:sp>
          <p:sp>
            <p:nvSpPr>
              <p:cNvPr id="355368" name="Text Box 40"/>
              <p:cNvSpPr txBox="1">
                <a:spLocks noChangeArrowheads="1"/>
              </p:cNvSpPr>
              <p:nvPr/>
            </p:nvSpPr>
            <p:spPr bwMode="auto">
              <a:xfrm rot="19800000">
                <a:off x="5186" y="3902"/>
                <a:ext cx="182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buFontTx/>
                  <a:buNone/>
                </a:pPr>
                <a:r>
                  <a:rPr lang="fr-BE" sz="1600" u="none" dirty="0">
                    <a:latin typeface="Calibri" pitchFamily="34" charset="0"/>
                  </a:rPr>
                  <a:t>8</a:t>
                </a:r>
                <a:endParaRPr lang="nl-NL" sz="1600" u="none" dirty="0">
                  <a:latin typeface="Calibri" pitchFamily="34" charset="0"/>
                </a:endParaRPr>
              </a:p>
            </p:txBody>
          </p:sp>
        </p:grp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 rot="19800000">
              <a:off x="8418805" y="6068669"/>
              <a:ext cx="39305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buFontTx/>
                <a:buNone/>
              </a:pPr>
              <a:r>
                <a:rPr lang="fr-BE" sz="1600" u="none" dirty="0">
                  <a:latin typeface="Calibri" pitchFamily="34" charset="0"/>
                </a:rPr>
                <a:t>11</a:t>
              </a:r>
              <a:endParaRPr lang="nl-NL" sz="1600" u="none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Omgevingsvariabelen</a:t>
            </a:r>
            <a:endParaRPr lang="nl-NL"/>
          </a:p>
        </p:txBody>
      </p:sp>
      <p:sp>
        <p:nvSpPr>
          <p:cNvPr id="2279427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451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PATH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zoekpad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endParaRPr lang="en-US" sz="2000" i="1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>
                <a:latin typeface="Calibri" pitchFamily="34" charset="0"/>
              </a:rPr>
              <a:t>directories die door shell </a:t>
            </a:r>
            <a:r>
              <a:rPr lang="en-US" sz="1400" u="none" dirty="0" err="1">
                <a:latin typeface="Calibri" pitchFamily="34" charset="0"/>
              </a:rPr>
              <a:t>doorzocht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worden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om</a:t>
            </a:r>
            <a:r>
              <a:rPr lang="en-US" sz="1400" u="none" dirty="0">
                <a:latin typeface="Calibri" pitchFamily="34" charset="0"/>
              </a:rPr>
              <a:t>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>
                <a:latin typeface="Calibri" pitchFamily="34" charset="0"/>
              </a:rPr>
              <a:t>    extern commando of </a:t>
            </a:r>
            <a:r>
              <a:rPr lang="en-US" sz="1400" u="none" dirty="0" err="1">
                <a:latin typeface="Calibri" pitchFamily="34" charset="0"/>
              </a:rPr>
              <a:t>programma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te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vinden</a:t>
            </a:r>
            <a:endParaRPr lang="en-US" sz="14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 smtClean="0"/>
              <a:t>PS1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shellprompt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>
                <a:latin typeface="Calibri" pitchFamily="34" charset="0"/>
              </a:rPr>
              <a:t>die op </a:t>
            </a:r>
            <a:r>
              <a:rPr lang="en-US" sz="2000" u="none" dirty="0" err="1">
                <a:latin typeface="Calibri" pitchFamily="34" charset="0"/>
              </a:rPr>
              <a:t>commandolijn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verschijnt</a:t>
            </a:r>
            <a:endParaRPr lang="en-US" sz="2000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 smtClean="0">
                <a:latin typeface="Calibri" pitchFamily="34" charset="0"/>
              </a:rPr>
              <a:t>standaard</a:t>
            </a:r>
            <a:r>
              <a:rPr lang="en-US" sz="1400" u="none" dirty="0" smtClean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ingesteld</a:t>
            </a:r>
            <a:r>
              <a:rPr lang="en-US" sz="1400" u="none" dirty="0">
                <a:latin typeface="Calibri" pitchFamily="34" charset="0"/>
              </a:rPr>
              <a:t> op </a:t>
            </a:r>
            <a:r>
              <a:rPr lang="en-US" sz="1400" b="1" u="none" dirty="0">
                <a:latin typeface="Courier New"/>
                <a:cs typeface="Courier New" pitchFamily="49" charset="0"/>
                <a:sym typeface="Courier New"/>
              </a:rPr>
              <a:t>$</a:t>
            </a: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PS2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tweede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shellprompt</a:t>
            </a:r>
            <a:endParaRPr lang="en-US" sz="2000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verschijnt</a:t>
            </a:r>
            <a:r>
              <a:rPr lang="en-US" sz="1400" u="none" dirty="0">
                <a:latin typeface="Calibri" pitchFamily="34" charset="0"/>
              </a:rPr>
              <a:t> op </a:t>
            </a:r>
            <a:r>
              <a:rPr lang="en-US" sz="1400" u="none" dirty="0" err="1">
                <a:latin typeface="Calibri" pitchFamily="34" charset="0"/>
              </a:rPr>
              <a:t>tweede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lijn</a:t>
            </a:r>
            <a:r>
              <a:rPr lang="en-US" sz="1400" u="none" dirty="0">
                <a:latin typeface="Calibri" pitchFamily="34" charset="0"/>
              </a:rPr>
              <a:t> van commando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shell </a:t>
            </a:r>
            <a:r>
              <a:rPr lang="en-US" sz="1400" u="none" dirty="0" err="1">
                <a:latin typeface="Calibri" pitchFamily="34" charset="0"/>
              </a:rPr>
              <a:t>denkt</a:t>
            </a:r>
            <a:r>
              <a:rPr lang="en-US" sz="1400" u="none" dirty="0">
                <a:latin typeface="Calibri" pitchFamily="34" charset="0"/>
              </a:rPr>
              <a:t>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>
                <a:latin typeface="Calibri" pitchFamily="34" charset="0"/>
              </a:rPr>
              <a:t>    </a:t>
            </a:r>
            <a:r>
              <a:rPr lang="en-US" sz="1400" u="none" dirty="0" err="1">
                <a:latin typeface="Calibri" pitchFamily="34" charset="0"/>
              </a:rPr>
              <a:t>dat</a:t>
            </a:r>
            <a:r>
              <a:rPr lang="en-US" sz="1400" u="none" dirty="0">
                <a:latin typeface="Calibri" pitchFamily="34" charset="0"/>
              </a:rPr>
              <a:t> commando </a:t>
            </a:r>
            <a:r>
              <a:rPr lang="en-US" sz="1400" u="none" dirty="0" err="1">
                <a:latin typeface="Calibri" pitchFamily="34" charset="0"/>
              </a:rPr>
              <a:t>nog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niet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volledig</a:t>
            </a:r>
            <a:r>
              <a:rPr lang="en-US" sz="1400" u="none" dirty="0">
                <a:latin typeface="Calibri" pitchFamily="34" charset="0"/>
              </a:rPr>
              <a:t> is </a:t>
            </a:r>
            <a:r>
              <a:rPr lang="en-US" sz="1400" u="none" dirty="0" err="1">
                <a:latin typeface="Calibri" pitchFamily="34" charset="0"/>
              </a:rPr>
              <a:t>ingegeven</a:t>
            </a:r>
            <a:endParaRPr lang="en-US" sz="1400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 smtClean="0">
                <a:latin typeface="Calibri" pitchFamily="34" charset="0"/>
              </a:rPr>
              <a:t>standaard</a:t>
            </a:r>
            <a:r>
              <a:rPr lang="en-US" sz="1400" u="none" dirty="0" smtClean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ingesteld</a:t>
            </a:r>
            <a:r>
              <a:rPr lang="en-US" sz="1400" u="none" dirty="0">
                <a:latin typeface="Calibri" pitchFamily="34" charset="0"/>
              </a:rPr>
              <a:t> op </a:t>
            </a:r>
            <a:r>
              <a:rPr lang="en-US" sz="1400" b="1" u="none" dirty="0">
                <a:latin typeface="Courier New"/>
                <a:cs typeface="Courier New" pitchFamily="49" charset="0"/>
                <a:sym typeface="Courier New"/>
              </a:rPr>
              <a:t>&gt;</a:t>
            </a:r>
            <a:endParaRPr lang="en-US" sz="1400" b="1" u="none" dirty="0">
              <a:latin typeface="Courier New"/>
              <a:sym typeface="Courier New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PWD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naam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directory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TERM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type terminal </a:t>
            </a:r>
            <a:r>
              <a:rPr lang="en-US" sz="2000" u="none" dirty="0" err="1">
                <a:latin typeface="Calibri" pitchFamily="34" charset="0"/>
              </a:rPr>
              <a:t>waarop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het </a:t>
            </a:r>
            <a:r>
              <a:rPr lang="en-US" sz="2000" u="none" dirty="0" err="1">
                <a:latin typeface="Calibri" pitchFamily="34" charset="0"/>
              </a:rPr>
              <a:t>werken</a:t>
            </a:r>
            <a:r>
              <a:rPr lang="en-US" sz="2000" u="none" dirty="0">
                <a:latin typeface="Calibri" pitchFamily="34" charset="0"/>
              </a:rPr>
              <a:t> is</a:t>
            </a:r>
          </a:p>
        </p:txBody>
      </p:sp>
      <p:sp>
        <p:nvSpPr>
          <p:cNvPr id="2279431" name="Rectangle 7"/>
          <p:cNvSpPr>
            <a:spLocks noChangeArrowheads="1"/>
          </p:cNvSpPr>
          <p:nvPr/>
        </p:nvSpPr>
        <p:spPr bwMode="auto">
          <a:xfrm>
            <a:off x="3572602" y="6434138"/>
            <a:ext cx="2285282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>
                <a:latin typeface="Calibri" pitchFamily="34" charset="0"/>
              </a:rPr>
              <a:t>   lezen/schrijven   </a:t>
            </a:r>
            <a:endParaRPr lang="nl-NL" u="none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9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79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7" grpId="0" uiExpand="1" build="allAtOnce"/>
      <p:bldP spid="22794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Omgevingsvariabelen</a:t>
            </a:r>
            <a:endParaRPr lang="nl-NL"/>
          </a:p>
        </p:txBody>
      </p:sp>
      <p:sp>
        <p:nvSpPr>
          <p:cNvPr id="2280451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468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0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naam van commando</a:t>
            </a: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1-9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commandolijnargumenten</a:t>
            </a:r>
            <a:r>
              <a:rPr lang="en-US" sz="2000" u="none" dirty="0">
                <a:latin typeface="Calibri" pitchFamily="34" charset="0"/>
              </a:rPr>
              <a:t> 1-9</a:t>
            </a:r>
            <a:endParaRPr lang="en-US" sz="20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*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commandolijnargumenten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@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commandolijnargumenten</a:t>
            </a:r>
            <a:endParaRPr lang="en-US" sz="2000" u="none" dirty="0">
              <a:latin typeface="Calibri" pitchFamily="34" charset="0"/>
            </a:endParaRPr>
          </a:p>
          <a:p>
            <a:pPr marL="1878013" lvl="4" indent="174625" algn="l">
              <a:lnSpc>
                <a:spcPct val="125000"/>
              </a:lnSpc>
              <a:buFontTx/>
              <a:buChar char="»"/>
              <a:tabLst>
                <a:tab pos="1612900" algn="l"/>
                <a:tab pos="1797050" algn="l"/>
              </a:tabLst>
            </a:pPr>
            <a:r>
              <a:rPr lang="en-US" sz="1400" u="none" dirty="0" err="1">
                <a:latin typeface="Calibri" pitchFamily="34" charset="0"/>
              </a:rPr>
              <a:t>elke</a:t>
            </a:r>
            <a:r>
              <a:rPr lang="en-US" sz="1400" u="none" dirty="0">
                <a:latin typeface="Calibri" pitchFamily="34" charset="0"/>
              </a:rPr>
              <a:t> argument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afzonderlijk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tss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dubbele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aanhalingstekens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geplaatst</a:t>
            </a:r>
            <a:r>
              <a:rPr lang="en-US" sz="1400" u="none" dirty="0">
                <a:latin typeface="Calibri" pitchFamily="34" charset="0"/>
              </a:rPr>
              <a:t>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>
                <a:latin typeface="Calibri" pitchFamily="34" charset="0"/>
              </a:rPr>
              <a:t>   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>
                <a:latin typeface="Courier New"/>
                <a:sym typeface="Courier New"/>
              </a:rPr>
              <a:t>$@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zelf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tussen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dubbele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aanhalingstekens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geplaatst</a:t>
            </a:r>
            <a:r>
              <a:rPr lang="en-US" sz="1400" u="none" dirty="0">
                <a:latin typeface="Calibri" pitchFamily="34" charset="0"/>
              </a:rPr>
              <a:t> (</a:t>
            </a:r>
            <a:r>
              <a:rPr lang="en-US" sz="1400" b="1" u="none" dirty="0">
                <a:latin typeface="Courier New"/>
                <a:sym typeface="Courier New"/>
              </a:rPr>
              <a:t>"$@"</a:t>
            </a:r>
            <a:r>
              <a:rPr lang="en-US" sz="1400" u="none" dirty="0">
                <a:latin typeface="Calibri" pitchFamily="34" charset="0"/>
              </a:rPr>
              <a:t>)</a:t>
            </a: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#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aantal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commandolijnargumenten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$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procesidentifier</a:t>
            </a:r>
            <a:r>
              <a:rPr lang="en-US" sz="2000" u="none" dirty="0">
                <a:latin typeface="Calibri" pitchFamily="34" charset="0"/>
              </a:rPr>
              <a:t> (PID) van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proces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/>
              <a:t>PPID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procesidentifier</a:t>
            </a:r>
            <a:r>
              <a:rPr lang="en-US" sz="2000" u="none" dirty="0">
                <a:latin typeface="Calibri" pitchFamily="34" charset="0"/>
              </a:rPr>
              <a:t> van het </a:t>
            </a:r>
            <a:r>
              <a:rPr lang="en-US" sz="2000" u="none" dirty="0" err="1">
                <a:latin typeface="Calibri" pitchFamily="34" charset="0"/>
              </a:rPr>
              <a:t>ouderproces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?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exit status van </a:t>
            </a:r>
            <a:r>
              <a:rPr lang="en-US" sz="2000" u="none" dirty="0" err="1">
                <a:latin typeface="Calibri" pitchFamily="34" charset="0"/>
              </a:rPr>
              <a:t>laatst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proces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612900" algn="l"/>
              </a:tabLst>
            </a:pPr>
            <a:r>
              <a:rPr lang="en-US" sz="2000" b="1" u="none" dirty="0" smtClean="0"/>
              <a:t>!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procesidentifier</a:t>
            </a:r>
            <a:r>
              <a:rPr lang="en-US" sz="2000" u="none" dirty="0">
                <a:latin typeface="Calibri" pitchFamily="34" charset="0"/>
              </a:rPr>
              <a:t> (PID) van </a:t>
            </a:r>
            <a:r>
              <a:rPr lang="en-US" sz="2000" u="none" dirty="0" err="1">
                <a:latin typeface="Calibri" pitchFamily="34" charset="0"/>
              </a:rPr>
              <a:t>laatste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achtergrondproces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280455" name="Rectangle 7"/>
          <p:cNvSpPr>
            <a:spLocks noChangeArrowheads="1"/>
          </p:cNvSpPr>
          <p:nvPr/>
        </p:nvSpPr>
        <p:spPr bwMode="auto">
          <a:xfrm>
            <a:off x="3780839" y="6434138"/>
            <a:ext cx="1862731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>
                <a:latin typeface="Calibri" pitchFamily="34" charset="0"/>
              </a:rPr>
              <a:t>   enkel-lezen   </a:t>
            </a:r>
            <a:endParaRPr lang="nl-NL" u="none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8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8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8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8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8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80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8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8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0451" grpId="0" uiExpand="1" build="allAtOnce"/>
      <p:bldP spid="22804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Gebruikersvariabelen</a:t>
            </a:r>
            <a:endParaRPr lang="nl-NL" dirty="0"/>
          </a:p>
        </p:txBody>
      </p:sp>
      <p:sp>
        <p:nvSpPr>
          <p:cNvPr id="2281475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sz="2400" u="none" dirty="0" err="1">
                <a:latin typeface="Calibri" pitchFamily="34" charset="0"/>
              </a:rPr>
              <a:t>gebruikt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als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tijdelijke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opslagplaats</a:t>
            </a:r>
            <a:r>
              <a:rPr lang="en-US" sz="2400" u="none" dirty="0">
                <a:latin typeface="Calibri" pitchFamily="34" charset="0"/>
              </a:rPr>
              <a:t> in shell script</a:t>
            </a: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 smtClean="0">
                <a:latin typeface="Calibri" pitchFamily="34" charset="0"/>
              </a:rPr>
              <a:t>wijzigen</a:t>
            </a:r>
            <a:r>
              <a:rPr lang="en-US" sz="2000" u="none" dirty="0" smtClean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tijdens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uitvoeren</a:t>
            </a:r>
            <a:r>
              <a:rPr lang="en-US" sz="2000" u="none" dirty="0">
                <a:latin typeface="Calibri" pitchFamily="34" charset="0"/>
              </a:rPr>
              <a:t> shell script</a:t>
            </a: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ingesteld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lezen</a:t>
            </a:r>
            <a:r>
              <a:rPr lang="en-US" sz="2000" u="none" dirty="0">
                <a:latin typeface="Calibri" pitchFamily="34" charset="0"/>
              </a:rPr>
              <a:t>/</a:t>
            </a:r>
            <a:r>
              <a:rPr lang="en-US" sz="2000" u="none" dirty="0" err="1">
                <a:latin typeface="Calibri" pitchFamily="34" charset="0"/>
              </a:rPr>
              <a:t>schrijven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enkel-lezen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moeten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gedeclareerd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u="none" dirty="0" err="1">
                <a:latin typeface="Calibri" pitchFamily="34" charset="0"/>
              </a:rPr>
              <a:t>geïnitialiseerd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niet-geïnitialiseerde</a:t>
            </a:r>
            <a:r>
              <a:rPr lang="en-US" sz="1800" u="none" dirty="0">
                <a:latin typeface="Calibri" pitchFamily="34" charset="0"/>
              </a:rPr>
              <a:t> shell </a:t>
            </a:r>
            <a:r>
              <a:rPr lang="en-US" sz="1800" u="none" dirty="0" err="1">
                <a:latin typeface="Calibri" pitchFamily="34" charset="0"/>
              </a:rPr>
              <a:t>variabele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standaard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ingesteld</a:t>
            </a:r>
            <a:r>
              <a:rPr lang="en-US" sz="1800" u="none" dirty="0">
                <a:latin typeface="Calibri" pitchFamily="34" charset="0"/>
              </a:rPr>
              <a:t> op </a:t>
            </a:r>
            <a:r>
              <a:rPr lang="en-US" sz="1800" u="none" dirty="0" err="1">
                <a:latin typeface="Calibri" pitchFamily="34" charset="0"/>
              </a:rPr>
              <a:t>lege</a:t>
            </a:r>
            <a:r>
              <a:rPr lang="en-US" sz="1800" u="none" dirty="0">
                <a:latin typeface="Calibri" pitchFamily="34" charset="0"/>
              </a:rPr>
              <a:t> string (</a:t>
            </a:r>
            <a:r>
              <a:rPr lang="en-US" sz="1800" i="1" u="none" dirty="0">
                <a:solidFill>
                  <a:srgbClr val="3333CC"/>
                </a:solidFill>
                <a:latin typeface="Calibri" pitchFamily="34" charset="0"/>
              </a:rPr>
              <a:t>null string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5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Weergeven shell variabelen</a:t>
            </a:r>
            <a:endParaRPr lang="nl-NL"/>
          </a:p>
        </p:txBody>
      </p:sp>
      <p:sp>
        <p:nvSpPr>
          <p:cNvPr id="2282499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>
                <a:latin typeface="Calibri" pitchFamily="34" charset="0"/>
              </a:rPr>
              <a:t>commando </a:t>
            </a:r>
            <a:r>
              <a:rPr lang="en-US" sz="2400" b="1" u="none" dirty="0">
                <a:latin typeface="Courier New"/>
                <a:sym typeface="Courier New"/>
              </a:rPr>
              <a:t>set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zonder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toont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set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omgevingsvariabelen</a:t>
            </a:r>
            <a:endParaRPr lang="en-US" sz="1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gebruikersvariabelen</a:t>
            </a:r>
            <a:endParaRPr lang="en-US" sz="18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enkel-lezen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omgevingsvariabelen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passen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i="1" u="none" dirty="0" err="1">
                <a:latin typeface="Calibri" pitchFamily="34" charset="0"/>
              </a:rPr>
              <a:t>zie</a:t>
            </a:r>
            <a:r>
              <a:rPr lang="en-US" sz="2000" i="1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verder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>
                <a:latin typeface="Calibri" pitchFamily="34" charset="0"/>
              </a:rPr>
              <a:t>commando's </a:t>
            </a:r>
            <a:r>
              <a:rPr lang="en-US" sz="2400" b="1" u="none" dirty="0" err="1">
                <a:latin typeface="Courier New"/>
                <a:sym typeface="Courier New"/>
              </a:rPr>
              <a:t>env</a:t>
            </a:r>
            <a:r>
              <a:rPr lang="en-US" sz="2400" u="none" dirty="0">
                <a:latin typeface="Calibri" pitchFamily="34" charset="0"/>
              </a:rPr>
              <a:t> (System V) en </a:t>
            </a:r>
            <a:r>
              <a:rPr lang="en-US" sz="2400" b="1" u="none" dirty="0" err="1">
                <a:latin typeface="Courier New"/>
                <a:sym typeface="Courier New"/>
              </a:rPr>
              <a:t>printenv</a:t>
            </a:r>
            <a:r>
              <a:rPr lang="en-US" sz="2400" u="none" dirty="0">
                <a:latin typeface="Calibri" pitchFamily="34" charset="0"/>
              </a:rPr>
              <a:t> (BSD)</a:t>
            </a:r>
            <a:endParaRPr lang="en-US" sz="24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tonen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omgevingsvariabelen</a:t>
            </a:r>
            <a:r>
              <a:rPr lang="en-US" sz="1800" u="none" dirty="0">
                <a:latin typeface="Calibri" pitchFamily="34" charset="0"/>
              </a:rPr>
              <a:t> (minder </a:t>
            </a:r>
            <a:r>
              <a:rPr lang="en-US" sz="1800" u="none" dirty="0" err="1">
                <a:latin typeface="Calibri" pitchFamily="34" charset="0"/>
              </a:rPr>
              <a:t>compleet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 instellen</a:t>
            </a:r>
            <a:endParaRPr lang="nl-NL"/>
          </a:p>
        </p:txBody>
      </p:sp>
      <p:sp>
        <p:nvSpPr>
          <p:cNvPr id="2283523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480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 err="1">
                <a:latin typeface="Courier New"/>
                <a:sym typeface="Courier New"/>
              </a:rPr>
              <a:t>waardeX</a:t>
            </a:r>
            <a:r>
              <a:rPr lang="en-US" sz="2000" u="none" dirty="0">
                <a:latin typeface="Calibri" pitchFamily="34" charset="0"/>
              </a:rPr>
              <a:t> toe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met naam </a:t>
            </a:r>
            <a:r>
              <a:rPr lang="en-US" sz="2000" b="1" i="1" u="none" dirty="0" err="1">
                <a:latin typeface="Courier New"/>
                <a:sym typeface="Courier New"/>
              </a:rPr>
              <a:t>naamX</a:t>
            </a:r>
            <a:endParaRPr lang="en-US" sz="2000" b="1" i="1" u="none" dirty="0">
              <a:latin typeface="Courier New"/>
              <a:sym typeface="Courier New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b="1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toegelaten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achter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gelijkteken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bevatten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moeten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ingesloten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tussen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aanhalingstekens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verschil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tussen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enkele</a:t>
            </a:r>
            <a:r>
              <a:rPr lang="en-US" sz="1800" u="none" dirty="0">
                <a:latin typeface="Calibri" pitchFamily="34" charset="0"/>
              </a:rPr>
              <a:t> en </a:t>
            </a:r>
            <a:r>
              <a:rPr lang="en-US" sz="1800" u="none" dirty="0" err="1">
                <a:latin typeface="Calibri" pitchFamily="34" charset="0"/>
              </a:rPr>
              <a:t>dubbele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aanhalingstekens</a:t>
            </a:r>
            <a:r>
              <a:rPr lang="en-US" sz="1800" u="none" dirty="0">
                <a:latin typeface="Calibri" pitchFamily="34" charset="0"/>
              </a:rPr>
              <a:t> (</a:t>
            </a:r>
            <a:r>
              <a:rPr lang="en-US" sz="1800" i="1" u="none" dirty="0" err="1">
                <a:latin typeface="Calibri" pitchFamily="34" charset="0"/>
              </a:rPr>
              <a:t>zie</a:t>
            </a:r>
            <a:r>
              <a:rPr lang="en-US" sz="1800" i="1" u="none" dirty="0">
                <a:latin typeface="Calibri" pitchFamily="34" charset="0"/>
              </a:rPr>
              <a:t> </a:t>
            </a:r>
            <a:r>
              <a:rPr lang="en-US" sz="1800" i="1" u="none" dirty="0" err="1">
                <a:latin typeface="Calibri" pitchFamily="34" charset="0"/>
              </a:rPr>
              <a:t>verder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toekennen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lege</a:t>
            </a:r>
            <a:r>
              <a:rPr lang="en-US" sz="2000" u="none" dirty="0">
                <a:latin typeface="Calibri" pitchFamily="34" charset="0"/>
              </a:rPr>
              <a:t> string is </a:t>
            </a:r>
            <a:r>
              <a:rPr lang="en-US" sz="2000" u="none" dirty="0" err="1">
                <a:latin typeface="Calibri" pitchFamily="34" charset="0"/>
              </a:rPr>
              <a:t>toegelaten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83527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i="1" u="none"/>
              <a:t>naam1</a:t>
            </a:r>
            <a:r>
              <a:rPr lang="en-US" sz="1800" b="1" u="none"/>
              <a:t>=</a:t>
            </a:r>
            <a:r>
              <a:rPr lang="en-US" sz="1800" b="1" i="1" u="none"/>
              <a:t>waarde1</a:t>
            </a:r>
            <a:r>
              <a:rPr lang="en-US" sz="1800" b="1" u="none"/>
              <a:t> [</a:t>
            </a:r>
            <a:r>
              <a:rPr lang="en-US" sz="1800" b="1" i="1" u="none"/>
              <a:t>naam2</a:t>
            </a:r>
            <a:r>
              <a:rPr lang="en-US" sz="1800" b="1" u="none"/>
              <a:t>=</a:t>
            </a:r>
            <a:r>
              <a:rPr lang="en-US" sz="1800" b="1" i="1" u="none"/>
              <a:t>waarde2</a:t>
            </a:r>
            <a:r>
              <a:rPr lang="en-US" sz="1800" b="1" i="1" u="none">
                <a:latin typeface="Arial" charset="0"/>
              </a:rPr>
              <a:t> </a:t>
            </a:r>
            <a:r>
              <a:rPr lang="en-US" sz="1800" b="1" u="none">
                <a:latin typeface="Arial" charset="0"/>
              </a:rPr>
              <a:t>... </a:t>
            </a:r>
            <a:r>
              <a:rPr lang="en-US" sz="1800" b="1" i="1" u="none"/>
              <a:t>naamN</a:t>
            </a:r>
            <a:r>
              <a:rPr lang="en-US" sz="1800" b="1" u="none"/>
              <a:t>=</a:t>
            </a:r>
            <a:r>
              <a:rPr lang="en-US" sz="1800" b="1" i="1" u="none"/>
              <a:t>waardeN</a:t>
            </a:r>
            <a:r>
              <a:rPr lang="en-US" sz="1800" b="1" u="none"/>
              <a:t>]</a:t>
            </a:r>
            <a:endParaRPr lang="fr-BE" sz="1800" b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uiExpand="1" build="p" bldLvl="2"/>
      <p:bldP spid="22835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 uitlezen</a:t>
            </a:r>
            <a:endParaRPr lang="nl-NL"/>
          </a:p>
        </p:txBody>
      </p:sp>
      <p:sp>
        <p:nvSpPr>
          <p:cNvPr id="2284547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344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commando </a:t>
            </a:r>
            <a:r>
              <a:rPr lang="en-US" sz="2000" b="1" u="none" dirty="0">
                <a:latin typeface="Courier New"/>
                <a:sym typeface="Courier New"/>
              </a:rPr>
              <a:t>echo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schrijven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gebruik</a:t>
            </a:r>
            <a:r>
              <a:rPr lang="en-US" sz="2000" u="none" dirty="0">
                <a:latin typeface="Calibri" pitchFamily="34" charset="0"/>
              </a:rPr>
              <a:t> accolades </a:t>
            </a:r>
            <a:r>
              <a:rPr lang="en-US" sz="2000" u="none" dirty="0" err="1">
                <a:latin typeface="Calibri" pitchFamily="34" charset="0"/>
              </a:rPr>
              <a:t>indien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einde</a:t>
            </a:r>
            <a:r>
              <a:rPr lang="en-US" sz="2000" u="none" dirty="0">
                <a:latin typeface="Calibri" pitchFamily="34" charset="0"/>
              </a:rPr>
              <a:t> van naam van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meteen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duidelijk</a:t>
            </a:r>
            <a:r>
              <a:rPr lang="en-US" sz="2000" u="none" dirty="0">
                <a:latin typeface="Calibri" pitchFamily="34" charset="0"/>
              </a:rPr>
              <a:t> is</a:t>
            </a:r>
          </a:p>
        </p:txBody>
      </p:sp>
      <p:sp>
        <p:nvSpPr>
          <p:cNvPr id="2284551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i="1" u="none" dirty="0"/>
              <a:t>$naam</a:t>
            </a:r>
            <a:endParaRPr lang="fr-BE" sz="1800" b="1" u="none" dirty="0"/>
          </a:p>
        </p:txBody>
      </p:sp>
      <p:sp>
        <p:nvSpPr>
          <p:cNvPr id="2284552" name="AutoShape 8"/>
          <p:cNvSpPr>
            <a:spLocks noChangeArrowheads="1"/>
          </p:cNvSpPr>
          <p:nvPr/>
        </p:nvSpPr>
        <p:spPr bwMode="auto">
          <a:xfrm>
            <a:off x="1331913" y="4965700"/>
            <a:ext cx="7416800" cy="17684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r>
              <a:rPr lang="en-US" sz="1600" b="1" u="none"/>
              <a:t> SUB="www"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  <a:endParaRPr lang="fr-BE" sz="1600" b="1" u="none">
              <a:solidFill>
                <a:srgbClr val="009900"/>
              </a:solidFill>
            </a:endParaRPr>
          </a:p>
        </p:txBody>
      </p:sp>
      <p:sp>
        <p:nvSpPr>
          <p:cNvPr id="2284553" name="AutoShape 9"/>
          <p:cNvSpPr>
            <a:spLocks noChangeArrowheads="1"/>
          </p:cNvSpPr>
          <p:nvPr/>
        </p:nvSpPr>
        <p:spPr bwMode="auto">
          <a:xfrm>
            <a:off x="1331913" y="4965700"/>
            <a:ext cx="7416800" cy="17684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SUBDIR="www_tmp"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4554" name="AutoShape 10"/>
          <p:cNvSpPr>
            <a:spLocks noChangeArrowheads="1"/>
          </p:cNvSpPr>
          <p:nvPr/>
        </p:nvSpPr>
        <p:spPr bwMode="auto">
          <a:xfrm>
            <a:off x="1331913" y="4965700"/>
            <a:ext cx="7416800" cy="17684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cp /staff/fwet/pdawyndt/$SUBDIR/project 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4555" name="AutoShape 11"/>
          <p:cNvSpPr>
            <a:spLocks noChangeArrowheads="1"/>
          </p:cNvSpPr>
          <p:nvPr/>
        </p:nvSpPr>
        <p:spPr bwMode="auto">
          <a:xfrm>
            <a:off x="1331913" y="4965700"/>
            <a:ext cx="7416800" cy="17684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cp /staff/fwet/pdawyndt/${SUBDIR}/project 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4556" name="AutoShape 12"/>
          <p:cNvSpPr>
            <a:spLocks noChangeArrowheads="1"/>
          </p:cNvSpPr>
          <p:nvPr/>
        </p:nvSpPr>
        <p:spPr bwMode="auto">
          <a:xfrm>
            <a:off x="1331913" y="4965700"/>
            <a:ext cx="7416800" cy="17684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cp /staff/fwet/pdawyndt/${SUB}DIR/project .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547" grpId="0" uiExpand="1" build="p" bldLvl="2"/>
      <p:bldP spid="2284551" grpId="0" uiExpand="1" animBg="1"/>
      <p:bldP spid="2284552" grpId="0" animBg="1"/>
      <p:bldP spid="2284553" grpId="0" animBg="1"/>
      <p:bldP spid="2284554" grpId="0" animBg="1"/>
      <p:bldP spid="2284555" grpId="0" animBg="1"/>
      <p:bldP spid="22845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 gebruiken</a:t>
            </a:r>
            <a:endParaRPr lang="nl-NL"/>
          </a:p>
        </p:txBody>
      </p:sp>
      <p:sp>
        <p:nvSpPr>
          <p:cNvPr id="2285576" name="AutoShape 8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naam=Gaston</a:t>
            </a:r>
            <a:endParaRPr lang="en-US" sz="1800" b="1" i="1" u="none"/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285577" name="AutoShape 9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$naam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78" name="AutoShape 10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Gaston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79" name="AutoShape 11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naam=Gaston Lagaffe</a:t>
            </a:r>
          </a:p>
        </p:txBody>
      </p:sp>
      <p:sp>
        <p:nvSpPr>
          <p:cNvPr id="2285580" name="AutoShape 12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bash: Lagaffe: command not found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1" name="AutoShape 13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naam="Gaston Lagaffe"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2" name="AutoShape 14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$naam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83" name="AutoShape 15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Gaston Lagaffe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4" name="AutoShape 16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naam=Gaston*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5" name="AutoShape 1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$naam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86" name="AutoShape 18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Gaston.Lagaffe.grap Gaston.Lagaffe.strip Gaston.tex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7" name="AutoShape 19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"$naam"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88" name="AutoShape 20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Gaston*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5589" name="AutoShape 21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"De naam $naam </a:t>
            </a:r>
            <a:r>
              <a:rPr lang="en-US" sz="1800" b="1" u="none" dirty="0" err="1"/>
              <a:t>klinkt</a:t>
            </a:r>
            <a:r>
              <a:rPr lang="en-US" sz="1800" b="1" u="none" dirty="0"/>
              <a:t> </a:t>
            </a:r>
            <a:r>
              <a:rPr lang="en-US" sz="1800" b="1" u="none" dirty="0" err="1"/>
              <a:t>vertrouwd</a:t>
            </a:r>
            <a:r>
              <a:rPr lang="en-US" sz="1800" b="1" u="none" dirty="0"/>
              <a:t>!"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90" name="AutoShape 22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De naam Gaston* </a:t>
            </a:r>
            <a:r>
              <a:rPr lang="en-US" sz="1800" b="1" u="none" dirty="0" err="1"/>
              <a:t>klinkt</a:t>
            </a:r>
            <a:r>
              <a:rPr lang="en-US" sz="1800" b="1" u="none" dirty="0"/>
              <a:t> </a:t>
            </a:r>
            <a:r>
              <a:rPr lang="en-US" sz="1800" b="1" u="none" dirty="0" err="1"/>
              <a:t>vertrouwd</a:t>
            </a:r>
            <a:r>
              <a:rPr lang="en-US" sz="1800" b="1" u="none" dirty="0"/>
              <a:t>!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5591" name="AutoShape 23"/>
          <p:cNvSpPr>
            <a:spLocks noChangeArrowheads="1"/>
          </p:cNvSpPr>
          <p:nvPr/>
        </p:nvSpPr>
        <p:spPr bwMode="auto">
          <a:xfrm>
            <a:off x="4643439" y="1557338"/>
            <a:ext cx="2760773" cy="698500"/>
          </a:xfrm>
          <a:prstGeom prst="wedgeRoundRectCallout">
            <a:avLst>
              <a:gd name="adj1" fmla="val -56083"/>
              <a:gd name="adj2" fmla="val 100681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shell probeert tweede </a:t>
            </a:r>
            <a:r>
              <a:rPr lang="nl-NL" sz="1600" u="none" dirty="0" smtClean="0">
                <a:latin typeface="Calibri" pitchFamily="34" charset="0"/>
              </a:rPr>
              <a:t>token</a:t>
            </a:r>
            <a:r>
              <a:rPr lang="nl-NL" sz="1600" u="none" dirty="0">
                <a:latin typeface="Calibri" pitchFamily="34" charset="0"/>
              </a:rPr>
              <a:t/>
            </a:r>
            <a:br>
              <a:rPr lang="nl-NL" sz="1600" u="none" dirty="0">
                <a:latin typeface="Calibri" pitchFamily="34" charset="0"/>
              </a:rPr>
            </a:br>
            <a:r>
              <a:rPr lang="nl-NL" sz="1600" u="none" dirty="0">
                <a:latin typeface="Calibri" pitchFamily="34" charset="0"/>
              </a:rPr>
              <a:t>uit te voeren als commando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285592" name="AutoShape 24"/>
          <p:cNvSpPr>
            <a:spLocks noChangeArrowheads="1"/>
          </p:cNvSpPr>
          <p:nvPr/>
        </p:nvSpPr>
        <p:spPr bwMode="auto">
          <a:xfrm>
            <a:off x="4067175" y="3644900"/>
            <a:ext cx="3076593" cy="1020763"/>
          </a:xfrm>
          <a:prstGeom prst="wedgeRoundRectCallout">
            <a:avLst>
              <a:gd name="adj1" fmla="val -68037"/>
              <a:gd name="adj2" fmla="val 105056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dubbele aanhalingstekens laten substitutie van variabelen toe, maar geen </a:t>
            </a:r>
            <a:r>
              <a:rPr lang="nl-NL" sz="1600" u="none" dirty="0" err="1">
                <a:latin typeface="Calibri" pitchFamily="34" charset="0"/>
              </a:rPr>
              <a:t>bestandsnaamexpansie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6" grpId="0" animBg="1"/>
      <p:bldP spid="2285577" grpId="0" animBg="1"/>
      <p:bldP spid="2285578" grpId="0" animBg="1"/>
      <p:bldP spid="2285579" grpId="0" animBg="1"/>
      <p:bldP spid="2285580" grpId="0" animBg="1"/>
      <p:bldP spid="2285581" grpId="0" animBg="1"/>
      <p:bldP spid="2285582" grpId="0" animBg="1"/>
      <p:bldP spid="2285583" grpId="0" animBg="1"/>
      <p:bldP spid="2285584" grpId="0" animBg="1"/>
      <p:bldP spid="2285585" grpId="0" animBg="1"/>
      <p:bldP spid="2285586" grpId="0" animBg="1"/>
      <p:bldP spid="2285587" grpId="0" animBg="1"/>
      <p:bldP spid="2285588" grpId="0" animBg="1"/>
      <p:bldP spid="2285589" grpId="0" animBg="1"/>
      <p:bldP spid="2285590" grpId="0" animBg="1"/>
      <p:bldP spid="2285591" grpId="0" animBg="1"/>
      <p:bldP spid="22855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 gebruiken</a:t>
            </a:r>
            <a:endParaRPr lang="nl-NL"/>
          </a:p>
        </p:txBody>
      </p:sp>
      <p:sp>
        <p:nvSpPr>
          <p:cNvPr id="2286598" name="AutoShape 6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echo \$naam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286599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$naam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6614" name="AutoShape 22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'$</a:t>
            </a:r>
            <a:r>
              <a:rPr lang="en-US" sz="1800" b="1" u="none" dirty="0" err="1"/>
              <a:t>naam</a:t>
            </a:r>
            <a:r>
              <a:rPr lang="en-US" sz="1800" b="1" u="none" dirty="0"/>
              <a:t>'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86615" name="AutoShape 23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$naam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6616" name="AutoShape 24"/>
          <p:cNvSpPr>
            <a:spLocks noChangeArrowheads="1"/>
          </p:cNvSpPr>
          <p:nvPr/>
        </p:nvSpPr>
        <p:spPr bwMode="auto">
          <a:xfrm>
            <a:off x="2841304" y="2997200"/>
            <a:ext cx="3159456" cy="1020763"/>
          </a:xfrm>
          <a:prstGeom prst="wedgeRoundRectCallout">
            <a:avLst>
              <a:gd name="adj1" fmla="val -58630"/>
              <a:gd name="adj2" fmla="val -119519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enkele aanhalingstekens laten geen substitutie van variabelen toe, en ook geen </a:t>
            </a:r>
            <a:r>
              <a:rPr lang="nl-NL" sz="1600" u="none" dirty="0" err="1">
                <a:latin typeface="Calibri" pitchFamily="34" charset="0"/>
              </a:rPr>
              <a:t>bestandsnaamexpansie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286617" name="AutoShape 25"/>
          <p:cNvSpPr>
            <a:spLocks noChangeArrowheads="1"/>
          </p:cNvSpPr>
          <p:nvPr/>
        </p:nvSpPr>
        <p:spPr bwMode="auto">
          <a:xfrm>
            <a:off x="3753814" y="1773238"/>
            <a:ext cx="3076591" cy="1020762"/>
          </a:xfrm>
          <a:prstGeom prst="wedgeRoundRectCallout">
            <a:avLst>
              <a:gd name="adj1" fmla="val -89519"/>
              <a:gd name="adj2" fmla="val -59796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 err="1">
                <a:latin typeface="Calibri" pitchFamily="34" charset="0"/>
              </a:rPr>
              <a:t>backslash</a:t>
            </a:r>
            <a:r>
              <a:rPr lang="nl-NL" sz="1600" u="none" dirty="0">
                <a:latin typeface="Calibri" pitchFamily="34" charset="0"/>
              </a:rPr>
              <a:t> kan gebruikt worden om de speciale betekenis van één enkel karakter ongedaan te maken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2841304" y="2997200"/>
            <a:ext cx="3088018" cy="1020763"/>
          </a:xfrm>
          <a:prstGeom prst="wedgeRoundRectCallout">
            <a:avLst>
              <a:gd name="adj1" fmla="val -58630"/>
              <a:gd name="adj2" fmla="val -119519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enkele aanhalingstekens maken speciale betekenis van elk karakter ongedaan (</a:t>
            </a:r>
            <a:r>
              <a:rPr lang="nl-NL" sz="1600" u="none" dirty="0">
                <a:solidFill>
                  <a:srgbClr val="3333CC"/>
                </a:solidFill>
                <a:latin typeface="Calibri" pitchFamily="34" charset="0"/>
              </a:rPr>
              <a:t>escape </a:t>
            </a:r>
            <a:r>
              <a:rPr lang="nl-NL" sz="1600" u="none" dirty="0" err="1">
                <a:solidFill>
                  <a:srgbClr val="3333CC"/>
                </a:solidFill>
                <a:latin typeface="Calibri" pitchFamily="34" charset="0"/>
              </a:rPr>
              <a:t>sequence</a:t>
            </a:r>
            <a:r>
              <a:rPr lang="nl-NL" sz="1600" u="none" dirty="0">
                <a:latin typeface="Calibri" pitchFamily="34" charset="0"/>
              </a:rPr>
              <a:t>)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9" grpId="0" animBg="1"/>
      <p:bldP spid="2286614" grpId="0" animBg="1"/>
      <p:bldP spid="2286615" grpId="0" animBg="1"/>
      <p:bldP spid="2286616" grpId="0" animBg="1"/>
      <p:bldP spid="22866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 gebruiken</a:t>
            </a:r>
            <a:endParaRPr lang="nl-NL"/>
          </a:p>
        </p:txBody>
      </p:sp>
      <p:sp>
        <p:nvSpPr>
          <p:cNvPr id="2287622" name="AutoShape 6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commando=pwd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287623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$commando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87629" name="AutoShape 13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/staff/fwet/pdawyndt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7630" name="AutoShape 14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commando=hallo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87633" name="AutoShape 1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  $commando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87632" name="AutoShape 16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bash: hallo: command not found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23" grpId="0" animBg="1"/>
      <p:bldP spid="2287629" grpId="0" animBg="1"/>
      <p:bldP spid="2287630" grpId="0" animBg="1"/>
      <p:bldP spid="2287633" grpId="0" animBg="1"/>
      <p:bldP spid="22876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Variabelen</a:t>
            </a:r>
            <a:r>
              <a:rPr lang="fr-BE" dirty="0" smtClean="0"/>
              <a:t> </a:t>
            </a:r>
            <a:r>
              <a:rPr lang="fr-BE" dirty="0" err="1" smtClean="0"/>
              <a:t>exporteren</a:t>
            </a:r>
            <a:endParaRPr lang="nl-NL" dirty="0"/>
          </a:p>
        </p:txBody>
      </p:sp>
      <p:sp>
        <p:nvSpPr>
          <p:cNvPr id="2290691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exporteert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namen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kopieert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in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i="1" u="none" dirty="0" err="1">
                <a:latin typeface="Calibri" pitchFamily="34" charset="0"/>
              </a:rPr>
              <a:t>namenlijst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elke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subshell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hierna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namen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omgevingsvariabelen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altijd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doorgegeven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standaardbereik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gebruikersvariabele</a:t>
            </a:r>
            <a:r>
              <a:rPr lang="en-US" sz="2000" u="none" dirty="0">
                <a:latin typeface="Calibri" pitchFamily="34" charset="0"/>
              </a:rPr>
              <a:t> is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shell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commando </a:t>
            </a:r>
            <a:r>
              <a:rPr lang="en-US" sz="2000" b="1" u="none" dirty="0">
                <a:latin typeface="Courier New"/>
                <a:sym typeface="Courier New"/>
              </a:rPr>
              <a:t>export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kindprocessen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hou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rekening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feit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dat</a:t>
            </a:r>
            <a:r>
              <a:rPr lang="en-US" sz="2000" u="none" dirty="0">
                <a:latin typeface="Calibri" pitchFamily="34" charset="0"/>
              </a:rPr>
              <a:t> shell script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door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nieuwe</a:t>
            </a:r>
            <a:r>
              <a:rPr lang="en-US" sz="2000" u="none" dirty="0">
                <a:latin typeface="Calibri" pitchFamily="34" charset="0"/>
              </a:rPr>
              <a:t> shell (</a:t>
            </a:r>
            <a:r>
              <a:rPr lang="en-US" sz="2000" i="1" u="none" dirty="0" err="1">
                <a:solidFill>
                  <a:srgbClr val="3333CC"/>
                </a:solidFill>
                <a:latin typeface="Calibri" pitchFamily="34" charset="0"/>
              </a:rPr>
              <a:t>kindproces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90695" name="AutoShape 7"/>
          <p:cNvSpPr>
            <a:spLocks noChangeArrowheads="1"/>
          </p:cNvSpPr>
          <p:nvPr/>
        </p:nvSpPr>
        <p:spPr bwMode="auto">
          <a:xfrm>
            <a:off x="1331913" y="198884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export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1" grpId="0" uiExpand="1" build="p" bldLvl="2"/>
      <p:bldP spid="2290695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Referentiemateriaal</a:t>
            </a:r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3600" y="1484313"/>
            <a:ext cx="7994680" cy="258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en-US" sz="2400" u="none" dirty="0">
                <a:latin typeface="Calibri" pitchFamily="34" charset="0"/>
                <a:sym typeface="Symbol" pitchFamily="18" charset="2"/>
              </a:rPr>
              <a:t>GNU Bash Reference Manual (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versie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smtClean="0">
                <a:latin typeface="Calibri" pitchFamily="34" charset="0"/>
                <a:sym typeface="Symbol" pitchFamily="18" charset="2"/>
              </a:rPr>
              <a:t>4.2, 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Dec </a:t>
            </a:r>
            <a:r>
              <a:rPr lang="en-US" sz="2400" u="none" dirty="0" smtClean="0">
                <a:latin typeface="Calibri" pitchFamily="34" charset="0"/>
                <a:sym typeface="Symbol" pitchFamily="18" charset="2"/>
              </a:rPr>
              <a:t>2010)</a:t>
            </a:r>
            <a:endParaRPr lang="en-US" sz="2400" u="none" dirty="0">
              <a:latin typeface="Calibri" pitchFamily="34" charset="0"/>
              <a:sym typeface="Symbol" pitchFamily="18" charset="2"/>
            </a:endParaRP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  <a:sym typeface="Symbol" pitchFamily="18" charset="2"/>
              </a:rPr>
              <a:t>online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beschikbaar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op Minerva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naslagwerk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voor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omgevingsvariabelen</a:t>
            </a:r>
            <a:endParaRPr lang="en-US" sz="1600" u="none" dirty="0">
              <a:latin typeface="Calibri" pitchFamily="34" charset="0"/>
              <a:sym typeface="Symbol" pitchFamily="18" charset="2"/>
            </a:endParaRP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ingebouwde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commando's</a:t>
            </a:r>
          </a:p>
          <a:p>
            <a:pPr marL="800100" lvl="1" indent="-34290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beschrijving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niet-behandelde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br>
              <a:rPr lang="en-US" sz="2000" u="none" dirty="0">
                <a:latin typeface="Calibri" pitchFamily="34" charset="0"/>
                <a:sym typeface="Symbol" pitchFamily="18" charset="2"/>
              </a:rPr>
            </a:br>
            <a:r>
              <a:rPr lang="en-US" sz="2000" u="none" dirty="0">
                <a:latin typeface="Calibri" pitchFamily="34" charset="0"/>
                <a:sym typeface="Symbol" pitchFamily="18" charset="2"/>
              </a:rPr>
              <a:t>features van </a:t>
            </a:r>
            <a:r>
              <a:rPr lang="en-US" sz="2000" b="1" u="none" dirty="0">
                <a:cs typeface="Courier New" pitchFamily="49" charset="0"/>
                <a:sym typeface="Symbol" pitchFamily="18" charset="2"/>
              </a:rPr>
              <a:t>bash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smtClean="0">
                <a:latin typeface="Calibri" pitchFamily="34" charset="0"/>
                <a:sym typeface="Symbol" pitchFamily="18" charset="2"/>
              </a:rPr>
              <a:t>shell</a:t>
            </a:r>
          </a:p>
          <a:p>
            <a:pPr marL="800100" lvl="1" indent="-342900" algn="l">
              <a:buFont typeface="Wingdings" pitchFamily="2" charset="2"/>
              <a:buChar char="Ø"/>
            </a:pPr>
            <a:endParaRPr lang="nl-NL" sz="20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nl-NL" sz="2400" u="none" dirty="0" err="1" smtClean="0">
                <a:latin typeface="Calibri" pitchFamily="34" charset="0"/>
                <a:sym typeface="Symbol" pitchFamily="18" charset="2"/>
              </a:rPr>
              <a:t>SHELLdorado</a:t>
            </a:r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4933" y="3500438"/>
            <a:ext cx="2023347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6834" name="Picture 2" descr="http://www.shelldorado.com/images/l_plaquette.gif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41168"/>
            <a:ext cx="12382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 bwMode="auto">
          <a:xfrm>
            <a:off x="6910388" y="4365104"/>
            <a:ext cx="1550044" cy="144016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9BD0D"/>
              </a:buClr>
              <a:buSzTx/>
              <a:buFontTx/>
              <a:buChar char="•"/>
              <a:tabLst/>
            </a:pPr>
            <a:endParaRPr kumimoji="0" lang="en-US" sz="22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Variabelen</a:t>
            </a:r>
            <a:r>
              <a:rPr lang="fr-BE" dirty="0"/>
              <a:t> </a:t>
            </a:r>
            <a:r>
              <a:rPr lang="fr-BE" dirty="0" err="1"/>
              <a:t>exporteren</a:t>
            </a:r>
            <a:endParaRPr lang="nl-NL" dirty="0"/>
          </a:p>
        </p:txBody>
      </p:sp>
      <p:sp>
        <p:nvSpPr>
          <p:cNvPr id="2292739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51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92743" name="AutoShape 7"/>
          <p:cNvSpPr>
            <a:spLocks noChangeArrowheads="1"/>
          </p:cNvSpPr>
          <p:nvPr/>
        </p:nvSpPr>
        <p:spPr bwMode="auto">
          <a:xfrm>
            <a:off x="1331913" y="198884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export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  <p:sp>
        <p:nvSpPr>
          <p:cNvPr id="2292744" name="AutoShape 8"/>
          <p:cNvSpPr>
            <a:spLocks noChangeArrowheads="1"/>
          </p:cNvSpPr>
          <p:nvPr/>
        </p:nvSpPr>
        <p:spPr bwMode="auto">
          <a:xfrm>
            <a:off x="1331913" y="5229225"/>
            <a:ext cx="7416800" cy="1296988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naam="Gaston Lagaffe"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292745" name="AutoShape 9"/>
          <p:cNvSpPr>
            <a:spLocks noChangeArrowheads="1"/>
          </p:cNvSpPr>
          <p:nvPr/>
        </p:nvSpPr>
        <p:spPr bwMode="auto">
          <a:xfrm>
            <a:off x="1331913" y="5229225"/>
            <a:ext cx="7416800" cy="12969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export naam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2752" name="AutoShape 16"/>
          <p:cNvSpPr>
            <a:spLocks noChangeArrowheads="1"/>
          </p:cNvSpPr>
          <p:nvPr/>
        </p:nvSpPr>
        <p:spPr bwMode="auto">
          <a:xfrm>
            <a:off x="4356100" y="4149725"/>
            <a:ext cx="3120941" cy="1252538"/>
          </a:xfrm>
          <a:prstGeom prst="wedgeRoundRectCallout">
            <a:avLst>
              <a:gd name="adj1" fmla="val -77829"/>
              <a:gd name="adj2" fmla="val 89162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kopie van variabele </a:t>
            </a:r>
            <a:r>
              <a:rPr lang="nl-NL" sz="1600" b="1" u="none" dirty="0">
                <a:cs typeface="Courier New" pitchFamily="49" charset="0"/>
              </a:rPr>
              <a:t>naam</a:t>
            </a:r>
            <a:r>
              <a:rPr lang="nl-NL" sz="1600" u="none" dirty="0">
                <a:latin typeface="Calibri" pitchFamily="34" charset="0"/>
              </a:rPr>
              <a:t> wordt doorgegeven aan alle commando's en alle </a:t>
            </a:r>
            <a:r>
              <a:rPr lang="nl-NL" sz="1600" u="none" dirty="0" err="1">
                <a:latin typeface="Calibri" pitchFamily="34" charset="0"/>
              </a:rPr>
              <a:t>subshells</a:t>
            </a:r>
            <a:r>
              <a:rPr lang="nl-NL" sz="1600" u="none" dirty="0">
                <a:latin typeface="Calibri" pitchFamily="34" charset="0"/>
              </a:rPr>
              <a:t> die vervolgens worden opgestart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744" grpId="0" animBg="1"/>
      <p:bldP spid="2292745" grpId="0" animBg="1"/>
      <p:bldP spid="22927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Variabelen</a:t>
            </a:r>
            <a:r>
              <a:rPr lang="fr-BE" dirty="0"/>
              <a:t> </a:t>
            </a:r>
            <a:r>
              <a:rPr lang="fr-BE" dirty="0" err="1"/>
              <a:t>exporteren</a:t>
            </a:r>
            <a:endParaRPr lang="nl-NL" dirty="0"/>
          </a:p>
        </p:txBody>
      </p:sp>
      <p:sp>
        <p:nvSpPr>
          <p:cNvPr id="2293763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93767" name="AutoShape 7"/>
          <p:cNvSpPr>
            <a:spLocks noChangeArrowheads="1"/>
          </p:cNvSpPr>
          <p:nvPr/>
        </p:nvSpPr>
        <p:spPr bwMode="auto">
          <a:xfrm>
            <a:off x="1331913" y="1989138"/>
            <a:ext cx="635952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export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  <p:sp>
        <p:nvSpPr>
          <p:cNvPr id="2293768" name="AutoShape 8"/>
          <p:cNvSpPr>
            <a:spLocks noChangeArrowheads="1"/>
          </p:cNvSpPr>
          <p:nvPr/>
        </p:nvSpPr>
        <p:spPr bwMode="auto">
          <a:xfrm>
            <a:off x="1331913" y="2779713"/>
            <a:ext cx="7416800" cy="38893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cat </a:t>
            </a:r>
            <a:r>
              <a:rPr lang="en-US" sz="1800" b="1" u="none" dirty="0" err="1"/>
              <a:t>toon_naam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#!/bin/bash</a:t>
            </a:r>
          </a:p>
          <a:p>
            <a:pPr algn="l">
              <a:buFontTx/>
              <a:buNone/>
            </a:pPr>
            <a:r>
              <a:rPr lang="en-US" sz="1800" b="1" u="none" dirty="0"/>
              <a:t>echo $naam</a:t>
            </a:r>
          </a:p>
          <a:p>
            <a:pPr algn="l">
              <a:buFontTx/>
              <a:buNone/>
            </a:pPr>
            <a:r>
              <a:rPr lang="en-US" sz="1800" b="1" u="none" dirty="0"/>
              <a:t>exit 0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293769" name="AutoShape 9"/>
          <p:cNvSpPr>
            <a:spLocks noChangeArrowheads="1"/>
          </p:cNvSpPr>
          <p:nvPr/>
        </p:nvSpPr>
        <p:spPr bwMode="auto">
          <a:xfrm>
            <a:off x="1331913" y="2779713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naam="Gaston Lagaffe"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3771" name="AutoShape 11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toon_naam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3772" name="AutoShape 12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68" grpId="0" animBg="1"/>
      <p:bldP spid="2293769" grpId="0" animBg="1"/>
      <p:bldP spid="2293771" grpId="0" animBg="1"/>
      <p:bldP spid="22937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Variabelen</a:t>
            </a:r>
            <a:r>
              <a:rPr lang="fr-BE" dirty="0"/>
              <a:t> </a:t>
            </a:r>
            <a:r>
              <a:rPr lang="fr-BE" dirty="0" err="1"/>
              <a:t>exporteren</a:t>
            </a:r>
            <a:endParaRPr lang="nl-NL" dirty="0"/>
          </a:p>
        </p:txBody>
      </p:sp>
      <p:sp>
        <p:nvSpPr>
          <p:cNvPr id="2294787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51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94791" name="AutoShape 7"/>
          <p:cNvSpPr>
            <a:spLocks noChangeArrowheads="1"/>
          </p:cNvSpPr>
          <p:nvPr/>
        </p:nvSpPr>
        <p:spPr bwMode="auto">
          <a:xfrm>
            <a:off x="1331913" y="1989138"/>
            <a:ext cx="635952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export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  <p:sp>
        <p:nvSpPr>
          <p:cNvPr id="2294792" name="AutoShape 8"/>
          <p:cNvSpPr>
            <a:spLocks noChangeArrowheads="1"/>
          </p:cNvSpPr>
          <p:nvPr/>
        </p:nvSpPr>
        <p:spPr bwMode="auto">
          <a:xfrm>
            <a:off x="1331913" y="2779713"/>
            <a:ext cx="7416800" cy="38893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cat </a:t>
            </a:r>
            <a:r>
              <a:rPr lang="en-US" sz="1800" b="1" u="none" dirty="0" err="1"/>
              <a:t>toon_naam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#!/bin/bash</a:t>
            </a:r>
          </a:p>
          <a:p>
            <a:pPr algn="l">
              <a:buFontTx/>
              <a:buNone/>
            </a:pPr>
            <a:r>
              <a:rPr lang="en-US" sz="1800" b="1" u="none" dirty="0"/>
              <a:t>echo $naam</a:t>
            </a:r>
          </a:p>
          <a:p>
            <a:pPr algn="l">
              <a:buFontTx/>
              <a:buNone/>
            </a:pPr>
            <a:r>
              <a:rPr lang="en-US" sz="1800" b="1" u="none" dirty="0"/>
              <a:t>exit 0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294793" name="AutoShape 9"/>
          <p:cNvSpPr>
            <a:spLocks noChangeArrowheads="1"/>
          </p:cNvSpPr>
          <p:nvPr/>
        </p:nvSpPr>
        <p:spPr bwMode="auto">
          <a:xfrm>
            <a:off x="1331913" y="2779713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naam="Gaston Lagaffe"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4794" name="AutoShape 10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export naam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4796" name="AutoShape 12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toon_naam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4797" name="AutoShape 13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Gaston Lagaffe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4798" name="AutoShape 14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echo $?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4799" name="AutoShape 15"/>
          <p:cNvSpPr>
            <a:spLocks noChangeArrowheads="1"/>
          </p:cNvSpPr>
          <p:nvPr/>
        </p:nvSpPr>
        <p:spPr bwMode="auto">
          <a:xfrm>
            <a:off x="1331913" y="2781300"/>
            <a:ext cx="7416800" cy="38893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0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792" grpId="0" animBg="1"/>
      <p:bldP spid="2294793" grpId="0" animBg="1"/>
      <p:bldP spid="2294794" grpId="0" animBg="1"/>
      <p:bldP spid="2294796" grpId="0" animBg="1"/>
      <p:bldP spid="2294797" grpId="0" animBg="1"/>
      <p:bldP spid="2294798" grpId="0" animBg="1"/>
      <p:bldP spid="229479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54" name="Rectangle 46"/>
          <p:cNvSpPr>
            <a:spLocks noChangeArrowheads="1"/>
          </p:cNvSpPr>
          <p:nvPr/>
        </p:nvSpPr>
        <p:spPr bwMode="auto">
          <a:xfrm>
            <a:off x="1398588" y="3092450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49" name="Rectangle 41"/>
          <p:cNvSpPr>
            <a:spLocks noChangeArrowheads="1"/>
          </p:cNvSpPr>
          <p:nvPr/>
        </p:nvSpPr>
        <p:spPr bwMode="auto">
          <a:xfrm>
            <a:off x="1398588" y="2820988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48" name="Rectangle 40"/>
          <p:cNvSpPr>
            <a:spLocks noChangeArrowheads="1"/>
          </p:cNvSpPr>
          <p:nvPr/>
        </p:nvSpPr>
        <p:spPr bwMode="auto">
          <a:xfrm>
            <a:off x="1398588" y="4779963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47" name="Rectangle 39"/>
          <p:cNvSpPr>
            <a:spLocks noChangeArrowheads="1"/>
          </p:cNvSpPr>
          <p:nvPr/>
        </p:nvSpPr>
        <p:spPr bwMode="auto">
          <a:xfrm>
            <a:off x="1398588" y="449262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42" name="Rectangle 34"/>
          <p:cNvSpPr>
            <a:spLocks noChangeArrowheads="1"/>
          </p:cNvSpPr>
          <p:nvPr/>
        </p:nvSpPr>
        <p:spPr bwMode="auto">
          <a:xfrm>
            <a:off x="1398588" y="4221163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41" name="Rectangle 33"/>
          <p:cNvSpPr>
            <a:spLocks noChangeArrowheads="1"/>
          </p:cNvSpPr>
          <p:nvPr/>
        </p:nvSpPr>
        <p:spPr bwMode="auto">
          <a:xfrm>
            <a:off x="1398588" y="393382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37" name="Rectangle 29"/>
          <p:cNvSpPr>
            <a:spLocks noChangeArrowheads="1"/>
          </p:cNvSpPr>
          <p:nvPr/>
        </p:nvSpPr>
        <p:spPr bwMode="auto">
          <a:xfrm>
            <a:off x="1398588" y="366077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36" name="Rectangle 28"/>
          <p:cNvSpPr>
            <a:spLocks noChangeArrowheads="1"/>
          </p:cNvSpPr>
          <p:nvPr/>
        </p:nvSpPr>
        <p:spPr bwMode="auto">
          <a:xfrm>
            <a:off x="1398588" y="254952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35" name="Rectangle 27"/>
          <p:cNvSpPr>
            <a:spLocks noChangeArrowheads="1"/>
          </p:cNvSpPr>
          <p:nvPr/>
        </p:nvSpPr>
        <p:spPr bwMode="auto">
          <a:xfrm>
            <a:off x="1398588" y="2260600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31" name="Rectangle 23"/>
          <p:cNvSpPr>
            <a:spLocks noChangeArrowheads="1"/>
          </p:cNvSpPr>
          <p:nvPr/>
        </p:nvSpPr>
        <p:spPr bwMode="auto">
          <a:xfrm>
            <a:off x="1398588" y="1973263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29" name="Rectangle 21"/>
          <p:cNvSpPr>
            <a:spLocks noChangeArrowheads="1"/>
          </p:cNvSpPr>
          <p:nvPr/>
        </p:nvSpPr>
        <p:spPr bwMode="auto">
          <a:xfrm>
            <a:off x="1398588" y="169227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28" name="Rectangle 20"/>
          <p:cNvSpPr>
            <a:spLocks noChangeArrowheads="1"/>
          </p:cNvSpPr>
          <p:nvPr/>
        </p:nvSpPr>
        <p:spPr bwMode="auto">
          <a:xfrm>
            <a:off x="1398588" y="5076825"/>
            <a:ext cx="3460750" cy="28892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Variabelen</a:t>
            </a:r>
            <a:r>
              <a:rPr lang="fr-BE" dirty="0"/>
              <a:t> </a:t>
            </a:r>
            <a:r>
              <a:rPr lang="fr-BE" dirty="0" err="1"/>
              <a:t>exporteren</a:t>
            </a:r>
            <a:endParaRPr lang="nl-NL" dirty="0"/>
          </a:p>
        </p:txBody>
      </p:sp>
      <p:sp>
        <p:nvSpPr>
          <p:cNvPr id="2295813" name="Rectangle 5"/>
          <p:cNvSpPr>
            <a:spLocks noChangeArrowheads="1"/>
          </p:cNvSpPr>
          <p:nvPr/>
        </p:nvSpPr>
        <p:spPr bwMode="auto">
          <a:xfrm>
            <a:off x="8304213" y="188913"/>
            <a:ext cx="839787" cy="858837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NL"/>
          </a:p>
        </p:txBody>
      </p:sp>
      <p:sp>
        <p:nvSpPr>
          <p:cNvPr id="2295816" name="AutoShape 8"/>
          <p:cNvSpPr>
            <a:spLocks noChangeArrowheads="1"/>
          </p:cNvSpPr>
          <p:nvPr/>
        </p:nvSpPr>
        <p:spPr bwMode="auto">
          <a:xfrm>
            <a:off x="1331913" y="1257300"/>
            <a:ext cx="7625970" cy="5411788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  <a:r>
              <a:rPr lang="en-US" sz="1600" b="1" u="none" dirty="0"/>
              <a:t> cat </a:t>
            </a:r>
            <a:r>
              <a:rPr lang="en-US" sz="1600" b="1" u="none" dirty="0" err="1"/>
              <a:t>export_demo</a:t>
            </a: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naam="Gaston Lagaffe"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export naam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 err="1"/>
              <a:t>toon_naam_en_wijzig</a:t>
            </a: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 err="1"/>
              <a:t>toon_naam</a:t>
            </a: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exit 0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  <a:endParaRPr lang="fr-BE" sz="1600" b="1" u="none" dirty="0">
              <a:solidFill>
                <a:srgbClr val="009900"/>
              </a:solidFill>
            </a:endParaRPr>
          </a:p>
        </p:txBody>
      </p:sp>
      <p:sp>
        <p:nvSpPr>
          <p:cNvPr id="2295817" name="AutoShape 9"/>
          <p:cNvSpPr>
            <a:spLocks noChangeArrowheads="1"/>
          </p:cNvSpPr>
          <p:nvPr/>
        </p:nvSpPr>
        <p:spPr bwMode="auto">
          <a:xfrm>
            <a:off x="1331913" y="1257300"/>
            <a:ext cx="7625970" cy="5411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cat </a:t>
            </a:r>
            <a:r>
              <a:rPr lang="en-US" sz="1600" b="1" u="none" dirty="0" err="1"/>
              <a:t>toon_naam_en_wijzig</a:t>
            </a: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#!/bin/bash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echo $naam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naam="Leon </a:t>
            </a:r>
            <a:r>
              <a:rPr lang="en-US" sz="1600" b="1" u="none" dirty="0" err="1"/>
              <a:t>Prunelle</a:t>
            </a:r>
            <a:r>
              <a:rPr lang="en-US" sz="1600" b="1" u="none" dirty="0"/>
              <a:t>"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echo $naam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exit 0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5823" name="AutoShape 15"/>
          <p:cNvSpPr>
            <a:spLocks noChangeArrowheads="1"/>
          </p:cNvSpPr>
          <p:nvPr/>
        </p:nvSpPr>
        <p:spPr bwMode="auto">
          <a:xfrm>
            <a:off x="1331913" y="1257300"/>
            <a:ext cx="7625970" cy="5411788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export_demo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295824" name="AutoShape 16"/>
          <p:cNvSpPr>
            <a:spLocks noChangeArrowheads="1"/>
          </p:cNvSpPr>
          <p:nvPr/>
        </p:nvSpPr>
        <p:spPr bwMode="auto">
          <a:xfrm>
            <a:off x="1331913" y="1260321"/>
            <a:ext cx="7625970" cy="54117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Gaston Lagaffe</a:t>
            </a:r>
          </a:p>
        </p:txBody>
      </p:sp>
      <p:grpSp>
        <p:nvGrpSpPr>
          <p:cNvPr id="2295830" name="Group 22"/>
          <p:cNvGrpSpPr>
            <a:grpSpLocks/>
          </p:cNvGrpSpPr>
          <p:nvPr/>
        </p:nvGrpSpPr>
        <p:grpSpPr bwMode="auto">
          <a:xfrm>
            <a:off x="5219700" y="4589463"/>
            <a:ext cx="3298825" cy="976312"/>
            <a:chOff x="3288" y="2890"/>
            <a:chExt cx="2078" cy="615"/>
          </a:xfrm>
        </p:grpSpPr>
        <p:sp>
          <p:nvSpPr>
            <p:cNvPr id="2295825" name="AutoShape 17"/>
            <p:cNvSpPr>
              <a:spLocks noChangeArrowheads="1"/>
            </p:cNvSpPr>
            <p:nvPr/>
          </p:nvSpPr>
          <p:spPr bwMode="auto">
            <a:xfrm>
              <a:off x="3356" y="3086"/>
              <a:ext cx="2010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endParaRPr lang="fr-BE" sz="1800" b="1" u="none"/>
            </a:p>
          </p:txBody>
        </p:sp>
        <p:sp>
          <p:nvSpPr>
            <p:cNvPr id="2295826" name="Text Box 18"/>
            <p:cNvSpPr txBox="1">
              <a:spLocks noChangeArrowheads="1"/>
            </p:cNvSpPr>
            <p:nvPr/>
          </p:nvSpPr>
          <p:spPr bwMode="auto">
            <a:xfrm>
              <a:off x="3288" y="2890"/>
              <a:ext cx="1747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 dirty="0"/>
                <a:t>/</a:t>
              </a:r>
              <a:r>
                <a:rPr lang="fr-BE" sz="1600" b="1" u="none" dirty="0" err="1"/>
                <a:t>bin</a:t>
              </a:r>
              <a:r>
                <a:rPr lang="fr-BE" sz="1600" b="1" u="none" dirty="0"/>
                <a:t>/</a:t>
              </a:r>
              <a:r>
                <a:rPr lang="fr-BE" sz="1600" b="1" u="none" dirty="0" err="1"/>
                <a:t>bash</a:t>
              </a:r>
              <a:r>
                <a:rPr lang="fr-BE" sz="1600" b="1" u="none" dirty="0"/>
                <a:t> </a:t>
              </a:r>
              <a:r>
                <a:rPr lang="fr-BE" sz="1600" b="1" u="none" dirty="0" err="1"/>
                <a:t>export_demo</a:t>
              </a:r>
              <a:endParaRPr lang="nl-NL" sz="1600" b="1" u="none" dirty="0"/>
            </a:p>
          </p:txBody>
        </p:sp>
      </p:grpSp>
      <p:sp>
        <p:nvSpPr>
          <p:cNvPr id="2295827" name="Line 19"/>
          <p:cNvSpPr>
            <a:spLocks noChangeShapeType="1"/>
          </p:cNvSpPr>
          <p:nvPr/>
        </p:nvSpPr>
        <p:spPr bwMode="auto">
          <a:xfrm>
            <a:off x="3276600" y="5229225"/>
            <a:ext cx="2041525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nl-NL"/>
          </a:p>
        </p:txBody>
      </p:sp>
      <p:sp>
        <p:nvSpPr>
          <p:cNvPr id="2295846" name="AutoShape 38"/>
          <p:cNvSpPr>
            <a:spLocks noChangeArrowheads="1"/>
          </p:cNvSpPr>
          <p:nvPr/>
        </p:nvSpPr>
        <p:spPr bwMode="auto">
          <a:xfrm>
            <a:off x="1331913" y="1252229"/>
            <a:ext cx="7625970" cy="54117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Leon Prunelle</a:t>
            </a:r>
          </a:p>
        </p:txBody>
      </p:sp>
      <p:sp>
        <p:nvSpPr>
          <p:cNvPr id="2295853" name="AutoShape 45"/>
          <p:cNvSpPr>
            <a:spLocks noChangeArrowheads="1"/>
          </p:cNvSpPr>
          <p:nvPr/>
        </p:nvSpPr>
        <p:spPr bwMode="auto">
          <a:xfrm>
            <a:off x="1331913" y="1252229"/>
            <a:ext cx="7625970" cy="54117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 dirty="0"/>
              <a:t>Gaston Lagaffe</a:t>
            </a:r>
          </a:p>
        </p:txBody>
      </p:sp>
      <p:sp>
        <p:nvSpPr>
          <p:cNvPr id="2295855" name="AutoShape 47"/>
          <p:cNvSpPr>
            <a:spLocks noChangeArrowheads="1"/>
          </p:cNvSpPr>
          <p:nvPr/>
        </p:nvSpPr>
        <p:spPr bwMode="auto">
          <a:xfrm>
            <a:off x="1331913" y="1252229"/>
            <a:ext cx="7625970" cy="54117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5000"/>
              </a:lnSpc>
              <a:buFontTx/>
              <a:buNone/>
            </a:pPr>
            <a:r>
              <a:rPr lang="en-US" sz="1600" b="1" u="none">
                <a:solidFill>
                  <a:srgbClr val="009900"/>
                </a:solidFill>
              </a:rPr>
              <a:t>$</a:t>
            </a:r>
          </a:p>
        </p:txBody>
      </p:sp>
      <p:graphicFrame>
        <p:nvGraphicFramePr>
          <p:cNvPr id="2295856" name="Object 48"/>
          <p:cNvGraphicFramePr>
            <a:graphicFrameLocks noChangeAspect="1"/>
          </p:cNvGraphicFramePr>
          <p:nvPr/>
        </p:nvGraphicFramePr>
        <p:xfrm>
          <a:off x="8262938" y="222250"/>
          <a:ext cx="86518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872" name="Image" r:id="rId4" imgW="1536508" imgH="1447619" progId="Photoshop.Image.6">
                  <p:embed/>
                </p:oleObj>
              </mc:Choice>
              <mc:Fallback>
                <p:oleObj name="Image" r:id="rId4" imgW="1536508" imgH="1447619" progId="Photoshop.Image.6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222250"/>
                        <a:ext cx="86518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5832" name="Group 24"/>
          <p:cNvGrpSpPr>
            <a:grpSpLocks/>
          </p:cNvGrpSpPr>
          <p:nvPr/>
        </p:nvGrpSpPr>
        <p:grpSpPr bwMode="auto">
          <a:xfrm>
            <a:off x="5219700" y="4589463"/>
            <a:ext cx="3298825" cy="976312"/>
            <a:chOff x="3288" y="2890"/>
            <a:chExt cx="2078" cy="615"/>
          </a:xfrm>
        </p:grpSpPr>
        <p:sp>
          <p:nvSpPr>
            <p:cNvPr id="2295833" name="AutoShape 25"/>
            <p:cNvSpPr>
              <a:spLocks noChangeArrowheads="1"/>
            </p:cNvSpPr>
            <p:nvPr/>
          </p:nvSpPr>
          <p:spPr bwMode="auto">
            <a:xfrm>
              <a:off x="3356" y="3086"/>
              <a:ext cx="2010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r>
                <a:rPr lang="fr-BE" sz="1800" b="1" u="none"/>
                <a:t>naam:Gaston Lagaffe</a:t>
              </a:r>
            </a:p>
          </p:txBody>
        </p:sp>
        <p:sp>
          <p:nvSpPr>
            <p:cNvPr id="2295834" name="Text Box 26"/>
            <p:cNvSpPr txBox="1">
              <a:spLocks noChangeArrowheads="1"/>
            </p:cNvSpPr>
            <p:nvPr/>
          </p:nvSpPr>
          <p:spPr bwMode="auto">
            <a:xfrm>
              <a:off x="3288" y="2890"/>
              <a:ext cx="1747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 dirty="0"/>
                <a:t>/</a:t>
              </a:r>
              <a:r>
                <a:rPr lang="fr-BE" sz="1600" b="1" u="none" dirty="0" err="1"/>
                <a:t>bin</a:t>
              </a:r>
              <a:r>
                <a:rPr lang="fr-BE" sz="1600" b="1" u="none" dirty="0"/>
                <a:t>/</a:t>
              </a:r>
              <a:r>
                <a:rPr lang="fr-BE" sz="1600" b="1" u="none" dirty="0" err="1"/>
                <a:t>bash</a:t>
              </a:r>
              <a:r>
                <a:rPr lang="fr-BE" sz="1600" b="1" u="none" dirty="0"/>
                <a:t> </a:t>
              </a:r>
              <a:r>
                <a:rPr lang="fr-BE" sz="1600" b="1" u="none" dirty="0" err="1"/>
                <a:t>export_demo</a:t>
              </a:r>
              <a:endParaRPr lang="nl-NL" sz="1600" b="1" u="none" dirty="0"/>
            </a:p>
          </p:txBody>
        </p:sp>
      </p:grpSp>
      <p:grpSp>
        <p:nvGrpSpPr>
          <p:cNvPr id="2295838" name="Group 30"/>
          <p:cNvGrpSpPr>
            <a:grpSpLocks/>
          </p:cNvGrpSpPr>
          <p:nvPr/>
        </p:nvGrpSpPr>
        <p:grpSpPr bwMode="auto">
          <a:xfrm>
            <a:off x="5219702" y="4589463"/>
            <a:ext cx="3760789" cy="976312"/>
            <a:chOff x="3288" y="2890"/>
            <a:chExt cx="2369" cy="615"/>
          </a:xfrm>
        </p:grpSpPr>
        <p:sp>
          <p:nvSpPr>
            <p:cNvPr id="2295839" name="AutoShape 31"/>
            <p:cNvSpPr>
              <a:spLocks noChangeArrowheads="1"/>
            </p:cNvSpPr>
            <p:nvPr/>
          </p:nvSpPr>
          <p:spPr bwMode="auto">
            <a:xfrm>
              <a:off x="3356" y="3086"/>
              <a:ext cx="2010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r>
                <a:rPr lang="fr-BE" sz="1800" b="1" u="none"/>
                <a:t>naam:Gaston Lagaffe</a:t>
              </a:r>
            </a:p>
          </p:txBody>
        </p:sp>
        <p:sp>
          <p:nvSpPr>
            <p:cNvPr id="2295840" name="Text Box 32"/>
            <p:cNvSpPr txBox="1">
              <a:spLocks noChangeArrowheads="1"/>
            </p:cNvSpPr>
            <p:nvPr/>
          </p:nvSpPr>
          <p:spPr bwMode="auto">
            <a:xfrm>
              <a:off x="3288" y="2890"/>
              <a:ext cx="2369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 dirty="0"/>
                <a:t>/</a:t>
              </a:r>
              <a:r>
                <a:rPr lang="fr-BE" sz="1600" b="1" u="none" dirty="0" err="1"/>
                <a:t>bin</a:t>
              </a:r>
              <a:r>
                <a:rPr lang="fr-BE" sz="1600" b="1" u="none" dirty="0"/>
                <a:t>/</a:t>
              </a:r>
              <a:r>
                <a:rPr lang="fr-BE" sz="1600" b="1" u="none" dirty="0" err="1"/>
                <a:t>bash</a:t>
              </a:r>
              <a:r>
                <a:rPr lang="fr-BE" sz="1600" b="1" u="none" dirty="0"/>
                <a:t> </a:t>
              </a:r>
              <a:r>
                <a:rPr lang="fr-BE" sz="1600" b="1" u="none" dirty="0" err="1"/>
                <a:t>toon_naam_en_wijzig</a:t>
              </a:r>
              <a:endParaRPr lang="nl-NL" sz="1600" b="1" u="none" dirty="0"/>
            </a:p>
          </p:txBody>
        </p:sp>
      </p:grpSp>
      <p:grpSp>
        <p:nvGrpSpPr>
          <p:cNvPr id="2295843" name="Group 35"/>
          <p:cNvGrpSpPr>
            <a:grpSpLocks/>
          </p:cNvGrpSpPr>
          <p:nvPr/>
        </p:nvGrpSpPr>
        <p:grpSpPr bwMode="auto">
          <a:xfrm>
            <a:off x="5219702" y="3108329"/>
            <a:ext cx="3760789" cy="976314"/>
            <a:chOff x="3288" y="2890"/>
            <a:chExt cx="2369" cy="615"/>
          </a:xfrm>
        </p:grpSpPr>
        <p:sp>
          <p:nvSpPr>
            <p:cNvPr id="2295845" name="Text Box 37"/>
            <p:cNvSpPr txBox="1">
              <a:spLocks noChangeArrowheads="1"/>
            </p:cNvSpPr>
            <p:nvPr/>
          </p:nvSpPr>
          <p:spPr bwMode="auto">
            <a:xfrm>
              <a:off x="3288" y="2890"/>
              <a:ext cx="2369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 dirty="0"/>
                <a:t>/</a:t>
              </a:r>
              <a:r>
                <a:rPr lang="fr-BE" sz="1600" b="1" u="none" dirty="0" err="1"/>
                <a:t>bin</a:t>
              </a:r>
              <a:r>
                <a:rPr lang="fr-BE" sz="1600" b="1" u="none" dirty="0"/>
                <a:t>/</a:t>
              </a:r>
              <a:r>
                <a:rPr lang="fr-BE" sz="1600" b="1" u="none" dirty="0" err="1"/>
                <a:t>bash</a:t>
              </a:r>
              <a:r>
                <a:rPr lang="fr-BE" sz="1600" b="1" u="none" dirty="0"/>
                <a:t> </a:t>
              </a:r>
              <a:r>
                <a:rPr lang="fr-BE" sz="1600" b="1" u="none" dirty="0" err="1"/>
                <a:t>toon_naam_en_wijzig</a:t>
              </a:r>
              <a:endParaRPr lang="nl-NL" sz="1600" b="1" u="none" dirty="0"/>
            </a:p>
          </p:txBody>
        </p:sp>
        <p:sp>
          <p:nvSpPr>
            <p:cNvPr id="2295844" name="AutoShape 36"/>
            <p:cNvSpPr>
              <a:spLocks noChangeArrowheads="1"/>
            </p:cNvSpPr>
            <p:nvPr/>
          </p:nvSpPr>
          <p:spPr bwMode="auto">
            <a:xfrm>
              <a:off x="3356" y="3086"/>
              <a:ext cx="2010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r>
                <a:rPr lang="fr-BE" sz="1800" b="1" u="none"/>
                <a:t>naam:Leon Prunelle</a:t>
              </a:r>
            </a:p>
          </p:txBody>
        </p:sp>
      </p:grpSp>
      <p:grpSp>
        <p:nvGrpSpPr>
          <p:cNvPr id="2295850" name="Group 42"/>
          <p:cNvGrpSpPr>
            <a:grpSpLocks/>
          </p:cNvGrpSpPr>
          <p:nvPr/>
        </p:nvGrpSpPr>
        <p:grpSpPr bwMode="auto">
          <a:xfrm>
            <a:off x="5219700" y="4589463"/>
            <a:ext cx="3298825" cy="976312"/>
            <a:chOff x="3288" y="2890"/>
            <a:chExt cx="2078" cy="615"/>
          </a:xfrm>
        </p:grpSpPr>
        <p:sp>
          <p:nvSpPr>
            <p:cNvPr id="2295852" name="Text Box 44"/>
            <p:cNvSpPr txBox="1">
              <a:spLocks noChangeArrowheads="1"/>
            </p:cNvSpPr>
            <p:nvPr/>
          </p:nvSpPr>
          <p:spPr bwMode="auto">
            <a:xfrm>
              <a:off x="3288" y="2890"/>
              <a:ext cx="1592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600" b="1" u="none" dirty="0"/>
                <a:t>/</a:t>
              </a:r>
              <a:r>
                <a:rPr lang="fr-BE" sz="1600" b="1" u="none" dirty="0" err="1"/>
                <a:t>bin</a:t>
              </a:r>
              <a:r>
                <a:rPr lang="fr-BE" sz="1600" b="1" u="none" dirty="0"/>
                <a:t>/</a:t>
              </a:r>
              <a:r>
                <a:rPr lang="fr-BE" sz="1600" b="1" u="none" dirty="0" err="1"/>
                <a:t>bash</a:t>
              </a:r>
              <a:r>
                <a:rPr lang="fr-BE" sz="1600" b="1" u="none" dirty="0"/>
                <a:t> </a:t>
              </a:r>
              <a:r>
                <a:rPr lang="fr-BE" sz="1600" b="1" u="none" dirty="0" err="1"/>
                <a:t>toon_naam</a:t>
              </a:r>
              <a:endParaRPr lang="nl-NL" sz="1600" b="1" u="none" dirty="0"/>
            </a:p>
          </p:txBody>
        </p:sp>
        <p:sp>
          <p:nvSpPr>
            <p:cNvPr id="2295851" name="AutoShape 43"/>
            <p:cNvSpPr>
              <a:spLocks noChangeArrowheads="1"/>
            </p:cNvSpPr>
            <p:nvPr/>
          </p:nvSpPr>
          <p:spPr bwMode="auto">
            <a:xfrm>
              <a:off x="3356" y="3086"/>
              <a:ext cx="2010" cy="419"/>
            </a:xfrm>
            <a:prstGeom prst="foldedCorner">
              <a:avLst>
                <a:gd name="adj" fmla="val 4088"/>
              </a:avLst>
            </a:prstGeom>
            <a:solidFill>
              <a:srgbClr val="99CC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180000" tIns="180000" rIns="180000" bIns="180000"/>
            <a:lstStyle/>
            <a:p>
              <a:pPr algn="l">
                <a:buFontTx/>
                <a:buNone/>
              </a:pPr>
              <a:r>
                <a:rPr lang="fr-BE" sz="1800" b="1" u="none"/>
                <a:t>naam:Gaston Lagaffe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29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9" dur="500"/>
                                        <p:tgtEl>
                                          <p:spTgt spid="2295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29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9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35" dur="500"/>
                                        <p:tgtEl>
                                          <p:spTgt spid="2295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9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958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9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9" dur="500"/>
                                        <p:tgtEl>
                                          <p:spTgt spid="22958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29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7" dur="500"/>
                                        <p:tgtEl>
                                          <p:spTgt spid="2295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229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65" dur="500"/>
                                        <p:tgtEl>
                                          <p:spTgt spid="2295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29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9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4.72222E-6 -0.2143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95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79" dur="500"/>
                                        <p:tgtEl>
                                          <p:spTgt spid="2295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29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90" dur="500"/>
                                        <p:tgtEl>
                                          <p:spTgt spid="2295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29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95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04" dur="500"/>
                                        <p:tgtEl>
                                          <p:spTgt spid="229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29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14" dur="500"/>
                                        <p:tgtEl>
                                          <p:spTgt spid="2295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29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29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25" dur="500"/>
                                        <p:tgtEl>
                                          <p:spTgt spid="2295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9" dur="500"/>
                                        <p:tgtEl>
                                          <p:spTgt spid="229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9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4.72222E-6 -0.21435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2958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29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29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54" dur="500"/>
                                        <p:tgtEl>
                                          <p:spTgt spid="2295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8" dur="500"/>
                                        <p:tgtEl>
                                          <p:spTgt spid="229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2958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8" presetClass="exit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Right)">
                                      <p:cBhvr>
                                        <p:cTn id="165" dur="500"/>
                                        <p:tgtEl>
                                          <p:spTgt spid="2295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00"/>
                            </p:stCondLst>
                            <p:childTnLst>
                              <p:par>
                                <p:cTn id="168" presetID="18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169" dur="500"/>
                                        <p:tgtEl>
                                          <p:spTgt spid="2295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54" grpId="0" animBg="1"/>
      <p:bldP spid="2295854" grpId="1" animBg="1"/>
      <p:bldP spid="2295849" grpId="0" animBg="1"/>
      <p:bldP spid="2295849" grpId="1" animBg="1"/>
      <p:bldP spid="2295848" grpId="0" animBg="1"/>
      <p:bldP spid="2295848" grpId="1" animBg="1"/>
      <p:bldP spid="2295847" grpId="0" animBg="1"/>
      <p:bldP spid="2295847" grpId="1" animBg="1"/>
      <p:bldP spid="2295842" grpId="0" animBg="1"/>
      <p:bldP spid="2295842" grpId="1" animBg="1"/>
      <p:bldP spid="2295841" grpId="0" animBg="1"/>
      <p:bldP spid="2295841" grpId="1" animBg="1"/>
      <p:bldP spid="2295837" grpId="0" animBg="1"/>
      <p:bldP spid="2295837" grpId="1" animBg="1"/>
      <p:bldP spid="2295836" grpId="0" animBg="1"/>
      <p:bldP spid="2295836" grpId="1" animBg="1"/>
      <p:bldP spid="2295835" grpId="0" animBg="1"/>
      <p:bldP spid="2295835" grpId="1" animBg="1"/>
      <p:bldP spid="2295831" grpId="0" animBg="1"/>
      <p:bldP spid="2295831" grpId="1" animBg="1"/>
      <p:bldP spid="2295829" grpId="0" animBg="1"/>
      <p:bldP spid="2295829" grpId="1" animBg="1"/>
      <p:bldP spid="2295828" grpId="0" animBg="1"/>
      <p:bldP spid="2295828" grpId="1" animBg="1"/>
      <p:bldP spid="2295817" grpId="0" animBg="1"/>
      <p:bldP spid="2295823" grpId="0" animBg="1"/>
      <p:bldP spid="2295824" grpId="0" animBg="1"/>
      <p:bldP spid="2295827" grpId="0" animBg="1"/>
      <p:bldP spid="2295827" grpId="1" animBg="1"/>
      <p:bldP spid="2295846" grpId="0" animBg="1"/>
      <p:bldP spid="2295853" grpId="0" animBg="1"/>
      <p:bldP spid="22958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Variabelen vrijgeven</a:t>
            </a:r>
            <a:endParaRPr lang="nl-NL"/>
          </a:p>
        </p:txBody>
      </p:sp>
      <p:sp>
        <p:nvSpPr>
          <p:cNvPr id="2296835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geheugen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ingenomen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variabelen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vrijgegeven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namen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spaties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wanneer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geheugenruimte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shell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gereserveerd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blijft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normaalgezien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behouden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zolang</a:t>
            </a:r>
            <a:r>
              <a:rPr lang="en-US" sz="2000" u="none" dirty="0">
                <a:latin typeface="Calibri" pitchFamily="34" charset="0"/>
              </a:rPr>
              <a:t> shell </a:t>
            </a:r>
            <a:r>
              <a:rPr lang="en-US" sz="2000" u="none" dirty="0" err="1">
                <a:latin typeface="Calibri" pitchFamily="34" charset="0"/>
              </a:rPr>
              <a:t>waarin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initialisatie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gebeurde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actief</a:t>
            </a:r>
            <a:r>
              <a:rPr lang="en-US" sz="2000" u="none" dirty="0">
                <a:latin typeface="Calibri" pitchFamily="34" charset="0"/>
              </a:rPr>
              <a:t> is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commando </a:t>
            </a:r>
            <a:r>
              <a:rPr lang="en-US" sz="2000" b="1" u="none" dirty="0">
                <a:latin typeface="Courier New"/>
                <a:sym typeface="Courier New"/>
              </a:rPr>
              <a:t>"</a:t>
            </a:r>
            <a:r>
              <a:rPr lang="en-US" sz="2000" b="1" u="none" dirty="0" err="1">
                <a:latin typeface="Courier New"/>
                <a:sym typeface="Courier New"/>
              </a:rPr>
              <a:t>tekst</a:t>
            </a:r>
            <a:r>
              <a:rPr lang="en-US" sz="2000" b="1" u="none" dirty="0">
                <a:latin typeface="Courier New"/>
                <a:sym typeface="Courier New"/>
              </a:rPr>
              <a:t>="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maakt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leeg</a:t>
            </a:r>
            <a:r>
              <a:rPr lang="en-US" sz="2000" u="none" dirty="0">
                <a:latin typeface="Calibri" pitchFamily="34" charset="0"/>
              </a:rPr>
              <a:t>, </a:t>
            </a:r>
            <a:r>
              <a:rPr lang="en-US" sz="2000" u="none" dirty="0" err="1">
                <a:latin typeface="Calibri" pitchFamily="34" charset="0"/>
              </a:rPr>
              <a:t>maar</a:t>
            </a:r>
            <a:r>
              <a:rPr lang="en-US" sz="2000" u="none" dirty="0">
                <a:latin typeface="Calibri" pitchFamily="34" charset="0"/>
              </a:rPr>
              <a:t/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geheugenruimte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vrij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296839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unset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5" grpId="0" uiExpand="1" build="p" bldLvl="2"/>
      <p:bldP spid="2296839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AutoShape 2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naam=Gaston plaats=Brussel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297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Variabelen vrijgeven</a:t>
            </a:r>
            <a:endParaRPr lang="nl-NL"/>
          </a:p>
        </p:txBody>
      </p:sp>
      <p:sp>
        <p:nvSpPr>
          <p:cNvPr id="2297863" name="AutoShape 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"$naam $</a:t>
            </a:r>
            <a:r>
              <a:rPr lang="en-US" sz="1800" b="1" u="none" dirty="0" err="1"/>
              <a:t>plaats</a:t>
            </a:r>
            <a:r>
              <a:rPr lang="en-US" sz="1800" b="1" u="none" dirty="0"/>
              <a:t>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97870" name="AutoShape 14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Gaston Brussel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1" name="AutoShape 15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unset naam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2" name="AutoShape 16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"$naam"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97873" name="AutoShape 17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4" name="AutoShape 18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echo "$plaats"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7875" name="AutoShape 19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Brussel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6" name="AutoShape 20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unset naam </a:t>
            </a:r>
            <a:r>
              <a:rPr lang="en-US" sz="1800" b="1" u="none" dirty="0" err="1"/>
              <a:t>plaats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7" name="AutoShape 21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  <a:r>
              <a:rPr lang="en-US" sz="1800" b="1" u="none" dirty="0" err="1"/>
              <a:t>plaats</a:t>
            </a:r>
            <a:r>
              <a:rPr lang="en-US" sz="1800" b="1" u="none" dirty="0"/>
              <a:t>=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7878" name="AutoShape 22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</a:t>
            </a:r>
            <a:r>
              <a:rPr lang="en-US" sz="1800" b="1" u="none" dirty="0" err="1"/>
              <a:t>plaats</a:t>
            </a:r>
            <a:r>
              <a:rPr lang="en-US" sz="1800" b="1" u="none" dirty="0"/>
              <a:t>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97879" name="AutoShape 23"/>
          <p:cNvSpPr>
            <a:spLocks noChangeArrowheads="1"/>
          </p:cNvSpPr>
          <p:nvPr/>
        </p:nvSpPr>
        <p:spPr bwMode="auto">
          <a:xfrm>
            <a:off x="1331913" y="1341438"/>
            <a:ext cx="7416800" cy="51847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7858" grpId="0" animBg="1"/>
      <p:bldP spid="2297863" grpId="0" animBg="1"/>
      <p:bldP spid="2297870" grpId="0" animBg="1"/>
      <p:bldP spid="2297871" grpId="0" animBg="1"/>
      <p:bldP spid="2297872" grpId="0" animBg="1"/>
      <p:bldP spid="2297873" grpId="0" animBg="1"/>
      <p:bldP spid="2297874" grpId="0" animBg="1"/>
      <p:bldP spid="2297875" grpId="0" animBg="1"/>
      <p:bldP spid="2297876" grpId="0" animBg="1"/>
      <p:bldP spid="2297877" grpId="0" animBg="1"/>
      <p:bldP spid="2297878" grpId="0" animBg="1"/>
      <p:bldP spid="22978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Symbolische constanten</a:t>
            </a:r>
            <a:endParaRPr lang="nl-NL"/>
          </a:p>
        </p:txBody>
      </p:sp>
      <p:sp>
        <p:nvSpPr>
          <p:cNvPr id="2298883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508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variabelen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"</a:t>
            </a:r>
            <a:r>
              <a:rPr lang="en-US" sz="2000" u="none" dirty="0" err="1">
                <a:latin typeface="Calibri" pitchFamily="34" charset="0"/>
              </a:rPr>
              <a:t>bevroren</a:t>
            </a:r>
            <a:r>
              <a:rPr lang="en-US" sz="2000" u="none" dirty="0">
                <a:latin typeface="Calibri" pitchFamily="34" charset="0"/>
              </a:rPr>
              <a:t>"</a:t>
            </a: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goed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programmeerprincipe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letterlijke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constanten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u="none" dirty="0" err="1">
                <a:latin typeface="Calibri" pitchFamily="34" charset="0"/>
              </a:rPr>
              <a:t>programmacode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vervangen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symbolische</a:t>
            </a:r>
            <a:r>
              <a:rPr lang="en-US" sz="2000" u="none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constanten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benoemde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constanten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weinig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in shell scripts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commando </a:t>
            </a:r>
            <a:r>
              <a:rPr lang="en-US" sz="2000" b="1" u="none" dirty="0" err="1">
                <a:latin typeface="Courier New"/>
                <a:sym typeface="Courier New"/>
              </a:rPr>
              <a:t>readonly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zonder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lijst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met </a:t>
            </a:r>
            <a:r>
              <a:rPr lang="en-US" sz="2000" u="none" dirty="0" err="1">
                <a:latin typeface="Calibri" pitchFamily="34" charset="0"/>
              </a:rPr>
              <a:t>namen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symbolische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constanten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298887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readonly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8883" grpId="0" uiExpand="1" build="p" bldLvl="2"/>
      <p:bldP spid="2298887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Symbolische constanten</a:t>
            </a:r>
            <a:endParaRPr lang="nl-NL"/>
          </a:p>
        </p:txBody>
      </p:sp>
      <p:sp>
        <p:nvSpPr>
          <p:cNvPr id="2299907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</p:txBody>
      </p:sp>
      <p:sp>
        <p:nvSpPr>
          <p:cNvPr id="2299911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readonly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  <p:sp>
        <p:nvSpPr>
          <p:cNvPr id="2299912" name="AutoShape 8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naam=Gaston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299913" name="AutoShape 9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plaats=Brussel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9916" name="AutoShape 12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  <a:r>
              <a:rPr lang="en-US" sz="1800" b="1" u="none" dirty="0" err="1"/>
              <a:t>readonly</a:t>
            </a:r>
            <a:r>
              <a:rPr lang="en-US" sz="1800" b="1" u="none" dirty="0"/>
              <a:t> naam </a:t>
            </a:r>
            <a:r>
              <a:rPr lang="en-US" sz="1800" b="1" u="none" dirty="0" err="1"/>
              <a:t>plaats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9917" name="AutoShape 13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"$naam $</a:t>
            </a:r>
            <a:r>
              <a:rPr lang="en-US" sz="1800" b="1" u="none" dirty="0" err="1"/>
              <a:t>plaats</a:t>
            </a:r>
            <a:r>
              <a:rPr lang="en-US" sz="1800" b="1" u="none" dirty="0"/>
              <a:t>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299918" name="AutoShape 14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Gaston Brussel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9919" name="AutoShape 15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plaats=Parijs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9920" name="AutoShape 16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bash: </a:t>
            </a:r>
            <a:r>
              <a:rPr lang="en-US" sz="1800" b="1" u="none" dirty="0" err="1"/>
              <a:t>plaats</a:t>
            </a:r>
            <a:r>
              <a:rPr lang="en-US" sz="1800" b="1" u="none" dirty="0"/>
              <a:t>: </a:t>
            </a:r>
            <a:r>
              <a:rPr lang="en-US" sz="1800" b="1" u="none" dirty="0" err="1"/>
              <a:t>readonly</a:t>
            </a:r>
            <a:r>
              <a:rPr lang="en-US" sz="1800" b="1" u="none" dirty="0"/>
              <a:t> variable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299921" name="AutoShape 17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naam=Leon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299922" name="AutoShape 18"/>
          <p:cNvSpPr>
            <a:spLocks noChangeArrowheads="1"/>
          </p:cNvSpPr>
          <p:nvPr/>
        </p:nvSpPr>
        <p:spPr bwMode="auto">
          <a:xfrm>
            <a:off x="1331913" y="3068638"/>
            <a:ext cx="7416800" cy="36004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bash: naam: </a:t>
            </a:r>
            <a:r>
              <a:rPr lang="en-US" sz="1800" b="1" u="none" dirty="0" err="1"/>
              <a:t>readonly</a:t>
            </a:r>
            <a:r>
              <a:rPr lang="en-US" sz="1800" b="1" u="none" dirty="0"/>
              <a:t> variable</a:t>
            </a:r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9912" grpId="0" animBg="1"/>
      <p:bldP spid="2299913" grpId="0" animBg="1"/>
      <p:bldP spid="2299916" grpId="0" animBg="1"/>
      <p:bldP spid="2299917" grpId="0" animBg="1"/>
      <p:bldP spid="2299918" grpId="0" animBg="1"/>
      <p:bldP spid="2299919" grpId="0" animBg="1"/>
      <p:bldP spid="2299920" grpId="0" animBg="1"/>
      <p:bldP spid="2299921" grpId="0" animBg="1"/>
      <p:bldP spid="22999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Lezen uit stdin</a:t>
            </a:r>
            <a:endParaRPr lang="nl-NL"/>
          </a:p>
        </p:txBody>
      </p:sp>
      <p:sp>
        <p:nvSpPr>
          <p:cNvPr id="2300931" name="Rectangle 3"/>
          <p:cNvSpPr>
            <a:spLocks noChangeArrowheads="1"/>
          </p:cNvSpPr>
          <p:nvPr/>
        </p:nvSpPr>
        <p:spPr bwMode="auto">
          <a:xfrm>
            <a:off x="863600" y="1341438"/>
            <a:ext cx="8193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buFontTx/>
              <a:buNone/>
            </a:pP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leest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enkele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kent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velden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toe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interactieve</a:t>
            </a:r>
            <a:r>
              <a:rPr lang="en-US" sz="2000" u="none" dirty="0">
                <a:latin typeface="Calibri" pitchFamily="34" charset="0"/>
              </a:rPr>
              <a:t> shell scripts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schrijven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true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uitgelezen</a:t>
            </a:r>
            <a:r>
              <a:rPr lang="en-US" sz="2000" u="none" dirty="0">
                <a:latin typeface="Calibri" pitchFamily="34" charset="0"/>
              </a:rPr>
              <a:t>,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b="1" u="none" dirty="0">
                <a:latin typeface="Courier New"/>
                <a:sym typeface="Courier New"/>
              </a:rPr>
              <a:t>false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EOF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bereikt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velden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delimiter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omgevingsvariabele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IFS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600" b="1" u="none" dirty="0">
                <a:latin typeface="Courier New"/>
                <a:sym typeface="Courier New"/>
              </a:rPr>
              <a:t>IFS</a:t>
            </a:r>
            <a:r>
              <a:rPr lang="en-US" sz="1600" u="none" dirty="0">
                <a:latin typeface="Calibri" pitchFamily="34" charset="0"/>
              </a:rPr>
              <a:t> is </a:t>
            </a:r>
            <a:r>
              <a:rPr lang="en-US" sz="1600" u="none" dirty="0" err="1">
                <a:latin typeface="Calibri" pitchFamily="34" charset="0"/>
              </a:rPr>
              <a:t>standaard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ingesteld</a:t>
            </a:r>
            <a:r>
              <a:rPr lang="en-US" sz="1600" u="none" dirty="0">
                <a:latin typeface="Calibri" pitchFamily="34" charset="0"/>
              </a:rPr>
              <a:t> op </a:t>
            </a:r>
            <a:r>
              <a:rPr lang="en-US" sz="1600" u="none" dirty="0" err="1">
                <a:latin typeface="Calibri" pitchFamily="34" charset="0"/>
              </a:rPr>
              <a:t>witruimte</a:t>
            </a:r>
            <a:r>
              <a:rPr lang="en-US" sz="1600" u="none" dirty="0">
                <a:latin typeface="Calibri" pitchFamily="34" charset="0"/>
              </a:rPr>
              <a:t> (</a:t>
            </a:r>
            <a:r>
              <a:rPr lang="en-US" sz="1600" u="none" dirty="0" err="1">
                <a:latin typeface="Calibri" pitchFamily="34" charset="0"/>
              </a:rPr>
              <a:t>spaties</a:t>
            </a:r>
            <a:r>
              <a:rPr lang="en-US" sz="1600" u="none" dirty="0">
                <a:latin typeface="Calibri" pitchFamily="34" charset="0"/>
              </a:rPr>
              <a:t>, tabs en newlines)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600" u="none" dirty="0" err="1">
                <a:latin typeface="Calibri" pitchFamily="34" charset="0"/>
              </a:rPr>
              <a:t>velden</a:t>
            </a:r>
            <a:r>
              <a:rPr lang="en-US" sz="1600" u="none" dirty="0">
                <a:latin typeface="Calibri" pitchFamily="34" charset="0"/>
              </a:rPr>
              <a:t> in </a:t>
            </a:r>
            <a:r>
              <a:rPr lang="en-US" sz="1600" u="none" dirty="0" err="1">
                <a:latin typeface="Calibri" pitchFamily="34" charset="0"/>
              </a:rPr>
              <a:t>volgorde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toegekend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aan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600" u="none" dirty="0" err="1">
                <a:latin typeface="Calibri" pitchFamily="34" charset="0"/>
              </a:rPr>
              <a:t>variabelen</a:t>
            </a:r>
            <a:endParaRPr lang="en-US" sz="1600" u="none" dirty="0">
              <a:latin typeface="Calibri" pitchFamily="34" charset="0"/>
            </a:endParaRPr>
          </a:p>
        </p:txBody>
      </p:sp>
      <p:sp>
        <p:nvSpPr>
          <p:cNvPr id="2300935" name="AutoShape 7"/>
          <p:cNvSpPr>
            <a:spLocks noChangeArrowheads="1"/>
          </p:cNvSpPr>
          <p:nvPr/>
        </p:nvSpPr>
        <p:spPr bwMode="auto">
          <a:xfrm>
            <a:off x="1331913" y="1852613"/>
            <a:ext cx="635952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read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31" grpId="0" uiExpand="1" build="p" bldLvl="2"/>
      <p:bldP spid="2300935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Lezen uit stdin</a:t>
            </a:r>
            <a:endParaRPr lang="nl-NL"/>
          </a:p>
        </p:txBody>
      </p:sp>
      <p:sp>
        <p:nvSpPr>
          <p:cNvPr id="2300931" name="Rectangle 3"/>
          <p:cNvSpPr>
            <a:spLocks noChangeArrowheads="1"/>
          </p:cNvSpPr>
          <p:nvPr/>
        </p:nvSpPr>
        <p:spPr bwMode="auto">
          <a:xfrm>
            <a:off x="863600" y="1341438"/>
            <a:ext cx="8193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>
              <a:buFontTx/>
              <a:buNone/>
            </a:pP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leest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één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enkele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 en </a:t>
            </a:r>
            <a:r>
              <a:rPr lang="en-US" sz="2000" u="none" dirty="0" err="1">
                <a:latin typeface="Calibri" pitchFamily="34" charset="0"/>
              </a:rPr>
              <a:t>kent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velden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toe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variabelen</a:t>
            </a:r>
            <a:r>
              <a:rPr lang="en-US" sz="2000" u="none" dirty="0">
                <a:latin typeface="Calibri" pitchFamily="34" charset="0"/>
              </a:rPr>
              <a:t> in </a:t>
            </a:r>
            <a:r>
              <a:rPr lang="en-US" sz="2000" i="1" u="none" dirty="0" err="1">
                <a:latin typeface="Calibri" pitchFamily="34" charset="0"/>
              </a:rPr>
              <a:t>namenlijst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interactieve</a:t>
            </a:r>
            <a:r>
              <a:rPr lang="en-US" sz="2000" u="none" dirty="0">
                <a:latin typeface="Calibri" pitchFamily="34" charset="0"/>
              </a:rPr>
              <a:t> shell scripts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schrijven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geeft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true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terug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uitgelezen</a:t>
            </a:r>
            <a:r>
              <a:rPr lang="en-US" sz="2000" u="none" dirty="0">
                <a:latin typeface="Calibri" pitchFamily="34" charset="0"/>
              </a:rPr>
              <a:t>,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en </a:t>
            </a:r>
            <a:r>
              <a:rPr lang="en-US" sz="2000" b="1" u="none" dirty="0">
                <a:latin typeface="Courier New"/>
                <a:sym typeface="Courier New"/>
              </a:rPr>
              <a:t>false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EOF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bereikt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velden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gescheiden</a:t>
            </a:r>
            <a:r>
              <a:rPr lang="en-US" sz="2000" u="none" dirty="0">
                <a:latin typeface="Calibri" pitchFamily="34" charset="0"/>
              </a:rPr>
              <a:t> door delimiter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omgevingsvariabele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IFS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600" u="none" dirty="0">
                <a:latin typeface="Calibri" pitchFamily="34" charset="0"/>
              </a:rPr>
              <a:t>#</a:t>
            </a:r>
            <a:r>
              <a:rPr lang="en-US" sz="1600" u="none" dirty="0" err="1">
                <a:latin typeface="Calibri" pitchFamily="34" charset="0"/>
              </a:rPr>
              <a:t>velden</a:t>
            </a:r>
            <a:r>
              <a:rPr lang="en-US" sz="1600" u="none" dirty="0">
                <a:latin typeface="Calibri" pitchFamily="34" charset="0"/>
              </a:rPr>
              <a:t> &gt; #</a:t>
            </a:r>
            <a:r>
              <a:rPr lang="en-US" sz="1600" u="none" dirty="0" err="1">
                <a:latin typeface="Calibri" pitchFamily="34" charset="0"/>
              </a:rPr>
              <a:t>variabelen</a:t>
            </a:r>
            <a:r>
              <a:rPr lang="en-US" sz="1600" u="none" dirty="0">
                <a:latin typeface="Calibri" pitchFamily="34" charset="0"/>
              </a:rPr>
              <a:t> </a:t>
            </a:r>
            <a:br>
              <a:rPr lang="en-US" sz="1600" u="none" dirty="0">
                <a:latin typeface="Calibri" pitchFamily="34" charset="0"/>
              </a:rPr>
            </a:br>
            <a:r>
              <a:rPr lang="en-US" sz="1600" u="none" dirty="0">
                <a:latin typeface="Calibri" pitchFamily="34" charset="0"/>
              </a:rPr>
              <a:t>      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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resterende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velden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toegekend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aan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laatste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variabele</a:t>
            </a:r>
            <a:r>
              <a:rPr lang="en-US" sz="1600" u="none" dirty="0">
                <a:latin typeface="Calibri" pitchFamily="34" charset="0"/>
              </a:rPr>
              <a:t> 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600" u="none" dirty="0">
                <a:latin typeface="Calibri" pitchFamily="34" charset="0"/>
              </a:rPr>
              <a:t>#</a:t>
            </a:r>
            <a:r>
              <a:rPr lang="en-US" sz="1600" u="none" dirty="0" err="1">
                <a:latin typeface="Calibri" pitchFamily="34" charset="0"/>
              </a:rPr>
              <a:t>velden</a:t>
            </a:r>
            <a:r>
              <a:rPr lang="en-US" sz="1600" u="none" dirty="0">
                <a:latin typeface="Calibri" pitchFamily="34" charset="0"/>
              </a:rPr>
              <a:t> &lt; #</a:t>
            </a:r>
            <a:r>
              <a:rPr lang="en-US" sz="1600" u="none" dirty="0" err="1">
                <a:latin typeface="Calibri" pitchFamily="34" charset="0"/>
              </a:rPr>
              <a:t>variabelen</a:t>
            </a:r>
            <a:r>
              <a:rPr lang="en-US" sz="1600" u="none" dirty="0">
                <a:latin typeface="Calibri" pitchFamily="34" charset="0"/>
              </a:rPr>
              <a:t> </a:t>
            </a:r>
            <a:r>
              <a:rPr lang="en-US" sz="1800" u="none" dirty="0">
                <a:latin typeface="Calibri" pitchFamily="34" charset="0"/>
              </a:rPr>
              <a:t/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      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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lege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string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toegekend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aan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resterende</a:t>
            </a:r>
            <a:r>
              <a:rPr lang="en-US" sz="16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600" u="none" dirty="0" err="1">
                <a:latin typeface="Calibri" pitchFamily="34" charset="0"/>
                <a:sym typeface="Symbol" pitchFamily="18" charset="2"/>
              </a:rPr>
              <a:t>variabelen</a:t>
            </a:r>
            <a:endParaRPr lang="en-US" sz="16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300935" name="AutoShape 7"/>
          <p:cNvSpPr>
            <a:spLocks noChangeArrowheads="1"/>
          </p:cNvSpPr>
          <p:nvPr/>
        </p:nvSpPr>
        <p:spPr bwMode="auto">
          <a:xfrm>
            <a:off x="1331913" y="1852613"/>
            <a:ext cx="6359525" cy="665162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read </a:t>
            </a:r>
            <a:r>
              <a:rPr lang="en-US" sz="1800" b="1" i="1" u="none"/>
              <a:t>namenlijst</a:t>
            </a:r>
            <a:endParaRPr lang="fr-BE" sz="1800" b="1" i="1" u="non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31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6" name="AutoShape 2"/>
          <p:cNvSpPr>
            <a:spLocks noChangeArrowheads="1"/>
          </p:cNvSpPr>
          <p:nvPr/>
        </p:nvSpPr>
        <p:spPr bwMode="auto">
          <a:xfrm>
            <a:off x="1331913" y="5516563"/>
            <a:ext cx="7416800" cy="10096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chmod u+x </a:t>
            </a:r>
            <a:r>
              <a:rPr lang="en-US" sz="1800" b="1" i="1" u="none"/>
              <a:t>script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274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scripts uitvoeren</a:t>
            </a:r>
            <a:endParaRPr lang="nl-NL"/>
          </a:p>
        </p:txBody>
      </p:sp>
      <p:sp>
        <p:nvSpPr>
          <p:cNvPr id="2274311" name="Rectangle 7"/>
          <p:cNvSpPr>
            <a:spLocks noChangeArrowheads="1"/>
          </p:cNvSpPr>
          <p:nvPr/>
        </p:nvSpPr>
        <p:spPr bwMode="auto">
          <a:xfrm>
            <a:off x="863600" y="1484313"/>
            <a:ext cx="7885113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scriptbestand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uitvoerbaar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maken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endParaRPr lang="en-US" sz="4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script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kindproces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kopie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shell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weinig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controle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welke</a:t>
            </a:r>
            <a:r>
              <a:rPr lang="en-US" sz="2000" u="none" dirty="0">
                <a:latin typeface="Calibri" pitchFamily="34" charset="0"/>
              </a:rPr>
              <a:t> type shell het script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endParaRPr lang="en-US" sz="4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74312" name="AutoShape 8"/>
          <p:cNvSpPr>
            <a:spLocks noChangeArrowheads="1"/>
          </p:cNvSpPr>
          <p:nvPr/>
        </p:nvSpPr>
        <p:spPr bwMode="auto">
          <a:xfrm>
            <a:off x="1331913" y="5516563"/>
            <a:ext cx="7416800" cy="10096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  <a:r>
              <a:rPr lang="en-US" sz="1800" b="1" i="1" u="none"/>
              <a:t>script</a:t>
            </a:r>
            <a:endParaRPr lang="en-US" sz="1800" b="1" u="none">
              <a:solidFill>
                <a:srgbClr val="00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06" grpId="0" uiExpand="1" animBg="1"/>
      <p:bldP spid="2274311" grpId="0" uiExpand="1" build="allAtOnce"/>
      <p:bldP spid="2274312" grpId="0" uiExpan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Lezen uit stdin</a:t>
            </a:r>
            <a:endParaRPr lang="nl-NL"/>
          </a:p>
        </p:txBody>
      </p:sp>
      <p:sp>
        <p:nvSpPr>
          <p:cNvPr id="2301960" name="AutoShape 8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  <a:r>
              <a:rPr lang="en-US" sz="1600" b="1" u="none" dirty="0"/>
              <a:t> cat </a:t>
            </a:r>
            <a:r>
              <a:rPr lang="en-US" sz="1600" b="1" u="none" dirty="0" err="1"/>
              <a:t>read_demo</a:t>
            </a: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#!/bin/bash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-e "</a:t>
            </a:r>
            <a:r>
              <a:rPr lang="en-US" sz="1600" u="none" dirty="0" err="1"/>
              <a:t>Geef</a:t>
            </a:r>
            <a:r>
              <a:rPr lang="en-US" sz="1600" u="none" dirty="0"/>
              <a:t> </a:t>
            </a:r>
            <a:r>
              <a:rPr lang="en-US" sz="1600" u="none" dirty="0" err="1"/>
              <a:t>invoer</a:t>
            </a:r>
            <a:r>
              <a:rPr lang="en-US" sz="1600" u="none" dirty="0"/>
              <a:t>: \c"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read </a:t>
            </a:r>
            <a:r>
              <a:rPr lang="en-US" sz="1600" u="none" dirty="0" err="1"/>
              <a:t>lijn</a:t>
            </a:r>
            <a:endParaRPr lang="en-US" sz="16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"Je </a:t>
            </a:r>
            <a:r>
              <a:rPr lang="en-US" sz="1600" u="none" dirty="0" err="1"/>
              <a:t>gaf</a:t>
            </a:r>
            <a:r>
              <a:rPr lang="en-US" sz="1600" u="none" dirty="0"/>
              <a:t>: $</a:t>
            </a:r>
            <a:r>
              <a:rPr lang="en-US" sz="1600" u="none" dirty="0" err="1"/>
              <a:t>lijn</a:t>
            </a:r>
            <a:r>
              <a:rPr lang="en-US" sz="1600" u="none" dirty="0"/>
              <a:t>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-e "</a:t>
            </a:r>
            <a:r>
              <a:rPr lang="en-US" sz="1600" u="none" dirty="0" err="1"/>
              <a:t>Geef</a:t>
            </a:r>
            <a:r>
              <a:rPr lang="en-US" sz="1600" u="none" dirty="0"/>
              <a:t> </a:t>
            </a:r>
            <a:r>
              <a:rPr lang="en-US" sz="1600" u="none" dirty="0" err="1"/>
              <a:t>nog</a:t>
            </a:r>
            <a:r>
              <a:rPr lang="en-US" sz="1600" u="none" dirty="0"/>
              <a:t> </a:t>
            </a:r>
            <a:r>
              <a:rPr lang="en-US" sz="1600" u="none" dirty="0" err="1"/>
              <a:t>een</a:t>
            </a:r>
            <a:r>
              <a:rPr lang="en-US" sz="1600" u="none" dirty="0"/>
              <a:t> </a:t>
            </a:r>
            <a:r>
              <a:rPr lang="en-US" sz="1600" u="none" dirty="0" err="1"/>
              <a:t>regel</a:t>
            </a:r>
            <a:r>
              <a:rPr lang="en-US" sz="1600" u="none" dirty="0"/>
              <a:t>: \c"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read woord1 woord2 woord3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"Het </a:t>
            </a:r>
            <a:r>
              <a:rPr lang="en-US" sz="1600" u="none" dirty="0" err="1"/>
              <a:t>eerste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$woord1"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"Het </a:t>
            </a:r>
            <a:r>
              <a:rPr lang="en-US" sz="1600" u="none" dirty="0" err="1"/>
              <a:t>tweede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$woord2"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echo "Het </a:t>
            </a:r>
            <a:r>
              <a:rPr lang="en-US" sz="1600" u="none" dirty="0" err="1"/>
              <a:t>derde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$woord3"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exit 0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  <a:endParaRPr lang="fr-BE" sz="1600" b="1" u="none" dirty="0">
              <a:solidFill>
                <a:srgbClr val="009900"/>
              </a:solidFill>
            </a:endParaRPr>
          </a:p>
        </p:txBody>
      </p:sp>
      <p:sp>
        <p:nvSpPr>
          <p:cNvPr id="2301961" name="AutoShape 9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read_demo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301972" name="AutoShape 20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Geef invoer: </a:t>
            </a:r>
            <a:endParaRPr lang="en-US" sz="1600" u="none">
              <a:solidFill>
                <a:srgbClr val="009900"/>
              </a:solidFill>
            </a:endParaRPr>
          </a:p>
        </p:txBody>
      </p:sp>
      <p:sp>
        <p:nvSpPr>
          <p:cNvPr id="2301973" name="AutoShape 21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             </a:t>
            </a:r>
            <a:r>
              <a:rPr lang="en-US" sz="1600" b="1" u="none"/>
              <a:t>UNIX rules the network computer world!</a:t>
            </a:r>
            <a:endParaRPr lang="en-US" sz="1600" b="1" u="none">
              <a:solidFill>
                <a:srgbClr val="009900"/>
              </a:solidFill>
            </a:endParaRPr>
          </a:p>
        </p:txBody>
      </p:sp>
      <p:sp>
        <p:nvSpPr>
          <p:cNvPr id="2301974" name="AutoShape 22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           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Je gaf: UNIX rules the network computer world!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Geef nog een regel:</a:t>
            </a:r>
            <a:endParaRPr lang="en-US" sz="1600" u="none">
              <a:solidFill>
                <a:srgbClr val="009900"/>
              </a:solidFill>
            </a:endParaRPr>
          </a:p>
        </p:txBody>
      </p:sp>
      <p:sp>
        <p:nvSpPr>
          <p:cNvPr id="2301975" name="AutoShape 23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           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u="none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/>
              <a:t>                    </a:t>
            </a:r>
            <a:r>
              <a:rPr lang="en-US" sz="1600" b="1" u="none"/>
              <a:t>UNIX rules the network computer world!</a:t>
            </a:r>
          </a:p>
        </p:txBody>
      </p:sp>
      <p:sp>
        <p:nvSpPr>
          <p:cNvPr id="2301976" name="AutoShape 24"/>
          <p:cNvSpPr>
            <a:spLocks noChangeArrowheads="1"/>
          </p:cNvSpPr>
          <p:nvPr/>
        </p:nvSpPr>
        <p:spPr bwMode="auto">
          <a:xfrm>
            <a:off x="1331913" y="1268413"/>
            <a:ext cx="7416800" cy="54006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endParaRPr lang="en-US" sz="1600" b="1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 dirty="0"/>
              <a:t>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             </a:t>
            </a:r>
          </a:p>
          <a:p>
            <a:pPr algn="l">
              <a:lnSpc>
                <a:spcPct val="90000"/>
              </a:lnSpc>
              <a:buFontTx/>
              <a:buNone/>
            </a:pPr>
            <a:endParaRPr lang="en-US" sz="1600" u="none" dirty="0"/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                   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Het </a:t>
            </a:r>
            <a:r>
              <a:rPr lang="en-US" sz="1600" u="none" dirty="0" err="1"/>
              <a:t>eerste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UNIX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Het </a:t>
            </a:r>
            <a:r>
              <a:rPr lang="en-US" sz="1600" u="none" dirty="0" err="1"/>
              <a:t>tweede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rules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u="none" dirty="0"/>
              <a:t>Het </a:t>
            </a:r>
            <a:r>
              <a:rPr lang="en-US" sz="1600" u="none" dirty="0" err="1"/>
              <a:t>derde</a:t>
            </a:r>
            <a:r>
              <a:rPr lang="en-US" sz="1600" u="none" dirty="0"/>
              <a:t> </a:t>
            </a:r>
            <a:r>
              <a:rPr lang="en-US" sz="1600" u="none" dirty="0" err="1"/>
              <a:t>woord</a:t>
            </a:r>
            <a:r>
              <a:rPr lang="en-US" sz="1600" u="none" dirty="0"/>
              <a:t> is: the network computer world!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01977" name="AutoShape 25"/>
          <p:cNvSpPr>
            <a:spLocks noChangeArrowheads="1"/>
          </p:cNvSpPr>
          <p:nvPr/>
        </p:nvSpPr>
        <p:spPr bwMode="auto">
          <a:xfrm>
            <a:off x="5072066" y="2276475"/>
            <a:ext cx="2994051" cy="712788"/>
          </a:xfrm>
          <a:prstGeom prst="wedgeRoundRectCallout">
            <a:avLst>
              <a:gd name="adj1" fmla="val -130009"/>
              <a:gd name="adj2" fmla="val -38194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 err="1">
                <a:latin typeface="Calibri" pitchFamily="34" charset="0"/>
              </a:rPr>
              <a:t>newline</a:t>
            </a:r>
            <a:r>
              <a:rPr lang="nl-NL" sz="1600" u="none" dirty="0">
                <a:latin typeface="Calibri" pitchFamily="34" charset="0"/>
              </a:rPr>
              <a:t> op einde van regel wordt niet toegekend aan variabele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301978" name="AutoShape 26"/>
          <p:cNvSpPr>
            <a:spLocks noChangeArrowheads="1"/>
          </p:cNvSpPr>
          <p:nvPr/>
        </p:nvSpPr>
        <p:spPr bwMode="auto">
          <a:xfrm>
            <a:off x="4943501" y="1341438"/>
            <a:ext cx="3343275" cy="936625"/>
          </a:xfrm>
          <a:prstGeom prst="wedgeRoundRectCallout">
            <a:avLst>
              <a:gd name="adj1" fmla="val -66620"/>
              <a:gd name="adj2" fmla="val 31356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speciaal karakter dat verhindert dat </a:t>
            </a:r>
            <a:r>
              <a:rPr lang="nl-NL" sz="1600" b="1" u="none" dirty="0">
                <a:latin typeface="Courier New"/>
                <a:sym typeface="Courier New"/>
              </a:rPr>
              <a:t>echo</a:t>
            </a:r>
            <a:r>
              <a:rPr lang="nl-NL" sz="1600" u="none" dirty="0">
                <a:latin typeface="Calibri" pitchFamily="34" charset="0"/>
              </a:rPr>
              <a:t> naar een nieuwe regel springt op einde van uitvoer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61" grpId="0" animBg="1"/>
      <p:bldP spid="2301972" grpId="0" animBg="1"/>
      <p:bldP spid="2301973" grpId="0" animBg="1"/>
      <p:bldP spid="2301974" grpId="0" animBg="1"/>
      <p:bldP spid="2301975" grpId="0" animBg="1"/>
      <p:bldP spid="2301976" grpId="0" animBg="1"/>
      <p:bldP spid="2301977" grpId="0" animBg="1"/>
      <p:bldP spid="23019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Speciale echo-karakters</a:t>
            </a:r>
            <a:endParaRPr lang="nl-NL"/>
          </a:p>
        </p:txBody>
      </p:sp>
      <p:sp>
        <p:nvSpPr>
          <p:cNvPr id="2302979" name="Rectangle 3"/>
          <p:cNvSpPr>
            <a:spLocks noChangeArrowheads="1"/>
          </p:cNvSpPr>
          <p:nvPr/>
        </p:nvSpPr>
        <p:spPr bwMode="auto">
          <a:xfrm>
            <a:off x="755650" y="1484312"/>
            <a:ext cx="8339138" cy="408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\b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backspace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\c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drukt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zonder</a:t>
            </a:r>
            <a:r>
              <a:rPr lang="en-US" sz="2000" u="none" dirty="0">
                <a:latin typeface="Calibri" pitchFamily="34" charset="0"/>
              </a:rPr>
              <a:t> cursor op </a:t>
            </a:r>
            <a:r>
              <a:rPr lang="en-US" sz="2000" u="none" dirty="0" err="1">
                <a:latin typeface="Calibri" pitchFamily="34" charset="0"/>
              </a:rPr>
              <a:t>volgende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plaatsen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\f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form feed</a:t>
            </a: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\n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newline (</a:t>
            </a:r>
            <a:r>
              <a:rPr lang="en-US" sz="2000" u="none" dirty="0" err="1">
                <a:latin typeface="Calibri" pitchFamily="34" charset="0"/>
              </a:rPr>
              <a:t>plaatst</a:t>
            </a:r>
            <a:r>
              <a:rPr lang="en-US" sz="2000" u="none" dirty="0">
                <a:latin typeface="Calibri" pitchFamily="34" charset="0"/>
              </a:rPr>
              <a:t> cursor op </a:t>
            </a:r>
            <a:r>
              <a:rPr lang="en-US" sz="2000" u="none" dirty="0" err="1">
                <a:latin typeface="Calibri" pitchFamily="34" charset="0"/>
              </a:rPr>
              <a:t>volgende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regel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\r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carriage return</a:t>
            </a: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\t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horizontale</a:t>
            </a:r>
            <a:r>
              <a:rPr lang="en-US" sz="2000" u="none" dirty="0">
                <a:latin typeface="Calibri" pitchFamily="34" charset="0"/>
              </a:rPr>
              <a:t> tab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\v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verticale</a:t>
            </a:r>
            <a:r>
              <a:rPr lang="en-US" sz="2000" u="none" dirty="0">
                <a:latin typeface="Calibri" pitchFamily="34" charset="0"/>
              </a:rPr>
              <a:t> tab</a:t>
            </a: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\\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backslash (heft </a:t>
            </a:r>
            <a:r>
              <a:rPr lang="en-US" sz="2000" u="none" dirty="0" err="1">
                <a:latin typeface="Calibri" pitchFamily="34" charset="0"/>
              </a:rPr>
              <a:t>speciale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betekenis</a:t>
            </a:r>
            <a:r>
              <a:rPr lang="en-US" sz="2000" u="none" dirty="0">
                <a:latin typeface="Calibri" pitchFamily="34" charset="0"/>
              </a:rPr>
              <a:t> van backslash op)</a:t>
            </a:r>
          </a:p>
          <a:p>
            <a:pPr marL="342900" indent="-342900" algn="l">
              <a:lnSpc>
                <a:spcPct val="125000"/>
              </a:lnSpc>
              <a:tabLst>
                <a:tab pos="1520825" algn="l"/>
              </a:tabLst>
            </a:pPr>
            <a:r>
              <a:rPr lang="en-US" sz="2000" b="1" u="none" dirty="0"/>
              <a:t>\</a:t>
            </a:r>
            <a:r>
              <a:rPr lang="en-US" sz="2000" u="none" dirty="0">
                <a:latin typeface="Arial" charset="0"/>
              </a:rPr>
              <a:t>o</a:t>
            </a:r>
            <a:r>
              <a:rPr lang="en-US" sz="2000" i="1" u="none" dirty="0">
                <a:latin typeface="Arial" charset="0"/>
              </a:rPr>
              <a:t>n	</a:t>
            </a:r>
            <a:r>
              <a:rPr lang="en-US" sz="2000" u="none" dirty="0" err="1">
                <a:latin typeface="Calibri" pitchFamily="34" charset="0"/>
              </a:rPr>
              <a:t>letterteken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octale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i="1" u="none" dirty="0">
                <a:latin typeface="Courier New"/>
                <a:sym typeface="Courier New"/>
              </a:rPr>
              <a:t>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ASCII </a:t>
            </a:r>
            <a:r>
              <a:rPr lang="en-US" sz="2000" u="none" dirty="0" err="1">
                <a:latin typeface="Calibri" pitchFamily="34" charset="0"/>
              </a:rPr>
              <a:t>tabel</a:t>
            </a:r>
            <a:endParaRPr lang="en-US" sz="2000" i="1" u="none" dirty="0">
              <a:latin typeface="Calibri" pitchFamily="34" charset="0"/>
            </a:endParaRPr>
          </a:p>
        </p:txBody>
      </p:sp>
      <p:grpSp>
        <p:nvGrpSpPr>
          <p:cNvPr id="2302988" name="Group 12"/>
          <p:cNvGrpSpPr>
            <a:grpSpLocks/>
          </p:cNvGrpSpPr>
          <p:nvPr/>
        </p:nvGrpSpPr>
        <p:grpSpPr bwMode="auto">
          <a:xfrm>
            <a:off x="2914667" y="5661025"/>
            <a:ext cx="4157663" cy="919163"/>
            <a:chOff x="1655" y="1905"/>
            <a:chExt cx="2619" cy="579"/>
          </a:xfrm>
        </p:grpSpPr>
        <p:sp>
          <p:nvSpPr>
            <p:cNvPr id="2302985" name="Rectangle 9"/>
            <p:cNvSpPr>
              <a:spLocks noChangeArrowheads="1"/>
            </p:cNvSpPr>
            <p:nvPr/>
          </p:nvSpPr>
          <p:spPr bwMode="auto">
            <a:xfrm>
              <a:off x="1655" y="1905"/>
              <a:ext cx="2619" cy="57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endParaRPr lang="nl-NL"/>
            </a:p>
          </p:txBody>
        </p:sp>
        <p:sp>
          <p:nvSpPr>
            <p:cNvPr id="2302986" name="Text Box 10"/>
            <p:cNvSpPr txBox="1">
              <a:spLocks noChangeArrowheads="1"/>
            </p:cNvSpPr>
            <p:nvPr/>
          </p:nvSpPr>
          <p:spPr bwMode="auto">
            <a:xfrm>
              <a:off x="2154" y="1956"/>
              <a:ext cx="2111" cy="44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800" u="none" dirty="0">
                  <a:latin typeface="Calibri" pitchFamily="34" charset="0"/>
                </a:rPr>
                <a:t>op </a:t>
              </a:r>
              <a:r>
                <a:rPr lang="fr-BE" sz="1800" u="none" dirty="0" err="1">
                  <a:latin typeface="Calibri" pitchFamily="34" charset="0"/>
                </a:rPr>
                <a:t>sommige</a:t>
              </a:r>
              <a:r>
                <a:rPr lang="fr-BE" sz="1800" u="none" dirty="0">
                  <a:latin typeface="Calibri" pitchFamily="34" charset="0"/>
                </a:rPr>
                <a:t> UNIX </a:t>
              </a:r>
              <a:r>
                <a:rPr lang="fr-BE" sz="1800" u="none" dirty="0" err="1">
                  <a:latin typeface="Calibri" pitchFamily="34" charset="0"/>
                </a:rPr>
                <a:t>systemen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moet</a:t>
              </a:r>
              <a:endParaRPr lang="fr-BE" sz="1800" u="none" dirty="0">
                <a:latin typeface="Calibri" pitchFamily="34" charset="0"/>
              </a:endParaRPr>
            </a:p>
            <a:p>
              <a:pPr algn="l">
                <a:buFontTx/>
                <a:buNone/>
              </a:pPr>
              <a:r>
                <a:rPr lang="fr-BE" sz="1800" u="none" dirty="0">
                  <a:latin typeface="Calibri" pitchFamily="34" charset="0"/>
                </a:rPr>
                <a:t>je </a:t>
              </a:r>
              <a:r>
                <a:rPr lang="fr-BE" sz="1800" b="1" u="none" dirty="0">
                  <a:latin typeface="Courier New"/>
                  <a:sym typeface="Courier New"/>
                </a:rPr>
                <a:t>\\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gebruiken</a:t>
              </a:r>
              <a:r>
                <a:rPr lang="fr-BE" sz="1800" u="none" dirty="0">
                  <a:latin typeface="Calibri" pitchFamily="34" charset="0"/>
                </a:rPr>
                <a:t> in </a:t>
              </a:r>
              <a:r>
                <a:rPr lang="fr-BE" sz="1800" u="none" dirty="0" err="1">
                  <a:latin typeface="Calibri" pitchFamily="34" charset="0"/>
                </a:rPr>
                <a:t>plaats</a:t>
              </a:r>
              <a:r>
                <a:rPr lang="fr-BE" sz="1800" u="none" dirty="0">
                  <a:latin typeface="Calibri" pitchFamily="34" charset="0"/>
                </a:rPr>
                <a:t> van </a:t>
              </a:r>
              <a:r>
                <a:rPr lang="fr-BE" sz="1800" b="1" u="none" dirty="0">
                  <a:latin typeface="Courier New"/>
                  <a:sym typeface="Courier New"/>
                </a:rPr>
                <a:t>\</a:t>
              </a:r>
              <a:endParaRPr lang="nl-NL" sz="1800" b="1" u="none" dirty="0">
                <a:latin typeface="Courier New"/>
                <a:sym typeface="Courier New"/>
              </a:endParaRPr>
            </a:p>
          </p:txBody>
        </p:sp>
        <p:pic>
          <p:nvPicPr>
            <p:cNvPr id="230298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45" y="1994"/>
              <a:ext cx="359" cy="35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0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0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0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0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0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0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0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0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0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0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0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0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0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8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0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0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0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0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0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0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0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0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0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0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0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0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029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2979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Argumenten doorgeven</a:t>
            </a:r>
            <a:endParaRPr lang="nl-NL"/>
          </a:p>
        </p:txBody>
      </p:sp>
      <p:sp>
        <p:nvSpPr>
          <p:cNvPr id="2307075" name="Rectangle 3"/>
          <p:cNvSpPr>
            <a:spLocks noChangeArrowheads="1"/>
          </p:cNvSpPr>
          <p:nvPr/>
        </p:nvSpPr>
        <p:spPr bwMode="auto">
          <a:xfrm>
            <a:off x="863600" y="1484313"/>
            <a:ext cx="75968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</a:pPr>
            <a:r>
              <a:rPr lang="en-US" sz="2400" u="none" dirty="0">
                <a:latin typeface="Calibri" pitchFamily="34" charset="0"/>
              </a:rPr>
              <a:t>shell scripts </a:t>
            </a:r>
            <a:r>
              <a:rPr lang="en-US" sz="2400" u="none" dirty="0" err="1">
                <a:latin typeface="Calibri" pitchFamily="34" charset="0"/>
              </a:rPr>
              <a:t>gebruiken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solidFill>
                  <a:srgbClr val="3333CC"/>
                </a:solidFill>
                <a:latin typeface="Calibri" pitchFamily="34" charset="0"/>
              </a:rPr>
              <a:t>positionele</a:t>
            </a:r>
            <a:r>
              <a:rPr lang="en-US" sz="2400" u="none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en-US" sz="2400" u="none" dirty="0" err="1">
                <a:solidFill>
                  <a:srgbClr val="3333CC"/>
                </a:solidFill>
                <a:latin typeface="Calibri" pitchFamily="34" charset="0"/>
              </a:rPr>
              <a:t>argumenten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in </a:t>
            </a:r>
            <a:r>
              <a:rPr lang="en-US" sz="2000" u="none" dirty="0" err="1">
                <a:latin typeface="Calibri" pitchFamily="34" charset="0"/>
              </a:rPr>
              <a:t>tegenstelling</a:t>
            </a:r>
            <a:r>
              <a:rPr lang="en-US" sz="2000" u="none" dirty="0">
                <a:latin typeface="Calibri" pitchFamily="34" charset="0"/>
              </a:rPr>
              <a:t> tot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benoemde</a:t>
            </a:r>
            <a:r>
              <a:rPr lang="en-US" sz="2000" u="none" dirty="0">
                <a:solidFill>
                  <a:srgbClr val="3333CC"/>
                </a:solidFill>
                <a:latin typeface="Calibri" pitchFamily="34" charset="0"/>
              </a:rPr>
              <a:t> </a:t>
            </a:r>
            <a:r>
              <a:rPr lang="en-US" sz="2000" u="none" dirty="0" err="1">
                <a:solidFill>
                  <a:srgbClr val="3333CC"/>
                </a:solidFill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die door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sommige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programmeertalen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verwijzen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negen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: </a:t>
            </a:r>
            <a:r>
              <a:rPr lang="en-US" sz="2000" b="1" u="none" dirty="0">
                <a:latin typeface="Courier New"/>
                <a:sym typeface="Courier New"/>
              </a:rPr>
              <a:t>$1-$9</a:t>
            </a:r>
          </a:p>
          <a:p>
            <a:pPr marL="1143000" lvl="2" indent="-228600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totaal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aantal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argumenten</a:t>
            </a:r>
            <a:r>
              <a:rPr lang="en-US" sz="1800" u="none" dirty="0">
                <a:latin typeface="Calibri" pitchFamily="34" charset="0"/>
              </a:rPr>
              <a:t>: </a:t>
            </a:r>
            <a:r>
              <a:rPr lang="en-US" sz="1800" b="1" u="none" dirty="0">
                <a:latin typeface="Courier New"/>
                <a:sym typeface="Courier New"/>
              </a:rPr>
              <a:t>$#</a:t>
            </a:r>
          </a:p>
          <a:p>
            <a:pPr marL="1143000" lvl="2" indent="-228600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US" sz="1800" i="1" u="none" dirty="0">
                <a:latin typeface="Calibri" pitchFamily="34" charset="0"/>
              </a:rPr>
              <a:t>n</a:t>
            </a:r>
            <a:r>
              <a:rPr lang="en-US" sz="1800" u="none" dirty="0">
                <a:latin typeface="Calibri" pitchFamily="34" charset="0"/>
              </a:rPr>
              <a:t> &gt; </a:t>
            </a:r>
            <a:r>
              <a:rPr lang="en-US" sz="1800" b="1" u="none" dirty="0">
                <a:latin typeface="Courier New"/>
                <a:sym typeface="Courier New"/>
              </a:rPr>
              <a:t>$#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 </a:t>
            </a:r>
            <a:r>
              <a:rPr lang="en-US" sz="1800" b="1" u="none" dirty="0">
                <a:latin typeface="Courier New"/>
                <a:sym typeface="Courier New"/>
              </a:rPr>
              <a:t>$</a:t>
            </a:r>
            <a:r>
              <a:rPr lang="en-US" sz="1800" b="1" i="1" u="none" dirty="0">
                <a:latin typeface="Courier New"/>
                <a:sym typeface="Courier New"/>
              </a:rPr>
              <a:t>n</a:t>
            </a:r>
            <a:r>
              <a:rPr lang="en-US" sz="1800" u="none" dirty="0">
                <a:latin typeface="Calibri" pitchFamily="34" charset="0"/>
              </a:rPr>
              <a:t>==</a:t>
            </a:r>
            <a:r>
              <a:rPr lang="en-US" sz="1800" b="1" u="none" dirty="0">
                <a:latin typeface="Calibri" pitchFamily="34" charset="0"/>
              </a:rPr>
              <a:t>""</a:t>
            </a: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verwijzen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: </a:t>
            </a:r>
            <a:r>
              <a:rPr lang="en-US" sz="2000" b="1" u="none" dirty="0">
                <a:latin typeface="Courier New"/>
                <a:sym typeface="Courier New"/>
              </a:rPr>
              <a:t>$*</a:t>
            </a:r>
            <a:r>
              <a:rPr lang="en-US" sz="2000" u="none" dirty="0">
                <a:latin typeface="Calibri" pitchFamily="34" charset="0"/>
              </a:rPr>
              <a:t> of </a:t>
            </a:r>
            <a:r>
              <a:rPr lang="en-US" sz="2000" b="1" u="none" dirty="0">
                <a:latin typeface="Courier New"/>
                <a:sym typeface="Courier New"/>
              </a:rPr>
              <a:t>$@</a:t>
            </a:r>
          </a:p>
          <a:p>
            <a:pPr marL="1143000" lvl="2" indent="-228600" algn="l">
              <a:lnSpc>
                <a:spcPct val="125000"/>
              </a:lnSpc>
              <a:buFont typeface="Wingdings" pitchFamily="2" charset="2"/>
              <a:buChar char="§"/>
            </a:pPr>
            <a:r>
              <a:rPr lang="en-US" sz="1800" b="1" u="none" dirty="0">
                <a:latin typeface="Courier New"/>
                <a:sym typeface="Courier New"/>
              </a:rPr>
              <a:t>$@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plaatst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individuele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argumenten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binnen</a:t>
            </a:r>
            <a:r>
              <a:rPr lang="en-US" sz="1800" u="none" dirty="0">
                <a:latin typeface="Calibri" pitchFamily="34" charset="0"/>
              </a:rPr>
              <a:t>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 err="1">
                <a:latin typeface="Calibri" pitchFamily="34" charset="0"/>
              </a:rPr>
              <a:t>aanhalingstekens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het </a:t>
            </a:r>
            <a:r>
              <a:rPr lang="en-US" sz="1800" u="none" dirty="0" err="1">
                <a:latin typeface="Calibri" pitchFamily="34" charset="0"/>
              </a:rPr>
              <a:t>wordt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gebruikt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b="1" u="none" dirty="0">
                <a:latin typeface="Courier New"/>
                <a:sym typeface="Courier New"/>
              </a:rPr>
              <a:t>"$@"</a:t>
            </a:r>
            <a:r>
              <a:rPr lang="en-US" sz="1800" u="none" dirty="0">
                <a:latin typeface="Calibri" pitchFamily="34" charset="0"/>
              </a:rPr>
              <a:t> </a:t>
            </a: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verwijzen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naam van script: </a:t>
            </a:r>
            <a:r>
              <a:rPr lang="en-US" sz="2000" b="1" u="none" dirty="0">
                <a:latin typeface="Courier New"/>
                <a:sym typeface="Courier New"/>
              </a:rPr>
              <a:t>$0</a:t>
            </a: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075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Argumenten doorgeven</a:t>
            </a:r>
            <a:endParaRPr lang="nl-NL"/>
          </a:p>
        </p:txBody>
      </p:sp>
      <p:sp>
        <p:nvSpPr>
          <p:cNvPr id="2308102" name="AutoShape 6"/>
          <p:cNvSpPr>
            <a:spLocks noChangeArrowheads="1"/>
          </p:cNvSpPr>
          <p:nvPr/>
        </p:nvSpPr>
        <p:spPr bwMode="auto">
          <a:xfrm>
            <a:off x="1331913" y="1311275"/>
            <a:ext cx="7416800" cy="533400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r>
              <a:rPr lang="en-US" sz="1500" b="1" u="none" dirty="0"/>
              <a:t> cat </a:t>
            </a:r>
            <a:r>
              <a:rPr lang="en-US" sz="1500" b="1" u="none" dirty="0" err="1"/>
              <a:t>cmdargs_demo</a:t>
            </a: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"De naam van het commando is: $0."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"Het </a:t>
            </a:r>
            <a:r>
              <a:rPr lang="en-US" sz="1500" u="none" dirty="0" err="1"/>
              <a:t>aantal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is: $#."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</a:t>
            </a:r>
            <a:r>
              <a:rPr lang="en-US" sz="1500" u="none" dirty="0" err="1"/>
              <a:t>Dit</a:t>
            </a:r>
            <a:r>
              <a:rPr lang="en-US" sz="1500" u="none" dirty="0"/>
              <a:t> </a:t>
            </a:r>
            <a:r>
              <a:rPr lang="en-US" sz="1500" u="none" dirty="0" err="1"/>
              <a:t>zijn</a:t>
            </a:r>
            <a:r>
              <a:rPr lang="en-US" sz="1500" u="none" dirty="0"/>
              <a:t> de </a:t>
            </a:r>
            <a:r>
              <a:rPr lang="en-US" sz="1500" u="none" dirty="0" err="1"/>
              <a:t>argumenten</a:t>
            </a:r>
            <a:r>
              <a:rPr lang="en-US" sz="1500" u="none" dirty="0"/>
              <a:t>: $1 $2 $3 $4 $5 $6 $7 $8 $9."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</a:t>
            </a:r>
            <a:r>
              <a:rPr lang="en-US" sz="1500" u="none" dirty="0" err="1"/>
              <a:t>Andere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</a:t>
            </a:r>
            <a:r>
              <a:rPr lang="en-US" sz="1500" u="none" dirty="0" err="1"/>
              <a:t>om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</a:t>
            </a:r>
            <a:r>
              <a:rPr lang="en-US" sz="1500" u="none" dirty="0" err="1"/>
              <a:t>weer</a:t>
            </a:r>
            <a:r>
              <a:rPr lang="en-US" sz="1500" u="none" dirty="0"/>
              <a:t> </a:t>
            </a:r>
            <a:r>
              <a:rPr lang="en-US" sz="1500" u="none" dirty="0" err="1"/>
              <a:t>te</a:t>
            </a:r>
            <a:r>
              <a:rPr lang="en-US" sz="1500" u="none" dirty="0"/>
              <a:t> </a:t>
            </a:r>
            <a:r>
              <a:rPr lang="en-US" sz="1500" u="none" dirty="0" err="1"/>
              <a:t>geven</a:t>
            </a:r>
            <a:r>
              <a:rPr lang="en-US" sz="1500" u="none" dirty="0"/>
              <a:t>: $@."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echo "</a:t>
            </a:r>
            <a:r>
              <a:rPr lang="en-US" sz="1500" u="none" dirty="0" err="1"/>
              <a:t>Nog</a:t>
            </a:r>
            <a:r>
              <a:rPr lang="en-US" sz="1500" u="none" dirty="0"/>
              <a:t> </a:t>
            </a:r>
            <a:r>
              <a:rPr lang="en-US" sz="1500" u="none" dirty="0" err="1"/>
              <a:t>een</a:t>
            </a:r>
            <a:r>
              <a:rPr lang="en-US" sz="1500" u="none" dirty="0"/>
              <a:t> </a:t>
            </a:r>
            <a:r>
              <a:rPr lang="en-US" sz="1500" u="none" dirty="0" err="1"/>
              <a:t>alternatieve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is: $*."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endParaRPr lang="fr-BE" sz="1500" b="1" u="none" dirty="0">
              <a:solidFill>
                <a:srgbClr val="009900"/>
              </a:solidFill>
            </a:endParaRPr>
          </a:p>
        </p:txBody>
      </p:sp>
      <p:sp>
        <p:nvSpPr>
          <p:cNvPr id="2308103" name="AutoShape 7"/>
          <p:cNvSpPr>
            <a:spLocks noChangeArrowheads="1"/>
          </p:cNvSpPr>
          <p:nvPr/>
        </p:nvSpPr>
        <p:spPr bwMode="auto">
          <a:xfrm>
            <a:off x="1331913" y="1311275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/>
              <a:t>  cmdargs_demo a b c d e f g h i j</a:t>
            </a:r>
            <a:endParaRPr lang="en-US" sz="1500" b="1" u="none">
              <a:solidFill>
                <a:srgbClr val="009900"/>
              </a:solidFill>
            </a:endParaRPr>
          </a:p>
        </p:txBody>
      </p:sp>
      <p:sp>
        <p:nvSpPr>
          <p:cNvPr id="2308114" name="AutoShape 18"/>
          <p:cNvSpPr>
            <a:spLocks noChangeArrowheads="1"/>
          </p:cNvSpPr>
          <p:nvPr/>
        </p:nvSpPr>
        <p:spPr bwMode="auto">
          <a:xfrm>
            <a:off x="1331913" y="1311275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/>
              <a:t>  cmdargs_demo een twee 3 vier 5 6</a:t>
            </a:r>
            <a:endParaRPr lang="en-US" sz="1500" b="1" u="none">
              <a:solidFill>
                <a:srgbClr val="009900"/>
              </a:solidFill>
            </a:endParaRPr>
          </a:p>
        </p:txBody>
      </p:sp>
      <p:sp>
        <p:nvSpPr>
          <p:cNvPr id="2308113" name="AutoShape 17"/>
          <p:cNvSpPr>
            <a:spLocks noChangeArrowheads="1"/>
          </p:cNvSpPr>
          <p:nvPr/>
        </p:nvSpPr>
        <p:spPr bwMode="auto">
          <a:xfrm>
            <a:off x="1331913" y="1311275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De naam van het commando is: </a:t>
            </a:r>
            <a:r>
              <a:rPr lang="en-US" sz="1500" u="none" dirty="0" err="1"/>
              <a:t>cmdargs_demo</a:t>
            </a:r>
            <a:r>
              <a:rPr lang="en-US" sz="15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Het </a:t>
            </a:r>
            <a:r>
              <a:rPr lang="en-US" sz="1500" u="none" dirty="0" err="1"/>
              <a:t>aantal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is: 10.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Dit</a:t>
            </a:r>
            <a:r>
              <a:rPr lang="en-US" sz="1500" u="none" dirty="0"/>
              <a:t> </a:t>
            </a:r>
            <a:r>
              <a:rPr lang="en-US" sz="1500" u="none" dirty="0" err="1"/>
              <a:t>zijn</a:t>
            </a:r>
            <a:r>
              <a:rPr lang="en-US" sz="1500" u="none" dirty="0"/>
              <a:t> de </a:t>
            </a:r>
            <a:r>
              <a:rPr lang="en-US" sz="1500" u="none" dirty="0" err="1"/>
              <a:t>argumenten</a:t>
            </a:r>
            <a:r>
              <a:rPr lang="en-US" sz="1500" u="none" dirty="0"/>
              <a:t>: a b c d e f g h </a:t>
            </a:r>
            <a:r>
              <a:rPr lang="en-US" sz="1500" u="none" dirty="0" err="1"/>
              <a:t>i</a:t>
            </a:r>
            <a:r>
              <a:rPr lang="en-US" sz="15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Andere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</a:t>
            </a:r>
            <a:r>
              <a:rPr lang="en-US" sz="1500" u="none" dirty="0" err="1"/>
              <a:t>om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</a:t>
            </a:r>
            <a:r>
              <a:rPr lang="en-US" sz="1500" u="none" dirty="0" err="1"/>
              <a:t>weer</a:t>
            </a:r>
            <a:r>
              <a:rPr lang="en-US" sz="1500" u="none" dirty="0"/>
              <a:t> </a:t>
            </a:r>
            <a:r>
              <a:rPr lang="en-US" sz="1500" u="none" dirty="0" err="1"/>
              <a:t>te</a:t>
            </a:r>
            <a:r>
              <a:rPr lang="en-US" sz="1500" u="none" dirty="0"/>
              <a:t> </a:t>
            </a:r>
            <a:r>
              <a:rPr lang="en-US" sz="1500" u="none" dirty="0" err="1"/>
              <a:t>geven</a:t>
            </a:r>
            <a:r>
              <a:rPr lang="en-US" sz="1500" u="none" dirty="0"/>
              <a:t>: a b c d e f g h </a:t>
            </a:r>
            <a:r>
              <a:rPr lang="en-US" sz="1500" u="none" dirty="0" err="1"/>
              <a:t>i</a:t>
            </a:r>
            <a:r>
              <a:rPr lang="en-US" sz="1500" u="none" dirty="0"/>
              <a:t> j.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Nog</a:t>
            </a:r>
            <a:r>
              <a:rPr lang="en-US" sz="1500" u="none" dirty="0"/>
              <a:t> </a:t>
            </a:r>
            <a:r>
              <a:rPr lang="en-US" sz="1500" u="none" dirty="0" err="1"/>
              <a:t>een</a:t>
            </a:r>
            <a:r>
              <a:rPr lang="en-US" sz="1500" u="none" dirty="0"/>
              <a:t> </a:t>
            </a:r>
            <a:r>
              <a:rPr lang="en-US" sz="1500" u="none" dirty="0" err="1"/>
              <a:t>alternatieve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is: a b c d e f g h </a:t>
            </a:r>
            <a:r>
              <a:rPr lang="en-US" sz="1500" u="none" dirty="0" err="1"/>
              <a:t>i</a:t>
            </a:r>
            <a:r>
              <a:rPr lang="en-US" sz="1500" u="none" dirty="0"/>
              <a:t> j.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>
              <a:solidFill>
                <a:srgbClr val="009900"/>
              </a:solidFill>
            </a:endParaRPr>
          </a:p>
        </p:txBody>
      </p:sp>
      <p:sp>
        <p:nvSpPr>
          <p:cNvPr id="2308111" name="AutoShape 15"/>
          <p:cNvSpPr>
            <a:spLocks noChangeArrowheads="1"/>
          </p:cNvSpPr>
          <p:nvPr/>
        </p:nvSpPr>
        <p:spPr bwMode="auto">
          <a:xfrm>
            <a:off x="1331913" y="1311275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De naam van het commando is: </a:t>
            </a:r>
            <a:r>
              <a:rPr lang="en-US" sz="1500" u="none" dirty="0" err="1"/>
              <a:t>cmdargs_demo</a:t>
            </a:r>
            <a:r>
              <a:rPr lang="en-US" sz="15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/>
              <a:t>Het </a:t>
            </a:r>
            <a:r>
              <a:rPr lang="en-US" sz="1500" u="none" dirty="0" err="1"/>
              <a:t>aantal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is: 6.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Dit</a:t>
            </a:r>
            <a:r>
              <a:rPr lang="en-US" sz="1500" u="none" dirty="0"/>
              <a:t> </a:t>
            </a:r>
            <a:r>
              <a:rPr lang="en-US" sz="1500" u="none" dirty="0" err="1"/>
              <a:t>zijn</a:t>
            </a:r>
            <a:r>
              <a:rPr lang="en-US" sz="1500" u="none" dirty="0"/>
              <a:t> de </a:t>
            </a:r>
            <a:r>
              <a:rPr lang="en-US" sz="1500" u="none" dirty="0" err="1"/>
              <a:t>argumenten</a:t>
            </a:r>
            <a:r>
              <a:rPr lang="en-US" sz="1500" u="none" dirty="0"/>
              <a:t>: </a:t>
            </a:r>
            <a:r>
              <a:rPr lang="en-US" sz="1500" u="none" dirty="0" err="1"/>
              <a:t>een</a:t>
            </a:r>
            <a:r>
              <a:rPr lang="en-US" sz="1500" u="none" dirty="0"/>
              <a:t> twee 3 </a:t>
            </a:r>
            <a:r>
              <a:rPr lang="en-US" sz="1500" u="none" dirty="0" err="1"/>
              <a:t>vier</a:t>
            </a:r>
            <a:r>
              <a:rPr lang="en-US" sz="1500" u="none" dirty="0"/>
              <a:t> 5 6.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Andere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</a:t>
            </a:r>
            <a:r>
              <a:rPr lang="en-US" sz="1500" u="none" dirty="0" err="1"/>
              <a:t>om</a:t>
            </a:r>
            <a:r>
              <a:rPr lang="en-US" sz="1500" u="none" dirty="0"/>
              <a:t> </a:t>
            </a:r>
            <a:r>
              <a:rPr lang="en-US" sz="1500" u="none" dirty="0" err="1"/>
              <a:t>argumenten</a:t>
            </a:r>
            <a:r>
              <a:rPr lang="en-US" sz="1500" u="none" dirty="0"/>
              <a:t> </a:t>
            </a:r>
            <a:r>
              <a:rPr lang="en-US" sz="1500" u="none" dirty="0" err="1"/>
              <a:t>weer</a:t>
            </a:r>
            <a:r>
              <a:rPr lang="en-US" sz="1500" u="none" dirty="0"/>
              <a:t> </a:t>
            </a:r>
            <a:r>
              <a:rPr lang="en-US" sz="1500" u="none" dirty="0" err="1"/>
              <a:t>te</a:t>
            </a:r>
            <a:r>
              <a:rPr lang="en-US" sz="1500" u="none" dirty="0"/>
              <a:t> </a:t>
            </a:r>
            <a:r>
              <a:rPr lang="en-US" sz="1500" u="none" dirty="0" err="1"/>
              <a:t>geven</a:t>
            </a:r>
            <a:r>
              <a:rPr lang="en-US" sz="1500" u="none" dirty="0"/>
              <a:t>: </a:t>
            </a:r>
            <a:r>
              <a:rPr lang="en-US" sz="1500" u="none" dirty="0" err="1"/>
              <a:t>een</a:t>
            </a:r>
            <a:r>
              <a:rPr lang="en-US" sz="1500" u="none" dirty="0"/>
              <a:t> twee 3 </a:t>
            </a:r>
            <a:r>
              <a:rPr lang="en-US" sz="1500" u="none" dirty="0" err="1"/>
              <a:t>vier</a:t>
            </a:r>
            <a:r>
              <a:rPr lang="en-US" sz="1500" u="none" dirty="0"/>
              <a:t> 5 6.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u="none" dirty="0" err="1"/>
              <a:t>Nog</a:t>
            </a:r>
            <a:r>
              <a:rPr lang="en-US" sz="1500" u="none" dirty="0"/>
              <a:t> </a:t>
            </a:r>
            <a:r>
              <a:rPr lang="en-US" sz="1500" u="none" dirty="0" err="1"/>
              <a:t>een</a:t>
            </a:r>
            <a:r>
              <a:rPr lang="en-US" sz="1500" u="none" dirty="0"/>
              <a:t> </a:t>
            </a:r>
            <a:r>
              <a:rPr lang="en-US" sz="1500" u="none" dirty="0" err="1"/>
              <a:t>alternatieve</a:t>
            </a:r>
            <a:r>
              <a:rPr lang="en-US" sz="1500" u="none" dirty="0"/>
              <a:t> </a:t>
            </a:r>
            <a:r>
              <a:rPr lang="en-US" sz="1500" u="none" dirty="0" err="1"/>
              <a:t>manier</a:t>
            </a:r>
            <a:r>
              <a:rPr lang="en-US" sz="1500" u="none" dirty="0"/>
              <a:t> is: </a:t>
            </a:r>
            <a:r>
              <a:rPr lang="en-US" sz="1500" u="none" dirty="0" err="1"/>
              <a:t>een</a:t>
            </a:r>
            <a:r>
              <a:rPr lang="en-US" sz="1500" u="none" dirty="0"/>
              <a:t> twee 3 </a:t>
            </a:r>
            <a:r>
              <a:rPr lang="en-US" sz="1500" u="none" dirty="0" err="1"/>
              <a:t>vier</a:t>
            </a:r>
            <a:r>
              <a:rPr lang="en-US" sz="1500" u="none" dirty="0"/>
              <a:t> 5 6.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500" b="1" u="none" dirty="0">
                <a:solidFill>
                  <a:srgbClr val="009900"/>
                </a:solidFill>
              </a:rPr>
              <a:t>$</a:t>
            </a:r>
            <a:endParaRPr lang="en-US" sz="15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500" u="none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8103" grpId="0" animBg="1"/>
      <p:bldP spid="2308114" grpId="0" animBg="1"/>
      <p:bldP spid="2308113" grpId="0" animBg="1"/>
      <p:bldP spid="23081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Argumenten</a:t>
            </a:r>
            <a:r>
              <a:rPr lang="fr-BE" dirty="0"/>
              <a:t> </a:t>
            </a:r>
            <a:r>
              <a:rPr lang="fr-BE" dirty="0" err="1"/>
              <a:t>doorschuiven</a:t>
            </a:r>
            <a:endParaRPr lang="nl-NL" dirty="0"/>
          </a:p>
        </p:txBody>
      </p:sp>
      <p:sp>
        <p:nvSpPr>
          <p:cNvPr id="2309123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358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schuift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commandolijnargumenten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posities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links</a:t>
            </a: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standaardwaarde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i="1" u="none" dirty="0">
                <a:latin typeface="Calibri" pitchFamily="34" charset="0"/>
              </a:rPr>
              <a:t>N</a:t>
            </a:r>
            <a:r>
              <a:rPr lang="en-US" sz="2000" u="none" dirty="0">
                <a:latin typeface="Calibri" pitchFamily="34" charset="0"/>
              </a:rPr>
              <a:t> is 1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die links </a:t>
            </a:r>
            <a:r>
              <a:rPr lang="en-US" sz="2000" u="none" dirty="0" err="1">
                <a:latin typeface="Calibri" pitchFamily="34" charset="0"/>
              </a:rPr>
              <a:t>wegvallen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niet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langer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toegankelijk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309127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shift</a:t>
            </a:r>
            <a:r>
              <a:rPr lang="en-US" sz="1800" b="1" i="1" u="none"/>
              <a:t> N</a:t>
            </a:r>
            <a:endParaRPr lang="fr-BE" sz="1800" b="1" u="none"/>
          </a:p>
        </p:txBody>
      </p:sp>
      <p:sp>
        <p:nvSpPr>
          <p:cNvPr id="2309133" name="Rectangle 13"/>
          <p:cNvSpPr>
            <a:spLocks noChangeArrowheads="1"/>
          </p:cNvSpPr>
          <p:nvPr/>
        </p:nvSpPr>
        <p:spPr bwMode="auto">
          <a:xfrm>
            <a:off x="1968500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1</a:t>
            </a:r>
            <a:endParaRPr lang="nl-NL" b="1" u="none"/>
          </a:p>
        </p:txBody>
      </p:sp>
      <p:sp>
        <p:nvSpPr>
          <p:cNvPr id="2309134" name="Rectangle 14"/>
          <p:cNvSpPr>
            <a:spLocks noChangeArrowheads="1"/>
          </p:cNvSpPr>
          <p:nvPr/>
        </p:nvSpPr>
        <p:spPr bwMode="auto">
          <a:xfrm>
            <a:off x="2508250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2</a:t>
            </a:r>
            <a:endParaRPr lang="nl-NL" b="1" u="none"/>
          </a:p>
        </p:txBody>
      </p:sp>
      <p:sp>
        <p:nvSpPr>
          <p:cNvPr id="2309136" name="Rectangle 16"/>
          <p:cNvSpPr>
            <a:spLocks noChangeArrowheads="1"/>
          </p:cNvSpPr>
          <p:nvPr/>
        </p:nvSpPr>
        <p:spPr bwMode="auto">
          <a:xfrm>
            <a:off x="3043238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3</a:t>
            </a:r>
            <a:endParaRPr lang="nl-NL" b="1" u="none"/>
          </a:p>
        </p:txBody>
      </p:sp>
      <p:sp>
        <p:nvSpPr>
          <p:cNvPr id="2309138" name="Rectangle 18"/>
          <p:cNvSpPr>
            <a:spLocks noChangeArrowheads="1"/>
          </p:cNvSpPr>
          <p:nvPr/>
        </p:nvSpPr>
        <p:spPr bwMode="auto">
          <a:xfrm>
            <a:off x="3584575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4</a:t>
            </a:r>
            <a:endParaRPr lang="nl-NL" b="1" u="none"/>
          </a:p>
        </p:txBody>
      </p:sp>
      <p:sp>
        <p:nvSpPr>
          <p:cNvPr id="2309139" name="Rectangle 19"/>
          <p:cNvSpPr>
            <a:spLocks noChangeArrowheads="1"/>
          </p:cNvSpPr>
          <p:nvPr/>
        </p:nvSpPr>
        <p:spPr bwMode="auto">
          <a:xfrm>
            <a:off x="4119563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5</a:t>
            </a:r>
            <a:endParaRPr lang="nl-NL" b="1" u="none"/>
          </a:p>
        </p:txBody>
      </p:sp>
      <p:sp>
        <p:nvSpPr>
          <p:cNvPr id="2309141" name="Rectangle 21"/>
          <p:cNvSpPr>
            <a:spLocks noChangeArrowheads="1"/>
          </p:cNvSpPr>
          <p:nvPr/>
        </p:nvSpPr>
        <p:spPr bwMode="auto">
          <a:xfrm>
            <a:off x="4672013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6</a:t>
            </a:r>
            <a:endParaRPr lang="nl-NL" b="1" u="none"/>
          </a:p>
        </p:txBody>
      </p:sp>
      <p:sp>
        <p:nvSpPr>
          <p:cNvPr id="2309142" name="Rectangle 22"/>
          <p:cNvSpPr>
            <a:spLocks noChangeArrowheads="1"/>
          </p:cNvSpPr>
          <p:nvPr/>
        </p:nvSpPr>
        <p:spPr bwMode="auto">
          <a:xfrm>
            <a:off x="5207000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7</a:t>
            </a:r>
            <a:endParaRPr lang="nl-NL" b="1" u="none"/>
          </a:p>
        </p:txBody>
      </p:sp>
      <p:sp>
        <p:nvSpPr>
          <p:cNvPr id="2309143" name="Rectangle 23"/>
          <p:cNvSpPr>
            <a:spLocks noChangeArrowheads="1"/>
          </p:cNvSpPr>
          <p:nvPr/>
        </p:nvSpPr>
        <p:spPr bwMode="auto">
          <a:xfrm>
            <a:off x="5748338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8</a:t>
            </a:r>
            <a:endParaRPr lang="nl-NL" b="1" u="none"/>
          </a:p>
        </p:txBody>
      </p:sp>
      <p:sp>
        <p:nvSpPr>
          <p:cNvPr id="2309144" name="Rectangle 24"/>
          <p:cNvSpPr>
            <a:spLocks noChangeArrowheads="1"/>
          </p:cNvSpPr>
          <p:nvPr/>
        </p:nvSpPr>
        <p:spPr bwMode="auto">
          <a:xfrm>
            <a:off x="6283325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9</a:t>
            </a:r>
            <a:endParaRPr lang="nl-NL" b="1" u="none"/>
          </a:p>
        </p:txBody>
      </p:sp>
      <p:sp>
        <p:nvSpPr>
          <p:cNvPr id="2309146" name="Rectangle 26"/>
          <p:cNvSpPr>
            <a:spLocks noChangeArrowheads="1"/>
          </p:cNvSpPr>
          <p:nvPr/>
        </p:nvSpPr>
        <p:spPr bwMode="auto">
          <a:xfrm>
            <a:off x="6815138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10</a:t>
            </a:r>
            <a:endParaRPr lang="nl-NL" b="1" u="none"/>
          </a:p>
        </p:txBody>
      </p:sp>
      <p:sp>
        <p:nvSpPr>
          <p:cNvPr id="2309147" name="Rectangle 27"/>
          <p:cNvSpPr>
            <a:spLocks noChangeArrowheads="1"/>
          </p:cNvSpPr>
          <p:nvPr/>
        </p:nvSpPr>
        <p:spPr bwMode="auto">
          <a:xfrm>
            <a:off x="7356475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11</a:t>
            </a:r>
            <a:endParaRPr lang="nl-NL" b="1" u="none"/>
          </a:p>
        </p:txBody>
      </p:sp>
      <p:sp>
        <p:nvSpPr>
          <p:cNvPr id="2309148" name="Rectangle 28"/>
          <p:cNvSpPr>
            <a:spLocks noChangeArrowheads="1"/>
          </p:cNvSpPr>
          <p:nvPr/>
        </p:nvSpPr>
        <p:spPr bwMode="auto">
          <a:xfrm>
            <a:off x="7891463" y="5964238"/>
            <a:ext cx="425450" cy="436562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buFontTx/>
              <a:buNone/>
            </a:pPr>
            <a:r>
              <a:rPr lang="fr-BE" b="1" u="none"/>
              <a:t>12</a:t>
            </a:r>
            <a:endParaRPr lang="nl-NL" b="1" u="none"/>
          </a:p>
        </p:txBody>
      </p:sp>
      <p:grpSp>
        <p:nvGrpSpPr>
          <p:cNvPr id="2309186" name="Group 66"/>
          <p:cNvGrpSpPr>
            <a:grpSpLocks/>
          </p:cNvGrpSpPr>
          <p:nvPr/>
        </p:nvGrpSpPr>
        <p:grpSpPr bwMode="auto">
          <a:xfrm>
            <a:off x="1936750" y="5492750"/>
            <a:ext cx="4797425" cy="1104900"/>
            <a:chOff x="1182" y="3188"/>
            <a:chExt cx="3022" cy="696"/>
          </a:xfrm>
        </p:grpSpPr>
        <p:sp>
          <p:nvSpPr>
            <p:cNvPr id="2309149" name="Rectangle 29"/>
            <p:cNvSpPr>
              <a:spLocks noChangeArrowheads="1"/>
            </p:cNvSpPr>
            <p:nvPr/>
          </p:nvSpPr>
          <p:spPr bwMode="auto">
            <a:xfrm>
              <a:off x="1182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51" name="Text Box 31"/>
            <p:cNvSpPr txBox="1">
              <a:spLocks noChangeArrowheads="1"/>
            </p:cNvSpPr>
            <p:nvPr/>
          </p:nvSpPr>
          <p:spPr bwMode="auto">
            <a:xfrm>
              <a:off x="1197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$1</a:t>
              </a:r>
              <a:endParaRPr lang="nl-NL" sz="1600" b="1" u="none"/>
            </a:p>
          </p:txBody>
        </p:sp>
        <p:sp>
          <p:nvSpPr>
            <p:cNvPr id="2309154" name="Rectangle 34"/>
            <p:cNvSpPr>
              <a:spLocks noChangeArrowheads="1"/>
            </p:cNvSpPr>
            <p:nvPr/>
          </p:nvSpPr>
          <p:spPr bwMode="auto">
            <a:xfrm>
              <a:off x="1527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55" name="Text Box 35"/>
            <p:cNvSpPr txBox="1">
              <a:spLocks noChangeArrowheads="1"/>
            </p:cNvSpPr>
            <p:nvPr/>
          </p:nvSpPr>
          <p:spPr bwMode="auto">
            <a:xfrm>
              <a:off x="1542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$2</a:t>
              </a:r>
              <a:endParaRPr lang="nl-NL" sz="1600" b="1" u="none"/>
            </a:p>
          </p:txBody>
        </p:sp>
        <p:sp>
          <p:nvSpPr>
            <p:cNvPr id="2309157" name="Rectangle 37"/>
            <p:cNvSpPr>
              <a:spLocks noChangeArrowheads="1"/>
            </p:cNvSpPr>
            <p:nvPr/>
          </p:nvSpPr>
          <p:spPr bwMode="auto">
            <a:xfrm>
              <a:off x="1862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58" name="Text Box 38"/>
            <p:cNvSpPr txBox="1">
              <a:spLocks noChangeArrowheads="1"/>
            </p:cNvSpPr>
            <p:nvPr/>
          </p:nvSpPr>
          <p:spPr bwMode="auto">
            <a:xfrm>
              <a:off x="1877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$3</a:t>
              </a:r>
              <a:endParaRPr lang="nl-NL" sz="1600" b="1" u="none"/>
            </a:p>
          </p:txBody>
        </p:sp>
        <p:sp>
          <p:nvSpPr>
            <p:cNvPr id="2309160" name="Rectangle 40"/>
            <p:cNvSpPr>
              <a:spLocks noChangeArrowheads="1"/>
            </p:cNvSpPr>
            <p:nvPr/>
          </p:nvSpPr>
          <p:spPr bwMode="auto">
            <a:xfrm>
              <a:off x="2207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61" name="Text Box 41"/>
            <p:cNvSpPr txBox="1">
              <a:spLocks noChangeArrowheads="1"/>
            </p:cNvSpPr>
            <p:nvPr/>
          </p:nvSpPr>
          <p:spPr bwMode="auto">
            <a:xfrm>
              <a:off x="2222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$4</a:t>
              </a:r>
              <a:endParaRPr lang="nl-NL" sz="1600" b="1" u="none"/>
            </a:p>
          </p:txBody>
        </p:sp>
        <p:sp>
          <p:nvSpPr>
            <p:cNvPr id="2309163" name="Rectangle 43"/>
            <p:cNvSpPr>
              <a:spLocks noChangeArrowheads="1"/>
            </p:cNvSpPr>
            <p:nvPr/>
          </p:nvSpPr>
          <p:spPr bwMode="auto">
            <a:xfrm>
              <a:off x="2543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64" name="Text Box 44"/>
            <p:cNvSpPr txBox="1">
              <a:spLocks noChangeArrowheads="1"/>
            </p:cNvSpPr>
            <p:nvPr/>
          </p:nvSpPr>
          <p:spPr bwMode="auto">
            <a:xfrm>
              <a:off x="2558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$5</a:t>
              </a:r>
              <a:endParaRPr lang="nl-NL" sz="1600" b="1" u="none"/>
            </a:p>
          </p:txBody>
        </p:sp>
        <p:sp>
          <p:nvSpPr>
            <p:cNvPr id="2309166" name="Rectangle 46"/>
            <p:cNvSpPr>
              <a:spLocks noChangeArrowheads="1"/>
            </p:cNvSpPr>
            <p:nvPr/>
          </p:nvSpPr>
          <p:spPr bwMode="auto">
            <a:xfrm>
              <a:off x="2888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67" name="Text Box 47"/>
            <p:cNvSpPr txBox="1">
              <a:spLocks noChangeArrowheads="1"/>
            </p:cNvSpPr>
            <p:nvPr/>
          </p:nvSpPr>
          <p:spPr bwMode="auto">
            <a:xfrm>
              <a:off x="2903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$6</a:t>
              </a:r>
              <a:endParaRPr lang="nl-NL" sz="1600" b="1" u="none"/>
            </a:p>
          </p:txBody>
        </p:sp>
        <p:sp>
          <p:nvSpPr>
            <p:cNvPr id="2309169" name="Rectangle 49"/>
            <p:cNvSpPr>
              <a:spLocks noChangeArrowheads="1"/>
            </p:cNvSpPr>
            <p:nvPr/>
          </p:nvSpPr>
          <p:spPr bwMode="auto">
            <a:xfrm>
              <a:off x="3223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70" name="Text Box 50"/>
            <p:cNvSpPr txBox="1">
              <a:spLocks noChangeArrowheads="1"/>
            </p:cNvSpPr>
            <p:nvPr/>
          </p:nvSpPr>
          <p:spPr bwMode="auto">
            <a:xfrm>
              <a:off x="3238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$7</a:t>
              </a:r>
              <a:endParaRPr lang="nl-NL" sz="1600" b="1" u="none"/>
            </a:p>
          </p:txBody>
        </p:sp>
        <p:sp>
          <p:nvSpPr>
            <p:cNvPr id="2309172" name="Rectangle 52"/>
            <p:cNvSpPr>
              <a:spLocks noChangeArrowheads="1"/>
            </p:cNvSpPr>
            <p:nvPr/>
          </p:nvSpPr>
          <p:spPr bwMode="auto">
            <a:xfrm>
              <a:off x="3568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73" name="Text Box 53"/>
            <p:cNvSpPr txBox="1">
              <a:spLocks noChangeArrowheads="1"/>
            </p:cNvSpPr>
            <p:nvPr/>
          </p:nvSpPr>
          <p:spPr bwMode="auto">
            <a:xfrm>
              <a:off x="3583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$8</a:t>
              </a:r>
              <a:endParaRPr lang="nl-NL" sz="1600" b="1" u="none"/>
            </a:p>
          </p:txBody>
        </p:sp>
        <p:sp>
          <p:nvSpPr>
            <p:cNvPr id="2309175" name="Rectangle 55"/>
            <p:cNvSpPr>
              <a:spLocks noChangeArrowheads="1"/>
            </p:cNvSpPr>
            <p:nvPr/>
          </p:nvSpPr>
          <p:spPr bwMode="auto">
            <a:xfrm>
              <a:off x="3904" y="3370"/>
              <a:ext cx="300" cy="51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NL"/>
            </a:p>
          </p:txBody>
        </p:sp>
        <p:sp>
          <p:nvSpPr>
            <p:cNvPr id="2309176" name="Text Box 56"/>
            <p:cNvSpPr txBox="1">
              <a:spLocks noChangeArrowheads="1"/>
            </p:cNvSpPr>
            <p:nvPr/>
          </p:nvSpPr>
          <p:spPr bwMode="auto">
            <a:xfrm>
              <a:off x="3919" y="3188"/>
              <a:ext cx="268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</a:pPr>
              <a:r>
                <a:rPr lang="fr-BE" sz="1600" b="1" u="none"/>
                <a:t>$9</a:t>
              </a:r>
              <a:endParaRPr lang="nl-NL" sz="1600" b="1" u="none"/>
            </a:p>
          </p:txBody>
        </p:sp>
      </p:grp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0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0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0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0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0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0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0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0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0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0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0.05834 -0.0002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309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309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9123" grpId="0" uiExpand="1" build="p" bldLvl="2"/>
      <p:bldP spid="2309127" grpId="0" uiExpand="1" animBg="1"/>
      <p:bldP spid="2309133" grpId="0" animBg="1"/>
      <p:bldP spid="2309133" grpId="1" animBg="1"/>
      <p:bldP spid="2309134" grpId="0" animBg="1"/>
      <p:bldP spid="2309136" grpId="0" animBg="1"/>
      <p:bldP spid="2309138" grpId="0" animBg="1"/>
      <p:bldP spid="2309139" grpId="0" animBg="1"/>
      <p:bldP spid="2309141" grpId="0" animBg="1"/>
      <p:bldP spid="2309142" grpId="0" animBg="1"/>
      <p:bldP spid="2309143" grpId="0" animBg="1"/>
      <p:bldP spid="2309144" grpId="0" animBg="1"/>
      <p:bldP spid="2309146" grpId="0" animBg="1"/>
      <p:bldP spid="2309147" grpId="0" animBg="1"/>
      <p:bldP spid="23091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150" name="AutoShape 6"/>
          <p:cNvSpPr>
            <a:spLocks noChangeArrowheads="1"/>
          </p:cNvSpPr>
          <p:nvPr/>
        </p:nvSpPr>
        <p:spPr bwMode="auto">
          <a:xfrm>
            <a:off x="1331913" y="1268413"/>
            <a:ext cx="7416800" cy="533400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r>
              <a:rPr lang="en-US" sz="1300" b="1" u="none" dirty="0"/>
              <a:t> cat </a:t>
            </a:r>
            <a:r>
              <a:rPr lang="en-US" sz="1300" b="1" u="none" dirty="0" err="1"/>
              <a:t>shift_demo</a:t>
            </a: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"Naam van het commando: $0."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$@."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$1 $2 $3."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shift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"Naam van het commando: $0."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$@."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$1 $2 $3."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shift 3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"Naam van het commando: $0."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$@."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echo "</a:t>
            </a: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$1 $2 $3."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endParaRPr lang="fr-BE" sz="1300" b="1" u="none" dirty="0">
              <a:solidFill>
                <a:srgbClr val="009900"/>
              </a:solidFill>
            </a:endParaRPr>
          </a:p>
        </p:txBody>
      </p:sp>
      <p:sp>
        <p:nvSpPr>
          <p:cNvPr id="2310151" name="AutoShape 7"/>
          <p:cNvSpPr>
            <a:spLocks noChangeArrowheads="1"/>
          </p:cNvSpPr>
          <p:nvPr/>
        </p:nvSpPr>
        <p:spPr bwMode="auto">
          <a:xfrm>
            <a:off x="1331913" y="1268413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/>
              <a:t>  shift_demo 1 2 3 4 5 6 7 8 9 10 11 12</a:t>
            </a:r>
            <a:endParaRPr lang="en-US" sz="1300" b="1" u="none">
              <a:solidFill>
                <a:srgbClr val="009900"/>
              </a:solidFill>
            </a:endParaRPr>
          </a:p>
        </p:txBody>
      </p:sp>
      <p:sp>
        <p:nvSpPr>
          <p:cNvPr id="2310155" name="AutoShape 11"/>
          <p:cNvSpPr>
            <a:spLocks noChangeArrowheads="1"/>
          </p:cNvSpPr>
          <p:nvPr/>
        </p:nvSpPr>
        <p:spPr bwMode="auto">
          <a:xfrm>
            <a:off x="1331913" y="1268413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Naam van het commando: </a:t>
            </a:r>
            <a:r>
              <a:rPr lang="en-US" sz="1300" u="none" dirty="0" err="1"/>
              <a:t>shift_demo</a:t>
            </a:r>
            <a:r>
              <a:rPr lang="en-US" sz="13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1 2 3 4 5 6 7 8 9 10 11 12.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1 2 3.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>
              <a:solidFill>
                <a:srgbClr val="009900"/>
              </a:solidFill>
            </a:endParaRPr>
          </a:p>
        </p:txBody>
      </p:sp>
      <p:sp>
        <p:nvSpPr>
          <p:cNvPr id="2310156" name="AutoShape 12"/>
          <p:cNvSpPr>
            <a:spLocks noChangeArrowheads="1"/>
          </p:cNvSpPr>
          <p:nvPr/>
        </p:nvSpPr>
        <p:spPr bwMode="auto">
          <a:xfrm>
            <a:off x="1331913" y="1268413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Naam van het commando: </a:t>
            </a:r>
            <a:r>
              <a:rPr lang="en-US" sz="1300" u="none" dirty="0" err="1"/>
              <a:t>shift_demo</a:t>
            </a:r>
            <a:r>
              <a:rPr lang="en-US" sz="13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2 3 4 5 6 7 8 9 10 11 12.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2 3 4.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>
              <a:solidFill>
                <a:srgbClr val="009900"/>
              </a:solidFill>
            </a:endParaRPr>
          </a:p>
        </p:txBody>
      </p:sp>
      <p:sp>
        <p:nvSpPr>
          <p:cNvPr id="2310157" name="AutoShape 13"/>
          <p:cNvSpPr>
            <a:spLocks noChangeArrowheads="1"/>
          </p:cNvSpPr>
          <p:nvPr/>
        </p:nvSpPr>
        <p:spPr bwMode="auto">
          <a:xfrm>
            <a:off x="1331913" y="1268413"/>
            <a:ext cx="7416800" cy="53340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/>
              <a:t>Naam van het commando: </a:t>
            </a:r>
            <a:r>
              <a:rPr lang="en-US" sz="1300" u="none" dirty="0" err="1"/>
              <a:t>shift_demo</a:t>
            </a:r>
            <a:r>
              <a:rPr lang="en-US" sz="1300" u="none" dirty="0"/>
              <a:t>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Doorgegeven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5 6 7 8 9 10 11 12.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u="none" dirty="0" err="1"/>
              <a:t>Eerste</a:t>
            </a:r>
            <a:r>
              <a:rPr lang="en-US" sz="1300" u="none" dirty="0"/>
              <a:t> </a:t>
            </a:r>
            <a:r>
              <a:rPr lang="en-US" sz="1300" u="none" dirty="0" err="1"/>
              <a:t>drie</a:t>
            </a:r>
            <a:r>
              <a:rPr lang="en-US" sz="1300" u="none" dirty="0"/>
              <a:t> </a:t>
            </a:r>
            <a:r>
              <a:rPr lang="en-US" sz="1300" u="none" dirty="0" err="1"/>
              <a:t>argumenten</a:t>
            </a:r>
            <a:r>
              <a:rPr lang="en-US" sz="1300" u="none" dirty="0"/>
              <a:t>: 5 6 7.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300" b="1" u="none" dirty="0">
                <a:solidFill>
                  <a:srgbClr val="009900"/>
                </a:solidFill>
              </a:rPr>
              <a:t>$</a:t>
            </a:r>
            <a:endParaRPr lang="en-US" sz="1300" b="1" u="none" dirty="0"/>
          </a:p>
          <a:p>
            <a:pPr algn="l">
              <a:lnSpc>
                <a:spcPct val="85000"/>
              </a:lnSpc>
              <a:buFontTx/>
              <a:buNone/>
            </a:pPr>
            <a:endParaRPr lang="en-US" sz="1300" u="none" dirty="0">
              <a:solidFill>
                <a:srgbClr val="00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Argumenten</a:t>
            </a:r>
            <a:r>
              <a:rPr lang="fr-BE" dirty="0"/>
              <a:t> </a:t>
            </a:r>
            <a:r>
              <a:rPr lang="fr-BE" dirty="0" err="1"/>
              <a:t>doorschuiven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151" grpId="0" animBg="1"/>
      <p:bldP spid="2310155" grpId="0" animBg="1"/>
      <p:bldP spid="2310156" grpId="0" animBg="1"/>
      <p:bldP spid="23101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Argumenten overschrijven</a:t>
            </a:r>
            <a:endParaRPr lang="nl-NL"/>
          </a:p>
        </p:txBody>
      </p:sp>
      <p:sp>
        <p:nvSpPr>
          <p:cNvPr id="2311171" name="Rectangle 3"/>
          <p:cNvSpPr>
            <a:spLocks noChangeArrowheads="1"/>
          </p:cNvSpPr>
          <p:nvPr/>
        </p:nvSpPr>
        <p:spPr bwMode="auto">
          <a:xfrm>
            <a:off x="863600" y="1484312"/>
            <a:ext cx="8193088" cy="537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stelt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positionele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in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op die van </a:t>
            </a:r>
            <a:r>
              <a:rPr lang="en-US" sz="2000" u="none" dirty="0" err="1">
                <a:latin typeface="Calibri" pitchFamily="34" charset="0"/>
              </a:rPr>
              <a:t>argumenten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 err="1">
                <a:latin typeface="Calibri" pitchFamily="34" charset="0"/>
              </a:rPr>
              <a:t>argumentenlijst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>
                <a:latin typeface="Courier New"/>
                <a:sym typeface="Courier New"/>
              </a:rPr>
              <a:t>set</a:t>
            </a:r>
            <a:r>
              <a:rPr lang="en-US" sz="2000" u="none" dirty="0">
                <a:latin typeface="Calibri" pitchFamily="34" charset="0"/>
              </a:rPr>
              <a:t> commando en </a:t>
            </a:r>
            <a:r>
              <a:rPr lang="en-US" sz="2000" u="none" dirty="0" err="1">
                <a:latin typeface="Calibri" pitchFamily="34" charset="0"/>
              </a:rPr>
              <a:t>commandosubstitutie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vaak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samen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laat</a:t>
            </a:r>
            <a:r>
              <a:rPr lang="en-US" sz="1800" u="none" dirty="0">
                <a:latin typeface="Calibri" pitchFamily="34" charset="0"/>
              </a:rPr>
              <a:t> toe </a:t>
            </a:r>
            <a:r>
              <a:rPr lang="en-US" sz="1800" u="none" dirty="0" err="1">
                <a:latin typeface="Calibri" pitchFamily="34" charset="0"/>
              </a:rPr>
              <a:t>om</a:t>
            </a:r>
            <a:r>
              <a:rPr lang="en-US" sz="1800" u="none" dirty="0">
                <a:latin typeface="Calibri" pitchFamily="34" charset="0"/>
              </a:rPr>
              <a:t> commando-output </a:t>
            </a:r>
            <a:r>
              <a:rPr lang="en-US" sz="1800" u="none" dirty="0" err="1">
                <a:latin typeface="Calibri" pitchFamily="34" charset="0"/>
              </a:rPr>
              <a:t>automatisch</a:t>
            </a:r>
            <a:r>
              <a:rPr lang="en-US" sz="1800" u="none" dirty="0">
                <a:latin typeface="Calibri" pitchFamily="34" charset="0"/>
              </a:rPr>
              <a:t> in </a:t>
            </a:r>
            <a:r>
              <a:rPr lang="en-US" sz="1800" u="none" dirty="0" err="1">
                <a:latin typeface="Calibri" pitchFamily="34" charset="0"/>
              </a:rPr>
              <a:t>velden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te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splitsen</a:t>
            </a:r>
            <a:endParaRPr lang="en-US" sz="1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ontbrekende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argumenten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opgevuld</a:t>
            </a:r>
            <a:r>
              <a:rPr lang="en-US" sz="1800" u="none" dirty="0">
                <a:latin typeface="Calibri" pitchFamily="34" charset="0"/>
              </a:rPr>
              <a:t> met </a:t>
            </a:r>
            <a:r>
              <a:rPr lang="en-US" sz="1800" u="none" dirty="0" err="1">
                <a:latin typeface="Calibri" pitchFamily="34" charset="0"/>
              </a:rPr>
              <a:t>lege</a:t>
            </a:r>
            <a:r>
              <a:rPr lang="en-US" sz="1800" u="none" dirty="0">
                <a:latin typeface="Calibri" pitchFamily="34" charset="0"/>
              </a:rPr>
              <a:t> string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vaak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optie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b="1" u="none" dirty="0">
                <a:latin typeface="Courier New"/>
                <a:sym typeface="Courier New"/>
              </a:rPr>
              <a:t>--</a:t>
            </a:r>
            <a:r>
              <a:rPr lang="en-US" sz="2000" u="none" dirty="0">
                <a:latin typeface="Calibri" pitchFamily="34" charset="0"/>
              </a:rPr>
              <a:t> 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geeft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aan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dat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argumenten</a:t>
            </a:r>
            <a:r>
              <a:rPr lang="en-US" sz="1800" u="none" dirty="0">
                <a:latin typeface="Calibri" pitchFamily="34" charset="0"/>
              </a:rPr>
              <a:t> die </a:t>
            </a:r>
            <a:r>
              <a:rPr lang="en-US" sz="1800" u="none" dirty="0" err="1">
                <a:latin typeface="Calibri" pitchFamily="34" charset="0"/>
              </a:rPr>
              <a:t>volgen</a:t>
            </a:r>
            <a:r>
              <a:rPr lang="en-US" sz="1800" u="none" dirty="0">
                <a:latin typeface="Calibri" pitchFamily="34" charset="0"/>
              </a:rPr>
              <a:t> (en </a:t>
            </a:r>
            <a:r>
              <a:rPr lang="en-US" sz="1800" u="none" dirty="0" err="1">
                <a:latin typeface="Calibri" pitchFamily="34" charset="0"/>
              </a:rPr>
              <a:t>eventueel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starten</a:t>
            </a:r>
            <a:r>
              <a:rPr lang="en-US" sz="1800" u="none" dirty="0">
                <a:latin typeface="Calibri" pitchFamily="34" charset="0"/>
              </a:rPr>
              <a:t/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met </a:t>
            </a:r>
            <a:r>
              <a:rPr lang="en-US" sz="1800" u="none" dirty="0" err="1">
                <a:latin typeface="Calibri" pitchFamily="34" charset="0"/>
              </a:rPr>
              <a:t>een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b="1" u="none" dirty="0">
                <a:latin typeface="Calibri" pitchFamily="34" charset="0"/>
              </a:rPr>
              <a:t>-</a:t>
            </a:r>
            <a:r>
              <a:rPr lang="en-US" sz="1800" u="none" dirty="0">
                <a:latin typeface="Calibri" pitchFamily="34" charset="0"/>
              </a:rPr>
              <a:t>) </a:t>
            </a:r>
            <a:r>
              <a:rPr lang="en-US" sz="1800" u="none" dirty="0" err="1">
                <a:latin typeface="Calibri" pitchFamily="34" charset="0"/>
              </a:rPr>
              <a:t>niet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moeten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beschouwd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worden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opties</a:t>
            </a:r>
            <a:r>
              <a:rPr lang="en-US" sz="1800" u="none" dirty="0">
                <a:latin typeface="Calibri" pitchFamily="34" charset="0"/>
              </a:rPr>
              <a:t> van </a:t>
            </a:r>
            <a:br>
              <a:rPr lang="en-US" sz="1800" u="none" dirty="0">
                <a:latin typeface="Calibri" pitchFamily="34" charset="0"/>
              </a:rPr>
            </a:br>
            <a:r>
              <a:rPr lang="en-US" sz="1800" u="none" dirty="0">
                <a:latin typeface="Calibri" pitchFamily="34" charset="0"/>
              </a:rPr>
              <a:t>het </a:t>
            </a:r>
            <a:r>
              <a:rPr lang="en-US" sz="1800" b="1" u="none" dirty="0">
                <a:latin typeface="Courier New"/>
                <a:sym typeface="Courier New"/>
              </a:rPr>
              <a:t>set</a:t>
            </a:r>
            <a:r>
              <a:rPr lang="en-US" sz="1800" u="none" dirty="0">
                <a:latin typeface="Calibri" pitchFamily="34" charset="0"/>
              </a:rPr>
              <a:t> commando, </a:t>
            </a:r>
            <a:r>
              <a:rPr lang="en-US" sz="1800" u="none" dirty="0" err="1">
                <a:latin typeface="Calibri" pitchFamily="34" charset="0"/>
              </a:rPr>
              <a:t>maar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als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argumenten</a:t>
            </a:r>
            <a:r>
              <a:rPr lang="en-US" sz="1800" u="none" dirty="0">
                <a:latin typeface="Calibri" pitchFamily="34" charset="0"/>
              </a:rPr>
              <a:t> </a:t>
            </a:r>
            <a:r>
              <a:rPr lang="en-US" sz="1800" u="none" dirty="0" err="1">
                <a:latin typeface="Calibri" pitchFamily="34" charset="0"/>
              </a:rPr>
              <a:t>ervan</a:t>
            </a:r>
            <a:endParaRPr lang="en-US" sz="1800" u="none" dirty="0">
              <a:latin typeface="Calibri" pitchFamily="34" charset="0"/>
            </a:endParaRPr>
          </a:p>
        </p:txBody>
      </p:sp>
      <p:sp>
        <p:nvSpPr>
          <p:cNvPr id="2311175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set [</a:t>
            </a:r>
            <a:r>
              <a:rPr lang="en-US" sz="1800" b="1" i="1" u="none"/>
              <a:t>opties</a:t>
            </a:r>
            <a:r>
              <a:rPr lang="en-US" sz="1800" b="1" u="none"/>
              <a:t>] [</a:t>
            </a:r>
            <a:r>
              <a:rPr lang="en-US" sz="1800" b="1" i="1" u="none"/>
              <a:t>argumentenlijst</a:t>
            </a:r>
            <a:r>
              <a:rPr lang="en-US" sz="1800" b="1" u="none"/>
              <a:t>]</a:t>
            </a:r>
            <a:endParaRPr lang="fr-BE" sz="1800" b="1" u="none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1171" grpId="0" uiExpand="1" build="p" bldLvl="2"/>
      <p:bldP spid="2311175" grpId="0" uiExpan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Argumenten</a:t>
            </a:r>
            <a:r>
              <a:rPr lang="fr-BE" dirty="0"/>
              <a:t> </a:t>
            </a:r>
            <a:r>
              <a:rPr lang="fr-BE" dirty="0" err="1"/>
              <a:t>overschrijven</a:t>
            </a:r>
            <a:endParaRPr lang="nl-NL" dirty="0"/>
          </a:p>
        </p:txBody>
      </p:sp>
      <p:sp>
        <p:nvSpPr>
          <p:cNvPr id="2312195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58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</p:txBody>
      </p:sp>
      <p:sp>
        <p:nvSpPr>
          <p:cNvPr id="2312199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set [</a:t>
            </a:r>
            <a:r>
              <a:rPr lang="en-US" sz="1800" b="1" i="1" u="none"/>
              <a:t>opties</a:t>
            </a:r>
            <a:r>
              <a:rPr lang="en-US" sz="1800" b="1" u="none"/>
              <a:t>] [</a:t>
            </a:r>
            <a:r>
              <a:rPr lang="en-US" sz="1800" b="1" i="1" u="none"/>
              <a:t>argumentenlijst</a:t>
            </a:r>
            <a:r>
              <a:rPr lang="en-US" sz="1800" b="1" u="none"/>
              <a:t>]</a:t>
            </a:r>
            <a:endParaRPr lang="fr-BE" sz="1800" b="1" u="none"/>
          </a:p>
        </p:txBody>
      </p:sp>
      <p:sp>
        <p:nvSpPr>
          <p:cNvPr id="2312200" name="AutoShape 8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date</a:t>
            </a:r>
          </a:p>
          <a:p>
            <a:pPr algn="l">
              <a:buFontTx/>
              <a:buNone/>
            </a:pPr>
            <a:r>
              <a:rPr lang="fr-FR" sz="1800" b="1" u="none" dirty="0"/>
              <a:t>Mon Mar </a:t>
            </a:r>
            <a:r>
              <a:rPr lang="fr-FR" sz="1800" b="1" u="none" dirty="0" smtClean="0"/>
              <a:t>10 </a:t>
            </a:r>
            <a:r>
              <a:rPr lang="fr-FR" sz="1800" b="1" u="none" dirty="0"/>
              <a:t>10:01:58 CET </a:t>
            </a:r>
            <a:r>
              <a:rPr lang="fr-FR" sz="1800" b="1" u="none" dirty="0" smtClean="0"/>
              <a:t>2014</a:t>
            </a:r>
            <a:endParaRPr lang="fr-FR" sz="1800" b="1" u="none" dirty="0"/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312201" name="AutoShape 9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  set `date`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12207" name="AutoShape 15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echo "$@"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12209" name="AutoShape 17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Mon Mar </a:t>
            </a:r>
            <a:r>
              <a:rPr lang="en-US" sz="1800" b="1" u="none" dirty="0" smtClean="0"/>
              <a:t>10 </a:t>
            </a:r>
            <a:r>
              <a:rPr lang="en-US" sz="1800" b="1" u="none" dirty="0"/>
              <a:t>10:02:04 CET </a:t>
            </a:r>
            <a:r>
              <a:rPr lang="en-US" sz="1800" b="1" u="none" dirty="0" smtClean="0"/>
              <a:t>2014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12210" name="AutoShape 18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echo "$2 $3, $6"</a:t>
            </a:r>
            <a:endParaRPr lang="en-US" sz="1800" b="1" u="none" dirty="0">
              <a:solidFill>
                <a:srgbClr val="009900"/>
              </a:solidFill>
            </a:endParaRPr>
          </a:p>
        </p:txBody>
      </p:sp>
      <p:sp>
        <p:nvSpPr>
          <p:cNvPr id="2312211" name="AutoShape 19"/>
          <p:cNvSpPr>
            <a:spLocks noChangeArrowheads="1"/>
          </p:cNvSpPr>
          <p:nvPr/>
        </p:nvSpPr>
        <p:spPr bwMode="auto">
          <a:xfrm>
            <a:off x="1331913" y="3495675"/>
            <a:ext cx="7416800" cy="295275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/>
              <a:t>  </a:t>
            </a:r>
          </a:p>
          <a:p>
            <a:pPr algn="l">
              <a:buFontTx/>
              <a:buNone/>
            </a:pPr>
            <a:r>
              <a:rPr lang="en-US" sz="1800" b="1" u="none" dirty="0"/>
              <a:t>Mar </a:t>
            </a:r>
            <a:r>
              <a:rPr lang="en-US" sz="1800" b="1" u="none" dirty="0" smtClean="0"/>
              <a:t>10, 2014</a:t>
            </a:r>
            <a:endParaRPr lang="en-US" sz="1800" b="1" u="none" dirty="0"/>
          </a:p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200" grpId="0" animBg="1"/>
      <p:bldP spid="2312201" grpId="0" animBg="1"/>
      <p:bldP spid="2312207" grpId="0" animBg="1"/>
      <p:bldP spid="2312209" grpId="0" animBg="1"/>
      <p:bldP spid="2312210" grpId="0" animBg="1"/>
      <p:bldP spid="23122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222" name="AutoShape 6"/>
          <p:cNvSpPr>
            <a:spLocks noChangeArrowheads="1"/>
          </p:cNvSpPr>
          <p:nvPr/>
        </p:nvSpPr>
        <p:spPr bwMode="auto">
          <a:xfrm>
            <a:off x="1331913" y="1555750"/>
            <a:ext cx="7416800" cy="4752975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cat </a:t>
            </a:r>
            <a:r>
              <a:rPr lang="en-US" sz="1800" b="1" u="none" dirty="0" err="1"/>
              <a:t>set_demo</a:t>
            </a:r>
            <a:endParaRPr lang="en-US" sz="1800" b="1" u="none" dirty="0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#!/bin/bash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 err="1"/>
              <a:t>bestand</a:t>
            </a:r>
            <a:r>
              <a:rPr lang="en-US" sz="1800" u="none" dirty="0"/>
              <a:t>="$1"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set `</a:t>
            </a:r>
            <a:r>
              <a:rPr lang="en-US" sz="1800" u="none" dirty="0" err="1"/>
              <a:t>ls</a:t>
            </a:r>
            <a:r>
              <a:rPr lang="en-US" sz="1800" u="none" dirty="0"/>
              <a:t> -</a:t>
            </a:r>
            <a:r>
              <a:rPr lang="en-US" sz="1800" u="none" dirty="0" err="1"/>
              <a:t>il</a:t>
            </a:r>
            <a:r>
              <a:rPr lang="en-US" sz="1800" u="none" dirty="0"/>
              <a:t> $</a:t>
            </a:r>
            <a:r>
              <a:rPr lang="en-US" sz="1800" u="none" dirty="0" err="1"/>
              <a:t>bestand</a:t>
            </a:r>
            <a:r>
              <a:rPr lang="en-US" sz="1800" u="none" dirty="0"/>
              <a:t>`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 err="1"/>
              <a:t>inode</a:t>
            </a:r>
            <a:r>
              <a:rPr lang="en-US" sz="1800" u="none" dirty="0"/>
              <a:t>="$1"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bytes="$6"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echo -e "</a:t>
            </a:r>
            <a:r>
              <a:rPr lang="en-US" sz="1800" u="none" dirty="0" err="1"/>
              <a:t>Naam</a:t>
            </a:r>
            <a:r>
              <a:rPr lang="en-US" sz="1800" u="none" dirty="0"/>
              <a:t>\</a:t>
            </a:r>
            <a:r>
              <a:rPr lang="en-US" sz="1800" u="none" dirty="0" err="1"/>
              <a:t>tInode</a:t>
            </a:r>
            <a:r>
              <a:rPr lang="en-US" sz="1800" u="none" dirty="0"/>
              <a:t>\</a:t>
            </a:r>
            <a:r>
              <a:rPr lang="en-US" sz="1800" u="none" dirty="0" err="1"/>
              <a:t>tBytes</a:t>
            </a:r>
            <a:r>
              <a:rPr lang="en-US" sz="18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echo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echo -e "$</a:t>
            </a:r>
            <a:r>
              <a:rPr lang="en-US" sz="1800" u="none" dirty="0" err="1"/>
              <a:t>bestand</a:t>
            </a:r>
            <a:r>
              <a:rPr lang="en-US" sz="1800" u="none" dirty="0"/>
              <a:t>\</a:t>
            </a:r>
            <a:r>
              <a:rPr lang="en-US" sz="1800" u="none" dirty="0" err="1"/>
              <a:t>t$inode</a:t>
            </a:r>
            <a:r>
              <a:rPr lang="en-US" sz="1800" u="none" dirty="0"/>
              <a:t>\</a:t>
            </a:r>
            <a:r>
              <a:rPr lang="en-US" sz="1800" u="none" dirty="0" err="1"/>
              <a:t>t$bytes</a:t>
            </a:r>
            <a:r>
              <a:rPr lang="en-US" sz="1800" u="none" dirty="0"/>
              <a:t>"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u="none" dirty="0"/>
              <a:t>exit 0</a:t>
            </a:r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  <p:sp>
        <p:nvSpPr>
          <p:cNvPr id="2313223" name="AutoShape 7"/>
          <p:cNvSpPr>
            <a:spLocks noChangeArrowheads="1"/>
          </p:cNvSpPr>
          <p:nvPr/>
        </p:nvSpPr>
        <p:spPr bwMode="auto">
          <a:xfrm>
            <a:off x="1331913" y="1555750"/>
            <a:ext cx="7416800" cy="47529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set_demo set_demo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13227" name="AutoShape 11"/>
          <p:cNvSpPr>
            <a:spLocks noChangeArrowheads="1"/>
          </p:cNvSpPr>
          <p:nvPr/>
        </p:nvSpPr>
        <p:spPr bwMode="auto">
          <a:xfrm>
            <a:off x="1331913" y="1555750"/>
            <a:ext cx="7416800" cy="4752975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endParaRPr lang="en-US" sz="1800" b="1" u="none"/>
          </a:p>
          <a:p>
            <a:pPr algn="l">
              <a:lnSpc>
                <a:spcPct val="85000"/>
              </a:lnSpc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da-DK" sz="1800" u="none"/>
              <a:t>Naam		Inode		Bytes</a:t>
            </a:r>
          </a:p>
          <a:p>
            <a:pPr algn="l"/>
            <a:endParaRPr lang="da-DK" sz="1800" u="none"/>
          </a:p>
          <a:p>
            <a:pPr algn="l">
              <a:buFontTx/>
              <a:buNone/>
            </a:pPr>
            <a:r>
              <a:rPr lang="da-DK" sz="1800" u="none"/>
              <a:t>set_demo	10153548	137</a:t>
            </a:r>
          </a:p>
          <a:p>
            <a:pPr algn="l">
              <a:buFontTx/>
              <a:buNone/>
            </a:pPr>
            <a:r>
              <a:rPr lang="da-DK" sz="1800" b="1" u="none">
                <a:solidFill>
                  <a:srgbClr val="009900"/>
                </a:solidFill>
              </a:rPr>
              <a:t>$</a:t>
            </a:r>
          </a:p>
        </p:txBody>
      </p:sp>
      <p:grpSp>
        <p:nvGrpSpPr>
          <p:cNvPr id="2313228" name="Group 12"/>
          <p:cNvGrpSpPr>
            <a:grpSpLocks/>
          </p:cNvGrpSpPr>
          <p:nvPr/>
        </p:nvGrpSpPr>
        <p:grpSpPr bwMode="auto">
          <a:xfrm>
            <a:off x="4497415" y="1803398"/>
            <a:ext cx="4003675" cy="1268412"/>
            <a:chOff x="2623" y="3339"/>
            <a:chExt cx="2522" cy="799"/>
          </a:xfrm>
        </p:grpSpPr>
        <p:sp>
          <p:nvSpPr>
            <p:cNvPr id="2313229" name="Rectangle 13"/>
            <p:cNvSpPr>
              <a:spLocks noChangeArrowheads="1"/>
            </p:cNvSpPr>
            <p:nvPr/>
          </p:nvSpPr>
          <p:spPr bwMode="auto">
            <a:xfrm>
              <a:off x="2623" y="3339"/>
              <a:ext cx="2522" cy="799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noAutofit/>
            </a:bodyPr>
            <a:lstStyle/>
            <a:p>
              <a:endParaRPr lang="nl-NL"/>
            </a:p>
          </p:txBody>
        </p:sp>
        <p:sp>
          <p:nvSpPr>
            <p:cNvPr id="2313230" name="Text Box 14"/>
            <p:cNvSpPr txBox="1">
              <a:spLocks noChangeArrowheads="1"/>
            </p:cNvSpPr>
            <p:nvPr/>
          </p:nvSpPr>
          <p:spPr bwMode="auto">
            <a:xfrm>
              <a:off x="3122" y="3390"/>
              <a:ext cx="1942" cy="65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Wat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gebeurt</a:t>
              </a:r>
              <a:r>
                <a:rPr lang="fr-BE" sz="1800" u="none" dirty="0">
                  <a:latin typeface="Calibri" pitchFamily="34" charset="0"/>
                </a:rPr>
                <a:t> er </a:t>
              </a:r>
              <a:r>
                <a:rPr lang="fr-BE" sz="1800" u="none" dirty="0" err="1">
                  <a:latin typeface="Calibri" pitchFamily="34" charset="0"/>
                </a:rPr>
                <a:t>als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het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bestand</a:t>
              </a:r>
              <a:endParaRPr lang="fr-BE" sz="1800" u="none" dirty="0">
                <a:latin typeface="Calibri" pitchFamily="34" charset="0"/>
              </a:endParaRPr>
            </a:p>
            <a:p>
              <a:pPr algn="l">
                <a:buFontTx/>
                <a:buNone/>
              </a:pPr>
              <a:r>
                <a:rPr lang="fr-BE" sz="1800" u="none" dirty="0" err="1">
                  <a:latin typeface="Calibri" pitchFamily="34" charset="0"/>
                </a:rPr>
                <a:t>dat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wordt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doorgegeven</a:t>
              </a:r>
              <a:r>
                <a:rPr lang="fr-BE" sz="1800" u="none" dirty="0">
                  <a:latin typeface="Calibri" pitchFamily="34" charset="0"/>
                </a:rPr>
                <a:t> </a:t>
              </a:r>
              <a:r>
                <a:rPr lang="fr-BE" sz="1800" u="none" dirty="0" err="1">
                  <a:latin typeface="Calibri" pitchFamily="34" charset="0"/>
                </a:rPr>
                <a:t>aan</a:t>
              </a:r>
              <a:endParaRPr lang="fr-BE" sz="1800" u="none" dirty="0">
                <a:latin typeface="Calibri" pitchFamily="34" charset="0"/>
              </a:endParaRPr>
            </a:p>
            <a:p>
              <a:pPr algn="l">
                <a:buFontTx/>
                <a:buNone/>
              </a:pPr>
              <a:r>
                <a:rPr lang="fr-BE" sz="1800" b="1" u="none" dirty="0" err="1">
                  <a:latin typeface="Courier New"/>
                  <a:sym typeface="Courier New"/>
                </a:rPr>
                <a:t>set_demo</a:t>
              </a:r>
              <a:r>
                <a:rPr lang="fr-BE" sz="1800" u="none" dirty="0">
                  <a:latin typeface="Calibri" pitchFamily="34" charset="0"/>
                </a:rPr>
                <a:t> niet </a:t>
              </a:r>
              <a:r>
                <a:rPr lang="fr-BE" sz="1800" u="none" dirty="0" err="1">
                  <a:latin typeface="Calibri" pitchFamily="34" charset="0"/>
                </a:rPr>
                <a:t>bestaat</a:t>
              </a:r>
              <a:r>
                <a:rPr lang="fr-BE" sz="1800" u="none" dirty="0">
                  <a:latin typeface="Calibri" pitchFamily="34" charset="0"/>
                </a:rPr>
                <a:t> ?</a:t>
              </a:r>
              <a:endParaRPr lang="nl-NL" sz="1800" u="none" dirty="0">
                <a:latin typeface="Calibri" pitchFamily="34" charset="0"/>
              </a:endParaRPr>
            </a:p>
          </p:txBody>
        </p:sp>
        <p:pic>
          <p:nvPicPr>
            <p:cNvPr id="2313231" name="Picture 15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04" y="3415"/>
              <a:ext cx="363" cy="3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  <a:effectLst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Argumenten</a:t>
            </a:r>
            <a:r>
              <a:rPr lang="fr-BE" dirty="0"/>
              <a:t> </a:t>
            </a:r>
            <a:r>
              <a:rPr lang="fr-BE" dirty="0" err="1"/>
              <a:t>overschrijven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13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313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1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3223" grpId="0" animBg="1"/>
      <p:bldP spid="23132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Commando xargs</a:t>
            </a:r>
            <a:endParaRPr lang="nl-NL"/>
          </a:p>
        </p:txBody>
      </p:sp>
      <p:sp>
        <p:nvSpPr>
          <p:cNvPr id="2304003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365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latin typeface="Courier New"/>
                <a:sym typeface="Courier New"/>
              </a:rPr>
              <a:t>xargs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, en </a:t>
            </a:r>
            <a:r>
              <a:rPr lang="en-US" sz="2000" u="none" dirty="0" err="1">
                <a:latin typeface="Calibri" pitchFamily="34" charset="0"/>
              </a:rPr>
              <a:t>roept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commando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op met </a:t>
            </a: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parameters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alternatief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commandosubstitutie</a:t>
            </a:r>
            <a:endParaRPr lang="en-US" sz="2000" u="none" dirty="0">
              <a:latin typeface="Calibri" pitchFamily="34" charset="0"/>
            </a:endParaRPr>
          </a:p>
        </p:txBody>
      </p:sp>
      <p:sp>
        <p:nvSpPr>
          <p:cNvPr id="2304007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xargs</a:t>
            </a:r>
            <a:r>
              <a:rPr lang="en-US" sz="1800" b="1" i="1" u="none"/>
              <a:t> commando</a:t>
            </a:r>
            <a:endParaRPr lang="fr-BE" sz="1800" b="1" u="none"/>
          </a:p>
        </p:txBody>
      </p:sp>
      <p:sp>
        <p:nvSpPr>
          <p:cNvPr id="2304008" name="AutoShape 8"/>
          <p:cNvSpPr>
            <a:spLocks noChangeArrowheads="1"/>
          </p:cNvSpPr>
          <p:nvPr/>
        </p:nvSpPr>
        <p:spPr bwMode="auto">
          <a:xfrm>
            <a:off x="1331913" y="5157788"/>
            <a:ext cx="7416800" cy="151130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ls | xargs echo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304009" name="AutoShape 9"/>
          <p:cNvSpPr>
            <a:spLocks noChangeArrowheads="1"/>
          </p:cNvSpPr>
          <p:nvPr/>
        </p:nvSpPr>
        <p:spPr bwMode="auto">
          <a:xfrm>
            <a:off x="1331913" y="5157788"/>
            <a:ext cx="7416800" cy="15113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hfdst1.tex hfdst2.tex hfdst3.tex hfdst4.tex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04010" name="AutoShape 10"/>
          <p:cNvSpPr>
            <a:spLocks noChangeArrowheads="1"/>
          </p:cNvSpPr>
          <p:nvPr/>
        </p:nvSpPr>
        <p:spPr bwMode="auto">
          <a:xfrm>
            <a:off x="1331913" y="5157788"/>
            <a:ext cx="7416800" cy="15113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echo `ls`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04011" name="AutoShape 11"/>
          <p:cNvSpPr>
            <a:spLocks noChangeArrowheads="1"/>
          </p:cNvSpPr>
          <p:nvPr/>
        </p:nvSpPr>
        <p:spPr bwMode="auto">
          <a:xfrm>
            <a:off x="1331913" y="5157788"/>
            <a:ext cx="7416800" cy="1511300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</a:t>
            </a:r>
          </a:p>
          <a:p>
            <a:pPr algn="l">
              <a:buFontTx/>
              <a:buNone/>
            </a:pPr>
            <a:r>
              <a:rPr lang="en-US" sz="1800" b="1" u="none"/>
              <a:t>hfdst1.tex hfdst2.tex hfdst3.tex hfdst4.tex</a:t>
            </a:r>
            <a:endParaRPr lang="en-US" sz="1800" b="1" u="none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03" grpId="0" build="p" bldLvl="2"/>
      <p:bldP spid="2304007" grpId="0" animBg="1"/>
      <p:bldP spid="2304008" grpId="0" animBg="1"/>
      <p:bldP spid="2304009" grpId="0" animBg="1"/>
      <p:bldP spid="2304010" grpId="0" animBg="1"/>
      <p:bldP spid="23040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scripts uitvoeren</a:t>
            </a:r>
            <a:endParaRPr lang="nl-NL"/>
          </a:p>
        </p:txBody>
      </p:sp>
      <p:sp>
        <p:nvSpPr>
          <p:cNvPr id="2244618" name="Rectangle 10"/>
          <p:cNvSpPr>
            <a:spLocks noChangeArrowheads="1"/>
          </p:cNvSpPr>
          <p:nvPr/>
        </p:nvSpPr>
        <p:spPr bwMode="auto">
          <a:xfrm>
            <a:off x="863601" y="1484313"/>
            <a:ext cx="8100888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scriptbestand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uitvoerbaar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maken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endParaRPr lang="en-US" sz="4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script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kindproces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kopie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shell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weinig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controle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welke</a:t>
            </a:r>
            <a:r>
              <a:rPr lang="en-US" sz="2000" u="none" dirty="0">
                <a:latin typeface="Calibri" pitchFamily="34" charset="0"/>
              </a:rPr>
              <a:t> type shell het script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uitvoeren</a:t>
            </a:r>
            <a:r>
              <a:rPr lang="en-US" sz="2400" u="none" dirty="0">
                <a:latin typeface="Calibri" pitchFamily="34" charset="0"/>
              </a:rPr>
              <a:t> commando </a:t>
            </a:r>
            <a:r>
              <a:rPr lang="en-US" sz="2400" b="1" u="none" dirty="0">
                <a:latin typeface="Courier New"/>
                <a:sym typeface="Courier New"/>
              </a:rPr>
              <a:t>/bin/bash</a:t>
            </a:r>
            <a:r>
              <a:rPr lang="en-US" sz="2400" u="none" dirty="0">
                <a:latin typeface="Calibri" pitchFamily="34" charset="0"/>
              </a:rPr>
              <a:t> met script </a:t>
            </a:r>
            <a:r>
              <a:rPr lang="en-US" sz="2400" u="none" dirty="0" err="1">
                <a:latin typeface="Calibri" pitchFamily="34" charset="0"/>
              </a:rPr>
              <a:t>als</a:t>
            </a:r>
            <a:r>
              <a:rPr lang="en-US" sz="2400" u="none" dirty="0">
                <a:latin typeface="Calibri" pitchFamily="34" charset="0"/>
              </a:rPr>
              <a:t> parameter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afgekort</a:t>
            </a:r>
            <a:r>
              <a:rPr lang="en-US" sz="2000" u="none" dirty="0">
                <a:latin typeface="Calibri" pitchFamily="34" charset="0"/>
              </a:rPr>
              <a:t> tot </a:t>
            </a:r>
            <a:r>
              <a:rPr lang="en-US" sz="2000" b="1" u="none" dirty="0">
                <a:latin typeface="Courier New"/>
                <a:sym typeface="Courier New"/>
              </a:rPr>
              <a:t>bash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zoekpad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b="1" u="none" dirty="0">
                <a:latin typeface="Courier New"/>
                <a:sym typeface="Courier New"/>
              </a:rPr>
              <a:t>/bin</a:t>
            </a:r>
            <a:r>
              <a:rPr lang="en-US" sz="2000" u="none" dirty="0">
                <a:latin typeface="Calibri" pitchFamily="34" charset="0"/>
              </a:rPr>
              <a:t> directory </a:t>
            </a:r>
            <a:r>
              <a:rPr lang="en-US" sz="2000" u="none" dirty="0" err="1">
                <a:latin typeface="Calibri" pitchFamily="34" charset="0"/>
              </a:rPr>
              <a:t>bevat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4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44624" name="AutoShape 16"/>
          <p:cNvSpPr>
            <a:spLocks noChangeArrowheads="1"/>
          </p:cNvSpPr>
          <p:nvPr/>
        </p:nvSpPr>
        <p:spPr bwMode="auto">
          <a:xfrm>
            <a:off x="1331913" y="5516563"/>
            <a:ext cx="7416800" cy="649287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$</a:t>
            </a:r>
            <a:r>
              <a:rPr lang="en-US" sz="1800" b="1" u="none" dirty="0"/>
              <a:t> /bin/bash </a:t>
            </a:r>
            <a:r>
              <a:rPr lang="en-US" sz="1800" b="1" i="1" u="none" dirty="0"/>
              <a:t>script</a:t>
            </a:r>
            <a:endParaRPr lang="fr-BE" sz="1800" b="1" u="none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18" grpId="1" uiExpand="1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Commando xargs</a:t>
            </a:r>
            <a:endParaRPr lang="nl-NL"/>
          </a:p>
        </p:txBody>
      </p:sp>
      <p:sp>
        <p:nvSpPr>
          <p:cNvPr id="2306051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365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latin typeface="Courier New"/>
                <a:sym typeface="Courier New"/>
              </a:rPr>
              <a:t>xargs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, en </a:t>
            </a:r>
            <a:r>
              <a:rPr lang="en-US" sz="2000" u="none" dirty="0" err="1">
                <a:latin typeface="Calibri" pitchFamily="34" charset="0"/>
              </a:rPr>
              <a:t>roept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commando</a:t>
            </a:r>
            <a:br>
              <a:rPr lang="en-US" sz="2000" i="1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op met </a:t>
            </a: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parameters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alternatief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commandosubstitutie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2000" i="1" u="none" dirty="0">
              <a:solidFill>
                <a:srgbClr val="3333CC"/>
              </a:solidFill>
              <a:latin typeface="Calibri" pitchFamily="34" charset="0"/>
            </a:endParaRPr>
          </a:p>
        </p:txBody>
      </p:sp>
      <p:sp>
        <p:nvSpPr>
          <p:cNvPr id="2306055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xargs</a:t>
            </a:r>
            <a:r>
              <a:rPr lang="en-US" sz="1800" b="1" i="1" u="none"/>
              <a:t> commando</a:t>
            </a:r>
            <a:endParaRPr lang="fr-BE" sz="1800" b="1" u="none"/>
          </a:p>
        </p:txBody>
      </p:sp>
      <p:sp>
        <p:nvSpPr>
          <p:cNvPr id="2306056" name="AutoShape 8"/>
          <p:cNvSpPr>
            <a:spLocks noChangeArrowheads="1"/>
          </p:cNvSpPr>
          <p:nvPr/>
        </p:nvSpPr>
        <p:spPr bwMode="auto">
          <a:xfrm>
            <a:off x="1331913" y="5157788"/>
            <a:ext cx="7416800" cy="1541462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find . -name "*.tex" | xargs grep "\chapter"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306057" name="AutoShape 9"/>
          <p:cNvSpPr>
            <a:spLocks noChangeArrowheads="1"/>
          </p:cNvSpPr>
          <p:nvPr/>
        </p:nvSpPr>
        <p:spPr bwMode="auto">
          <a:xfrm>
            <a:off x="1331913" y="5157788"/>
            <a:ext cx="7416800" cy="1541462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...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 </a:t>
            </a:r>
            <a:r>
              <a:rPr lang="en-US" sz="1800" b="1" u="none"/>
              <a:t>grep "\chapter" `find . -name "*.tex"`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56" grpId="0" animBg="1"/>
      <p:bldP spid="23060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Commando xargs</a:t>
            </a:r>
            <a:endParaRPr lang="nl-NL"/>
          </a:p>
        </p:txBody>
      </p:sp>
      <p:sp>
        <p:nvSpPr>
          <p:cNvPr id="2305027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b="1" u="none" dirty="0" err="1">
                <a:cs typeface="Courier New" pitchFamily="49" charset="0"/>
              </a:rPr>
              <a:t>xargs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stdin</a:t>
            </a:r>
            <a:r>
              <a:rPr lang="en-US" sz="2000" u="none" dirty="0">
                <a:latin typeface="Calibri" pitchFamily="34" charset="0"/>
              </a:rPr>
              <a:t>, en </a:t>
            </a:r>
            <a:r>
              <a:rPr lang="en-US" sz="2000" u="none" dirty="0" err="1">
                <a:latin typeface="Calibri" pitchFamily="34" charset="0"/>
              </a:rPr>
              <a:t>roept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daarna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i="1" u="none" dirty="0">
                <a:latin typeface="Calibri" pitchFamily="34" charset="0"/>
              </a:rPr>
              <a:t>commando</a:t>
            </a:r>
            <a:br>
              <a:rPr lang="en-US" sz="2000" i="1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op met </a:t>
            </a:r>
            <a:r>
              <a:rPr lang="en-US" sz="2000" u="none" dirty="0" err="1">
                <a:latin typeface="Calibri" pitchFamily="34" charset="0"/>
              </a:rPr>
              <a:t>ingelezen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waarden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parameters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opmerkingen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alternatief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commandosubstitutie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alternatief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voor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problemen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i="1" u="none" dirty="0">
                <a:solidFill>
                  <a:srgbClr val="3333CC"/>
                </a:solidFill>
                <a:latin typeface="Calibri" pitchFamily="34" charset="0"/>
              </a:rPr>
              <a:t>exec-buffer</a:t>
            </a:r>
          </a:p>
        </p:txBody>
      </p:sp>
      <p:sp>
        <p:nvSpPr>
          <p:cNvPr id="2305031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xargs</a:t>
            </a:r>
            <a:r>
              <a:rPr lang="en-US" sz="1800" b="1" i="1" u="none"/>
              <a:t> commando</a:t>
            </a:r>
            <a:endParaRPr lang="fr-BE" sz="1800" b="1" u="none"/>
          </a:p>
        </p:txBody>
      </p:sp>
      <p:sp>
        <p:nvSpPr>
          <p:cNvPr id="2305032" name="AutoShape 8"/>
          <p:cNvSpPr>
            <a:spLocks noChangeArrowheads="1"/>
          </p:cNvSpPr>
          <p:nvPr/>
        </p:nvSpPr>
        <p:spPr bwMode="auto">
          <a:xfrm>
            <a:off x="1331913" y="5516563"/>
            <a:ext cx="7416800" cy="1144587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  <a:r>
              <a:rPr lang="en-US" sz="1800" b="1" u="none"/>
              <a:t> rm *</a:t>
            </a:r>
            <a:endParaRPr lang="fr-BE" sz="1800" b="1" u="none">
              <a:solidFill>
                <a:srgbClr val="009900"/>
              </a:solidFill>
            </a:endParaRPr>
          </a:p>
        </p:txBody>
      </p:sp>
      <p:sp>
        <p:nvSpPr>
          <p:cNvPr id="2305033" name="AutoShape 9"/>
          <p:cNvSpPr>
            <a:spLocks noChangeArrowheads="1"/>
          </p:cNvSpPr>
          <p:nvPr/>
        </p:nvSpPr>
        <p:spPr bwMode="auto">
          <a:xfrm>
            <a:off x="1331913" y="5516563"/>
            <a:ext cx="7416800" cy="11445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sh: arg list too long</a:t>
            </a:r>
          </a:p>
          <a:p>
            <a:pPr algn="l">
              <a:buFontTx/>
              <a:buNone/>
            </a:pPr>
            <a:r>
              <a:rPr lang="en-US" sz="1800" b="1" u="none">
                <a:solidFill>
                  <a:srgbClr val="009900"/>
                </a:solidFill>
              </a:rPr>
              <a:t>$</a:t>
            </a:r>
          </a:p>
        </p:txBody>
      </p:sp>
      <p:sp>
        <p:nvSpPr>
          <p:cNvPr id="2305034" name="AutoShape 10"/>
          <p:cNvSpPr>
            <a:spLocks noChangeArrowheads="1"/>
          </p:cNvSpPr>
          <p:nvPr/>
        </p:nvSpPr>
        <p:spPr bwMode="auto">
          <a:xfrm>
            <a:off x="1331913" y="5516563"/>
            <a:ext cx="7416800" cy="1144587"/>
          </a:xfrm>
          <a:prstGeom prst="foldedCorner">
            <a:avLst>
              <a:gd name="adj" fmla="val 408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endParaRPr lang="en-US" sz="1800" b="1" u="none"/>
          </a:p>
          <a:p>
            <a:pPr algn="l">
              <a:buFontTx/>
              <a:buNone/>
            </a:pPr>
            <a:r>
              <a:rPr lang="en-US" sz="1800" b="1" u="none"/>
              <a:t>  ls | xargs rm</a:t>
            </a:r>
            <a:endParaRPr lang="en-US" sz="1800" b="1" u="none">
              <a:solidFill>
                <a:srgbClr val="009900"/>
              </a:solidFill>
            </a:endParaRPr>
          </a:p>
        </p:txBody>
      </p:sp>
      <p:sp>
        <p:nvSpPr>
          <p:cNvPr id="2305036" name="AutoShape 12"/>
          <p:cNvSpPr>
            <a:spLocks noChangeArrowheads="1"/>
          </p:cNvSpPr>
          <p:nvPr/>
        </p:nvSpPr>
        <p:spPr bwMode="auto">
          <a:xfrm>
            <a:off x="4643438" y="5641975"/>
            <a:ext cx="3201987" cy="936625"/>
          </a:xfrm>
          <a:prstGeom prst="wedgeRoundRectCallout">
            <a:avLst>
              <a:gd name="adj1" fmla="val -81431"/>
              <a:gd name="adj2" fmla="val 32032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l">
              <a:buFontTx/>
              <a:buNone/>
            </a:pPr>
            <a:r>
              <a:rPr lang="nl-NL" sz="1600" u="none" dirty="0">
                <a:latin typeface="Calibri" pitchFamily="34" charset="0"/>
              </a:rPr>
              <a:t>als parameterlijst te lang wordt, zal commando </a:t>
            </a:r>
            <a:r>
              <a:rPr lang="nl-NL" sz="1600" b="1" u="none" dirty="0" err="1">
                <a:latin typeface="Courier New"/>
                <a:sym typeface="Courier New"/>
              </a:rPr>
              <a:t>rm</a:t>
            </a:r>
            <a:r>
              <a:rPr lang="nl-NL" sz="1600" u="none" dirty="0">
                <a:latin typeface="Calibri" pitchFamily="34" charset="0"/>
              </a:rPr>
              <a:t> zoveel keren worden aangeroepen als nodig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32" grpId="0" animBg="1"/>
      <p:bldP spid="2305033" grpId="0" animBg="1"/>
      <p:bldP spid="2305034" grpId="0" animBg="1"/>
      <p:bldP spid="23050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Commentaar en headers</a:t>
            </a:r>
            <a:endParaRPr lang="nl-NL"/>
          </a:p>
        </p:txBody>
      </p:sp>
      <p:sp>
        <p:nvSpPr>
          <p:cNvPr id="2314243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maak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een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gewoonte</a:t>
            </a:r>
            <a:r>
              <a:rPr lang="en-US" sz="2400" u="none" dirty="0">
                <a:latin typeface="Calibri" pitchFamily="34" charset="0"/>
              </a:rPr>
              <a:t> van </a:t>
            </a:r>
            <a:r>
              <a:rPr lang="en-US" sz="2400" u="none" dirty="0" err="1">
                <a:latin typeface="Calibri" pitchFamily="34" charset="0"/>
              </a:rPr>
              <a:t>om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solidFill>
                  <a:srgbClr val="3333CC"/>
                </a:solidFill>
                <a:latin typeface="Calibri" pitchFamily="34" charset="0"/>
              </a:rPr>
              <a:t>commentaar</a:t>
            </a:r>
            <a:r>
              <a:rPr lang="en-US" sz="2400" u="none" dirty="0">
                <a:latin typeface="Calibri" pitchFamily="34" charset="0"/>
              </a:rPr>
              <a:t> in </a:t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 err="1">
                <a:latin typeface="Calibri" pitchFamily="34" charset="0"/>
              </a:rPr>
              <a:t>te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sluiten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tijdens</a:t>
            </a:r>
            <a:r>
              <a:rPr lang="en-US" sz="2400" u="none" dirty="0">
                <a:latin typeface="Calibri" pitchFamily="34" charset="0"/>
              </a:rPr>
              <a:t> het </a:t>
            </a:r>
            <a:r>
              <a:rPr lang="en-US" sz="2400" u="none" dirty="0" err="1">
                <a:latin typeface="Calibri" pitchFamily="34" charset="0"/>
              </a:rPr>
              <a:t>schrijven</a:t>
            </a:r>
            <a:r>
              <a:rPr lang="en-US" sz="2400" u="none" dirty="0">
                <a:latin typeface="Calibri" pitchFamily="34" charset="0"/>
              </a:rPr>
              <a:t> van shell scripts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beschrijf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functie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reeks commando's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beschrijf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functie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variabele</a:t>
            </a:r>
            <a:r>
              <a:rPr lang="en-US" sz="800" u="none" dirty="0">
                <a:latin typeface="Calibri" pitchFamily="34" charset="0"/>
                <a:sym typeface="Symbol" pitchFamily="18" charset="2"/>
              </a:rPr>
              <a:t/>
            </a:r>
            <a:br>
              <a:rPr lang="en-US" sz="800" u="none" dirty="0">
                <a:latin typeface="Calibri" pitchFamily="34" charset="0"/>
                <a:sym typeface="Symbol" pitchFamily="18" charset="2"/>
              </a:rPr>
            </a:br>
            <a:endParaRPr lang="en-US" sz="8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voeg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aan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elk shell script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een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400" u="none" dirty="0" err="1">
                <a:latin typeface="Calibri" pitchFamily="34" charset="0"/>
                <a:sym typeface="Symbol" pitchFamily="18" charset="2"/>
              </a:rPr>
              <a:t>hoofding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 (</a:t>
            </a:r>
            <a:r>
              <a:rPr lang="en-US" sz="2400" u="none" dirty="0">
                <a:solidFill>
                  <a:srgbClr val="3333CC"/>
                </a:solidFill>
                <a:latin typeface="Calibri" pitchFamily="34" charset="0"/>
                <a:sym typeface="Symbol" pitchFamily="18" charset="2"/>
              </a:rPr>
              <a:t>header</a:t>
            </a:r>
            <a:r>
              <a:rPr lang="en-US" sz="2400" u="none" dirty="0">
                <a:latin typeface="Calibri" pitchFamily="34" charset="0"/>
                <a:sym typeface="Symbol" pitchFamily="18" charset="2"/>
              </a:rPr>
              <a:t>) toe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informatieve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header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bevat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oa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.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volgende</a:t>
            </a:r>
            <a:r>
              <a:rPr lang="en-US" sz="20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u="none" dirty="0" err="1">
                <a:latin typeface="Calibri" pitchFamily="34" charset="0"/>
                <a:sym typeface="Symbol" pitchFamily="18" charset="2"/>
              </a:rPr>
              <a:t>informatie</a:t>
            </a:r>
            <a:endParaRPr lang="en-US" sz="20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naam van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bestand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dat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script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bevat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naam van auteur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datum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aanmaken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script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datum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laatste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wijziging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doel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van script (in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één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of twee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regels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)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korte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beschrijving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van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algoritme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dat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gebruikt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werd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om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het</a:t>
            </a:r>
            <a:br>
              <a:rPr lang="en-US" sz="1800" u="none" dirty="0">
                <a:latin typeface="Calibri" pitchFamily="34" charset="0"/>
                <a:sym typeface="Symbol" pitchFamily="18" charset="2"/>
              </a:rPr>
            </a:b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gestelde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probleem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op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te</a:t>
            </a:r>
            <a:r>
              <a:rPr lang="en-US" sz="1800" u="none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1800" u="none" dirty="0" err="1">
                <a:latin typeface="Calibri" pitchFamily="34" charset="0"/>
                <a:sym typeface="Symbol" pitchFamily="18" charset="2"/>
              </a:rPr>
              <a:t>lossen</a:t>
            </a:r>
            <a:endParaRPr lang="en-US" sz="1800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1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1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1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1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1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1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43" grpId="0" uiExpand="1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Commentaar en headers</a:t>
            </a:r>
            <a:endParaRPr lang="nl-NL"/>
          </a:p>
        </p:txBody>
      </p:sp>
      <p:sp>
        <p:nvSpPr>
          <p:cNvPr id="2315267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251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syntaxis</a:t>
            </a: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r>
              <a:rPr lang="en-US" sz="2400" u="none" dirty="0">
                <a:latin typeface="Calibri" pitchFamily="34" charset="0"/>
              </a:rPr>
              <a:t/>
            </a:r>
            <a:br>
              <a:rPr lang="en-US" sz="2400" u="none" dirty="0">
                <a:latin typeface="Calibri" pitchFamily="34" charset="0"/>
              </a:rPr>
            </a:b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betekenis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commentaar</a:t>
            </a:r>
            <a:r>
              <a:rPr lang="en-US" sz="2000" u="none" dirty="0">
                <a:latin typeface="Calibri" pitchFamily="34" charset="0"/>
              </a:rPr>
              <a:t> start met </a:t>
            </a:r>
            <a:r>
              <a:rPr lang="en-US" sz="2000" u="none" dirty="0" err="1">
                <a:latin typeface="Calibri" pitchFamily="34" charset="0"/>
              </a:rPr>
              <a:t>hekje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b="1" u="none" dirty="0">
                <a:latin typeface="Courier New"/>
                <a:sym typeface="Courier New"/>
              </a:rPr>
              <a:t>#</a:t>
            </a:r>
            <a:r>
              <a:rPr lang="en-US" sz="2000" u="none" dirty="0">
                <a:latin typeface="Calibri" pitchFamily="34" charset="0"/>
              </a:rPr>
              <a:t>) en </a:t>
            </a:r>
            <a:r>
              <a:rPr lang="en-US" sz="2000" u="none" dirty="0" err="1">
                <a:latin typeface="Calibri" pitchFamily="34" charset="0"/>
              </a:rPr>
              <a:t>eindigt</a:t>
            </a:r>
            <a:r>
              <a:rPr lang="en-US" sz="2000" u="none" dirty="0">
                <a:latin typeface="Calibri" pitchFamily="34" charset="0"/>
              </a:rPr>
              <a:t> met newline</a:t>
            </a:r>
          </a:p>
        </p:txBody>
      </p:sp>
      <p:sp>
        <p:nvSpPr>
          <p:cNvPr id="2315271" name="AutoShape 7"/>
          <p:cNvSpPr>
            <a:spLocks noChangeArrowheads="1"/>
          </p:cNvSpPr>
          <p:nvPr/>
        </p:nvSpPr>
        <p:spPr bwMode="auto">
          <a:xfrm>
            <a:off x="1331913" y="2133600"/>
            <a:ext cx="6359525" cy="665163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8000" tIns="180000" rIns="108000" bIns="180000"/>
          <a:lstStyle/>
          <a:p>
            <a:pPr algn="l">
              <a:buFontTx/>
              <a:buNone/>
            </a:pPr>
            <a:r>
              <a:rPr lang="en-US" sz="1800" b="1" u="none"/>
              <a:t># </a:t>
            </a:r>
            <a:r>
              <a:rPr lang="en-US" sz="1800" b="1" i="1" u="none"/>
              <a:t>commentaar</a:t>
            </a:r>
            <a:endParaRPr lang="fr-BE" sz="1800" b="1" i="1" u="none"/>
          </a:p>
        </p:txBody>
      </p:sp>
      <p:sp>
        <p:nvSpPr>
          <p:cNvPr id="2315272" name="AutoShape 8"/>
          <p:cNvSpPr>
            <a:spLocks noChangeArrowheads="1"/>
          </p:cNvSpPr>
          <p:nvPr/>
        </p:nvSpPr>
        <p:spPr bwMode="auto">
          <a:xfrm>
            <a:off x="1331913" y="3992563"/>
            <a:ext cx="7416800" cy="2749550"/>
          </a:xfrm>
          <a:prstGeom prst="foldedCorner">
            <a:avLst>
              <a:gd name="adj" fmla="val 4088"/>
            </a:avLst>
          </a:prstGeom>
          <a:solidFill>
            <a:srgbClr val="FFFF99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90000" rIns="180000" bIns="90000"/>
          <a:lstStyle/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</a:t>
            </a:r>
            <a:r>
              <a:rPr lang="fr-FR" sz="1400" b="1" u="none" dirty="0" err="1">
                <a:solidFill>
                  <a:srgbClr val="009900"/>
                </a:solidFill>
              </a:rPr>
              <a:t>bestandsnaam</a:t>
            </a:r>
            <a:r>
              <a:rPr lang="fr-FR" sz="1400" b="1" u="none" dirty="0">
                <a:solidFill>
                  <a:srgbClr val="009900"/>
                </a:solidFill>
              </a:rPr>
              <a:t>:	</a:t>
            </a:r>
            <a:r>
              <a:rPr lang="fr-FR" sz="1400" b="1" u="none" dirty="0" err="1">
                <a:solidFill>
                  <a:srgbClr val="009900"/>
                </a:solidFill>
              </a:rPr>
              <a:t>set_demo</a:t>
            </a:r>
            <a:endParaRPr lang="fr-FR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#auteur:	Peter Dawyndt</a:t>
            </a: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</a:t>
            </a:r>
            <a:r>
              <a:rPr lang="fr-FR" sz="1400" b="1" u="none" dirty="0" err="1">
                <a:solidFill>
                  <a:srgbClr val="009900"/>
                </a:solidFill>
              </a:rPr>
              <a:t>aangemaakt</a:t>
            </a:r>
            <a:r>
              <a:rPr lang="fr-FR" sz="1400" b="1" u="none" dirty="0">
                <a:solidFill>
                  <a:srgbClr val="009900"/>
                </a:solidFill>
              </a:rPr>
              <a:t>:	10-03-2011</a:t>
            </a: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</a:t>
            </a:r>
            <a:r>
              <a:rPr lang="fr-FR" sz="1400" b="1" u="none" dirty="0" err="1">
                <a:solidFill>
                  <a:srgbClr val="009900"/>
                </a:solidFill>
              </a:rPr>
              <a:t>laatste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wijziging</a:t>
            </a:r>
            <a:r>
              <a:rPr lang="fr-FR" sz="1400" b="1" u="none" dirty="0">
                <a:solidFill>
                  <a:srgbClr val="009900"/>
                </a:solidFill>
              </a:rPr>
              <a:t>:	</a:t>
            </a:r>
            <a:r>
              <a:rPr lang="fr-FR" sz="1400" b="1" u="none" dirty="0" smtClean="0">
                <a:solidFill>
                  <a:srgbClr val="009900"/>
                </a:solidFill>
              </a:rPr>
              <a:t>10-03-2014</a:t>
            </a:r>
            <a:endParaRPr lang="fr-FR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</a:t>
            </a:r>
            <a:r>
              <a:rPr lang="fr-FR" sz="1400" b="1" u="none" dirty="0" err="1">
                <a:solidFill>
                  <a:srgbClr val="009900"/>
                </a:solidFill>
              </a:rPr>
              <a:t>doel</a:t>
            </a:r>
            <a:r>
              <a:rPr lang="fr-FR" sz="1400" b="1" u="none" dirty="0">
                <a:solidFill>
                  <a:srgbClr val="009900"/>
                </a:solidFill>
              </a:rPr>
              <a:t>:	</a:t>
            </a:r>
            <a:r>
              <a:rPr lang="fr-FR" sz="1400" b="1" u="none" dirty="0" err="1">
                <a:solidFill>
                  <a:srgbClr val="009900"/>
                </a:solidFill>
              </a:rPr>
              <a:t>illustreert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hoe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het</a:t>
            </a:r>
            <a:r>
              <a:rPr lang="fr-FR" sz="1400" b="1" u="none" dirty="0">
                <a:solidFill>
                  <a:srgbClr val="009900"/>
                </a:solidFill>
              </a:rPr>
              <a:t> set commando </a:t>
            </a:r>
            <a:r>
              <a:rPr lang="fr-FR" sz="1400" b="1" u="none" dirty="0" err="1">
                <a:solidFill>
                  <a:srgbClr val="009900"/>
                </a:solidFill>
              </a:rPr>
              <a:t>werkt</a:t>
            </a:r>
            <a:endParaRPr lang="fr-FR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#</a:t>
            </a:r>
            <a:r>
              <a:rPr lang="fr-FR" sz="1400" b="1" u="none" dirty="0" err="1">
                <a:solidFill>
                  <a:srgbClr val="009900"/>
                </a:solidFill>
              </a:rPr>
              <a:t>korte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omschrijving</a:t>
            </a:r>
            <a:r>
              <a:rPr lang="fr-FR" sz="1400" b="1" u="none" dirty="0">
                <a:solidFill>
                  <a:srgbClr val="009900"/>
                </a:solidFill>
              </a:rPr>
              <a:t>:	script </a:t>
            </a:r>
            <a:r>
              <a:rPr lang="fr-FR" sz="1400" b="1" u="none" dirty="0" err="1">
                <a:solidFill>
                  <a:srgbClr val="009900"/>
                </a:solidFill>
              </a:rPr>
              <a:t>wordt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uitgevoerd</a:t>
            </a:r>
            <a:r>
              <a:rPr lang="fr-FR" sz="1400" b="1" u="none" dirty="0">
                <a:solidFill>
                  <a:srgbClr val="009900"/>
                </a:solidFill>
              </a:rPr>
              <a:t> met </a:t>
            </a:r>
            <a:r>
              <a:rPr lang="fr-FR" sz="1400" b="1" u="none" dirty="0" err="1">
                <a:solidFill>
                  <a:srgbClr val="009900"/>
                </a:solidFill>
              </a:rPr>
              <a:t>bestandsnaam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als</a:t>
            </a:r>
            <a:endParaRPr lang="fr-FR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	</a:t>
            </a:r>
            <a:r>
              <a:rPr lang="fr-FR" sz="1400" b="1" u="none" dirty="0" err="1">
                <a:solidFill>
                  <a:srgbClr val="009900"/>
                </a:solidFill>
              </a:rPr>
              <a:t>enige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commandolijnargument</a:t>
            </a:r>
            <a:r>
              <a:rPr lang="fr-FR" sz="1400" b="1" u="none" dirty="0">
                <a:solidFill>
                  <a:srgbClr val="009900"/>
                </a:solidFill>
              </a:rPr>
              <a:t>, </a:t>
            </a:r>
            <a:r>
              <a:rPr lang="fr-FR" sz="1400" b="1" u="none" dirty="0" err="1">
                <a:solidFill>
                  <a:srgbClr val="009900"/>
                </a:solidFill>
              </a:rPr>
              <a:t>onthoudt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naam</a:t>
            </a:r>
            <a:r>
              <a:rPr lang="fr-FR" sz="1400" b="1" u="none" dirty="0">
                <a:solidFill>
                  <a:srgbClr val="009900"/>
                </a:solidFill>
              </a:rPr>
              <a:t>,</a:t>
            </a: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	</a:t>
            </a:r>
            <a:r>
              <a:rPr lang="fr-FR" sz="1400" b="1" u="none" dirty="0" err="1">
                <a:solidFill>
                  <a:srgbClr val="009900"/>
                </a:solidFill>
              </a:rPr>
              <a:t>voert</a:t>
            </a:r>
            <a:r>
              <a:rPr lang="fr-FR" sz="1400" b="1" u="none" dirty="0">
                <a:solidFill>
                  <a:srgbClr val="009900"/>
                </a:solidFill>
              </a:rPr>
              <a:t> set commando </a:t>
            </a:r>
            <a:r>
              <a:rPr lang="fr-FR" sz="1400" b="1" u="none" dirty="0" err="1">
                <a:solidFill>
                  <a:srgbClr val="009900"/>
                </a:solidFill>
              </a:rPr>
              <a:t>uit</a:t>
            </a:r>
            <a:r>
              <a:rPr lang="fr-FR" sz="1400" b="1" u="none" dirty="0">
                <a:solidFill>
                  <a:srgbClr val="009900"/>
                </a:solidFill>
              </a:rPr>
              <a:t> om output van </a:t>
            </a:r>
            <a:r>
              <a:rPr lang="fr-FR" sz="1400" b="1" u="none" dirty="0" err="1">
                <a:solidFill>
                  <a:srgbClr val="009900"/>
                </a:solidFill>
              </a:rPr>
              <a:t>ls</a:t>
            </a:r>
            <a:r>
              <a:rPr lang="fr-FR" sz="1400" b="1" u="none" dirty="0">
                <a:solidFill>
                  <a:srgbClr val="009900"/>
                </a:solidFill>
              </a:rPr>
              <a:t> -il</a:t>
            </a: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	</a:t>
            </a:r>
            <a:r>
              <a:rPr lang="fr-FR" sz="1400" b="1" u="none" dirty="0" err="1">
                <a:solidFill>
                  <a:srgbClr val="009900"/>
                </a:solidFill>
              </a:rPr>
              <a:t>toe</a:t>
            </a:r>
            <a:r>
              <a:rPr lang="fr-FR" sz="1400" b="1" u="none" dirty="0">
                <a:solidFill>
                  <a:srgbClr val="009900"/>
                </a:solidFill>
              </a:rPr>
              <a:t> te </a:t>
            </a:r>
            <a:r>
              <a:rPr lang="fr-FR" sz="1400" b="1" u="none" dirty="0" err="1">
                <a:solidFill>
                  <a:srgbClr val="009900"/>
                </a:solidFill>
              </a:rPr>
              <a:t>kennen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aan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positionele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argumenten</a:t>
            </a:r>
            <a:r>
              <a:rPr lang="fr-FR" sz="1400" b="1" u="none" dirty="0">
                <a:solidFill>
                  <a:srgbClr val="009900"/>
                </a:solidFill>
              </a:rPr>
              <a:t> ($1</a:t>
            </a: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	</a:t>
            </a:r>
            <a:r>
              <a:rPr lang="fr-FR" sz="1400" b="1" u="none" dirty="0" err="1">
                <a:solidFill>
                  <a:srgbClr val="009900"/>
                </a:solidFill>
              </a:rPr>
              <a:t>tot</a:t>
            </a:r>
            <a:r>
              <a:rPr lang="fr-FR" sz="1400" b="1" u="none" dirty="0">
                <a:solidFill>
                  <a:srgbClr val="009900"/>
                </a:solidFill>
              </a:rPr>
              <a:t> $9), en </a:t>
            </a:r>
            <a:r>
              <a:rPr lang="fr-FR" sz="1400" b="1" u="none" dirty="0" err="1">
                <a:solidFill>
                  <a:srgbClr val="009900"/>
                </a:solidFill>
              </a:rPr>
              <a:t>toont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bestandsnaam</a:t>
            </a:r>
            <a:r>
              <a:rPr lang="fr-FR" sz="1400" b="1" u="none" dirty="0">
                <a:solidFill>
                  <a:srgbClr val="009900"/>
                </a:solidFill>
              </a:rPr>
              <a:t>, </a:t>
            </a:r>
            <a:r>
              <a:rPr lang="fr-FR" sz="1400" b="1" u="none" dirty="0" err="1">
                <a:solidFill>
                  <a:srgbClr val="009900"/>
                </a:solidFill>
              </a:rPr>
              <a:t>inode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nummer</a:t>
            </a:r>
            <a:endParaRPr lang="fr-FR" sz="1400" b="1" u="none" dirty="0">
              <a:solidFill>
                <a:srgbClr val="009900"/>
              </a:solidFill>
            </a:endParaRPr>
          </a:p>
          <a:p>
            <a:pPr algn="l">
              <a:lnSpc>
                <a:spcPct val="90000"/>
              </a:lnSpc>
              <a:buFontTx/>
              <a:buNone/>
              <a:tabLst>
                <a:tab pos="2419350" algn="l"/>
              </a:tabLst>
            </a:pPr>
            <a:r>
              <a:rPr lang="fr-FR" sz="1400" b="1" u="none" dirty="0">
                <a:solidFill>
                  <a:srgbClr val="009900"/>
                </a:solidFill>
              </a:rPr>
              <a:t>	en </a:t>
            </a:r>
            <a:r>
              <a:rPr lang="fr-FR" sz="1400" b="1" u="none" dirty="0" err="1">
                <a:solidFill>
                  <a:srgbClr val="009900"/>
                </a:solidFill>
              </a:rPr>
              <a:t>grootte</a:t>
            </a:r>
            <a:r>
              <a:rPr lang="fr-FR" sz="1400" b="1" u="none" dirty="0">
                <a:solidFill>
                  <a:srgbClr val="009900"/>
                </a:solidFill>
              </a:rPr>
              <a:t> in </a:t>
            </a:r>
            <a:r>
              <a:rPr lang="fr-FR" sz="1400" b="1" u="none" dirty="0" err="1">
                <a:solidFill>
                  <a:srgbClr val="009900"/>
                </a:solidFill>
              </a:rPr>
              <a:t>bytes</a:t>
            </a:r>
            <a:r>
              <a:rPr lang="fr-FR" sz="1400" b="1" u="none" dirty="0">
                <a:solidFill>
                  <a:srgbClr val="009900"/>
                </a:solidFill>
              </a:rPr>
              <a:t> van </a:t>
            </a:r>
            <a:r>
              <a:rPr lang="fr-FR" sz="1400" b="1" u="none" dirty="0" err="1">
                <a:solidFill>
                  <a:srgbClr val="009900"/>
                </a:solidFill>
              </a:rPr>
              <a:t>het</a:t>
            </a:r>
            <a:r>
              <a:rPr lang="fr-FR" sz="1400" b="1" u="none" dirty="0">
                <a:solidFill>
                  <a:srgbClr val="009900"/>
                </a:solidFill>
              </a:rPr>
              <a:t> </a:t>
            </a:r>
            <a:r>
              <a:rPr lang="fr-FR" sz="1400" b="1" u="none" dirty="0" err="1">
                <a:solidFill>
                  <a:srgbClr val="009900"/>
                </a:solidFill>
              </a:rPr>
              <a:t>bestand</a:t>
            </a:r>
            <a:r>
              <a:rPr lang="fr-FR" sz="1400" b="1" u="none" dirty="0">
                <a:solidFill>
                  <a:srgbClr val="009900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267" grpId="0" uiExpand="1" build="p" bldLvl="2"/>
      <p:bldP spid="2315271" grpId="0" uiExpand="1" animBg="1"/>
      <p:bldP spid="23152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Vragen of opmerkingen ?</a:t>
            </a:r>
            <a:endParaRPr lang="nl-NL"/>
          </a:p>
        </p:txBody>
      </p:sp>
      <p:pic>
        <p:nvPicPr>
          <p:cNvPr id="13639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745" y="1428736"/>
            <a:ext cx="5184775" cy="45735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222421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The sky is the limit…</a:t>
            </a:r>
            <a:endParaRPr lang="nl-NL"/>
          </a:p>
        </p:txBody>
      </p:sp>
      <p:sp>
        <p:nvSpPr>
          <p:cNvPr id="1364995" name="Rectangle 3"/>
          <p:cNvSpPr>
            <a:spLocks noChangeArrowheads="1"/>
          </p:cNvSpPr>
          <p:nvPr/>
        </p:nvSpPr>
        <p:spPr bwMode="auto">
          <a:xfrm>
            <a:off x="1619250" y="5121017"/>
            <a:ext cx="7056438" cy="771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FontTx/>
              <a:buNone/>
            </a:pPr>
            <a:r>
              <a:rPr lang="en-US" sz="2000" u="none" dirty="0">
                <a:latin typeface="Calibri" pitchFamily="34" charset="0"/>
              </a:rPr>
              <a:t>"If you don't know where you are going, </a:t>
            </a:r>
          </a:p>
          <a:p>
            <a:pPr algn="r">
              <a:buFontTx/>
              <a:buNone/>
            </a:pPr>
            <a:r>
              <a:rPr lang="en-US" sz="2000" u="none" dirty="0">
                <a:latin typeface="Calibri" pitchFamily="34" charset="0"/>
              </a:rPr>
              <a:t>any road will get you there."</a:t>
            </a:r>
          </a:p>
        </p:txBody>
      </p:sp>
      <p:sp>
        <p:nvSpPr>
          <p:cNvPr id="1364996" name="Rectangle 4"/>
          <p:cNvSpPr>
            <a:spLocks noChangeArrowheads="1"/>
          </p:cNvSpPr>
          <p:nvPr/>
        </p:nvSpPr>
        <p:spPr bwMode="auto">
          <a:xfrm>
            <a:off x="7019232" y="6015038"/>
            <a:ext cx="1656457" cy="371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sz="1800" u="none" dirty="0">
                <a:latin typeface="Calibri" pitchFamily="34" charset="0"/>
                <a:sym typeface="Symbol" pitchFamily="18" charset="2"/>
              </a:rPr>
              <a:t> </a:t>
            </a:r>
            <a:r>
              <a:rPr lang="en-US" sz="1800" u="none" dirty="0">
                <a:latin typeface="Calibri" pitchFamily="34" charset="0"/>
              </a:rPr>
              <a:t>Lewis Carroll</a:t>
            </a:r>
            <a:endParaRPr lang="nl-NL" sz="1800" u="none" dirty="0">
              <a:latin typeface="Calibri" pitchFamily="34" charset="0"/>
            </a:endParaRPr>
          </a:p>
        </p:txBody>
      </p:sp>
      <p:sp>
        <p:nvSpPr>
          <p:cNvPr id="1365020" name="Text Box 28"/>
          <p:cNvSpPr txBox="1">
            <a:spLocks noChangeArrowheads="1"/>
          </p:cNvSpPr>
          <p:nvPr/>
        </p:nvSpPr>
        <p:spPr bwMode="auto">
          <a:xfrm>
            <a:off x="899980" y="4036252"/>
            <a:ext cx="1898650" cy="50006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buFontTx/>
              <a:buNone/>
            </a:pPr>
            <a:r>
              <a:rPr lang="fr-BE" sz="1200" b="1" u="none" dirty="0">
                <a:solidFill>
                  <a:schemeClr val="bg1"/>
                </a:solidFill>
                <a:latin typeface="Calibri" pitchFamily="34" charset="0"/>
              </a:rPr>
              <a:t>1832-1898</a:t>
            </a:r>
          </a:p>
          <a:p>
            <a:pPr algn="r">
              <a:buFontTx/>
              <a:buNone/>
            </a:pPr>
            <a:r>
              <a:rPr lang="fr-BE" sz="1200" b="1" u="none" dirty="0">
                <a:solidFill>
                  <a:schemeClr val="bg1"/>
                </a:solidFill>
                <a:latin typeface="Calibri" pitchFamily="34" charset="0"/>
              </a:rPr>
              <a:t>Lewis Carroll</a:t>
            </a:r>
            <a:endParaRPr lang="nl-NL" sz="1200" b="1" u="none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scripts uitvoeren</a:t>
            </a:r>
            <a:endParaRPr lang="nl-NL"/>
          </a:p>
        </p:txBody>
      </p:sp>
      <p:sp>
        <p:nvSpPr>
          <p:cNvPr id="2275334" name="Rectangle 6"/>
          <p:cNvSpPr>
            <a:spLocks noChangeArrowheads="1"/>
          </p:cNvSpPr>
          <p:nvPr/>
        </p:nvSpPr>
        <p:spPr bwMode="auto">
          <a:xfrm>
            <a:off x="863601" y="1484312"/>
            <a:ext cx="8100888" cy="3816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scriptbestand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uitvoerbaar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maken</a:t>
            </a:r>
            <a:endParaRPr lang="en-US" sz="2400" u="none" dirty="0">
              <a:latin typeface="Calibri" pitchFamily="34" charset="0"/>
            </a:endParaRPr>
          </a:p>
          <a:p>
            <a:pPr marL="342900" indent="-342900" algn="l"/>
            <a:endParaRPr lang="en-US" sz="400" b="1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script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kindproces</a:t>
            </a:r>
            <a:r>
              <a:rPr lang="en-US" sz="2000" u="none" dirty="0">
                <a:latin typeface="Calibri" pitchFamily="34" charset="0"/>
              </a:rPr>
              <a:t> met </a:t>
            </a:r>
            <a:r>
              <a:rPr lang="en-US" sz="2000" u="none" dirty="0" err="1">
                <a:latin typeface="Calibri" pitchFamily="34" charset="0"/>
              </a:rPr>
              <a:t>kopie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shell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weinig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controle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welke</a:t>
            </a:r>
            <a:r>
              <a:rPr lang="en-US" sz="2000" u="none" dirty="0">
                <a:latin typeface="Calibri" pitchFamily="34" charset="0"/>
              </a:rPr>
              <a:t> type shell het script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uitvoeren</a:t>
            </a:r>
            <a:r>
              <a:rPr lang="en-US" sz="2400" u="none" dirty="0">
                <a:latin typeface="Calibri" pitchFamily="34" charset="0"/>
              </a:rPr>
              <a:t> commando </a:t>
            </a:r>
            <a:r>
              <a:rPr lang="en-US" sz="2400" b="1" u="none" dirty="0">
                <a:latin typeface="Courier New"/>
                <a:sym typeface="Courier New"/>
              </a:rPr>
              <a:t>/bin/bash</a:t>
            </a:r>
            <a:r>
              <a:rPr lang="en-US" sz="2400" u="none" dirty="0">
                <a:latin typeface="Calibri" pitchFamily="34" charset="0"/>
              </a:rPr>
              <a:t> met script </a:t>
            </a:r>
            <a:r>
              <a:rPr lang="en-US" sz="2400" u="none" dirty="0" err="1">
                <a:latin typeface="Calibri" pitchFamily="34" charset="0"/>
              </a:rPr>
              <a:t>als</a:t>
            </a:r>
            <a:r>
              <a:rPr lang="en-US" sz="2400" u="none" dirty="0">
                <a:latin typeface="Calibri" pitchFamily="34" charset="0"/>
              </a:rPr>
              <a:t> parameter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afgekort</a:t>
            </a:r>
            <a:r>
              <a:rPr lang="en-US" sz="2000" u="none" dirty="0">
                <a:latin typeface="Calibri" pitchFamily="34" charset="0"/>
              </a:rPr>
              <a:t> tot </a:t>
            </a:r>
            <a:r>
              <a:rPr lang="en-US" sz="2000" b="1" u="none" dirty="0">
                <a:latin typeface="Courier New"/>
                <a:sym typeface="Courier New"/>
              </a:rPr>
              <a:t>bash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zoekpad</a:t>
            </a:r>
            <a:r>
              <a:rPr lang="en-US" sz="2000" u="none" dirty="0">
                <a:latin typeface="Calibri" pitchFamily="34" charset="0"/>
              </a:rPr>
              <a:t> de </a:t>
            </a:r>
            <a:r>
              <a:rPr lang="en-US" sz="2000" b="1" u="none" dirty="0">
                <a:latin typeface="Courier New"/>
                <a:sym typeface="Courier New"/>
              </a:rPr>
              <a:t>/bin</a:t>
            </a:r>
            <a:r>
              <a:rPr lang="en-US" sz="2000" u="none" dirty="0">
                <a:latin typeface="Calibri" pitchFamily="34" charset="0"/>
              </a:rPr>
              <a:t> directory </a:t>
            </a:r>
            <a:r>
              <a:rPr lang="en-US" sz="2000" u="none" dirty="0" err="1">
                <a:latin typeface="Calibri" pitchFamily="34" charset="0"/>
              </a:rPr>
              <a:t>bevat</a:t>
            </a:r>
            <a:r>
              <a:rPr lang="en-US" sz="400" u="none" dirty="0">
                <a:latin typeface="Calibri" pitchFamily="34" charset="0"/>
              </a:rPr>
              <a:t/>
            </a:r>
            <a:br>
              <a:rPr lang="en-US" sz="400" u="none" dirty="0">
                <a:latin typeface="Calibri" pitchFamily="34" charset="0"/>
              </a:rPr>
            </a:b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>
                <a:latin typeface="Calibri" pitchFamily="34" charset="0"/>
              </a:rPr>
              <a:t>hash-bang (</a:t>
            </a:r>
            <a:r>
              <a:rPr lang="en-US" sz="2400" i="1" u="none" dirty="0">
                <a:solidFill>
                  <a:srgbClr val="3333CC"/>
                </a:solidFill>
                <a:latin typeface="Calibri" pitchFamily="34" charset="0"/>
              </a:rPr>
              <a:t>shebang</a:t>
            </a:r>
            <a:r>
              <a:rPr lang="en-US" sz="2400" u="none" dirty="0">
                <a:latin typeface="Calibri" pitchFamily="34" charset="0"/>
              </a:rPr>
              <a:t>) </a:t>
            </a:r>
            <a:r>
              <a:rPr lang="en-US" sz="2400" u="none" dirty="0" err="1">
                <a:latin typeface="Calibri" pitchFamily="34" charset="0"/>
              </a:rPr>
              <a:t>regel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meest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gebruikte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manier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uitvoeren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huidige</a:t>
            </a:r>
            <a:r>
              <a:rPr lang="en-US" sz="2000" u="none" dirty="0">
                <a:latin typeface="Calibri" pitchFamily="34" charset="0"/>
              </a:rPr>
              <a:t> shell </a:t>
            </a:r>
            <a:r>
              <a:rPr lang="en-US" sz="2000" u="none" dirty="0" err="1">
                <a:latin typeface="Calibri" pitchFamily="34" charset="0"/>
              </a:rPr>
              <a:t>laat</a:t>
            </a:r>
            <a:r>
              <a:rPr lang="en-US" sz="2000" u="none" dirty="0">
                <a:latin typeface="Calibri" pitchFamily="34" charset="0"/>
              </a:rPr>
              <a:t> script </a:t>
            </a:r>
            <a:r>
              <a:rPr lang="en-US" sz="2000" u="none" dirty="0" err="1">
                <a:latin typeface="Calibri" pitchFamily="34" charset="0"/>
              </a:rPr>
              <a:t>uitvoeren</a:t>
            </a:r>
            <a:r>
              <a:rPr lang="en-US" sz="2000" u="none" dirty="0">
                <a:latin typeface="Calibri" pitchFamily="34" charset="0"/>
              </a:rPr>
              <a:t> door </a:t>
            </a:r>
            <a:r>
              <a:rPr lang="en-US" sz="2000" u="none" dirty="0" err="1">
                <a:latin typeface="Calibri" pitchFamily="34" charset="0"/>
              </a:rPr>
              <a:t>opgegeven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smtClean="0">
                <a:latin typeface="Calibri" pitchFamily="34" charset="0"/>
              </a:rPr>
              <a:t>interpreter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uitvoerbaar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scriptbestand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commando </a:t>
            </a:r>
            <a:r>
              <a:rPr lang="en-US" sz="2000" u="none" dirty="0" err="1">
                <a:latin typeface="Calibri" pitchFamily="34" charset="0"/>
              </a:rPr>
              <a:t>gestart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4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  <p:sp>
        <p:nvSpPr>
          <p:cNvPr id="2275335" name="AutoShape 7"/>
          <p:cNvSpPr>
            <a:spLocks noChangeArrowheads="1"/>
          </p:cNvSpPr>
          <p:nvPr/>
        </p:nvSpPr>
        <p:spPr bwMode="auto">
          <a:xfrm>
            <a:off x="1331913" y="5516563"/>
            <a:ext cx="7416800" cy="936625"/>
          </a:xfrm>
          <a:prstGeom prst="foldedCorner">
            <a:avLst>
              <a:gd name="adj" fmla="val 4088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/>
          <a:lstStyle/>
          <a:p>
            <a:pPr algn="l">
              <a:buFontTx/>
              <a:buNone/>
            </a:pPr>
            <a:r>
              <a:rPr lang="en-US" sz="1800" b="1" u="none" dirty="0">
                <a:solidFill>
                  <a:srgbClr val="009900"/>
                </a:solidFill>
              </a:rPr>
              <a:t>#!/bin/bash</a:t>
            </a:r>
          </a:p>
          <a:p>
            <a:pPr algn="l">
              <a:buFontTx/>
              <a:buNone/>
            </a:pPr>
            <a:r>
              <a:rPr lang="en-US" sz="1800" b="1" i="1" u="none" dirty="0"/>
              <a:t>script-commando's</a:t>
            </a:r>
            <a:endParaRPr lang="fr-BE" sz="1800" b="1" i="1" u="none" dirty="0"/>
          </a:p>
        </p:txBody>
      </p:sp>
      <p:sp>
        <p:nvSpPr>
          <p:cNvPr id="2275337" name="AutoShape 9"/>
          <p:cNvSpPr>
            <a:spLocks noChangeArrowheads="1"/>
          </p:cNvSpPr>
          <p:nvPr/>
        </p:nvSpPr>
        <p:spPr bwMode="auto">
          <a:xfrm>
            <a:off x="4500563" y="5413375"/>
            <a:ext cx="3209925" cy="1255713"/>
          </a:xfrm>
          <a:prstGeom prst="wedgeRoundRectCallout">
            <a:avLst>
              <a:gd name="adj1" fmla="val -95847"/>
              <a:gd name="adj2" fmla="val -15866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>
                <a:latin typeface="Calibri" pitchFamily="34" charset="0"/>
              </a:rPr>
              <a:t>in de C </a:t>
            </a:r>
            <a:r>
              <a:rPr lang="nl-NL" sz="1600" u="none" dirty="0" err="1">
                <a:latin typeface="Calibri" pitchFamily="34" charset="0"/>
              </a:rPr>
              <a:t>shell</a:t>
            </a:r>
            <a:r>
              <a:rPr lang="nl-NL" sz="1600" u="none" dirty="0">
                <a:latin typeface="Calibri" pitchFamily="34" charset="0"/>
              </a:rPr>
              <a:t> kan de regel </a:t>
            </a:r>
            <a:r>
              <a:rPr lang="nl-NL" sz="1600" b="1" u="none" dirty="0">
                <a:latin typeface="Courier New"/>
                <a:sym typeface="Courier New"/>
              </a:rPr>
              <a:t>#!/bin/</a:t>
            </a:r>
            <a:r>
              <a:rPr lang="nl-NL" sz="1600" b="1" u="none" dirty="0" err="1">
                <a:latin typeface="Courier New"/>
                <a:sym typeface="Courier New"/>
              </a:rPr>
              <a:t>sh</a:t>
            </a:r>
            <a:r>
              <a:rPr lang="nl-NL" sz="1600" u="none" dirty="0">
                <a:latin typeface="Calibri" pitchFamily="34" charset="0"/>
              </a:rPr>
              <a:t> vervangen worden door een regel met enkel een dubbelpunt (</a:t>
            </a:r>
            <a:r>
              <a:rPr lang="nl-NL" sz="1600" i="1" u="none" dirty="0" err="1">
                <a:solidFill>
                  <a:srgbClr val="3333CC"/>
                </a:solidFill>
                <a:latin typeface="Calibri" pitchFamily="34" charset="0"/>
              </a:rPr>
              <a:t>null</a:t>
            </a:r>
            <a:r>
              <a:rPr lang="nl-NL" sz="1600" i="1" u="none" dirty="0">
                <a:solidFill>
                  <a:srgbClr val="3333CC"/>
                </a:solidFill>
                <a:latin typeface="Calibri" pitchFamily="34" charset="0"/>
              </a:rPr>
              <a:t> commando</a:t>
            </a:r>
            <a:r>
              <a:rPr lang="nl-NL" sz="1600" u="none" dirty="0">
                <a:latin typeface="Calibri" pitchFamily="34" charset="0"/>
              </a:rPr>
              <a:t>)</a:t>
            </a:r>
            <a:endParaRPr lang="nl-NL" sz="1600" b="1" u="none" dirty="0">
              <a:latin typeface="Calibri" pitchFamily="34" charset="0"/>
            </a:endParaRPr>
          </a:p>
        </p:txBody>
      </p:sp>
      <p:sp>
        <p:nvSpPr>
          <p:cNvPr id="2275336" name="AutoShape 8"/>
          <p:cNvSpPr>
            <a:spLocks noChangeArrowheads="1"/>
          </p:cNvSpPr>
          <p:nvPr/>
        </p:nvSpPr>
        <p:spPr bwMode="auto">
          <a:xfrm>
            <a:off x="4353167" y="5485531"/>
            <a:ext cx="3086248" cy="1039813"/>
          </a:xfrm>
          <a:prstGeom prst="wedgeRoundRectCallout">
            <a:avLst>
              <a:gd name="adj1" fmla="val -92602"/>
              <a:gd name="adj2" fmla="val -15866"/>
              <a:gd name="adj3" fmla="val 16667"/>
            </a:avLst>
          </a:prstGeom>
          <a:solidFill>
            <a:srgbClr val="FFCC00">
              <a:alpha val="8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82800" rIns="54000" bIns="82800"/>
          <a:lstStyle/>
          <a:p>
            <a:pPr algn="just">
              <a:buFontTx/>
              <a:buNone/>
            </a:pPr>
            <a:r>
              <a:rPr lang="nl-NL" sz="1600" u="none" dirty="0" err="1">
                <a:latin typeface="Calibri" pitchFamily="34" charset="0"/>
              </a:rPr>
              <a:t>shell</a:t>
            </a:r>
            <a:r>
              <a:rPr lang="nl-NL" sz="1600" u="none" dirty="0">
                <a:latin typeface="Calibri" pitchFamily="34" charset="0"/>
              </a:rPr>
              <a:t> interpreteert deel na </a:t>
            </a:r>
            <a:r>
              <a:rPr lang="nl-NL" sz="1600" b="1" u="none" dirty="0">
                <a:latin typeface="Courier New"/>
                <a:sym typeface="Courier New"/>
              </a:rPr>
              <a:t>#!</a:t>
            </a:r>
            <a:r>
              <a:rPr lang="nl-NL" sz="1600" u="none" dirty="0">
                <a:latin typeface="Calibri" pitchFamily="34" charset="0"/>
              </a:rPr>
              <a:t> als absolute padnaam van </a:t>
            </a:r>
            <a:r>
              <a:rPr lang="nl-NL" sz="1600" i="1" u="none" dirty="0" err="1">
                <a:solidFill>
                  <a:srgbClr val="3333CC"/>
                </a:solidFill>
                <a:latin typeface="Calibri" pitchFamily="34" charset="0"/>
              </a:rPr>
              <a:t>interpreter</a:t>
            </a:r>
            <a:r>
              <a:rPr lang="nl-NL" sz="1600" u="none" dirty="0">
                <a:latin typeface="Calibri" pitchFamily="34" charset="0"/>
              </a:rPr>
              <a:t> die </a:t>
            </a:r>
            <a:r>
              <a:rPr lang="nl-NL" sz="1600" u="none" dirty="0" smtClean="0">
                <a:latin typeface="Calibri" pitchFamily="34" charset="0"/>
              </a:rPr>
              <a:t>huidige </a:t>
            </a:r>
            <a:r>
              <a:rPr lang="nl-NL" sz="1600" u="none" dirty="0">
                <a:latin typeface="Calibri" pitchFamily="34" charset="0"/>
              </a:rPr>
              <a:t>script </a:t>
            </a:r>
            <a:r>
              <a:rPr lang="nl-NL" sz="1600" u="none" dirty="0" smtClean="0">
                <a:latin typeface="Calibri" pitchFamily="34" charset="0"/>
              </a:rPr>
              <a:t>moet uitvoeren</a:t>
            </a:r>
            <a:endParaRPr lang="nl-NL" sz="1600" b="1" u="none" dirty="0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334" grpId="0" uiExpand="1" build="allAtOnce"/>
      <p:bldP spid="2275335" grpId="1" animBg="1"/>
      <p:bldP spid="2275337" grpId="0" animBg="1"/>
      <p:bldP spid="22753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</a:t>
            </a:r>
            <a:endParaRPr lang="nl-NL"/>
          </a:p>
        </p:txBody>
      </p:sp>
      <p:sp>
        <p:nvSpPr>
          <p:cNvPr id="2268178" name="Rectangle 18"/>
          <p:cNvSpPr>
            <a:spLocks noChangeArrowheads="1"/>
          </p:cNvSpPr>
          <p:nvPr/>
        </p:nvSpPr>
        <p:spPr bwMode="auto">
          <a:xfrm>
            <a:off x="863600" y="1484312"/>
            <a:ext cx="8193088" cy="360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variabele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benoemde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plaats</a:t>
            </a:r>
            <a:r>
              <a:rPr lang="en-US" sz="2400" u="none" dirty="0">
                <a:latin typeface="Calibri" pitchFamily="34" charset="0"/>
              </a:rPr>
              <a:t> in </a:t>
            </a:r>
            <a:r>
              <a:rPr lang="en-US" sz="2400" u="none" dirty="0" err="1">
                <a:latin typeface="Calibri" pitchFamily="34" charset="0"/>
              </a:rPr>
              <a:t>hoofdgeheugen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verwijzing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geheugenlocatie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op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>
                <a:latin typeface="Calibri" pitchFamily="34" charset="0"/>
              </a:rPr>
              <a:t>basis van naam in </a:t>
            </a:r>
            <a:r>
              <a:rPr lang="en-US" sz="2000" u="none" dirty="0" err="1">
                <a:latin typeface="Calibri" pitchFamily="34" charset="0"/>
              </a:rPr>
              <a:t>plaats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adres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4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regels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voor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benoemen</a:t>
            </a:r>
            <a:r>
              <a:rPr lang="en-US" sz="2400" u="none" dirty="0">
                <a:latin typeface="Calibri" pitchFamily="34" charset="0"/>
              </a:rPr>
              <a:t> van </a:t>
            </a:r>
            <a:r>
              <a:rPr lang="en-US" sz="2400" u="none" dirty="0" err="1">
                <a:latin typeface="Calibri" pitchFamily="34" charset="0"/>
              </a:rPr>
              <a:t>variabelen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</a:t>
            </a:r>
            <a:endParaRPr lang="en-US" sz="20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cijfers</a:t>
            </a:r>
            <a:endParaRPr lang="en-US" sz="1800" u="none" dirty="0">
              <a:latin typeface="Calibri" pitchFamily="34" charset="0"/>
            </a:endParaRP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>
                <a:latin typeface="Calibri" pitchFamily="34" charset="0"/>
              </a:rPr>
              <a:t>letters</a:t>
            </a:r>
          </a:p>
          <a:p>
            <a:pPr marL="1143000" lvl="2" indent="-228600" algn="l">
              <a:buFont typeface="Wingdings" pitchFamily="2" charset="2"/>
              <a:buChar char="§"/>
            </a:pPr>
            <a:r>
              <a:rPr lang="en-US" sz="1800" u="none" dirty="0" err="1">
                <a:latin typeface="Calibri" pitchFamily="34" charset="0"/>
              </a:rPr>
              <a:t>onderstrepingstekens</a:t>
            </a:r>
            <a:r>
              <a:rPr lang="en-US" sz="1800" u="none" dirty="0">
                <a:latin typeface="Calibri" pitchFamily="34" charset="0"/>
              </a:rPr>
              <a:t> (underscore; </a:t>
            </a:r>
            <a:r>
              <a:rPr lang="en-US" sz="1800" b="1" u="none" dirty="0">
                <a:latin typeface="Courier New"/>
                <a:sym typeface="Courier New"/>
              </a:rPr>
              <a:t>_</a:t>
            </a:r>
            <a:r>
              <a:rPr lang="en-US" sz="18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eerste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karakter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mag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cijfer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zijn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/>
            <a:endParaRPr lang="en-US" sz="5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5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8178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Shell variabelen</a:t>
            </a:r>
            <a:endParaRPr lang="nl-NL"/>
          </a:p>
        </p:txBody>
      </p:sp>
      <p:sp>
        <p:nvSpPr>
          <p:cNvPr id="2276355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hoofdgeheugen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als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opslagplaats</a:t>
            </a:r>
            <a:r>
              <a:rPr lang="en-US" sz="2400" u="none" dirty="0">
                <a:latin typeface="Calibri" pitchFamily="34" charset="0"/>
              </a:rPr>
              <a:t> is </a:t>
            </a:r>
            <a:r>
              <a:rPr lang="en-US" sz="2400" u="none" dirty="0" err="1">
                <a:latin typeface="Calibri" pitchFamily="34" charset="0"/>
              </a:rPr>
              <a:t>lezen</a:t>
            </a:r>
            <a:r>
              <a:rPr lang="en-US" sz="2400" u="none" dirty="0">
                <a:latin typeface="Calibri" pitchFamily="34" charset="0"/>
              </a:rPr>
              <a:t>/</a:t>
            </a:r>
            <a:r>
              <a:rPr lang="en-US" sz="2400" u="none" dirty="0" err="1">
                <a:latin typeface="Calibri" pitchFamily="34" charset="0"/>
              </a:rPr>
              <a:t>schrijven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uitgelezen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nieuwe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naar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geschreven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Bourne Again shell </a:t>
            </a:r>
            <a:r>
              <a:rPr lang="en-US" sz="2000" u="none" dirty="0" err="1">
                <a:latin typeface="Calibri" pitchFamily="34" charset="0"/>
              </a:rPr>
              <a:t>beschouwt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altijd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string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theoretisch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geen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beperking</a:t>
            </a:r>
            <a:r>
              <a:rPr lang="en-US" sz="2000" u="none" dirty="0">
                <a:latin typeface="Calibri" pitchFamily="34" charset="0"/>
              </a:rPr>
              <a:t> op </a:t>
            </a:r>
            <a:r>
              <a:rPr lang="en-US" sz="2000" u="none" dirty="0" err="1">
                <a:latin typeface="Calibri" pitchFamily="34" charset="0"/>
              </a:rPr>
              <a:t>lengte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inhoud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variabele</a:t>
            </a:r>
            <a:endParaRPr lang="en-US" sz="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soorten</a:t>
            </a:r>
            <a:r>
              <a:rPr lang="en-US" sz="2400" u="none" dirty="0">
                <a:latin typeface="Calibri" pitchFamily="34" charset="0"/>
              </a:rPr>
              <a:t> shell </a:t>
            </a:r>
            <a:r>
              <a:rPr lang="en-US" sz="2400" u="none" dirty="0" err="1">
                <a:latin typeface="Calibri" pitchFamily="34" charset="0"/>
              </a:rPr>
              <a:t>variabelen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omgevingsvariabelen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i="1" u="none" dirty="0">
                <a:solidFill>
                  <a:srgbClr val="3333CC"/>
                </a:solidFill>
                <a:latin typeface="Calibri" pitchFamily="34" charset="0"/>
              </a:rPr>
              <a:t>environment variables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gebruikersvariabelen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i="1" u="none" dirty="0">
                <a:solidFill>
                  <a:srgbClr val="3333CC"/>
                </a:solidFill>
                <a:latin typeface="Calibri" pitchFamily="34" charset="0"/>
              </a:rPr>
              <a:t>user-defined variables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342900" indent="-342900" algn="l"/>
            <a:endParaRPr lang="en-US" sz="5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500" i="1" u="none" dirty="0">
              <a:latin typeface="Calibri" pitchFamily="34" charset="0"/>
              <a:sym typeface="Symbol" pitchFamily="18" charset="2"/>
            </a:endParaRPr>
          </a:p>
          <a:p>
            <a:pPr marL="342900" indent="-342900" algn="l"/>
            <a:endParaRPr lang="en-US" sz="24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5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Omgevingsvariabelen</a:t>
            </a:r>
            <a:endParaRPr lang="nl-NL"/>
          </a:p>
        </p:txBody>
      </p:sp>
      <p:sp>
        <p:nvSpPr>
          <p:cNvPr id="2277379" name="Rectangle 3"/>
          <p:cNvSpPr>
            <a:spLocks noChangeArrowheads="1"/>
          </p:cNvSpPr>
          <p:nvPr/>
        </p:nvSpPr>
        <p:spPr bwMode="auto">
          <a:xfrm>
            <a:off x="863600" y="1484313"/>
            <a:ext cx="819308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worden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gebruikt</a:t>
            </a:r>
            <a:r>
              <a:rPr lang="en-US" sz="2400" u="none" dirty="0">
                <a:latin typeface="Calibri" pitchFamily="34" charset="0"/>
              </a:rPr>
              <a:t> </a:t>
            </a:r>
            <a:r>
              <a:rPr lang="en-US" sz="2400" u="none" dirty="0" err="1">
                <a:latin typeface="Calibri" pitchFamily="34" charset="0"/>
              </a:rPr>
              <a:t>om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context </a:t>
            </a:r>
            <a:r>
              <a:rPr lang="en-US" sz="2000" u="none" dirty="0" err="1">
                <a:latin typeface="Calibri" pitchFamily="34" charset="0"/>
              </a:rPr>
              <a:t>waarin</a:t>
            </a:r>
            <a:r>
              <a:rPr lang="en-US" sz="2000" u="none" dirty="0">
                <a:latin typeface="Calibri" pitchFamily="34" charset="0"/>
              </a:rPr>
              <a:t> shell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passen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>
                <a:latin typeface="Calibri" pitchFamily="34" charset="0"/>
              </a:rPr>
              <a:t>context </a:t>
            </a:r>
            <a:r>
              <a:rPr lang="en-US" sz="2000" u="none" dirty="0" err="1">
                <a:latin typeface="Calibri" pitchFamily="34" charset="0"/>
              </a:rPr>
              <a:t>waarin</a:t>
            </a:r>
            <a:r>
              <a:rPr lang="en-US" sz="2000" u="none" dirty="0">
                <a:latin typeface="Calibri" pitchFamily="34" charset="0"/>
              </a:rPr>
              <a:t> commando's </a:t>
            </a:r>
            <a:r>
              <a:rPr lang="en-US" sz="2000" u="none" dirty="0" err="1">
                <a:latin typeface="Calibri" pitchFamily="34" charset="0"/>
              </a:rPr>
              <a:t>worden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uitgevoerd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passen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endParaRPr lang="en-US" sz="800" u="none" dirty="0">
              <a:latin typeface="Calibri" pitchFamily="34" charset="0"/>
            </a:endParaRPr>
          </a:p>
          <a:p>
            <a:pPr marL="342900" indent="-342900" algn="l"/>
            <a:r>
              <a:rPr lang="en-US" sz="2400" u="none" dirty="0" err="1">
                <a:latin typeface="Calibri" pitchFamily="34" charset="0"/>
              </a:rPr>
              <a:t>waarde</a:t>
            </a:r>
            <a:r>
              <a:rPr lang="en-US" sz="2400" u="none" dirty="0">
                <a:latin typeface="Calibri" pitchFamily="34" charset="0"/>
              </a:rPr>
              <a:t> van </a:t>
            </a:r>
            <a:r>
              <a:rPr lang="en-US" sz="2400" u="none" dirty="0" err="1">
                <a:latin typeface="Calibri" pitchFamily="34" charset="0"/>
              </a:rPr>
              <a:t>omgevingsvariabelen</a:t>
            </a:r>
            <a:endParaRPr lang="en-US" sz="24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initialisatie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>
                <a:latin typeface="Courier New"/>
                <a:sym typeface="Courier New"/>
              </a:rPr>
              <a:t>/etc/profile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tijdens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loginprocedure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systeembeheerder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aangepaste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initialisatie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bij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uitvoeren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>
                <a:latin typeface="Courier New"/>
                <a:sym typeface="Courier New"/>
              </a:rPr>
              <a:t>~/.profile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bestand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tijdens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loginprocedure</a:t>
            </a:r>
            <a:r>
              <a:rPr lang="en-US" sz="2000" u="none" dirty="0">
                <a:latin typeface="Calibri" pitchFamily="34" charset="0"/>
              </a:rPr>
              <a:t> (</a:t>
            </a:r>
            <a:r>
              <a:rPr lang="en-US" sz="2000" u="none" dirty="0" err="1">
                <a:latin typeface="Calibri" pitchFamily="34" charset="0"/>
              </a:rPr>
              <a:t>eindgebruiker</a:t>
            </a:r>
            <a:r>
              <a:rPr lang="en-US" sz="2000" u="none" dirty="0">
                <a:latin typeface="Calibri" pitchFamily="34" charset="0"/>
              </a:rPr>
              <a:t>)</a:t>
            </a:r>
          </a:p>
          <a:p>
            <a:pPr marL="742950" lvl="1" indent="-285750" algn="l">
              <a:buFont typeface="Wingdings" pitchFamily="2" charset="2"/>
              <a:buChar char="Ø"/>
            </a:pPr>
            <a:r>
              <a:rPr lang="en-US" sz="2000" u="none" dirty="0" err="1">
                <a:latin typeface="Calibri" pitchFamily="34" charset="0"/>
              </a:rPr>
              <a:t>kopie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doorgegeven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aan</a:t>
            </a:r>
            <a:r>
              <a:rPr lang="en-US" sz="2000" u="none" dirty="0">
                <a:latin typeface="Calibri" pitchFamily="34" charset="0"/>
              </a:rPr>
              <a:t> elk commando en </a:t>
            </a:r>
            <a:r>
              <a:rPr lang="en-US" sz="2000" u="none" dirty="0" err="1">
                <a:latin typeface="Calibri" pitchFamily="34" charset="0"/>
              </a:rPr>
              <a:t>elke</a:t>
            </a:r>
            <a:r>
              <a:rPr lang="en-US" sz="2000" u="none" dirty="0">
                <a:latin typeface="Calibri" pitchFamily="34" charset="0"/>
              </a:rPr>
              <a:t> </a:t>
            </a:r>
            <a:br>
              <a:rPr lang="en-US" sz="2000" u="none" dirty="0">
                <a:latin typeface="Calibri" pitchFamily="34" charset="0"/>
              </a:rPr>
            </a:br>
            <a:r>
              <a:rPr lang="en-US" sz="2000" u="none" dirty="0" err="1">
                <a:latin typeface="Calibri" pitchFamily="34" charset="0"/>
              </a:rPr>
              <a:t>subshell</a:t>
            </a:r>
            <a:r>
              <a:rPr lang="en-US" sz="2000" u="none" dirty="0">
                <a:latin typeface="Calibri" pitchFamily="34" charset="0"/>
              </a:rPr>
              <a:t> die </a:t>
            </a:r>
            <a:r>
              <a:rPr lang="en-US" sz="2000" u="none" dirty="0" err="1">
                <a:latin typeface="Calibri" pitchFamily="34" charset="0"/>
              </a:rPr>
              <a:t>als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kindproces</a:t>
            </a:r>
            <a:r>
              <a:rPr lang="en-US" sz="2000" u="none" dirty="0">
                <a:latin typeface="Calibri" pitchFamily="34" charset="0"/>
              </a:rPr>
              <a:t> van shell </a:t>
            </a:r>
            <a:r>
              <a:rPr lang="en-US" sz="2000" u="none" dirty="0" err="1">
                <a:latin typeface="Calibri" pitchFamily="34" charset="0"/>
              </a:rPr>
              <a:t>wordt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opgestart</a:t>
            </a:r>
            <a:endParaRPr lang="en-US" sz="2000" u="none" dirty="0">
              <a:latin typeface="Calibri" pitchFamily="34" charset="0"/>
            </a:endParaRPr>
          </a:p>
          <a:p>
            <a:pPr marL="742950" lvl="1" indent="-285750" algn="l">
              <a:buFont typeface="Wingdings" pitchFamily="2" charset="2"/>
              <a:buNone/>
            </a:pPr>
            <a:endParaRPr lang="en-US" sz="2000" u="none" dirty="0">
              <a:latin typeface="Calibri" pitchFamily="34" charset="0"/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379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Omgevingsvariabelen</a:t>
            </a:r>
            <a:endParaRPr lang="nl-NL"/>
          </a:p>
        </p:txBody>
      </p:sp>
      <p:sp>
        <p:nvSpPr>
          <p:cNvPr id="2278406" name="Rectangle 6"/>
          <p:cNvSpPr>
            <a:spLocks noChangeArrowheads="1"/>
          </p:cNvSpPr>
          <p:nvPr/>
        </p:nvSpPr>
        <p:spPr bwMode="auto">
          <a:xfrm>
            <a:off x="755650" y="1484312"/>
            <a:ext cx="8339138" cy="458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CDPATH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zoekpad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b="1" u="none" dirty="0" err="1">
                <a:latin typeface="Courier New"/>
                <a:sym typeface="Courier New"/>
              </a:rPr>
              <a:t>cd</a:t>
            </a:r>
            <a:r>
              <a:rPr lang="en-US" sz="2000" u="none" dirty="0">
                <a:latin typeface="Calibri" pitchFamily="34" charset="0"/>
              </a:rPr>
              <a:t> commando</a:t>
            </a:r>
            <a:endParaRPr lang="en-US" sz="2000" i="1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directorynamen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worden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één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voor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één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doorzocht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om</a:t>
            </a:r>
            <a:r>
              <a:rPr lang="en-US" sz="1400" u="none" dirty="0">
                <a:latin typeface="Calibri" pitchFamily="34" charset="0"/>
              </a:rPr>
              <a:t> directory </a:t>
            </a:r>
            <a:r>
              <a:rPr lang="en-US" sz="1400" u="none" dirty="0" err="1">
                <a:latin typeface="Calibri" pitchFamily="34" charset="0"/>
              </a:rPr>
              <a:t>te</a:t>
            </a:r>
            <a:r>
              <a:rPr lang="en-US" sz="1400" u="none" dirty="0">
                <a:latin typeface="Calibri" pitchFamily="34" charset="0"/>
              </a:rPr>
              <a:t> </a:t>
            </a:r>
            <a:br>
              <a:rPr lang="en-US" sz="1400" u="none" dirty="0">
                <a:latin typeface="Calibri" pitchFamily="34" charset="0"/>
              </a:rPr>
            </a:br>
            <a:r>
              <a:rPr lang="en-US" sz="1400" u="none" dirty="0">
                <a:latin typeface="Calibri" pitchFamily="34" charset="0"/>
              </a:rPr>
              <a:t>   </a:t>
            </a:r>
            <a:r>
              <a:rPr lang="en-US" sz="1000" u="none" dirty="0" smtClean="0">
                <a:latin typeface="Calibri" pitchFamily="34" charset="0"/>
              </a:rPr>
              <a:t> </a:t>
            </a:r>
            <a:r>
              <a:rPr lang="en-US" sz="1400" u="none" dirty="0" smtClean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vinden</a:t>
            </a:r>
            <a:r>
              <a:rPr lang="en-US" sz="1400" u="none" dirty="0">
                <a:latin typeface="Calibri" pitchFamily="34" charset="0"/>
              </a:rPr>
              <a:t> die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parameter </a:t>
            </a:r>
            <a:r>
              <a:rPr lang="en-US" sz="1400" u="none" dirty="0" err="1">
                <a:latin typeface="Calibri" pitchFamily="34" charset="0"/>
              </a:rPr>
              <a:t>werd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doorgegeven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aan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b="1" u="none" dirty="0">
                <a:cs typeface="Courier New" pitchFamily="49" charset="0"/>
              </a:rPr>
              <a:t>cd</a:t>
            </a:r>
            <a:r>
              <a:rPr lang="en-US" sz="1400" u="none" dirty="0">
                <a:latin typeface="Calibri" pitchFamily="34" charset="0"/>
              </a:rPr>
              <a:t> commando</a:t>
            </a: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huidige</a:t>
            </a:r>
            <a:r>
              <a:rPr lang="en-US" sz="1400" u="none" dirty="0">
                <a:latin typeface="Calibri" pitchFamily="34" charset="0"/>
              </a:rPr>
              <a:t> directory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doorzocht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als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variabele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niet</a:t>
            </a:r>
            <a:r>
              <a:rPr lang="en-US" sz="1400" u="none" dirty="0">
                <a:latin typeface="Calibri" pitchFamily="34" charset="0"/>
              </a:rPr>
              <a:t> is </a:t>
            </a:r>
            <a:r>
              <a:rPr lang="en-US" sz="1400" u="none" dirty="0" err="1">
                <a:latin typeface="Calibri" pitchFamily="34" charset="0"/>
              </a:rPr>
              <a:t>ingesteld</a:t>
            </a:r>
            <a:endParaRPr lang="en-US" sz="14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EDITOR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standaard</a:t>
            </a:r>
            <a:r>
              <a:rPr lang="en-US" sz="2000" u="none" dirty="0">
                <a:latin typeface="Calibri" pitchFamily="34" charset="0"/>
              </a:rPr>
              <a:t> editor</a:t>
            </a: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bijvoorbeeld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gebruikt</a:t>
            </a:r>
            <a:r>
              <a:rPr lang="en-US" sz="1400" u="none" dirty="0">
                <a:latin typeface="Calibri" pitchFamily="34" charset="0"/>
              </a:rPr>
              <a:t> door </a:t>
            </a:r>
            <a:r>
              <a:rPr lang="en-US" sz="1400" u="none" dirty="0" err="1">
                <a:latin typeface="Calibri" pitchFamily="34" charset="0"/>
              </a:rPr>
              <a:t>emailprogramma</a:t>
            </a:r>
            <a:endParaRPr lang="en-US" sz="1400" i="1" u="none" baseline="30000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HOME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home</a:t>
            </a:r>
            <a:r>
              <a:rPr lang="en-US" sz="2000" u="none" dirty="0">
                <a:latin typeface="Calibri" pitchFamily="34" charset="0"/>
              </a:rPr>
              <a:t> directory van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>
                <a:cs typeface="Courier New" pitchFamily="49" charset="0"/>
              </a:rPr>
              <a:t>IFS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lijst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veldscheidingstekens</a:t>
            </a:r>
            <a:endParaRPr lang="en-US" sz="2000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MAIL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 err="1">
                <a:latin typeface="Calibri" pitchFamily="34" charset="0"/>
              </a:rPr>
              <a:t>mailboxbestand</a:t>
            </a:r>
            <a:r>
              <a:rPr lang="en-US" sz="2000" u="none" dirty="0">
                <a:latin typeface="Calibri" pitchFamily="34" charset="0"/>
              </a:rPr>
              <a:t> van </a:t>
            </a:r>
            <a:r>
              <a:rPr lang="en-US" sz="2000" u="none" dirty="0" err="1">
                <a:latin typeface="Calibri" pitchFamily="34" charset="0"/>
              </a:rPr>
              <a:t>gebruiker</a:t>
            </a:r>
            <a:endParaRPr lang="en-US" sz="2000" i="1" u="none" dirty="0">
              <a:latin typeface="Calibri" pitchFamily="34" charset="0"/>
            </a:endParaRPr>
          </a:p>
          <a:p>
            <a:pPr marL="342900" indent="-342900" algn="l">
              <a:lnSpc>
                <a:spcPct val="125000"/>
              </a:lnSpc>
              <a:tabLst>
                <a:tab pos="2062163" algn="l"/>
              </a:tabLst>
            </a:pPr>
            <a:r>
              <a:rPr lang="en-US" sz="2000" b="1" u="none" dirty="0"/>
              <a:t>MAILCHECK</a:t>
            </a:r>
            <a:r>
              <a:rPr lang="en-US" sz="2000" u="none" dirty="0">
                <a:latin typeface="Arial" charset="0"/>
              </a:rPr>
              <a:t>	</a:t>
            </a:r>
            <a:r>
              <a:rPr lang="en-US" sz="2000" u="none" dirty="0">
                <a:latin typeface="Calibri" pitchFamily="34" charset="0"/>
              </a:rPr>
              <a:t>hoe </a:t>
            </a:r>
            <a:r>
              <a:rPr lang="en-US" sz="2000" u="none" dirty="0" err="1">
                <a:latin typeface="Calibri" pitchFamily="34" charset="0"/>
              </a:rPr>
              <a:t>vaak</a:t>
            </a:r>
            <a:r>
              <a:rPr lang="en-US" sz="2000" u="none" dirty="0">
                <a:latin typeface="Calibri" pitchFamily="34" charset="0"/>
              </a:rPr>
              <a:t> </a:t>
            </a:r>
            <a:r>
              <a:rPr lang="en-US" sz="2000" u="none" dirty="0" err="1">
                <a:latin typeface="Calibri" pitchFamily="34" charset="0"/>
              </a:rPr>
              <a:t>moet</a:t>
            </a:r>
            <a:r>
              <a:rPr lang="en-US" sz="2000" u="none" dirty="0">
                <a:latin typeface="Calibri" pitchFamily="34" charset="0"/>
              </a:rPr>
              <a:t> shell mailbox </a:t>
            </a:r>
            <a:r>
              <a:rPr lang="en-US" sz="2000" u="none" dirty="0" err="1">
                <a:latin typeface="Calibri" pitchFamily="34" charset="0"/>
              </a:rPr>
              <a:t>controleren</a:t>
            </a:r>
            <a:endParaRPr lang="en-US" sz="2000" i="1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frequentie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uitgedrukt</a:t>
            </a:r>
            <a:r>
              <a:rPr lang="en-US" sz="1400" u="none" dirty="0">
                <a:latin typeface="Calibri" pitchFamily="34" charset="0"/>
              </a:rPr>
              <a:t> in </a:t>
            </a:r>
            <a:r>
              <a:rPr lang="en-US" sz="1400" u="none" dirty="0" err="1">
                <a:latin typeface="Calibri" pitchFamily="34" charset="0"/>
              </a:rPr>
              <a:t>seconden</a:t>
            </a:r>
            <a:endParaRPr lang="en-US" sz="1400" u="none" dirty="0">
              <a:latin typeface="Calibri" pitchFamily="34" charset="0"/>
            </a:endParaRPr>
          </a:p>
          <a:p>
            <a:pPr marL="2244725" lvl="4" indent="174625" algn="l">
              <a:lnSpc>
                <a:spcPct val="125000"/>
              </a:lnSpc>
              <a:buFontTx/>
              <a:buChar char="»"/>
              <a:tabLst>
                <a:tab pos="2062163" algn="l"/>
              </a:tabLst>
            </a:pPr>
            <a:r>
              <a:rPr lang="en-US" sz="1400" u="none" dirty="0" err="1">
                <a:latin typeface="Calibri" pitchFamily="34" charset="0"/>
              </a:rPr>
              <a:t>gebruiker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wordt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verwittigd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bij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nieuw</a:t>
            </a:r>
            <a:r>
              <a:rPr lang="en-US" sz="1400" u="none" dirty="0">
                <a:latin typeface="Calibri" pitchFamily="34" charset="0"/>
              </a:rPr>
              <a:t> </a:t>
            </a:r>
            <a:r>
              <a:rPr lang="en-US" sz="1400" u="none" dirty="0" err="1">
                <a:latin typeface="Calibri" pitchFamily="34" charset="0"/>
              </a:rPr>
              <a:t>binnengekomen</a:t>
            </a:r>
            <a:r>
              <a:rPr lang="en-US" sz="1400" u="none" dirty="0">
                <a:latin typeface="Calibri" pitchFamily="34" charset="0"/>
              </a:rPr>
              <a:t> email</a:t>
            </a:r>
          </a:p>
        </p:txBody>
      </p:sp>
      <p:sp>
        <p:nvSpPr>
          <p:cNvPr id="2278413" name="Rectangle 13"/>
          <p:cNvSpPr>
            <a:spLocks noChangeArrowheads="1"/>
          </p:cNvSpPr>
          <p:nvPr/>
        </p:nvSpPr>
        <p:spPr bwMode="auto">
          <a:xfrm>
            <a:off x="3572602" y="6434138"/>
            <a:ext cx="2285282" cy="433068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  <a:buNone/>
            </a:pPr>
            <a:r>
              <a:rPr lang="fr-BE" u="none">
                <a:latin typeface="Calibri" pitchFamily="34" charset="0"/>
              </a:rPr>
              <a:t>   lezen/schrijven   </a:t>
            </a:r>
            <a:endParaRPr lang="nl-NL" u="none"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8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8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7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78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8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8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8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8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78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78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8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8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8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8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78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78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8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8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8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8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7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78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8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06" grpId="0" uiExpand="1" build="allAtOnce"/>
      <p:bldP spid="2278413" grpId="1" animBg="1"/>
    </p:bld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9BD0D"/>
          </a:buClr>
          <a:buSzTx/>
          <a:buFontTx/>
          <a:buChar char="•"/>
          <a:tabLst/>
          <a:defRPr kumimoji="0" lang="nl-NL" sz="22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43772</TotalTime>
  <Words>1877</Words>
  <Application>Microsoft Office PowerPoint</Application>
  <PresentationFormat>Diavoorstelling (4:3)</PresentationFormat>
  <Paragraphs>1226</Paragraphs>
  <Slides>45</Slides>
  <Notes>2</Notes>
  <HiddenSlides>0</HiddenSlides>
  <MMClips>0</MMClips>
  <ScaleCrop>false</ScaleCrop>
  <HeadingPairs>
    <vt:vector size="6" baseType="variant"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47" baseType="lpstr">
      <vt:lpstr>Standaardontwerp</vt:lpstr>
      <vt:lpstr>Image</vt:lpstr>
      <vt:lpstr>Scriptingtalen</vt:lpstr>
      <vt:lpstr>Referentiemateriaal</vt:lpstr>
      <vt:lpstr>Shell scripts uitvoeren</vt:lpstr>
      <vt:lpstr>Shell scripts uitvoeren</vt:lpstr>
      <vt:lpstr>Shell scripts uitvoeren</vt:lpstr>
      <vt:lpstr>Shell variabelen</vt:lpstr>
      <vt:lpstr>Shell variabelen</vt:lpstr>
      <vt:lpstr>Omgevingsvariabelen</vt:lpstr>
      <vt:lpstr>Omgevingsvariabelen</vt:lpstr>
      <vt:lpstr>Omgevingsvariabelen</vt:lpstr>
      <vt:lpstr>Omgevingsvariabelen</vt:lpstr>
      <vt:lpstr>Gebruikersvariabelen</vt:lpstr>
      <vt:lpstr>Weergeven shell variabelen</vt:lpstr>
      <vt:lpstr>Shell variabelen instellen</vt:lpstr>
      <vt:lpstr>Shell variabelen uitlezen</vt:lpstr>
      <vt:lpstr>Shell variabelen gebruiken</vt:lpstr>
      <vt:lpstr>Shell variabelen gebruiken</vt:lpstr>
      <vt:lpstr>Shell variabelen gebruiken</vt:lpstr>
      <vt:lpstr>Variabelen exporteren</vt:lpstr>
      <vt:lpstr>Variabelen exporteren</vt:lpstr>
      <vt:lpstr>Variabelen exporteren</vt:lpstr>
      <vt:lpstr>Variabelen exporteren</vt:lpstr>
      <vt:lpstr>Variabelen exporteren</vt:lpstr>
      <vt:lpstr>Variabelen vrijgeven</vt:lpstr>
      <vt:lpstr>Variabelen vrijgeven</vt:lpstr>
      <vt:lpstr>Symbolische constanten</vt:lpstr>
      <vt:lpstr>Symbolische constanten</vt:lpstr>
      <vt:lpstr>Lezen uit stdin</vt:lpstr>
      <vt:lpstr>Lezen uit stdin</vt:lpstr>
      <vt:lpstr>Lezen uit stdin</vt:lpstr>
      <vt:lpstr>Speciale echo-karakters</vt:lpstr>
      <vt:lpstr>Argumenten doorgeven</vt:lpstr>
      <vt:lpstr>Argumenten doorgeven</vt:lpstr>
      <vt:lpstr>Argumenten doorschuiven</vt:lpstr>
      <vt:lpstr>Argumenten doorschuiven</vt:lpstr>
      <vt:lpstr>Argumenten overschrijven</vt:lpstr>
      <vt:lpstr>Argumenten overschrijven</vt:lpstr>
      <vt:lpstr>Argumenten overschrijven</vt:lpstr>
      <vt:lpstr>Commando xargs</vt:lpstr>
      <vt:lpstr>Commando xargs</vt:lpstr>
      <vt:lpstr>Commando xargs</vt:lpstr>
      <vt:lpstr>Commentaar en headers</vt:lpstr>
      <vt:lpstr>Commentaar en headers</vt:lpstr>
      <vt:lpstr>Vragen of opmerkingen ?</vt:lpstr>
      <vt:lpstr>The sky is the limit…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UGent</dc:creator>
  <cp:lastModifiedBy>Peter Dawyndt</cp:lastModifiedBy>
  <cp:revision>248</cp:revision>
  <dcterms:created xsi:type="dcterms:W3CDTF">2006-04-22T13:48:01Z</dcterms:created>
  <dcterms:modified xsi:type="dcterms:W3CDTF">2014-11-18T08:11:02Z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separator idQ="doc:sep1" visible="true"/>
        <mso:button idQ="doc:_les10.pptx__programmacode_1" visible="true" label="Opmaak code" onAction="'les10.pptx'!programmacode" imageMso="BlackAndWhiteBlack"/>
        <mso:button idQ="doc:_les10.pptx__aandacht_1" visible="true" label="Opmaak aandacht" onAction="'les10.pptx'!aandacht" imageMso="AppointmentColor2"/>
      </mso:documentControls>
    </mso:qat>
  </mso:ribbon>
</mso:customUI>
</file>