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584" r:id="rId3"/>
    <p:sldId id="585" r:id="rId4"/>
    <p:sldId id="587" r:id="rId5"/>
    <p:sldId id="588" r:id="rId6"/>
    <p:sldId id="589" r:id="rId7"/>
    <p:sldId id="557" r:id="rId8"/>
    <p:sldId id="556" r:id="rId9"/>
    <p:sldId id="559" r:id="rId10"/>
    <p:sldId id="560" r:id="rId11"/>
    <p:sldId id="561" r:id="rId12"/>
    <p:sldId id="563" r:id="rId13"/>
    <p:sldId id="562" r:id="rId14"/>
    <p:sldId id="564" r:id="rId15"/>
    <p:sldId id="565" r:id="rId16"/>
    <p:sldId id="566" r:id="rId17"/>
    <p:sldId id="568" r:id="rId18"/>
    <p:sldId id="567" r:id="rId19"/>
    <p:sldId id="569" r:id="rId20"/>
    <p:sldId id="570" r:id="rId21"/>
    <p:sldId id="579" r:id="rId22"/>
    <p:sldId id="580" r:id="rId23"/>
    <p:sldId id="599" r:id="rId24"/>
    <p:sldId id="582" r:id="rId25"/>
    <p:sldId id="583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98" r:id="rId35"/>
    <p:sldId id="597" r:id="rId36"/>
  </p:sldIdLst>
  <p:sldSz cx="9144000" cy="6858000" type="screen4x3"/>
  <p:notesSz cx="7099300" cy="10234613"/>
  <p:defaultTextStyle>
    <a:defPPr>
      <a:defRPr lang="nl-NL"/>
    </a:defPPr>
    <a:lvl1pPr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9BD0D"/>
    <a:srgbClr val="DDDDDD"/>
    <a:srgbClr val="333333"/>
    <a:srgbClr val="4D4D4D"/>
    <a:srgbClr val="5F5F5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42" autoAdjust="0"/>
    <p:restoredTop sz="94894" autoAdjust="0"/>
  </p:normalViewPr>
  <p:slideViewPr>
    <p:cSldViewPr>
      <p:cViewPr varScale="1">
        <p:scale>
          <a:sx n="68" d="100"/>
          <a:sy n="68" d="100"/>
        </p:scale>
        <p:origin x="-96" y="-936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41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fld id="{5F92338A-8A0E-44F3-A3DD-465F803C64B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1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ght_imag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pic>
        <p:nvPicPr>
          <p:cNvPr id="6" name="Picture 4" descr="logozw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Image" r:id="rId5" imgW="787024" imgH="5079365" progId="Photoshop.Image.6">
                  <p:embed/>
                </p:oleObj>
              </mc:Choice>
              <mc:Fallback>
                <p:oleObj name="Image" r:id="rId5" imgW="787024" imgH="507936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310521" y="0"/>
            <a:ext cx="82713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nl-NL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3366515" y="5784850"/>
            <a:ext cx="3068254" cy="894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2400" u="none" dirty="0" smtClean="0">
                <a:latin typeface="Calibri" pitchFamily="34" charset="0"/>
              </a:rPr>
              <a:t>prof</a:t>
            </a:r>
            <a:r>
              <a:rPr lang="fr-BE" sz="2400" u="none" dirty="0">
                <a:latin typeface="Calibri" pitchFamily="34" charset="0"/>
              </a:rPr>
              <a:t>. </a:t>
            </a:r>
            <a:r>
              <a:rPr lang="fr-BE" sz="2400" u="none" dirty="0" err="1" smtClean="0">
                <a:latin typeface="Calibri" pitchFamily="34" charset="0"/>
              </a:rPr>
              <a:t>dr</a:t>
            </a:r>
            <a:r>
              <a:rPr lang="fr-BE" sz="2400" u="none" dirty="0">
                <a:latin typeface="Calibri" pitchFamily="34" charset="0"/>
              </a:rPr>
              <a:t>. Peter Dawyndt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fr-BE" sz="1000" u="none" dirty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800" u="none" dirty="0">
                <a:latin typeface="Calibri" pitchFamily="34" charset="0"/>
              </a:rPr>
              <a:t>Peter.Dawyndt@UGent.be</a:t>
            </a:r>
            <a:endParaRPr lang="nl-NL" sz="1800" u="none" dirty="0">
              <a:latin typeface="Calibri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3422942" y="285750"/>
            <a:ext cx="2955401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err="1" smtClean="0">
                <a:latin typeface="Calibri" pitchFamily="34" charset="0"/>
              </a:rPr>
              <a:t>academiejaar</a:t>
            </a:r>
            <a:r>
              <a:rPr lang="fr-BE" sz="1600" u="none" dirty="0" smtClean="0">
                <a:latin typeface="Calibri" pitchFamily="34" charset="0"/>
              </a:rPr>
              <a:t> 2014-2015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fr-BE" sz="1600" u="none" dirty="0" smtClean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smtClean="0">
                <a:latin typeface="Calibri" pitchFamily="34" charset="0"/>
              </a:rPr>
              <a:t>1</a:t>
            </a:r>
            <a:r>
              <a:rPr lang="fr-BE" sz="1600" u="none" baseline="30000" dirty="0" smtClean="0">
                <a:latin typeface="Calibri" pitchFamily="34" charset="0"/>
              </a:rPr>
              <a:t>e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jaar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Bachelor</a:t>
            </a:r>
            <a:r>
              <a:rPr lang="fr-BE" sz="1600" u="none" dirty="0" smtClean="0">
                <a:latin typeface="Calibri" pitchFamily="34" charset="0"/>
              </a:rPr>
              <a:t> in de </a:t>
            </a:r>
            <a:r>
              <a:rPr lang="fr-BE" sz="1600" u="none" dirty="0" err="1" smtClean="0">
                <a:latin typeface="Calibri" pitchFamily="34" charset="0"/>
              </a:rPr>
              <a:t>Informatica</a:t>
            </a:r>
            <a:endParaRPr lang="nl-NL" sz="1600" u="none" dirty="0">
              <a:latin typeface="Calibri" pitchFamily="34" charset="0"/>
            </a:endParaRPr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00242" y="3957638"/>
            <a:ext cx="6400800" cy="10556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9900"/>
                </a:solidFill>
                <a:latin typeface="Calibri" pitchFamily="34" charset="0"/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4442" y="2201863"/>
            <a:ext cx="7772400" cy="1470025"/>
          </a:xfrm>
        </p:spPr>
        <p:txBody>
          <a:bodyPr/>
          <a:lstStyle>
            <a:lvl1pPr algn="ctr">
              <a:defRPr sz="3600">
                <a:latin typeface="Calibri" pitchFamily="34" charset="0"/>
              </a:defRPr>
            </a:lvl1pPr>
          </a:lstStyle>
          <a:p>
            <a:r>
              <a:rPr lang="nl-NL" dirty="0" smtClean="0"/>
              <a:t>Scriptingtalen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1DFA-15BC-4419-9A1A-393F190B9EC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07213" y="66675"/>
            <a:ext cx="2057400" cy="60594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5013" y="66675"/>
            <a:ext cx="6019800" cy="60594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231B-0695-4DFD-A050-83049F6D6BB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1CD3A-1393-41F6-B7FD-97A5B64A8AD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43A7-0F66-440D-ABFA-49FB23C96C6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F2BBF-E449-450F-9EF7-C643ED437FF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3D18-CBF6-4FE9-ADD6-8BBAF5BD41F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FF60-3C09-4BBB-8220-6A0A74BD478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E198F-5BCA-4C08-B339-D6B09770C0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9451-B87B-4DEE-BD0D-653EA24263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F6F4A-0A24-4E56-932D-114F9810F94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slide" Target="../slides/slide3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9" descr="right_images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pic>
        <p:nvPicPr>
          <p:cNvPr id="1030" name="Picture 12" descr="logozw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11188" y="188913"/>
            <a:ext cx="8532812" cy="863600"/>
          </a:xfrm>
          <a:prstGeom prst="rect">
            <a:avLst/>
          </a:prstGeom>
          <a:gradFill rotWithShape="1">
            <a:gsLst>
              <a:gs pos="0">
                <a:srgbClr val="9F9FFF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6" imgW="787024" imgH="5079365" progId="Photoshop.Image.6">
                  <p:embed/>
                </p:oleObj>
              </mc:Choice>
              <mc:Fallback>
                <p:oleObj name="Image" r:id="rId16" imgW="787024" imgH="5079365" progId="Photoshop.Image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53425" y="0"/>
            <a:ext cx="78422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66675"/>
            <a:ext cx="7480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hier om titel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u="none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u="none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u="none" smtClean="0">
                <a:latin typeface="Calibri" pitchFamily="34" charset="0"/>
              </a:defRPr>
            </a:lvl1pPr>
          </a:lstStyle>
          <a:p>
            <a:pPr>
              <a:defRPr/>
            </a:pPr>
            <a:fld id="{F92802C6-CDD7-482A-9F89-27E88322F7D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grpSp>
        <p:nvGrpSpPr>
          <p:cNvPr id="22" name="Groep 21"/>
          <p:cNvGrpSpPr>
            <a:grpSpLocks noChangeAspect="1"/>
          </p:cNvGrpSpPr>
          <p:nvPr userDrawn="1"/>
        </p:nvGrpSpPr>
        <p:grpSpPr>
          <a:xfrm>
            <a:off x="8196468" y="198106"/>
            <a:ext cx="957046" cy="864000"/>
            <a:chOff x="4114800" y="3016249"/>
            <a:chExt cx="3028968" cy="2734485"/>
          </a:xfrm>
        </p:grpSpPr>
        <p:sp>
          <p:nvSpPr>
            <p:cNvPr id="21" name="Afgeronde rechthoek 20"/>
            <p:cNvSpPr>
              <a:spLocks noChangeAspect="1"/>
            </p:cNvSpPr>
            <p:nvPr userDrawn="1"/>
          </p:nvSpPr>
          <p:spPr bwMode="auto">
            <a:xfrm>
              <a:off x="4143371" y="3034513"/>
              <a:ext cx="2969527" cy="2694648"/>
            </a:xfrm>
            <a:prstGeom prst="roundRect">
              <a:avLst>
                <a:gd name="adj" fmla="val 6757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9BD0D"/>
                </a:buClr>
                <a:buSzTx/>
                <a:buFontTx/>
                <a:buChar char="•"/>
                <a:tabLst/>
              </a:pPr>
              <a:endParaRPr kumimoji="0" lang="nl-NL" sz="2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pic>
          <p:nvPicPr>
            <p:cNvPr id="5" name="Picture 4">
              <a:hlinkClick r:id="rId18" action="ppaction://hlinksldjump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800" y="3016249"/>
              <a:ext cx="3028968" cy="2734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020888"/>
            <a:ext cx="3600450" cy="36004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  <p:sp>
        <p:nvSpPr>
          <p:cNvPr id="5124" name="Rectangle 48"/>
          <p:cNvSpPr>
            <a:spLocks noChangeArrowheads="1"/>
          </p:cNvSpPr>
          <p:nvPr/>
        </p:nvSpPr>
        <p:spPr bwMode="auto">
          <a:xfrm>
            <a:off x="2986103" y="1916113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125" name="Rectangle 49"/>
          <p:cNvSpPr>
            <a:spLocks noChangeArrowheads="1"/>
          </p:cNvSpPr>
          <p:nvPr/>
        </p:nvSpPr>
        <p:spPr bwMode="auto">
          <a:xfrm>
            <a:off x="3041665" y="1889125"/>
            <a:ext cx="3744913" cy="2460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126" name="Rectangle 50"/>
          <p:cNvSpPr>
            <a:spLocks noChangeArrowheads="1"/>
          </p:cNvSpPr>
          <p:nvPr/>
        </p:nvSpPr>
        <p:spPr bwMode="auto">
          <a:xfrm>
            <a:off x="6530990" y="1989138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127" name="Rectangle 51"/>
          <p:cNvSpPr>
            <a:spLocks noChangeArrowheads="1"/>
          </p:cNvSpPr>
          <p:nvPr/>
        </p:nvSpPr>
        <p:spPr bwMode="auto">
          <a:xfrm>
            <a:off x="3041665" y="5519738"/>
            <a:ext cx="3744913" cy="2460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128" name="Rectangle 35"/>
          <p:cNvSpPr>
            <a:spLocks noChangeArrowheads="1"/>
          </p:cNvSpPr>
          <p:nvPr/>
        </p:nvSpPr>
        <p:spPr bwMode="auto">
          <a:xfrm>
            <a:off x="2339975" y="1557338"/>
            <a:ext cx="4679950" cy="4249737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 algn="ctr">
            <a:noFill/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1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82074" y="2201863"/>
            <a:ext cx="7772400" cy="1470025"/>
          </a:xfrm>
        </p:spPr>
        <p:txBody>
          <a:bodyPr/>
          <a:lstStyle/>
          <a:p>
            <a:pPr eaLnBrk="1" hangingPunct="1"/>
            <a:r>
              <a:rPr lang="fr-BE" dirty="0"/>
              <a:t>Scriptingtalen</a:t>
            </a:r>
            <a:endParaRPr lang="nl-NL" dirty="0"/>
          </a:p>
        </p:txBody>
      </p:sp>
      <p:sp>
        <p:nvSpPr>
          <p:cNvPr id="51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40056" y="4365625"/>
            <a:ext cx="7056437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dirty="0" err="1"/>
              <a:t>controlestructuren</a:t>
            </a:r>
            <a:r>
              <a:rPr lang="fr-BE" dirty="0"/>
              <a:t> in</a:t>
            </a:r>
            <a:br>
              <a:rPr lang="fr-BE" dirty="0"/>
            </a:br>
            <a:r>
              <a:rPr lang="fr-BE" dirty="0" err="1"/>
              <a:t>bash</a:t>
            </a:r>
            <a:r>
              <a:rPr lang="fr-BE" dirty="0"/>
              <a:t> </a:t>
            </a:r>
            <a:r>
              <a:rPr lang="fr-BE" dirty="0" err="1"/>
              <a:t>shell</a:t>
            </a:r>
            <a:r>
              <a:rPr lang="fr-BE" dirty="0"/>
              <a:t> scripts</a:t>
            </a:r>
          </a:p>
        </p:txBody>
      </p:sp>
      <p:grpSp>
        <p:nvGrpSpPr>
          <p:cNvPr id="15" name="Groep 14"/>
          <p:cNvGrpSpPr/>
          <p:nvPr/>
        </p:nvGrpSpPr>
        <p:grpSpPr>
          <a:xfrm>
            <a:off x="7948613" y="5934075"/>
            <a:ext cx="1160462" cy="879475"/>
            <a:chOff x="7948613" y="5934075"/>
            <a:chExt cx="1160462" cy="879475"/>
          </a:xfrm>
        </p:grpSpPr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7948613" y="5934075"/>
              <a:ext cx="1160462" cy="879475"/>
              <a:chOff x="5007" y="3738"/>
              <a:chExt cx="731" cy="554"/>
            </a:xfrm>
          </p:grpSpPr>
          <p:pic>
            <p:nvPicPr>
              <p:cNvPr id="5131" name="Picture 38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07" y="3738"/>
                <a:ext cx="731" cy="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5132" name="Text Box 39"/>
              <p:cNvSpPr txBox="1">
                <a:spLocks noChangeArrowheads="1"/>
              </p:cNvSpPr>
              <p:nvPr/>
            </p:nvSpPr>
            <p:spPr bwMode="auto">
              <a:xfrm rot="-1800000">
                <a:off x="5170" y="3880"/>
                <a:ext cx="11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endParaRPr lang="nl-NL" sz="2400" u="none">
                  <a:latin typeface="Arial" charset="0"/>
                </a:endParaRPr>
              </a:p>
            </p:txBody>
          </p:sp>
        </p:grp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 rot="19800000">
              <a:off x="8414510" y="6068451"/>
              <a:ext cx="393700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600" u="none" dirty="0">
                  <a:latin typeface="Calibri" pitchFamily="34" charset="0"/>
                </a:rPr>
                <a:t>11</a:t>
              </a:r>
              <a:endParaRPr lang="nl-NL" sz="1600" u="non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Vergelijkingsoperatoren</a:t>
            </a:r>
            <a:endParaRPr lang="nl-NL"/>
          </a:p>
        </p:txBody>
      </p:sp>
      <p:sp>
        <p:nvSpPr>
          <p:cNvPr id="2324483" name="Rectangle 3"/>
          <p:cNvSpPr>
            <a:spLocks noChangeArrowheads="1"/>
          </p:cNvSpPr>
          <p:nvPr/>
        </p:nvSpPr>
        <p:spPr bwMode="auto">
          <a:xfrm>
            <a:off x="755650" y="1484313"/>
            <a:ext cx="833913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-d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directory is</a:t>
            </a: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-f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gewoon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is</a:t>
            </a:r>
            <a:endParaRPr lang="en-US" sz="20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-r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leesbaar</a:t>
            </a:r>
            <a:r>
              <a:rPr lang="en-US" sz="2000" u="none" dirty="0">
                <a:latin typeface="Calibri" pitchFamily="34" charset="0"/>
              </a:rPr>
              <a:t> is</a:t>
            </a: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-s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leeg</a:t>
            </a:r>
            <a:r>
              <a:rPr lang="en-US" sz="2000" u="none" dirty="0">
                <a:latin typeface="Calibri" pitchFamily="34" charset="0"/>
              </a:rPr>
              <a:t> is (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 </a:t>
            </a:r>
            <a:r>
              <a:rPr lang="en-US" sz="2000" u="none" dirty="0">
                <a:latin typeface="Calibri" pitchFamily="34" charset="0"/>
              </a:rPr>
              <a:t>0 bytes)</a:t>
            </a: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-t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filedes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file descriptor </a:t>
            </a:r>
            <a:r>
              <a:rPr lang="en-US" sz="2000" i="1" u="none" dirty="0" err="1">
                <a:latin typeface="Calibri" pitchFamily="34" charset="0"/>
              </a:rPr>
              <a:t>filedes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geassocieerd</a:t>
            </a:r>
            <a:r>
              <a:rPr lang="en-US" sz="2000" u="none" dirty="0">
                <a:latin typeface="Calibri" pitchFamily="34" charset="0"/>
              </a:rPr>
              <a:t> is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met de terminal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-w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schrijfbaar</a:t>
            </a:r>
            <a:r>
              <a:rPr lang="en-US" sz="2000" u="none" dirty="0">
                <a:latin typeface="Calibri" pitchFamily="34" charset="0"/>
              </a:rPr>
              <a:t> is</a:t>
            </a:r>
          </a:p>
          <a:p>
            <a:pPr marL="342900" indent="-342900" algn="l">
              <a:lnSpc>
                <a:spcPct val="150000"/>
              </a:lnSpc>
              <a:tabLst>
                <a:tab pos="1970088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-x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uitvoerbaar</a:t>
            </a:r>
            <a:r>
              <a:rPr lang="en-US" sz="2000" u="none" dirty="0">
                <a:latin typeface="Calibri" pitchFamily="34" charset="0"/>
              </a:rPr>
              <a:t> is</a:t>
            </a:r>
          </a:p>
        </p:txBody>
      </p:sp>
      <p:sp>
        <p:nvSpPr>
          <p:cNvPr id="2324487" name="Rectangle 7"/>
          <p:cNvSpPr>
            <a:spLocks noChangeArrowheads="1"/>
          </p:cNvSpPr>
          <p:nvPr/>
        </p:nvSpPr>
        <p:spPr bwMode="auto">
          <a:xfrm>
            <a:off x="3132515" y="6434138"/>
            <a:ext cx="2878970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 dirty="0">
                <a:latin typeface="Calibri" pitchFamily="34" charset="0"/>
              </a:rPr>
              <a:t>   </a:t>
            </a:r>
            <a:r>
              <a:rPr lang="fr-BE" u="none" dirty="0" err="1">
                <a:latin typeface="Calibri" pitchFamily="34" charset="0"/>
              </a:rPr>
              <a:t>bestandsoperatoren</a:t>
            </a:r>
            <a:r>
              <a:rPr lang="fr-BE" u="none" dirty="0">
                <a:latin typeface="Calibri" pitchFamily="34" charset="0"/>
              </a:rPr>
              <a:t>   </a:t>
            </a:r>
            <a:endParaRPr lang="nl-NL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48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Vergelijkingsoperatoren</a:t>
            </a:r>
            <a:endParaRPr lang="nl-NL"/>
          </a:p>
        </p:txBody>
      </p:sp>
      <p:sp>
        <p:nvSpPr>
          <p:cNvPr id="2325507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323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</a:t>
            </a:r>
            <a:r>
              <a:rPr lang="en-US" sz="2000" b="1" u="none" dirty="0" err="1">
                <a:latin typeface="Courier New"/>
                <a:sym typeface="Courier New"/>
              </a:rPr>
              <a:t>eq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 </a:t>
            </a: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i="1" u="none" dirty="0">
                <a:latin typeface="Calibri" pitchFamily="34" charset="0"/>
              </a:rPr>
              <a:t>int2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</a:t>
            </a:r>
            <a:r>
              <a:rPr lang="en-US" sz="2000" b="1" u="none" dirty="0" err="1">
                <a:latin typeface="Courier New"/>
                <a:sym typeface="Courier New"/>
              </a:rPr>
              <a:t>ge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 </a:t>
            </a:r>
            <a:r>
              <a:rPr lang="en-US" sz="2000" u="none" dirty="0" err="1">
                <a:latin typeface="Calibri" pitchFamily="34" charset="0"/>
              </a:rPr>
              <a:t>groter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endParaRPr lang="en-US" sz="20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</a:t>
            </a:r>
            <a:r>
              <a:rPr lang="en-US" sz="2000" b="1" u="none" dirty="0" err="1">
                <a:latin typeface="Courier New"/>
                <a:sym typeface="Courier New"/>
              </a:rPr>
              <a:t>gt</a:t>
            </a:r>
            <a:r>
              <a:rPr lang="en-US" sz="2000" i="1" u="none" dirty="0">
                <a:latin typeface="Calibri" pitchFamily="34" charset="0"/>
              </a:rPr>
              <a:t> 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 </a:t>
            </a:r>
            <a:r>
              <a:rPr lang="en-US" sz="2000" u="none" dirty="0" err="1">
                <a:latin typeface="Calibri" pitchFamily="34" charset="0"/>
              </a:rPr>
              <a:t>groter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-le</a:t>
            </a:r>
            <a:r>
              <a:rPr lang="en-US" sz="2000" i="1" u="none" dirty="0">
                <a:latin typeface="Calibri" pitchFamily="34" charset="0"/>
              </a:rPr>
              <a:t> 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 </a:t>
            </a:r>
            <a:r>
              <a:rPr lang="en-US" sz="2000" u="none" dirty="0" err="1">
                <a:latin typeface="Calibri" pitchFamily="34" charset="0"/>
              </a:rPr>
              <a:t>kleiner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</a:t>
            </a:r>
            <a:r>
              <a:rPr lang="en-US" sz="2000" b="1" u="none" dirty="0" err="1">
                <a:latin typeface="Courier New"/>
                <a:sym typeface="Courier New"/>
              </a:rPr>
              <a:t>lt</a:t>
            </a:r>
            <a:r>
              <a:rPr lang="en-US" sz="2000" i="1" u="none" dirty="0">
                <a:latin typeface="Calibri" pitchFamily="34" charset="0"/>
              </a:rPr>
              <a:t> 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kleiner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-ne</a:t>
            </a:r>
            <a:r>
              <a:rPr lang="en-US" sz="2000" i="1" u="none" dirty="0">
                <a:latin typeface="Calibri" pitchFamily="34" charset="0"/>
              </a:rPr>
              <a:t> int2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int1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int2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325508" name="Rectangle 4"/>
          <p:cNvSpPr>
            <a:spLocks noChangeArrowheads="1"/>
          </p:cNvSpPr>
          <p:nvPr/>
        </p:nvSpPr>
        <p:spPr bwMode="auto">
          <a:xfrm>
            <a:off x="3001518" y="6434138"/>
            <a:ext cx="3140965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 dirty="0">
                <a:latin typeface="Calibri" pitchFamily="34" charset="0"/>
              </a:rPr>
              <a:t>   </a:t>
            </a:r>
            <a:r>
              <a:rPr lang="fr-BE" u="none" dirty="0" err="1">
                <a:latin typeface="Calibri" pitchFamily="34" charset="0"/>
              </a:rPr>
              <a:t>numerieke</a:t>
            </a:r>
            <a:r>
              <a:rPr lang="fr-BE" u="none" dirty="0">
                <a:latin typeface="Calibri" pitchFamily="34" charset="0"/>
              </a:rPr>
              <a:t> </a:t>
            </a:r>
            <a:r>
              <a:rPr lang="fr-BE" u="none" dirty="0" err="1">
                <a:latin typeface="Calibri" pitchFamily="34" charset="0"/>
              </a:rPr>
              <a:t>operatoren</a:t>
            </a:r>
            <a:r>
              <a:rPr lang="fr-BE" u="none" dirty="0">
                <a:latin typeface="Calibri" pitchFamily="34" charset="0"/>
              </a:rPr>
              <a:t>   </a:t>
            </a:r>
            <a:endParaRPr lang="nl-NL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507" grpId="0" uiExpand="1" build="allAtOnce"/>
      <p:bldP spid="23255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Vergelijkingsoperatoren</a:t>
            </a:r>
            <a:endParaRPr lang="nl-NL"/>
          </a:p>
        </p:txBody>
      </p:sp>
      <p:sp>
        <p:nvSpPr>
          <p:cNvPr id="2327555" name="Rectangle 3"/>
          <p:cNvSpPr>
            <a:spLocks noChangeArrowheads="1"/>
          </p:cNvSpPr>
          <p:nvPr/>
        </p:nvSpPr>
        <p:spPr bwMode="auto">
          <a:xfrm>
            <a:off x="755650" y="1484313"/>
            <a:ext cx="84550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lege</a:t>
            </a:r>
            <a:r>
              <a:rPr lang="en-US" sz="2000" u="none" dirty="0">
                <a:latin typeface="Calibri" pitchFamily="34" charset="0"/>
              </a:rPr>
              <a:t> string is</a:t>
            </a: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str1 </a:t>
            </a:r>
            <a:r>
              <a:rPr lang="en-US" sz="2000" b="1" u="none" dirty="0">
                <a:latin typeface="Calibri" pitchFamily="34" charset="0"/>
              </a:rPr>
              <a:t>=</a:t>
            </a:r>
            <a:r>
              <a:rPr lang="en-US" sz="2000" i="1" u="none" dirty="0">
                <a:latin typeface="Calibri" pitchFamily="34" charset="0"/>
              </a:rPr>
              <a:t> str2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str1 </a:t>
            </a: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i="1" u="none" dirty="0">
                <a:latin typeface="Calibri" pitchFamily="34" charset="0"/>
              </a:rPr>
              <a:t>str2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str1 </a:t>
            </a:r>
            <a:r>
              <a:rPr lang="en-US" sz="2000" b="1" u="none" dirty="0">
                <a:latin typeface="Courier New"/>
                <a:sym typeface="Courier New"/>
              </a:rPr>
              <a:t>!=</a:t>
            </a:r>
            <a:r>
              <a:rPr lang="en-US" sz="2000" i="1" u="none" dirty="0">
                <a:latin typeface="Calibri" pitchFamily="34" charset="0"/>
              </a:rPr>
              <a:t> str2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str1 </a:t>
            </a: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i="1" u="none" dirty="0">
                <a:latin typeface="Calibri" pitchFamily="34" charset="0"/>
              </a:rPr>
              <a:t>str2 </a:t>
            </a:r>
            <a:r>
              <a:rPr lang="en-US" sz="2000" u="none" dirty="0" err="1">
                <a:latin typeface="Calibri" pitchFamily="34" charset="0"/>
              </a:rPr>
              <a:t>verschillend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-n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lengte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groter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nul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-z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i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lengte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i="1" u="none" dirty="0" err="1">
                <a:latin typeface="Calibri" pitchFamily="34" charset="0"/>
              </a:rPr>
              <a:t>str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nul</a:t>
            </a:r>
            <a:endParaRPr lang="en-US" sz="2000" i="1" u="none" dirty="0">
              <a:latin typeface="Calibri" pitchFamily="34" charset="0"/>
            </a:endParaRPr>
          </a:p>
        </p:txBody>
      </p:sp>
      <p:sp>
        <p:nvSpPr>
          <p:cNvPr id="2327556" name="Rectangle 4"/>
          <p:cNvSpPr>
            <a:spLocks noChangeArrowheads="1"/>
          </p:cNvSpPr>
          <p:nvPr/>
        </p:nvSpPr>
        <p:spPr bwMode="auto">
          <a:xfrm>
            <a:off x="3324907" y="6434138"/>
            <a:ext cx="2494186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 dirty="0">
                <a:latin typeface="Calibri" pitchFamily="34" charset="0"/>
              </a:rPr>
              <a:t>   </a:t>
            </a:r>
            <a:r>
              <a:rPr lang="fr-BE" u="none" dirty="0" err="1">
                <a:latin typeface="Calibri" pitchFamily="34" charset="0"/>
              </a:rPr>
              <a:t>stringoperatoren</a:t>
            </a:r>
            <a:r>
              <a:rPr lang="fr-BE" u="none" dirty="0">
                <a:latin typeface="Calibri" pitchFamily="34" charset="0"/>
              </a:rPr>
              <a:t>   </a:t>
            </a:r>
            <a:endParaRPr lang="nl-NL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7555" grpId="0" uiExpand="1" build="allAtOnce"/>
      <p:bldP spid="23275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Vergelijkingsoperatoren</a:t>
            </a:r>
            <a:endParaRPr lang="nl-NL"/>
          </a:p>
        </p:txBody>
      </p:sp>
      <p:sp>
        <p:nvSpPr>
          <p:cNvPr id="2326531" name="Rectangle 3"/>
          <p:cNvSpPr>
            <a:spLocks noChangeArrowheads="1"/>
          </p:cNvSpPr>
          <p:nvPr/>
        </p:nvSpPr>
        <p:spPr bwMode="auto">
          <a:xfrm>
            <a:off x="755650" y="1484313"/>
            <a:ext cx="84550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!</a:t>
            </a:r>
            <a:r>
              <a:rPr lang="en-US" sz="2000" i="1" u="none" dirty="0" err="1">
                <a:latin typeface="Calibri" pitchFamily="34" charset="0"/>
              </a:rPr>
              <a:t>expr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expr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onwaar</a:t>
            </a:r>
            <a:r>
              <a:rPr lang="en-US" sz="2000" u="none" dirty="0">
                <a:latin typeface="Calibri" pitchFamily="34" charset="0"/>
              </a:rPr>
              <a:t> is</a:t>
            </a: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expr1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expr2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str1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i="1" u="none" dirty="0">
                <a:latin typeface="Calibri" pitchFamily="34" charset="0"/>
              </a:rPr>
              <a:t>str2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beide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i="1" u="none" dirty="0">
                <a:latin typeface="Calibri" pitchFamily="34" charset="0"/>
              </a:rPr>
              <a:t>expr1 </a:t>
            </a:r>
            <a:r>
              <a:rPr lang="en-US" sz="2000" b="1" u="none" dirty="0">
                <a:latin typeface="Courier New"/>
                <a:sym typeface="Courier New"/>
              </a:rPr>
              <a:t>-o</a:t>
            </a:r>
            <a:r>
              <a:rPr lang="en-US" sz="2000" i="1" u="none" dirty="0">
                <a:latin typeface="Calibri" pitchFamily="34" charset="0"/>
              </a:rPr>
              <a:t> expr2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minstens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i="1" u="none" dirty="0">
                <a:latin typeface="Calibri" pitchFamily="34" charset="0"/>
              </a:rPr>
              <a:t>expr1 </a:t>
            </a:r>
            <a:r>
              <a:rPr lang="en-US" sz="2000" u="none" dirty="0">
                <a:latin typeface="Calibri" pitchFamily="34" charset="0"/>
              </a:rPr>
              <a:t>en</a:t>
            </a:r>
            <a:r>
              <a:rPr lang="en-US" sz="2000" i="1" u="none" dirty="0">
                <a:latin typeface="Calibri" pitchFamily="34" charset="0"/>
              </a:rPr>
              <a:t> expr2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(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expr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)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groeperen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expressies</a:t>
            </a:r>
            <a:endParaRPr lang="en-US" sz="2000" u="none" dirty="0">
              <a:latin typeface="Calibri" pitchFamily="34" charset="0"/>
            </a:endParaRPr>
          </a:p>
          <a:p>
            <a:pPr marL="2509838" lvl="4" indent="184150" algn="l">
              <a:lnSpc>
                <a:spcPct val="150000"/>
              </a:lnSpc>
              <a:buFontTx/>
              <a:buChar char="»"/>
              <a:tabLst>
                <a:tab pos="2335213" algn="l"/>
              </a:tabLst>
            </a:pPr>
            <a:r>
              <a:rPr lang="en-US" sz="1400" u="none" dirty="0" err="1">
                <a:latin typeface="Calibri" pitchFamily="34" charset="0"/>
              </a:rPr>
              <a:t>gebruik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minstens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één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spatie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voor</a:t>
            </a:r>
            <a:r>
              <a:rPr lang="en-US" sz="1400" u="none" dirty="0">
                <a:latin typeface="Calibri" pitchFamily="34" charset="0"/>
              </a:rPr>
              <a:t> en </a:t>
            </a:r>
            <a:r>
              <a:rPr lang="en-US" sz="1400" u="none" dirty="0" err="1">
                <a:latin typeface="Calibri" pitchFamily="34" charset="0"/>
              </a:rPr>
              <a:t>achter</a:t>
            </a:r>
            <a:r>
              <a:rPr lang="en-US" sz="1400" u="none" dirty="0">
                <a:latin typeface="Calibri" pitchFamily="34" charset="0"/>
              </a:rPr>
              <a:t> elk </a:t>
            </a:r>
            <a:r>
              <a:rPr lang="en-US" sz="1400" u="none" dirty="0" err="1">
                <a:latin typeface="Calibri" pitchFamily="34" charset="0"/>
              </a:rPr>
              <a:t>haakje</a:t>
            </a:r>
            <a:endParaRPr lang="en-US" sz="1400" u="none" dirty="0">
              <a:latin typeface="Calibri" pitchFamily="34" charset="0"/>
            </a:endParaRPr>
          </a:p>
        </p:txBody>
      </p:sp>
      <p:sp>
        <p:nvSpPr>
          <p:cNvPr id="2326532" name="Rectangle 4"/>
          <p:cNvSpPr>
            <a:spLocks noChangeArrowheads="1"/>
          </p:cNvSpPr>
          <p:nvPr/>
        </p:nvSpPr>
        <p:spPr bwMode="auto">
          <a:xfrm>
            <a:off x="3150052" y="6435885"/>
            <a:ext cx="2843897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 dirty="0">
                <a:latin typeface="Calibri" pitchFamily="34" charset="0"/>
              </a:rPr>
              <a:t>   </a:t>
            </a:r>
            <a:r>
              <a:rPr lang="fr-BE" u="none" dirty="0" err="1">
                <a:latin typeface="Calibri" pitchFamily="34" charset="0"/>
              </a:rPr>
              <a:t>logische</a:t>
            </a:r>
            <a:r>
              <a:rPr lang="fr-BE" u="none" dirty="0">
                <a:latin typeface="Calibri" pitchFamily="34" charset="0"/>
              </a:rPr>
              <a:t> </a:t>
            </a:r>
            <a:r>
              <a:rPr lang="fr-BE" u="none" dirty="0" err="1">
                <a:latin typeface="Calibri" pitchFamily="34" charset="0"/>
              </a:rPr>
              <a:t>operatoren</a:t>
            </a:r>
            <a:r>
              <a:rPr lang="fr-BE" u="none" dirty="0">
                <a:latin typeface="Calibri" pitchFamily="34" charset="0"/>
              </a:rPr>
              <a:t>   </a:t>
            </a:r>
            <a:endParaRPr lang="nl-NL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6531" grpId="0" uiExpand="1" build="allAtOnce"/>
      <p:bldP spid="23265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328582" name="AutoShape 6"/>
          <p:cNvSpPr>
            <a:spLocks noChangeArrowheads="1"/>
          </p:cNvSpPr>
          <p:nvPr/>
        </p:nvSpPr>
        <p:spPr bwMode="auto">
          <a:xfrm>
            <a:off x="1331913" y="146685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#!/bin/bash</a:t>
            </a:r>
            <a:r>
              <a:rPr lang="en-US" sz="1400" b="1" u="none" dirty="0"/>
              <a:t>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$# -</a:t>
            </a:r>
            <a:r>
              <a:rPr lang="en-US" sz="1400" b="1" u="none" dirty="0" err="1"/>
              <a:t>eq</a:t>
            </a:r>
            <a:r>
              <a:rPr lang="en-US" sz="1400" b="1" u="none" dirty="0"/>
              <a:t>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 smtClean="0"/>
              <a:t>&gt;" 1&gt;&amp;2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$# -</a:t>
            </a:r>
            <a:r>
              <a:rPr lang="en-US" sz="1400" b="1" u="none" dirty="0" err="1"/>
              <a:t>gt</a:t>
            </a:r>
            <a:r>
              <a:rPr lang="en-US" sz="1400" b="1" u="none" dirty="0"/>
              <a:t>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/>
              <a:t>&gt;" </a:t>
            </a:r>
            <a:r>
              <a:rPr lang="en-US" sz="1400" b="1" u="none" dirty="0" smtClean="0"/>
              <a:t>1&gt;&amp;2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-f 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set `</a:t>
            </a:r>
            <a:r>
              <a:rPr lang="en-US" sz="1400" b="1" u="none" dirty="0" err="1" smtClean="0"/>
              <a:t>ls</a:t>
            </a:r>
            <a:r>
              <a:rPr lang="en-US" sz="1400" b="1" u="none" dirty="0" smtClean="0"/>
              <a:t> </a:t>
            </a:r>
            <a:r>
              <a:rPr lang="en-US" sz="1400" b="1" u="none" dirty="0"/>
              <a:t>-</a:t>
            </a:r>
            <a:r>
              <a:rPr lang="en-US" sz="1400" b="1" u="none" dirty="0" err="1"/>
              <a:t>il</a:t>
            </a:r>
            <a:r>
              <a:rPr lang="en-US" sz="1400" b="1" u="none" dirty="0"/>
              <a:t> $</a:t>
            </a:r>
            <a:r>
              <a:rPr lang="en-US" sz="1400" b="1" u="none" dirty="0" err="1" smtClean="0"/>
              <a:t>bestand</a:t>
            </a:r>
            <a:r>
              <a:rPr lang="en-US" sz="1400" b="1" u="none" dirty="0"/>
              <a:t>`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inode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bytes="$6"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-e "</a:t>
            </a:r>
            <a:r>
              <a:rPr lang="en-US" sz="1400" b="1" u="none" dirty="0" err="1"/>
              <a:t>Naam</a:t>
            </a:r>
            <a:r>
              <a:rPr lang="en-US" sz="1400" b="1" u="none" dirty="0"/>
              <a:t>\</a:t>
            </a:r>
            <a:r>
              <a:rPr lang="en-US" sz="1400" b="1" u="none" dirty="0" err="1"/>
              <a:t>tInode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-e "$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\</a:t>
            </a:r>
            <a:r>
              <a:rPr lang="en-US" sz="1400" b="1" u="none" dirty="0" err="1"/>
              <a:t>t$inode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t$bytes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echo "$0: argument </a:t>
            </a:r>
            <a:r>
              <a:rPr lang="en-US" sz="1400" b="1" u="none" dirty="0" err="1"/>
              <a:t>moet</a:t>
            </a:r>
            <a:r>
              <a:rPr lang="en-US" sz="1400" b="1" u="none" dirty="0"/>
              <a:t> </a:t>
            </a:r>
            <a:r>
              <a:rPr lang="en-US" sz="1400" b="1" u="none" dirty="0" err="1"/>
              <a:t>een</a:t>
            </a:r>
            <a:r>
              <a:rPr lang="en-US" sz="1400" b="1" u="none" dirty="0"/>
              <a:t> </a:t>
            </a:r>
            <a:r>
              <a:rPr lang="en-US" sz="1400" b="1" u="none" dirty="0" err="1"/>
              <a:t>gewoon</a:t>
            </a:r>
            <a:r>
              <a:rPr lang="en-US" sz="1400" b="1" u="none" dirty="0"/>
              <a:t>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 </a:t>
            </a:r>
            <a:r>
              <a:rPr lang="en-US" sz="1400" b="1" u="none" dirty="0" err="1"/>
              <a:t>zijn</a:t>
            </a:r>
            <a:r>
              <a:rPr lang="en-US" sz="1400" b="1" u="none" dirty="0" smtClean="0"/>
              <a:t>." 1&gt;&amp;2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exit 1</a:t>
            </a:r>
          </a:p>
        </p:txBody>
      </p:sp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1228725" y="1181100"/>
            <a:ext cx="10318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400" b="1" u="none"/>
              <a:t>if_demo1</a:t>
            </a:r>
            <a:endParaRPr lang="nl-NL" sz="14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85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err="1"/>
              <a:t>Voorwaardelijke</a:t>
            </a:r>
            <a:r>
              <a:rPr lang="fr-BE" dirty="0"/>
              <a:t> </a:t>
            </a:r>
            <a:r>
              <a:rPr lang="fr-BE" dirty="0" err="1"/>
              <a:t>opdrachten</a:t>
            </a:r>
            <a:endParaRPr lang="nl-NL" dirty="0"/>
          </a:p>
        </p:txBody>
      </p:sp>
      <p:sp>
        <p:nvSpPr>
          <p:cNvPr id="2329608" name="AutoShape 8"/>
          <p:cNvSpPr>
            <a:spLocks noChangeArrowheads="1"/>
          </p:cNvSpPr>
          <p:nvPr/>
        </p:nvSpPr>
        <p:spPr bwMode="auto">
          <a:xfrm>
            <a:off x="1331913" y="3090863"/>
            <a:ext cx="7416800" cy="350520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if_demo1</a:t>
            </a:r>
          </a:p>
        </p:txBody>
      </p:sp>
      <p:sp>
        <p:nvSpPr>
          <p:cNvPr id="2329609" name="AutoShape 9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syntaxis: if_demo &lt;gewoon_bestand&gt;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29611" name="AutoShape 11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  <a:r>
              <a:rPr lang="en-US" sz="1800" b="1" u="none"/>
              <a:t>if_demo1 bes1 bes2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29612" name="AutoShape 12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syntaxis: if_demo &lt;gewoon_bestand&gt;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29613" name="AutoShape 13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  <a:r>
              <a:rPr lang="en-US" sz="1800" b="1" u="none"/>
              <a:t>if_demo1 dir1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29614" name="AutoShape 14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if_demo1: argument moet een gewoon bestand zijn.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29615" name="AutoShape 15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if_demo1 bes1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29616" name="AutoShape 16"/>
          <p:cNvSpPr>
            <a:spLocks noChangeArrowheads="1"/>
          </p:cNvSpPr>
          <p:nvPr/>
        </p:nvSpPr>
        <p:spPr bwMode="auto">
          <a:xfrm>
            <a:off x="1331913" y="3092450"/>
            <a:ext cx="7416800" cy="35052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Naam     Inode	Bytes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bes1     856110	591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9608" grpId="0" animBg="1"/>
      <p:bldP spid="2329609" grpId="0" animBg="1"/>
      <p:bldP spid="2329611" grpId="0" animBg="1"/>
      <p:bldP spid="2329612" grpId="0" animBg="1"/>
      <p:bldP spid="2329613" grpId="0" animBg="1"/>
      <p:bldP spid="2329614" grpId="0" animBg="1"/>
      <p:bldP spid="2329615" grpId="0" animBg="1"/>
      <p:bldP spid="23296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331913" y="146685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#!/bin/bash</a:t>
            </a:r>
            <a:r>
              <a:rPr lang="en-US" sz="1400" b="1" u="none" dirty="0"/>
              <a:t>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$# -</a:t>
            </a:r>
            <a:r>
              <a:rPr lang="en-US" sz="1400" b="1" u="none" dirty="0" err="1"/>
              <a:t>eq</a:t>
            </a:r>
            <a:r>
              <a:rPr lang="en-US" sz="1400" b="1" u="none" dirty="0"/>
              <a:t>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 smtClean="0"/>
              <a:t>&gt;" 1&gt;&amp;2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fi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$# -</a:t>
            </a:r>
            <a:r>
              <a:rPr lang="en-US" sz="1400" b="1" u="none" dirty="0" err="1"/>
              <a:t>gt</a:t>
            </a:r>
            <a:r>
              <a:rPr lang="en-US" sz="1400" b="1" u="none" dirty="0"/>
              <a:t>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/>
              <a:t>&gt;" 1&gt;&amp;2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fi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if test -f 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set `</a:t>
            </a:r>
            <a:r>
              <a:rPr lang="en-US" sz="1400" b="1" u="none" dirty="0" err="1"/>
              <a:t>ls</a:t>
            </a:r>
            <a:r>
              <a:rPr lang="en-US" sz="1400" b="1" u="none" dirty="0"/>
              <a:t> -</a:t>
            </a:r>
            <a:r>
              <a:rPr lang="en-US" sz="1400" b="1" u="none" dirty="0" err="1"/>
              <a:t>il</a:t>
            </a:r>
            <a:r>
              <a:rPr lang="en-US" sz="1400" b="1" u="none" dirty="0"/>
              <a:t> 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`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inode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bytes="$6"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-e "</a:t>
            </a:r>
            <a:r>
              <a:rPr lang="en-US" sz="1400" b="1" u="none" dirty="0" err="1"/>
              <a:t>Naam</a:t>
            </a:r>
            <a:r>
              <a:rPr lang="en-US" sz="1400" b="1" u="none" dirty="0"/>
              <a:t>\</a:t>
            </a:r>
            <a:r>
              <a:rPr lang="en-US" sz="1400" b="1" u="none" dirty="0" err="1"/>
              <a:t>tInode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echo -e "$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\</a:t>
            </a:r>
            <a:r>
              <a:rPr lang="en-US" sz="1400" b="1" u="none" dirty="0" err="1"/>
              <a:t>t$inode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t$bytes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  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fi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echo "$0: argument </a:t>
            </a:r>
            <a:r>
              <a:rPr lang="en-US" sz="1400" b="1" u="none" dirty="0" err="1"/>
              <a:t>moet</a:t>
            </a:r>
            <a:r>
              <a:rPr lang="en-US" sz="1400" b="1" u="none" dirty="0"/>
              <a:t> </a:t>
            </a:r>
            <a:r>
              <a:rPr lang="en-US" sz="1400" b="1" u="none" dirty="0" err="1"/>
              <a:t>een</a:t>
            </a:r>
            <a:r>
              <a:rPr lang="en-US" sz="1400" b="1" u="none" dirty="0"/>
              <a:t> </a:t>
            </a:r>
            <a:r>
              <a:rPr lang="en-US" sz="1400" b="1" u="none" dirty="0" err="1"/>
              <a:t>gewoon</a:t>
            </a:r>
            <a:r>
              <a:rPr lang="en-US" sz="1400" b="1" u="none" dirty="0"/>
              <a:t>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 </a:t>
            </a:r>
            <a:r>
              <a:rPr lang="en-US" sz="1400" b="1" u="none" dirty="0" err="1"/>
              <a:t>zijn</a:t>
            </a:r>
            <a:r>
              <a:rPr lang="en-US" sz="1400" b="1" u="none" dirty="0"/>
              <a:t>." 1&gt;&amp;2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/>
              <a:t>exit 1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28725" y="1181100"/>
            <a:ext cx="10318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400" b="1" u="none"/>
              <a:t>if_demo1</a:t>
            </a:r>
            <a:endParaRPr lang="nl-NL" sz="14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331913" y="146685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#!/bin/bash</a:t>
            </a:r>
            <a:r>
              <a:rPr lang="en-US" sz="1400" b="1" u="none" dirty="0"/>
              <a:t> 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if [ $# -</a:t>
            </a:r>
            <a:r>
              <a:rPr lang="en-US" sz="1400" b="1" u="none" dirty="0" err="1"/>
              <a:t>eq</a:t>
            </a:r>
            <a:r>
              <a:rPr lang="en-US" sz="1400" b="1" u="none" dirty="0"/>
              <a:t> 0 ]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 smtClean="0"/>
              <a:t>&gt;" 1&gt;&amp;2</a:t>
            </a:r>
            <a:endParaRPr lang="en-US" sz="1400" b="1" u="none" dirty="0"/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if [ $# -</a:t>
            </a:r>
            <a:r>
              <a:rPr lang="en-US" sz="1400" b="1" u="none" dirty="0" err="1"/>
              <a:t>gt</a:t>
            </a:r>
            <a:r>
              <a:rPr lang="en-US" sz="1400" b="1" u="none" dirty="0"/>
              <a:t> 1 ]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 smtClean="0"/>
              <a:t>&gt;" 1&gt;&amp;2</a:t>
            </a:r>
            <a:endParaRPr lang="en-US" sz="1400" b="1" u="none" dirty="0"/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if [ -f "$1" ]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set $(</a:t>
            </a:r>
            <a:r>
              <a:rPr lang="en-US" sz="1400" b="1" u="none" dirty="0" err="1"/>
              <a:t>ls</a:t>
            </a:r>
            <a:r>
              <a:rPr lang="en-US" sz="1400" b="1" u="none" dirty="0"/>
              <a:t> -</a:t>
            </a:r>
            <a:r>
              <a:rPr lang="en-US" sz="1400" b="1" u="none" dirty="0" err="1"/>
              <a:t>il</a:t>
            </a:r>
            <a:r>
              <a:rPr lang="en-US" sz="1400" b="1" u="none" dirty="0"/>
              <a:t> 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)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inode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bytes="$6"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 -e "</a:t>
            </a:r>
            <a:r>
              <a:rPr lang="en-US" sz="1400" b="1" u="none" dirty="0" err="1"/>
              <a:t>Naam</a:t>
            </a:r>
            <a:r>
              <a:rPr lang="en-US" sz="1400" b="1" u="none" dirty="0"/>
              <a:t>\</a:t>
            </a:r>
            <a:r>
              <a:rPr lang="en-US" sz="1400" b="1" u="none" dirty="0" err="1"/>
              <a:t>tInode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 -e "$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\</a:t>
            </a:r>
            <a:r>
              <a:rPr lang="en-US" sz="1400" b="1" u="none" dirty="0" err="1"/>
              <a:t>t$inode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t$bytes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exit 0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else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echo "$0: argument </a:t>
            </a:r>
            <a:r>
              <a:rPr lang="en-US" sz="1400" b="1" u="none" dirty="0" err="1"/>
              <a:t>moet</a:t>
            </a:r>
            <a:r>
              <a:rPr lang="en-US" sz="1400" b="1" u="none" dirty="0"/>
              <a:t> </a:t>
            </a:r>
            <a:r>
              <a:rPr lang="en-US" sz="1400" b="1" u="none" dirty="0" err="1"/>
              <a:t>een</a:t>
            </a:r>
            <a:r>
              <a:rPr lang="en-US" sz="1400" b="1" u="none" dirty="0"/>
              <a:t> </a:t>
            </a:r>
            <a:r>
              <a:rPr lang="en-US" sz="1400" b="1" u="none" dirty="0" err="1"/>
              <a:t>gewoon</a:t>
            </a:r>
            <a:r>
              <a:rPr lang="en-US" sz="1400" b="1" u="none" dirty="0"/>
              <a:t>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 </a:t>
            </a:r>
            <a:r>
              <a:rPr lang="en-US" sz="1400" b="1" u="none" dirty="0" err="1"/>
              <a:t>zijn</a:t>
            </a:r>
            <a:r>
              <a:rPr lang="en-US" sz="1400" b="1" u="none" dirty="0" smtClean="0"/>
              <a:t>." 1&gt;&amp;2</a:t>
            </a:r>
            <a:endParaRPr lang="en-US" sz="1400" b="1" u="none" dirty="0"/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75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228725" y="1181100"/>
            <a:ext cx="10318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400" b="1" u="none"/>
              <a:t>if_demo2</a:t>
            </a:r>
            <a:endParaRPr lang="nl-NL" sz="1400" b="1" u="non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5717" y="1556792"/>
            <a:ext cx="3887787" cy="1268412"/>
            <a:chOff x="2562" y="1026"/>
            <a:chExt cx="2449" cy="799"/>
          </a:xfrm>
        </p:grpSpPr>
        <p:sp>
          <p:nvSpPr>
            <p:cNvPr id="2332681" name="Rectangle 9"/>
            <p:cNvSpPr>
              <a:spLocks noChangeArrowheads="1"/>
            </p:cNvSpPr>
            <p:nvPr/>
          </p:nvSpPr>
          <p:spPr bwMode="auto">
            <a:xfrm>
              <a:off x="2562" y="1026"/>
              <a:ext cx="2449" cy="79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061" y="1077"/>
              <a:ext cx="1786" cy="65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wat</a:t>
              </a:r>
              <a:r>
                <a:rPr lang="fr-BE" sz="1800" u="none" dirty="0">
                  <a:latin typeface="Calibri" pitchFamily="34" charset="0"/>
                </a:rPr>
                <a:t> zou er </a:t>
              </a:r>
              <a:r>
                <a:rPr lang="fr-BE" sz="1800" u="none" dirty="0" err="1">
                  <a:latin typeface="Calibri" pitchFamily="34" charset="0"/>
                </a:rPr>
                <a:t>gebeuren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als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het</a:t>
              </a:r>
              <a:r>
                <a:rPr lang="fr-BE" sz="1800" u="none" dirty="0">
                  <a:latin typeface="Calibri" pitchFamily="34" charset="0"/>
                </a:rPr>
                <a:t> </a:t>
              </a:r>
            </a:p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opgegeven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bestand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geen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</a:p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bestaand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bestand</a:t>
              </a:r>
              <a:r>
                <a:rPr lang="fr-BE" sz="1800" u="none" dirty="0">
                  <a:latin typeface="Calibri" pitchFamily="34" charset="0"/>
                </a:rPr>
                <a:t> zou </a:t>
              </a:r>
              <a:r>
                <a:rPr lang="fr-BE" sz="1800" u="none" dirty="0" err="1">
                  <a:latin typeface="Calibri" pitchFamily="34" charset="0"/>
                </a:rPr>
                <a:t>zijn</a:t>
              </a:r>
              <a:r>
                <a:rPr lang="fr-BE" sz="1800" u="none" dirty="0">
                  <a:latin typeface="Calibri" pitchFamily="34" charset="0"/>
                </a:rPr>
                <a:t> ?</a:t>
              </a:r>
              <a:endParaRPr lang="nl-NL" sz="1800" u="none" dirty="0">
                <a:latin typeface="Calibri" pitchFamily="34" charset="0"/>
              </a:endParaRPr>
            </a:p>
          </p:txBody>
        </p:sp>
        <p:pic>
          <p:nvPicPr>
            <p:cNvPr id="2253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43" y="1102"/>
              <a:ext cx="363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331913" y="146685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#!/bin/bash</a:t>
            </a:r>
            <a:r>
              <a:rPr lang="en-US" sz="1400" b="1" u="none" dirty="0"/>
              <a:t>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if [ $# -</a:t>
            </a:r>
            <a:r>
              <a:rPr lang="en-US" sz="1400" b="1" u="none" dirty="0" err="1"/>
              <a:t>eq</a:t>
            </a:r>
            <a:r>
              <a:rPr lang="en-US" sz="1400" b="1" u="none" dirty="0"/>
              <a:t> 0 ]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 smtClean="0"/>
              <a:t>  echo "</a:t>
            </a:r>
            <a:r>
              <a:rPr lang="en-US" sz="1400" b="1" u="none" dirty="0" err="1" smtClean="0"/>
              <a:t>syntaxis</a:t>
            </a:r>
            <a:r>
              <a:rPr lang="en-US" sz="1400" b="1" u="none" dirty="0" smtClean="0"/>
              <a:t>: $0 &lt;</a:t>
            </a:r>
            <a:r>
              <a:rPr lang="en-US" sz="1400" b="1" u="none" dirty="0" err="1" smtClean="0"/>
              <a:t>gewoon_bestand</a:t>
            </a:r>
            <a:r>
              <a:rPr lang="en-US" sz="1400" b="1" u="none" dirty="0"/>
              <a:t>&gt;" 1&gt;&amp;2</a:t>
            </a:r>
            <a:endParaRPr lang="en-US" sz="1400" b="1" u="none" dirty="0" smtClean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 smtClean="0"/>
              <a:t>  </a:t>
            </a:r>
            <a:r>
              <a:rPr lang="en-US" sz="1400" b="1" u="none" dirty="0"/>
              <a:t>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 err="1"/>
              <a:t>elif</a:t>
            </a:r>
            <a:r>
              <a:rPr lang="en-US" sz="1400" b="1" u="none" dirty="0"/>
              <a:t> [ $# -</a:t>
            </a:r>
            <a:r>
              <a:rPr lang="en-US" sz="1400" b="1" u="none" dirty="0" err="1"/>
              <a:t>gt</a:t>
            </a:r>
            <a:r>
              <a:rPr lang="en-US" sz="1400" b="1" u="none" dirty="0"/>
              <a:t> 1 ]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syntaxis</a:t>
            </a:r>
            <a:r>
              <a:rPr lang="en-US" sz="1400" b="1" u="none" dirty="0"/>
              <a:t>: $0 &lt;</a:t>
            </a:r>
            <a:r>
              <a:rPr lang="en-US" sz="1400" b="1" u="none" dirty="0" err="1"/>
              <a:t>gewoon_bestand</a:t>
            </a:r>
            <a:r>
              <a:rPr lang="en-US" sz="1400" b="1" u="none" dirty="0"/>
              <a:t>&gt;" 1&gt;&amp;2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 err="1"/>
              <a:t>elif</a:t>
            </a:r>
            <a:r>
              <a:rPr lang="en-US" sz="1400" b="1" u="none" dirty="0"/>
              <a:t> [ -d "$1"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aantal</a:t>
            </a:r>
            <a:r>
              <a:rPr lang="en-US" sz="1400" b="1" u="none" dirty="0"/>
              <a:t>=$(</a:t>
            </a:r>
            <a:r>
              <a:rPr lang="en-US" sz="1400" b="1" u="none" dirty="0" err="1"/>
              <a:t>ls</a:t>
            </a:r>
            <a:r>
              <a:rPr lang="en-US" sz="1400" b="1" u="none" dirty="0"/>
              <a:t> "$1" | </a:t>
            </a:r>
            <a:r>
              <a:rPr lang="en-US" sz="1400" b="1" u="none" dirty="0" err="1"/>
              <a:t>wc</a:t>
            </a:r>
            <a:r>
              <a:rPr lang="en-US" sz="1400" b="1" u="none" dirty="0"/>
              <a:t> -w)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echo "Het </a:t>
            </a:r>
            <a:r>
              <a:rPr lang="en-US" sz="1400" b="1" u="none" dirty="0" err="1"/>
              <a:t>aantal</a:t>
            </a:r>
            <a:r>
              <a:rPr lang="en-US" sz="1400" b="1" u="none" dirty="0"/>
              <a:t> </a:t>
            </a:r>
            <a:r>
              <a:rPr lang="en-US" sz="1400" b="1" u="none" dirty="0" err="1"/>
              <a:t>bestanden</a:t>
            </a:r>
            <a:r>
              <a:rPr lang="en-US" sz="1400" b="1" u="none" dirty="0"/>
              <a:t> in de directory is $</a:t>
            </a:r>
            <a:r>
              <a:rPr lang="en-US" sz="1400" b="1" u="none" dirty="0" err="1"/>
              <a:t>aantal</a:t>
            </a:r>
            <a:r>
              <a:rPr lang="en-US" sz="1400" b="1" u="none" dirty="0"/>
              <a:t>."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exit 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else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>
                <a:solidFill>
                  <a:srgbClr val="009900"/>
                </a:solidFill>
              </a:rPr>
              <a:t>...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228725" y="1181100"/>
            <a:ext cx="10318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400" b="1" u="none"/>
              <a:t>if_demo3</a:t>
            </a:r>
            <a:endParaRPr lang="nl-NL" sz="1400" b="1" u="none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940425" y="6397625"/>
            <a:ext cx="2305050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vervolg</a:t>
            </a:r>
            <a:r>
              <a:rPr lang="fr-BE" sz="1400" u="none" dirty="0">
                <a:latin typeface="Calibri" pitchFamily="34" charset="0"/>
              </a:rPr>
              <a:t> op </a:t>
            </a:r>
            <a:r>
              <a:rPr lang="fr-BE" sz="1400" u="none" dirty="0" err="1">
                <a:latin typeface="Calibri" pitchFamily="34" charset="0"/>
              </a:rPr>
              <a:t>volgende</a:t>
            </a:r>
            <a:r>
              <a:rPr lang="fr-BE" sz="1400" u="none" dirty="0">
                <a:latin typeface="Calibri" pitchFamily="34" charset="0"/>
              </a:rPr>
              <a:t> dia</a:t>
            </a:r>
            <a:endParaRPr lang="nl-NL" sz="1400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1331913" y="146685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ls</a:t>
            </a:r>
            <a:r>
              <a:rPr lang="en-US" sz="1400" b="1" u="none" dirty="0"/>
              <a:t> "$1" 2&gt; /dev/null | </a:t>
            </a:r>
            <a:r>
              <a:rPr lang="en-US" sz="1400" b="1" u="none" dirty="0" err="1"/>
              <a:t>grep</a:t>
            </a:r>
            <a:r>
              <a:rPr lang="en-US" sz="1400" b="1" u="none" dirty="0"/>
              <a:t> "$1" 2&gt; /dev/null 1&gt;&amp;2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if [ $? -ne 0 ]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echo "$1: </a:t>
            </a:r>
            <a:r>
              <a:rPr lang="en-US" sz="1400" b="1" u="none" dirty="0" err="1"/>
              <a:t>niet</a:t>
            </a:r>
            <a:r>
              <a:rPr lang="en-US" sz="1400" b="1" u="none" dirty="0"/>
              <a:t> </a:t>
            </a:r>
            <a:r>
              <a:rPr lang="en-US" sz="1400" b="1" u="none" dirty="0" err="1"/>
              <a:t>gevonden</a:t>
            </a:r>
            <a:r>
              <a:rPr lang="en-US" sz="1400" b="1" u="none" dirty="0"/>
              <a:t>" 1&gt;&amp;2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if [ -f "$1"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set $(</a:t>
            </a:r>
            <a:r>
              <a:rPr lang="en-US" sz="1400" b="1" u="none" dirty="0" err="1"/>
              <a:t>ls</a:t>
            </a:r>
            <a:r>
              <a:rPr lang="en-US" sz="1400" b="1" u="none" dirty="0"/>
              <a:t> -</a:t>
            </a:r>
            <a:r>
              <a:rPr lang="en-US" sz="1400" b="1" u="none" dirty="0" err="1"/>
              <a:t>il</a:t>
            </a:r>
            <a:r>
              <a:rPr lang="en-US" sz="1400" b="1" u="none" dirty="0"/>
              <a:t> 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</a:t>
            </a:r>
            <a:r>
              <a:rPr lang="en-US" sz="1400" b="1" u="none" dirty="0" err="1"/>
              <a:t>inode</a:t>
            </a:r>
            <a:r>
              <a:rPr lang="en-US" sz="1400" b="1" u="none" dirty="0"/>
              <a:t>="$1"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bytes="$6"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echo -e "</a:t>
            </a:r>
            <a:r>
              <a:rPr lang="en-US" sz="1400" b="1" u="none" dirty="0" err="1"/>
              <a:t>Naam</a:t>
            </a:r>
            <a:r>
              <a:rPr lang="en-US" sz="1400" b="1" u="none" dirty="0"/>
              <a:t>\</a:t>
            </a:r>
            <a:r>
              <a:rPr lang="en-US" sz="1400" b="1" u="none" dirty="0" err="1"/>
              <a:t>tInode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echo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echo -e "$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\</a:t>
            </a:r>
            <a:r>
              <a:rPr lang="en-US" sz="1400" b="1" u="none" dirty="0" err="1"/>
              <a:t>t$inode</a:t>
            </a:r>
            <a:r>
              <a:rPr lang="en-US" sz="1400" b="1" u="none" dirty="0"/>
              <a:t>\</a:t>
            </a:r>
            <a:r>
              <a:rPr lang="en-US" sz="1400" b="1" u="none" dirty="0" err="1"/>
              <a:t>t$bytes</a:t>
            </a:r>
            <a:r>
              <a:rPr lang="en-US" sz="1400" b="1" u="none" dirty="0"/>
              <a:t>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exit 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else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echo "$0: argument </a:t>
            </a:r>
            <a:r>
              <a:rPr lang="en-US" sz="1400" b="1" u="none" dirty="0" err="1"/>
              <a:t>moet</a:t>
            </a:r>
            <a:r>
              <a:rPr lang="en-US" sz="1400" b="1" u="none" dirty="0"/>
              <a:t> </a:t>
            </a:r>
            <a:r>
              <a:rPr lang="en-US" sz="1400" b="1" u="none" dirty="0" err="1"/>
              <a:t>een</a:t>
            </a:r>
            <a:r>
              <a:rPr lang="en-US" sz="1400" b="1" u="none" dirty="0"/>
              <a:t> </a:t>
            </a:r>
            <a:r>
              <a:rPr lang="en-US" sz="1400" b="1" u="none" dirty="0" err="1"/>
              <a:t>gewoon</a:t>
            </a:r>
            <a:r>
              <a:rPr lang="en-US" sz="1400" b="1" u="none" dirty="0"/>
              <a:t> </a:t>
            </a:r>
            <a:r>
              <a:rPr lang="en-US" sz="1400" b="1" u="none" dirty="0" err="1"/>
              <a:t>bestand</a:t>
            </a:r>
            <a:r>
              <a:rPr lang="en-US" sz="1400" b="1" u="none" dirty="0"/>
              <a:t> </a:t>
            </a:r>
            <a:r>
              <a:rPr lang="en-US" sz="1400" b="1" u="none" dirty="0" err="1"/>
              <a:t>zijn</a:t>
            </a:r>
            <a:r>
              <a:rPr lang="en-US" sz="1400" b="1" u="none" dirty="0"/>
              <a:t>." 1&gt;&amp;2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  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228725" y="1177925"/>
            <a:ext cx="17700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400" b="1" u="none"/>
              <a:t>if_demo3</a:t>
            </a:r>
            <a:r>
              <a:rPr lang="fr-BE" sz="1400" u="none">
                <a:latin typeface="Arial" charset="0"/>
              </a:rPr>
              <a:t> (vervolg)</a:t>
            </a:r>
            <a:endParaRPr lang="nl-NL" sz="1400" u="none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Shell workflow</a:t>
            </a:r>
            <a:endParaRPr lang="nl-NL"/>
          </a:p>
        </p:txBody>
      </p:sp>
      <p:cxnSp>
        <p:nvCxnSpPr>
          <p:cNvPr id="2353176" name="AutoShape 24"/>
          <p:cNvCxnSpPr>
            <a:cxnSpLocks noChangeShapeType="1"/>
            <a:stCxn id="2353184" idx="3"/>
            <a:endCxn id="2353178" idx="4"/>
          </p:cNvCxnSpPr>
          <p:nvPr/>
        </p:nvCxnSpPr>
        <p:spPr bwMode="auto">
          <a:xfrm>
            <a:off x="4860925" y="4691063"/>
            <a:ext cx="2489200" cy="9398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353178" name="AutoShape 26"/>
          <p:cNvSpPr>
            <a:spLocks noChangeArrowheads="1"/>
          </p:cNvSpPr>
          <p:nvPr/>
        </p:nvSpPr>
        <p:spPr bwMode="auto">
          <a:xfrm rot="-5400000">
            <a:off x="6844506" y="4877594"/>
            <a:ext cx="1008063" cy="2511425"/>
          </a:xfrm>
          <a:prstGeom prst="can">
            <a:avLst>
              <a:gd name="adj" fmla="val 53725"/>
            </a:avLst>
          </a:prstGeom>
          <a:gradFill rotWithShape="1">
            <a:gsLst>
              <a:gs pos="0">
                <a:srgbClr val="FF9933"/>
              </a:gs>
              <a:gs pos="100000">
                <a:srgbClr val="DCD88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vert="eaVert"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commando wordt</a:t>
            </a:r>
          </a:p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als apart</a:t>
            </a:r>
          </a:p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proces uitgevoerd</a:t>
            </a:r>
            <a:endParaRPr lang="nl-NL" sz="1400" u="none">
              <a:latin typeface="Calibri" pitchFamily="34" charset="0"/>
            </a:endParaRPr>
          </a:p>
        </p:txBody>
      </p:sp>
      <p:cxnSp>
        <p:nvCxnSpPr>
          <p:cNvPr id="2353181" name="AutoShape 29"/>
          <p:cNvCxnSpPr>
            <a:cxnSpLocks noChangeShapeType="1"/>
            <a:endCxn id="2353185" idx="3"/>
          </p:cNvCxnSpPr>
          <p:nvPr/>
        </p:nvCxnSpPr>
        <p:spPr bwMode="auto">
          <a:xfrm flipH="1" flipV="1">
            <a:off x="4860925" y="6130925"/>
            <a:ext cx="14557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3182" name="AutoShape 30"/>
          <p:cNvSpPr>
            <a:spLocks noChangeArrowheads="1"/>
          </p:cNvSpPr>
          <p:nvPr/>
        </p:nvSpPr>
        <p:spPr bwMode="auto">
          <a:xfrm>
            <a:off x="2773363" y="1341438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b="1" u="none" dirty="0" err="1">
                <a:latin typeface="Courier New"/>
                <a:sym typeface="Courier New"/>
              </a:rPr>
              <a:t>shell</a:t>
            </a:r>
            <a:r>
              <a:rPr lang="fr-BE" sz="1400" u="none" dirty="0">
                <a:latin typeface="Calibri" pitchFamily="34" charset="0"/>
              </a:rPr>
              <a:t> prompt en </a:t>
            </a:r>
          </a:p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leest</a:t>
            </a:r>
            <a:r>
              <a:rPr lang="fr-BE" sz="1400" u="none" dirty="0">
                <a:latin typeface="Calibri" pitchFamily="34" charset="0"/>
              </a:rPr>
              <a:t> commando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2353183" name="AutoShape 31"/>
          <p:cNvSpPr>
            <a:spLocks noChangeArrowheads="1"/>
          </p:cNvSpPr>
          <p:nvPr/>
        </p:nvSpPr>
        <p:spPr bwMode="auto">
          <a:xfrm>
            <a:off x="2773363" y="2781300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shell interpreteert commando:</a:t>
            </a:r>
          </a:p>
          <a:p>
            <a:pPr>
              <a:buFontTx/>
              <a:buNone/>
            </a:pPr>
            <a:r>
              <a:rPr lang="fr-BE" sz="1200" u="none">
                <a:latin typeface="Calibri" pitchFamily="34" charset="0"/>
              </a:rPr>
              <a:t>expansie bestandsnamen </a:t>
            </a:r>
          </a:p>
          <a:p>
            <a:pPr>
              <a:buFontTx/>
              <a:buNone/>
            </a:pPr>
            <a:r>
              <a:rPr lang="fr-BE" sz="1200" u="none">
                <a:latin typeface="Calibri" pitchFamily="34" charset="0"/>
              </a:rPr>
              <a:t>I/O redirection</a:t>
            </a:r>
            <a:endParaRPr lang="nl-NL" sz="1200" u="none">
              <a:latin typeface="Calibri" pitchFamily="34" charset="0"/>
            </a:endParaRPr>
          </a:p>
        </p:txBody>
      </p:sp>
      <p:sp>
        <p:nvSpPr>
          <p:cNvPr id="2353184" name="AutoShape 32"/>
          <p:cNvSpPr>
            <a:spLocks noChangeArrowheads="1"/>
          </p:cNvSpPr>
          <p:nvPr/>
        </p:nvSpPr>
        <p:spPr bwMode="auto">
          <a:xfrm>
            <a:off x="2773363" y="4222750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shell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zoekt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programma's</a:t>
            </a:r>
            <a:r>
              <a:rPr lang="fr-BE" sz="1400" u="none" dirty="0">
                <a:latin typeface="Calibri" pitchFamily="34" charset="0"/>
              </a:rPr>
              <a:t> en </a:t>
            </a:r>
            <a:r>
              <a:rPr lang="fr-BE" sz="1400" u="none" dirty="0" err="1">
                <a:latin typeface="Calibri" pitchFamily="34" charset="0"/>
              </a:rPr>
              <a:t>geeft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opdracht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aan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kernel</a:t>
            </a:r>
            <a:r>
              <a:rPr lang="fr-BE" sz="1400" u="none" dirty="0">
                <a:latin typeface="Calibri" pitchFamily="34" charset="0"/>
              </a:rPr>
              <a:t> om die te </a:t>
            </a:r>
            <a:r>
              <a:rPr lang="fr-BE" sz="1400" u="none" dirty="0" err="1">
                <a:latin typeface="Calibri" pitchFamily="34" charset="0"/>
              </a:rPr>
              <a:t>starten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2353185" name="AutoShape 33"/>
          <p:cNvSpPr>
            <a:spLocks noChangeArrowheads="1"/>
          </p:cNvSpPr>
          <p:nvPr/>
        </p:nvSpPr>
        <p:spPr bwMode="auto">
          <a:xfrm>
            <a:off x="2773363" y="5662613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shell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wacht</a:t>
            </a:r>
            <a:r>
              <a:rPr lang="fr-BE" sz="1400" u="none" dirty="0">
                <a:latin typeface="Calibri" pitchFamily="34" charset="0"/>
              </a:rPr>
              <a:t> op </a:t>
            </a:r>
            <a:r>
              <a:rPr lang="fr-BE" sz="1400" u="none" dirty="0" err="1">
                <a:latin typeface="Calibri" pitchFamily="34" charset="0"/>
              </a:rPr>
              <a:t>stoppen</a:t>
            </a:r>
            <a:r>
              <a:rPr lang="fr-BE" sz="1400" u="none" dirty="0">
                <a:latin typeface="Calibri" pitchFamily="34" charset="0"/>
              </a:rPr>
              <a:t> van </a:t>
            </a:r>
            <a:r>
              <a:rPr lang="fr-BE" sz="1400" u="none" dirty="0" err="1">
                <a:latin typeface="Calibri" pitchFamily="34" charset="0"/>
              </a:rPr>
              <a:t>programma's</a:t>
            </a:r>
            <a:endParaRPr lang="nl-NL" sz="1400" u="none" dirty="0">
              <a:latin typeface="Calibri" pitchFamily="34" charset="0"/>
            </a:endParaRPr>
          </a:p>
        </p:txBody>
      </p:sp>
      <p:cxnSp>
        <p:nvCxnSpPr>
          <p:cNvPr id="2353186" name="AutoShape 34"/>
          <p:cNvCxnSpPr>
            <a:cxnSpLocks noChangeShapeType="1"/>
            <a:stCxn id="2353182" idx="2"/>
            <a:endCxn id="2353183" idx="0"/>
          </p:cNvCxnSpPr>
          <p:nvPr/>
        </p:nvCxnSpPr>
        <p:spPr bwMode="auto">
          <a:xfrm>
            <a:off x="3817938" y="2278063"/>
            <a:ext cx="0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3187" name="AutoShape 35"/>
          <p:cNvCxnSpPr>
            <a:cxnSpLocks noChangeShapeType="1"/>
            <a:stCxn id="2353183" idx="2"/>
            <a:endCxn id="2353184" idx="0"/>
          </p:cNvCxnSpPr>
          <p:nvPr/>
        </p:nvCxnSpPr>
        <p:spPr bwMode="auto">
          <a:xfrm>
            <a:off x="3817938" y="3717925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3188" name="AutoShape 36"/>
          <p:cNvCxnSpPr>
            <a:cxnSpLocks noChangeShapeType="1"/>
            <a:stCxn id="2353184" idx="2"/>
            <a:endCxn id="2353185" idx="0"/>
          </p:cNvCxnSpPr>
          <p:nvPr/>
        </p:nvCxnSpPr>
        <p:spPr bwMode="auto">
          <a:xfrm>
            <a:off x="3817938" y="5159375"/>
            <a:ext cx="0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3189" name="AutoShape 37"/>
          <p:cNvCxnSpPr>
            <a:cxnSpLocks noChangeShapeType="1"/>
            <a:stCxn id="2353185" idx="1"/>
            <a:endCxn id="2353182" idx="1"/>
          </p:cNvCxnSpPr>
          <p:nvPr/>
        </p:nvCxnSpPr>
        <p:spPr bwMode="auto">
          <a:xfrm rot="10800000" flipH="1">
            <a:off x="2773363" y="1809750"/>
            <a:ext cx="1587" cy="4321175"/>
          </a:xfrm>
          <a:prstGeom prst="bentConnector3">
            <a:avLst>
              <a:gd name="adj1" fmla="val -3920001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5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35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35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35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35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235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3178" grpId="0" animBg="1"/>
      <p:bldP spid="2353182" grpId="0" animBg="1"/>
      <p:bldP spid="2353183" grpId="0" animBg="1"/>
      <p:bldP spid="2353184" grpId="0" animBg="1"/>
      <p:bldP spid="23531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334726" name="AutoShape 6"/>
          <p:cNvSpPr>
            <a:spLocks noChangeArrowheads="1"/>
          </p:cNvSpPr>
          <p:nvPr/>
        </p:nvSpPr>
        <p:spPr bwMode="auto">
          <a:xfrm>
            <a:off x="1331913" y="2492375"/>
            <a:ext cx="7416800" cy="4111625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if_demo3 /bin/ls</a:t>
            </a:r>
          </a:p>
        </p:txBody>
      </p:sp>
      <p:sp>
        <p:nvSpPr>
          <p:cNvPr id="2334733" name="AutoShape 13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Naam     Inode	Bytes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/bin/ls  300		19084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4734" name="AutoShape 14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if_demo3 bestand1</a:t>
            </a:r>
          </a:p>
        </p:txBody>
      </p:sp>
      <p:sp>
        <p:nvSpPr>
          <p:cNvPr id="2334736" name="AutoShape 16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bestand1: niet gevonden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4737" name="AutoShape 17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if_demo3 dir1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34738" name="AutoShape 18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Het aantal bestanden in de directory is 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4739" name="AutoShape 19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  <a:r>
              <a:rPr lang="en-US" sz="1800" b="1" u="none"/>
              <a:t>if_demo3 bes1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34740" name="AutoShape 20"/>
          <p:cNvSpPr>
            <a:spLocks noChangeArrowheads="1"/>
          </p:cNvSpPr>
          <p:nvPr/>
        </p:nvSpPr>
        <p:spPr bwMode="auto">
          <a:xfrm>
            <a:off x="1331913" y="2493963"/>
            <a:ext cx="7416800" cy="411162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/>
              <a:t>Naam     Inode      Bytes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/>
          </a:p>
          <a:p>
            <a:pPr algn="l">
              <a:buFontTx/>
              <a:buNone/>
            </a:pPr>
            <a:r>
              <a:rPr lang="en-US" sz="1800" u="none"/>
              <a:t>bes1     856110	591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u="none">
              <a:solidFill>
                <a:srgbClr val="00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6" grpId="0" animBg="1"/>
      <p:bldP spid="2334733" grpId="0" animBg="1"/>
      <p:bldP spid="2334734" grpId="0" animBg="1"/>
      <p:bldP spid="2334736" grpId="0" animBg="1"/>
      <p:bldP spid="2334737" grpId="0" animBg="1"/>
      <p:bldP spid="2334738" grpId="0" animBg="1"/>
      <p:bldP spid="2334739" grpId="0" animBg="1"/>
      <p:bldP spid="23347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Meerwaardige voorwaarden</a:t>
            </a:r>
            <a:endParaRPr lang="nl-NL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48038" y="2828925"/>
            <a:ext cx="3730625" cy="3679825"/>
            <a:chOff x="2109" y="1782"/>
            <a:chExt cx="2350" cy="2318"/>
          </a:xfrm>
        </p:grpSpPr>
        <p:sp>
          <p:nvSpPr>
            <p:cNvPr id="2348036" name="AutoShape 4"/>
            <p:cNvSpPr>
              <a:spLocks noChangeAspect="1" noChangeArrowheads="1"/>
            </p:cNvSpPr>
            <p:nvPr/>
          </p:nvSpPr>
          <p:spPr bwMode="auto">
            <a:xfrm>
              <a:off x="2903" y="1782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u="none" dirty="0"/>
                <a:t>~</a:t>
              </a:r>
              <a:r>
                <a:rPr lang="fr-BE" sz="1400" b="1" i="1" u="none" dirty="0"/>
                <a:t> patroon3</a:t>
              </a:r>
              <a:endParaRPr lang="nl-NL" sz="1400" b="1" i="1" u="none" dirty="0"/>
            </a:p>
          </p:txBody>
        </p:sp>
        <p:sp>
          <p:nvSpPr>
            <p:cNvPr id="2348037" name="Rectangle 5"/>
            <p:cNvSpPr>
              <a:spLocks noChangeAspect="1" noChangeArrowheads="1"/>
            </p:cNvSpPr>
            <p:nvPr/>
          </p:nvSpPr>
          <p:spPr bwMode="auto">
            <a:xfrm>
              <a:off x="2109" y="2529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instructies3</a:t>
              </a:r>
              <a:endParaRPr lang="nl-NL" sz="1400" b="1" i="1" u="none"/>
            </a:p>
          </p:txBody>
        </p:sp>
        <p:sp>
          <p:nvSpPr>
            <p:cNvPr id="26667" name="Text Box 6"/>
            <p:cNvSpPr txBox="1">
              <a:spLocks noChangeAspect="1" noChangeArrowheads="1"/>
            </p:cNvSpPr>
            <p:nvPr/>
          </p:nvSpPr>
          <p:spPr bwMode="auto">
            <a:xfrm>
              <a:off x="2562" y="1890"/>
              <a:ext cx="38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true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  <p:cxnSp>
          <p:nvCxnSpPr>
            <p:cNvPr id="26668" name="AutoShape 7"/>
            <p:cNvCxnSpPr>
              <a:cxnSpLocks noChangeAspect="1" noChangeShapeType="1"/>
              <a:stCxn id="2348037" idx="2"/>
              <a:endCxn id="2348046" idx="1"/>
            </p:cNvCxnSpPr>
            <p:nvPr/>
          </p:nvCxnSpPr>
          <p:spPr bwMode="auto">
            <a:xfrm rot="16200000" flipH="1">
              <a:off x="2216" y="3222"/>
              <a:ext cx="1265" cy="492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69" name="AutoShape 8"/>
            <p:cNvCxnSpPr>
              <a:cxnSpLocks noChangeAspect="1" noChangeShapeType="1"/>
              <a:stCxn id="2348036" idx="1"/>
              <a:endCxn id="2348037" idx="0"/>
            </p:cNvCxnSpPr>
            <p:nvPr/>
          </p:nvCxnSpPr>
          <p:spPr bwMode="auto">
            <a:xfrm rot="10800000" flipV="1">
              <a:off x="2603" y="2054"/>
              <a:ext cx="300" cy="47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70" name="AutoShape 9"/>
            <p:cNvCxnSpPr>
              <a:cxnSpLocks noChangeAspect="1" noChangeShapeType="1"/>
              <a:stCxn id="2348036" idx="3"/>
              <a:endCxn id="2348044" idx="0"/>
            </p:cNvCxnSpPr>
            <p:nvPr/>
          </p:nvCxnSpPr>
          <p:spPr bwMode="auto">
            <a:xfrm>
              <a:off x="3889" y="2054"/>
              <a:ext cx="482" cy="36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6671" name="Text Box 10"/>
            <p:cNvSpPr txBox="1">
              <a:spLocks noChangeAspect="1" noChangeArrowheads="1"/>
            </p:cNvSpPr>
            <p:nvPr/>
          </p:nvSpPr>
          <p:spPr bwMode="auto">
            <a:xfrm>
              <a:off x="4008" y="1884"/>
              <a:ext cx="4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false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13313" y="3836988"/>
            <a:ext cx="4051300" cy="2914650"/>
            <a:chOff x="3095" y="2417"/>
            <a:chExt cx="2552" cy="1836"/>
          </a:xfrm>
        </p:grpSpPr>
        <p:sp>
          <p:nvSpPr>
            <p:cNvPr id="2348044" name="AutoShape 12"/>
            <p:cNvSpPr>
              <a:spLocks noChangeAspect="1" noChangeArrowheads="1"/>
            </p:cNvSpPr>
            <p:nvPr/>
          </p:nvSpPr>
          <p:spPr bwMode="auto">
            <a:xfrm>
              <a:off x="3878" y="2417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u="none" dirty="0"/>
                <a:t>~</a:t>
              </a:r>
              <a:r>
                <a:rPr lang="fr-BE" sz="1400" b="1" i="1" u="none" dirty="0"/>
                <a:t> patroon4</a:t>
              </a:r>
              <a:endParaRPr lang="nl-NL" sz="1400" b="1" i="1" u="none" dirty="0"/>
            </a:p>
          </p:txBody>
        </p:sp>
        <p:sp>
          <p:nvSpPr>
            <p:cNvPr id="2348045" name="Rectangle 13"/>
            <p:cNvSpPr>
              <a:spLocks noChangeAspect="1" noChangeArrowheads="1"/>
            </p:cNvSpPr>
            <p:nvPr/>
          </p:nvSpPr>
          <p:spPr bwMode="auto">
            <a:xfrm>
              <a:off x="3095" y="3302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instructies4</a:t>
              </a:r>
              <a:endParaRPr lang="nl-NL" sz="1400" b="1" i="1" u="none"/>
            </a:p>
          </p:txBody>
        </p:sp>
        <p:sp>
          <p:nvSpPr>
            <p:cNvPr id="2348046" name="Rectangle 14"/>
            <p:cNvSpPr>
              <a:spLocks noChangeAspect="1" noChangeArrowheads="1"/>
            </p:cNvSpPr>
            <p:nvPr/>
          </p:nvSpPr>
          <p:spPr bwMode="auto">
            <a:xfrm>
              <a:off x="3095" y="3947"/>
              <a:ext cx="986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instructies6</a:t>
              </a:r>
              <a:endParaRPr lang="nl-NL" sz="1400" b="1" i="1" u="none"/>
            </a:p>
          </p:txBody>
        </p:sp>
        <p:sp>
          <p:nvSpPr>
            <p:cNvPr id="26658" name="Text Box 15"/>
            <p:cNvSpPr txBox="1">
              <a:spLocks noChangeAspect="1" noChangeArrowheads="1"/>
            </p:cNvSpPr>
            <p:nvPr/>
          </p:nvSpPr>
          <p:spPr bwMode="auto">
            <a:xfrm>
              <a:off x="3515" y="2529"/>
              <a:ext cx="38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true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  <p:cxnSp>
          <p:nvCxnSpPr>
            <p:cNvPr id="26659" name="AutoShape 16"/>
            <p:cNvCxnSpPr>
              <a:cxnSpLocks noChangeAspect="1" noChangeShapeType="1"/>
              <a:stCxn id="2348044" idx="1"/>
              <a:endCxn id="2348045" idx="0"/>
            </p:cNvCxnSpPr>
            <p:nvPr/>
          </p:nvCxnSpPr>
          <p:spPr bwMode="auto">
            <a:xfrm rot="10800000" flipV="1">
              <a:off x="3589" y="2689"/>
              <a:ext cx="289" cy="61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348049" name="Rectangle 17"/>
            <p:cNvSpPr>
              <a:spLocks noChangeAspect="1" noChangeArrowheads="1"/>
            </p:cNvSpPr>
            <p:nvPr/>
          </p:nvSpPr>
          <p:spPr bwMode="auto">
            <a:xfrm>
              <a:off x="4660" y="3301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instructies5</a:t>
              </a:r>
              <a:endParaRPr lang="nl-NL" sz="1400" b="1" i="1" u="none"/>
            </a:p>
          </p:txBody>
        </p:sp>
        <p:cxnSp>
          <p:nvCxnSpPr>
            <p:cNvPr id="26661" name="AutoShape 18"/>
            <p:cNvCxnSpPr>
              <a:cxnSpLocks noChangeAspect="1" noChangeShapeType="1"/>
              <a:stCxn id="2348044" idx="3"/>
              <a:endCxn id="2348049" idx="0"/>
            </p:cNvCxnSpPr>
            <p:nvPr/>
          </p:nvCxnSpPr>
          <p:spPr bwMode="auto">
            <a:xfrm>
              <a:off x="4864" y="2689"/>
              <a:ext cx="290" cy="612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62" name="AutoShape 19"/>
            <p:cNvCxnSpPr>
              <a:cxnSpLocks noChangeAspect="1" noChangeShapeType="1"/>
              <a:stCxn id="2348049" idx="2"/>
              <a:endCxn id="2348046" idx="3"/>
            </p:cNvCxnSpPr>
            <p:nvPr/>
          </p:nvCxnSpPr>
          <p:spPr bwMode="auto">
            <a:xfrm rot="5400000">
              <a:off x="4371" y="3317"/>
              <a:ext cx="493" cy="107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6663" name="Text Box 20"/>
            <p:cNvSpPr txBox="1">
              <a:spLocks noChangeAspect="1" noChangeArrowheads="1"/>
            </p:cNvSpPr>
            <p:nvPr/>
          </p:nvSpPr>
          <p:spPr bwMode="auto">
            <a:xfrm>
              <a:off x="4781" y="2529"/>
              <a:ext cx="4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false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  <p:cxnSp>
          <p:nvCxnSpPr>
            <p:cNvPr id="26664" name="AutoShape 21"/>
            <p:cNvCxnSpPr>
              <a:cxnSpLocks noChangeShapeType="1"/>
              <a:stCxn id="2348045" idx="2"/>
              <a:endCxn id="2348046" idx="0"/>
            </p:cNvCxnSpPr>
            <p:nvPr/>
          </p:nvCxnSpPr>
          <p:spPr bwMode="auto">
            <a:xfrm flipH="1">
              <a:off x="3588" y="3608"/>
              <a:ext cx="1" cy="3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746250" y="1927225"/>
            <a:ext cx="3727450" cy="4581525"/>
            <a:chOff x="1100" y="1214"/>
            <a:chExt cx="2348" cy="2886"/>
          </a:xfrm>
        </p:grpSpPr>
        <p:sp>
          <p:nvSpPr>
            <p:cNvPr id="2348055" name="AutoShape 23"/>
            <p:cNvSpPr>
              <a:spLocks noChangeAspect="1" noChangeArrowheads="1"/>
            </p:cNvSpPr>
            <p:nvPr/>
          </p:nvSpPr>
          <p:spPr bwMode="auto">
            <a:xfrm>
              <a:off x="1894" y="1214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u="none" dirty="0"/>
                <a:t>~</a:t>
              </a:r>
              <a:r>
                <a:rPr lang="fr-BE" sz="1400" b="1" i="1" u="none" dirty="0"/>
                <a:t> patroon2</a:t>
              </a:r>
              <a:endParaRPr lang="nl-NL" sz="1400" b="1" i="1" u="none" dirty="0"/>
            </a:p>
          </p:txBody>
        </p:sp>
        <p:sp>
          <p:nvSpPr>
            <p:cNvPr id="2348056" name="Rectangle 24"/>
            <p:cNvSpPr>
              <a:spLocks noChangeAspect="1" noChangeArrowheads="1"/>
            </p:cNvSpPr>
            <p:nvPr/>
          </p:nvSpPr>
          <p:spPr bwMode="auto">
            <a:xfrm>
              <a:off x="1100" y="1961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instructies2</a:t>
              </a:r>
              <a:endParaRPr lang="nl-NL" sz="1400" b="1" i="1" u="none"/>
            </a:p>
          </p:txBody>
        </p:sp>
        <p:sp>
          <p:nvSpPr>
            <p:cNvPr id="26650" name="Text Box 25"/>
            <p:cNvSpPr txBox="1">
              <a:spLocks noChangeAspect="1" noChangeArrowheads="1"/>
            </p:cNvSpPr>
            <p:nvPr/>
          </p:nvSpPr>
          <p:spPr bwMode="auto">
            <a:xfrm>
              <a:off x="1543" y="1304"/>
              <a:ext cx="38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true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  <p:cxnSp>
          <p:nvCxnSpPr>
            <p:cNvPr id="26651" name="AutoShape 26"/>
            <p:cNvCxnSpPr>
              <a:cxnSpLocks noChangeAspect="1" noChangeShapeType="1"/>
              <a:stCxn id="2348055" idx="1"/>
              <a:endCxn id="2348056" idx="0"/>
            </p:cNvCxnSpPr>
            <p:nvPr/>
          </p:nvCxnSpPr>
          <p:spPr bwMode="auto">
            <a:xfrm rot="10800000" flipV="1">
              <a:off x="1594" y="1486"/>
              <a:ext cx="300" cy="47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52" name="AutoShape 27"/>
            <p:cNvCxnSpPr>
              <a:cxnSpLocks noChangeAspect="1" noChangeShapeType="1"/>
              <a:stCxn id="2348056" idx="2"/>
              <a:endCxn id="2348046" idx="1"/>
            </p:cNvCxnSpPr>
            <p:nvPr/>
          </p:nvCxnSpPr>
          <p:spPr bwMode="auto">
            <a:xfrm rot="16200000" flipH="1">
              <a:off x="1428" y="2433"/>
              <a:ext cx="1833" cy="150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53" name="AutoShape 28"/>
            <p:cNvCxnSpPr>
              <a:cxnSpLocks noChangeAspect="1" noChangeShapeType="1"/>
              <a:stCxn id="2348055" idx="3"/>
              <a:endCxn id="2348036" idx="0"/>
            </p:cNvCxnSpPr>
            <p:nvPr/>
          </p:nvCxnSpPr>
          <p:spPr bwMode="auto">
            <a:xfrm>
              <a:off x="2880" y="1486"/>
              <a:ext cx="516" cy="29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6654" name="Text Box 29"/>
            <p:cNvSpPr txBox="1">
              <a:spLocks noChangeAspect="1" noChangeArrowheads="1"/>
            </p:cNvSpPr>
            <p:nvPr/>
          </p:nvSpPr>
          <p:spPr bwMode="auto">
            <a:xfrm>
              <a:off x="2997" y="1310"/>
              <a:ext cx="4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false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61925" y="1062038"/>
            <a:ext cx="4751388" cy="5446712"/>
            <a:chOff x="102" y="669"/>
            <a:chExt cx="2993" cy="3431"/>
          </a:xfrm>
        </p:grpSpPr>
        <p:sp>
          <p:nvSpPr>
            <p:cNvPr id="2348063" name="AutoShape 31"/>
            <p:cNvSpPr>
              <a:spLocks noChangeAspect="1" noChangeArrowheads="1"/>
            </p:cNvSpPr>
            <p:nvPr/>
          </p:nvSpPr>
          <p:spPr bwMode="auto">
            <a:xfrm>
              <a:off x="896" y="669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u="none" dirty="0"/>
                <a:t>~</a:t>
              </a:r>
              <a:r>
                <a:rPr lang="fr-BE" sz="1400" b="1" i="1" u="none" dirty="0"/>
                <a:t> patroon1</a:t>
              </a:r>
              <a:endParaRPr lang="nl-NL" sz="1400" b="1" i="1" u="none" dirty="0"/>
            </a:p>
          </p:txBody>
        </p:sp>
        <p:sp>
          <p:nvSpPr>
            <p:cNvPr id="2348064" name="Rectangle 32"/>
            <p:cNvSpPr>
              <a:spLocks noChangeAspect="1" noChangeArrowheads="1"/>
            </p:cNvSpPr>
            <p:nvPr/>
          </p:nvSpPr>
          <p:spPr bwMode="auto">
            <a:xfrm>
              <a:off x="102" y="1416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instructies1</a:t>
              </a:r>
              <a:endParaRPr lang="nl-NL" sz="1400" b="1" i="1" u="none"/>
            </a:p>
          </p:txBody>
        </p:sp>
        <p:sp>
          <p:nvSpPr>
            <p:cNvPr id="26643" name="Text Box 33"/>
            <p:cNvSpPr txBox="1">
              <a:spLocks noChangeAspect="1" noChangeArrowheads="1"/>
            </p:cNvSpPr>
            <p:nvPr/>
          </p:nvSpPr>
          <p:spPr bwMode="auto">
            <a:xfrm>
              <a:off x="555" y="772"/>
              <a:ext cx="38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true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  <p:cxnSp>
          <p:nvCxnSpPr>
            <p:cNvPr id="26644" name="AutoShape 34"/>
            <p:cNvCxnSpPr>
              <a:cxnSpLocks noChangeAspect="1" noChangeShapeType="1"/>
              <a:stCxn id="2348063" idx="1"/>
              <a:endCxn id="2348064" idx="0"/>
            </p:cNvCxnSpPr>
            <p:nvPr/>
          </p:nvCxnSpPr>
          <p:spPr bwMode="auto">
            <a:xfrm rot="10800000" flipV="1">
              <a:off x="596" y="941"/>
              <a:ext cx="300" cy="47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45" name="AutoShape 35"/>
            <p:cNvCxnSpPr>
              <a:cxnSpLocks noChangeAspect="1" noChangeShapeType="1"/>
              <a:stCxn id="2348064" idx="2"/>
              <a:endCxn id="2348046" idx="1"/>
            </p:cNvCxnSpPr>
            <p:nvPr/>
          </p:nvCxnSpPr>
          <p:spPr bwMode="auto">
            <a:xfrm rot="16200000" flipH="1">
              <a:off x="657" y="1661"/>
              <a:ext cx="2378" cy="249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26646" name="AutoShape 36"/>
            <p:cNvCxnSpPr>
              <a:cxnSpLocks noChangeAspect="1" noChangeShapeType="1"/>
              <a:stCxn id="2348063" idx="3"/>
              <a:endCxn id="2348055" idx="0"/>
            </p:cNvCxnSpPr>
            <p:nvPr/>
          </p:nvCxnSpPr>
          <p:spPr bwMode="auto">
            <a:xfrm>
              <a:off x="1882" y="941"/>
              <a:ext cx="505" cy="27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6647" name="Text Box 37"/>
            <p:cNvSpPr txBox="1">
              <a:spLocks noChangeAspect="1" noChangeArrowheads="1"/>
            </p:cNvSpPr>
            <p:nvPr/>
          </p:nvSpPr>
          <p:spPr bwMode="auto">
            <a:xfrm>
              <a:off x="1995" y="766"/>
              <a:ext cx="4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>
                  <a:solidFill>
                    <a:srgbClr val="33CC33"/>
                  </a:solidFill>
                </a:rPr>
                <a:t>false</a:t>
              </a:r>
              <a:endParaRPr lang="nl-NL" sz="1400" b="1" u="none">
                <a:solidFill>
                  <a:srgbClr val="33CC33"/>
                </a:solidFill>
              </a:endParaRPr>
            </a:p>
          </p:txBody>
        </p:sp>
      </p:grpSp>
      <p:sp>
        <p:nvSpPr>
          <p:cNvPr id="2348070" name="Rectangle 38"/>
          <p:cNvSpPr>
            <a:spLocks noChangeArrowheads="1"/>
          </p:cNvSpPr>
          <p:nvPr/>
        </p:nvSpPr>
        <p:spPr bwMode="auto">
          <a:xfrm>
            <a:off x="6877050" y="1771650"/>
            <a:ext cx="1366838" cy="43338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fr-BE" sz="1400" b="1" u="none"/>
              <a:t>test-string</a:t>
            </a:r>
            <a:endParaRPr lang="nl-NL" sz="1400" b="1" u="none"/>
          </a:p>
        </p:txBody>
      </p:sp>
      <p:sp>
        <p:nvSpPr>
          <p:cNvPr id="2348071" name="Line 39"/>
          <p:cNvSpPr>
            <a:spLocks noChangeShapeType="1"/>
          </p:cNvSpPr>
          <p:nvPr/>
        </p:nvSpPr>
        <p:spPr bwMode="auto">
          <a:xfrm flipH="1" flipV="1">
            <a:off x="2843213" y="1484313"/>
            <a:ext cx="4033837" cy="5048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48072" name="Line 40"/>
          <p:cNvSpPr>
            <a:spLocks noChangeShapeType="1"/>
          </p:cNvSpPr>
          <p:nvPr/>
        </p:nvSpPr>
        <p:spPr bwMode="auto">
          <a:xfrm flipH="1">
            <a:off x="4427538" y="1989138"/>
            <a:ext cx="2449512" cy="360362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 flipH="1">
            <a:off x="5580063" y="1989138"/>
            <a:ext cx="1296987" cy="10795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48074" name="Line 42"/>
          <p:cNvSpPr>
            <a:spLocks noChangeShapeType="1"/>
          </p:cNvSpPr>
          <p:nvPr/>
        </p:nvSpPr>
        <p:spPr bwMode="auto">
          <a:xfrm>
            <a:off x="6877050" y="1989138"/>
            <a:ext cx="287338" cy="2087562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48075" name="AutoShape 43"/>
          <p:cNvSpPr>
            <a:spLocks noChangeArrowheads="1"/>
          </p:cNvSpPr>
          <p:nvPr/>
        </p:nvSpPr>
        <p:spPr bwMode="auto">
          <a:xfrm>
            <a:off x="2770188" y="1700213"/>
            <a:ext cx="3457575" cy="4608512"/>
          </a:xfrm>
          <a:prstGeom prst="foldedCorner">
            <a:avLst>
              <a:gd name="adj" fmla="val 4088"/>
            </a:avLst>
          </a:prstGeom>
          <a:solidFill>
            <a:srgbClr val="FFFF99">
              <a:alpha val="9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>
                <a:solidFill>
                  <a:srgbClr val="3333CC"/>
                </a:solidFill>
              </a:rPr>
              <a:t>case </a:t>
            </a:r>
            <a:r>
              <a:rPr lang="en-GB" sz="1800" b="1" i="1" u="none" dirty="0" smtClean="0"/>
              <a:t>test-string </a:t>
            </a:r>
            <a:r>
              <a:rPr lang="en-GB" sz="1800" b="1" u="none" dirty="0">
                <a:solidFill>
                  <a:srgbClr val="3333CC"/>
                </a:solidFill>
              </a:rPr>
              <a:t>in</a:t>
            </a:r>
            <a:endParaRPr lang="en-GB" sz="1800" b="1" u="none" dirty="0">
              <a:solidFill>
                <a:srgbClr val="0070C0"/>
              </a:solidFill>
            </a:endParaRPr>
          </a:p>
          <a:p>
            <a:pPr algn="l">
              <a:buFontTx/>
              <a:buNone/>
            </a:pPr>
            <a:r>
              <a:rPr lang="en-GB" sz="1800" b="1" i="1" u="none" dirty="0"/>
              <a:t>patroon1</a:t>
            </a:r>
            <a:r>
              <a:rPr lang="en-GB" sz="1800" b="1" u="none" dirty="0">
                <a:solidFill>
                  <a:srgbClr val="3333CC"/>
                </a:solidFill>
              </a:rPr>
              <a:t>)</a:t>
            </a:r>
            <a:r>
              <a:rPr lang="en-GB" sz="1800" b="1" u="none" dirty="0"/>
              <a:t> </a:t>
            </a:r>
            <a:r>
              <a:rPr lang="en-GB" sz="1800" b="1" i="1" u="none" dirty="0"/>
              <a:t>instructies1</a:t>
            </a:r>
          </a:p>
          <a:p>
            <a:pPr algn="l">
              <a:buFontTx/>
              <a:buNone/>
            </a:pPr>
            <a:r>
              <a:rPr lang="en-GB" sz="1800" b="1" u="none" dirty="0"/>
              <a:t>          </a:t>
            </a:r>
            <a:r>
              <a:rPr lang="en-GB" sz="1800" b="1" u="none" dirty="0">
                <a:solidFill>
                  <a:srgbClr val="3333CC"/>
                </a:solidFill>
              </a:rPr>
              <a:t>;;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i="1" u="none" dirty="0"/>
              <a:t>patroon2</a:t>
            </a:r>
            <a:r>
              <a:rPr lang="en-GB" sz="1800" b="1" u="none" dirty="0">
                <a:solidFill>
                  <a:srgbClr val="3333CC"/>
                </a:solidFill>
              </a:rPr>
              <a:t>)</a:t>
            </a:r>
            <a:r>
              <a:rPr lang="en-GB" sz="1800" b="1" u="none" dirty="0"/>
              <a:t> </a:t>
            </a:r>
            <a:r>
              <a:rPr lang="en-GB" sz="1800" b="1" i="1" u="none" dirty="0"/>
              <a:t>instructies2</a:t>
            </a:r>
          </a:p>
          <a:p>
            <a:pPr algn="l">
              <a:buFontTx/>
              <a:buNone/>
            </a:pPr>
            <a:r>
              <a:rPr lang="en-GB" sz="1800" b="1" u="none" dirty="0"/>
              <a:t>          </a:t>
            </a:r>
            <a:r>
              <a:rPr lang="en-GB" sz="1800" b="1" u="none" dirty="0">
                <a:solidFill>
                  <a:srgbClr val="3333CC"/>
                </a:solidFill>
              </a:rPr>
              <a:t>;;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i="1" u="none" dirty="0"/>
              <a:t>patroon3</a:t>
            </a:r>
            <a:r>
              <a:rPr lang="en-GB" sz="1800" b="1" u="none" dirty="0">
                <a:solidFill>
                  <a:srgbClr val="3333CC"/>
                </a:solidFill>
              </a:rPr>
              <a:t>)</a:t>
            </a:r>
            <a:r>
              <a:rPr lang="en-GB" sz="1800" b="1" u="none" dirty="0"/>
              <a:t> </a:t>
            </a:r>
            <a:r>
              <a:rPr lang="en-GB" sz="1800" b="1" i="1" u="none" dirty="0"/>
              <a:t>instructies3</a:t>
            </a:r>
          </a:p>
          <a:p>
            <a:pPr algn="l">
              <a:buFontTx/>
              <a:buNone/>
            </a:pPr>
            <a:r>
              <a:rPr lang="en-GB" sz="1800" b="1" u="none" dirty="0"/>
              <a:t>          </a:t>
            </a:r>
            <a:r>
              <a:rPr lang="en-GB" sz="1800" b="1" u="none" dirty="0">
                <a:solidFill>
                  <a:srgbClr val="3333CC"/>
                </a:solidFill>
              </a:rPr>
              <a:t>;;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i="1" u="none" dirty="0"/>
              <a:t>patroon4</a:t>
            </a:r>
            <a:r>
              <a:rPr lang="en-GB" sz="1800" b="1" u="none" dirty="0">
                <a:solidFill>
                  <a:srgbClr val="3333CC"/>
                </a:solidFill>
              </a:rPr>
              <a:t>)</a:t>
            </a:r>
            <a:r>
              <a:rPr lang="en-GB" sz="1800" b="1" u="none" dirty="0"/>
              <a:t> </a:t>
            </a:r>
            <a:r>
              <a:rPr lang="en-GB" sz="1800" b="1" i="1" u="none" dirty="0"/>
              <a:t>instructies4</a:t>
            </a:r>
          </a:p>
          <a:p>
            <a:pPr algn="l">
              <a:buFontTx/>
              <a:buNone/>
            </a:pPr>
            <a:r>
              <a:rPr lang="en-GB" sz="1800" b="1" u="none" dirty="0"/>
              <a:t>          </a:t>
            </a:r>
            <a:r>
              <a:rPr lang="en-GB" sz="1800" b="1" u="none" dirty="0">
                <a:solidFill>
                  <a:srgbClr val="3333CC"/>
                </a:solidFill>
              </a:rPr>
              <a:t>;;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/>
              <a:t>*</a:t>
            </a:r>
            <a:r>
              <a:rPr lang="en-GB" sz="1800" b="1" u="none" dirty="0">
                <a:solidFill>
                  <a:srgbClr val="3333CC"/>
                </a:solidFill>
              </a:rPr>
              <a:t>)        </a:t>
            </a:r>
            <a:r>
              <a:rPr lang="en-GB" sz="1800" b="1" i="1" u="none" dirty="0"/>
              <a:t>instructies5</a:t>
            </a:r>
          </a:p>
          <a:p>
            <a:pPr algn="l">
              <a:buFontTx/>
              <a:buNone/>
            </a:pPr>
            <a:r>
              <a:rPr lang="en-GB" sz="1800" b="1" u="none" dirty="0"/>
              <a:t>          </a:t>
            </a:r>
            <a:r>
              <a:rPr lang="en-GB" sz="1800" b="1" u="none" dirty="0">
                <a:solidFill>
                  <a:srgbClr val="3333CC"/>
                </a:solidFill>
              </a:rPr>
              <a:t>;;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 err="1">
                <a:solidFill>
                  <a:srgbClr val="3333CC"/>
                </a:solidFill>
              </a:rPr>
              <a:t>esac</a:t>
            </a:r>
            <a:endParaRPr lang="en-GB" sz="1800" b="1" u="none" dirty="0">
              <a:solidFill>
                <a:srgbClr val="3333CC"/>
              </a:solidFill>
            </a:endParaRPr>
          </a:p>
          <a:p>
            <a:pPr algn="l">
              <a:buFontTx/>
              <a:buNone/>
            </a:pPr>
            <a:r>
              <a:rPr lang="en-GB" sz="1800" b="1" i="1" u="none" dirty="0"/>
              <a:t>instructies6</a:t>
            </a:r>
          </a:p>
        </p:txBody>
      </p:sp>
      <p:sp>
        <p:nvSpPr>
          <p:cNvPr id="2348079" name="AutoShape 47"/>
          <p:cNvSpPr>
            <a:spLocks noChangeArrowheads="1"/>
          </p:cNvSpPr>
          <p:nvPr/>
        </p:nvSpPr>
        <p:spPr bwMode="auto">
          <a:xfrm>
            <a:off x="5003800" y="1484313"/>
            <a:ext cx="2711472" cy="955675"/>
          </a:xfrm>
          <a:prstGeom prst="wedgeRoundRectCallout">
            <a:avLst>
              <a:gd name="adj1" fmla="val -62833"/>
              <a:gd name="adj2" fmla="val 73921"/>
              <a:gd name="adj3" fmla="val 16667"/>
            </a:avLst>
          </a:prstGeom>
          <a:solidFill>
            <a:srgbClr val="FFCC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zonder deze puntkomma's worden de instructies van het volgende blok ook uitgevoerd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34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34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34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34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4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070" grpId="0" animBg="1"/>
      <p:bldP spid="2348071" grpId="0" animBg="1"/>
      <p:bldP spid="2348072" grpId="0" animBg="1"/>
      <p:bldP spid="2348073" grpId="0" animBg="1"/>
      <p:bldP spid="2348074" grpId="0" animBg="1"/>
      <p:bldP spid="2348075" grpId="0" animBg="1"/>
      <p:bldP spid="23480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r>
              <a:rPr lang="en-US" sz="1500" b="1" u="none" dirty="0"/>
              <a:t> cat </a:t>
            </a:r>
            <a:r>
              <a:rPr lang="en-US" sz="1500" b="1" u="none" dirty="0" err="1"/>
              <a:t>case_demo</a:t>
            </a: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</a:t>
            </a:r>
            <a:r>
              <a:rPr lang="en-US" sz="1500" u="none" dirty="0" err="1"/>
              <a:t>Kies</a:t>
            </a:r>
            <a:r>
              <a:rPr lang="en-US" sz="1500" u="none" dirty="0"/>
              <a:t> </a:t>
            </a:r>
            <a:r>
              <a:rPr lang="en-US" sz="1500" u="none" dirty="0" err="1"/>
              <a:t>een</a:t>
            </a:r>
            <a:r>
              <a:rPr lang="en-US" sz="1500" u="none" dirty="0"/>
              <a:t> van de </a:t>
            </a:r>
            <a:r>
              <a:rPr lang="en-US" sz="1500" u="none" dirty="0" err="1"/>
              <a:t>volgende</a:t>
            </a:r>
            <a:r>
              <a:rPr lang="en-US" sz="1500" u="none" dirty="0"/>
              <a:t> </a:t>
            </a:r>
            <a:r>
              <a:rPr lang="en-US" sz="1500" u="none" dirty="0" err="1"/>
              <a:t>opties</a:t>
            </a:r>
            <a:r>
              <a:rPr lang="en-US" sz="1500" u="none" dirty="0"/>
              <a:t>:"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    d: </a:t>
            </a:r>
            <a:r>
              <a:rPr lang="en-US" sz="1500" u="none" dirty="0" err="1"/>
              <a:t>toon</a:t>
            </a:r>
            <a:r>
              <a:rPr lang="en-US" sz="1500" u="none" dirty="0"/>
              <a:t> </a:t>
            </a:r>
            <a:r>
              <a:rPr lang="en-US" sz="1500" u="none" dirty="0" err="1"/>
              <a:t>huidige</a:t>
            </a:r>
            <a:r>
              <a:rPr lang="en-US" sz="1500" u="none" dirty="0"/>
              <a:t> datum en </a:t>
            </a:r>
            <a:r>
              <a:rPr lang="en-US" sz="1500" u="none" dirty="0" err="1"/>
              <a:t>tijd</a:t>
            </a:r>
            <a:r>
              <a:rPr lang="en-US" sz="15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    l: </a:t>
            </a:r>
            <a:r>
              <a:rPr lang="en-US" sz="1500" u="none" dirty="0" err="1"/>
              <a:t>toon</a:t>
            </a:r>
            <a:r>
              <a:rPr lang="en-US" sz="1500" u="none" dirty="0"/>
              <a:t> </a:t>
            </a:r>
            <a:r>
              <a:rPr lang="en-US" sz="1500" u="none" dirty="0" err="1"/>
              <a:t>lijst</a:t>
            </a:r>
            <a:r>
              <a:rPr lang="en-US" sz="1500" u="none" dirty="0"/>
              <a:t> van </a:t>
            </a:r>
            <a:r>
              <a:rPr lang="en-US" sz="1500" u="none" dirty="0" err="1"/>
              <a:t>bestanden</a:t>
            </a:r>
            <a:r>
              <a:rPr lang="en-US" sz="1500" u="none" dirty="0"/>
              <a:t> in </a:t>
            </a:r>
            <a:r>
              <a:rPr lang="en-US" sz="1500" u="none" dirty="0" err="1"/>
              <a:t>huidige</a:t>
            </a:r>
            <a:r>
              <a:rPr lang="en-US" sz="1500" u="none" dirty="0"/>
              <a:t> directory"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    w: </a:t>
            </a:r>
            <a:r>
              <a:rPr lang="en-US" sz="1500" u="none" dirty="0" err="1"/>
              <a:t>toon</a:t>
            </a:r>
            <a:r>
              <a:rPr lang="en-US" sz="1500" u="none" dirty="0"/>
              <a:t> </a:t>
            </a:r>
            <a:r>
              <a:rPr lang="en-US" sz="1500" u="none" dirty="0" err="1"/>
              <a:t>lijst</a:t>
            </a:r>
            <a:r>
              <a:rPr lang="en-US" sz="1500" u="none" dirty="0"/>
              <a:t> van </a:t>
            </a:r>
            <a:r>
              <a:rPr lang="en-US" sz="1500" u="none" dirty="0" err="1"/>
              <a:t>actieve</a:t>
            </a:r>
            <a:r>
              <a:rPr lang="en-US" sz="1500" u="none" dirty="0"/>
              <a:t> </a:t>
            </a:r>
            <a:r>
              <a:rPr lang="en-US" sz="1500" u="none" dirty="0" err="1"/>
              <a:t>gebruikers</a:t>
            </a:r>
            <a:r>
              <a:rPr lang="en-US" sz="15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    q: stop </a:t>
            </a:r>
            <a:r>
              <a:rPr lang="en-US" sz="1500" u="none" dirty="0" err="1"/>
              <a:t>dit</a:t>
            </a:r>
            <a:r>
              <a:rPr lang="en-US" sz="1500" u="none" dirty="0"/>
              <a:t> </a:t>
            </a:r>
            <a:r>
              <a:rPr lang="en-US" sz="1500" u="none" dirty="0" err="1"/>
              <a:t>programma</a:t>
            </a:r>
            <a:r>
              <a:rPr lang="en-US" sz="15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-e "</a:t>
            </a:r>
            <a:r>
              <a:rPr lang="en-US" sz="1500" u="none" dirty="0" err="1"/>
              <a:t>Voer</a:t>
            </a:r>
            <a:r>
              <a:rPr lang="en-US" sz="1500" u="none" dirty="0"/>
              <a:t> je </a:t>
            </a:r>
            <a:r>
              <a:rPr lang="en-US" sz="1500" u="none" dirty="0" err="1"/>
              <a:t>keuze</a:t>
            </a:r>
            <a:r>
              <a:rPr lang="en-US" sz="1500" u="none" dirty="0"/>
              <a:t> in en </a:t>
            </a:r>
            <a:r>
              <a:rPr lang="en-US" sz="1500" u="none" dirty="0" err="1"/>
              <a:t>druk</a:t>
            </a:r>
            <a:r>
              <a:rPr lang="en-US" sz="1500" u="none" dirty="0"/>
              <a:t> op &lt;Enter&gt;: \c"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read </a:t>
            </a:r>
            <a:r>
              <a:rPr lang="en-US" sz="1500" u="none" dirty="0" err="1"/>
              <a:t>keuze</a:t>
            </a: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case "$</a:t>
            </a:r>
            <a:r>
              <a:rPr lang="en-US" sz="1500" u="none" dirty="0" err="1"/>
              <a:t>keuze</a:t>
            </a:r>
            <a:r>
              <a:rPr lang="en-US" sz="1500" u="none" dirty="0"/>
              <a:t>" in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d) date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   ;;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l) </a:t>
            </a:r>
            <a:r>
              <a:rPr lang="en-US" sz="1500" u="none" dirty="0" err="1"/>
              <a:t>ls</a:t>
            </a: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   ;;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w) who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   ;;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q) 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     ;;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esac</a:t>
            </a: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Meerwaardige voorwaarden</a:t>
            </a:r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Meerwaardige voorwaarden</a:t>
            </a:r>
            <a:endParaRPr lang="nl-NL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331913" y="1343025"/>
            <a:ext cx="7416800" cy="5326063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r>
              <a:rPr lang="en-US" sz="1300" b="1" u="none" dirty="0"/>
              <a:t> </a:t>
            </a:r>
            <a:r>
              <a:rPr lang="en-US" sz="1300" b="1" u="none" dirty="0" err="1"/>
              <a:t>case_demo</a:t>
            </a:r>
            <a:endParaRPr lang="en-US" sz="1300" b="1" u="none" dirty="0">
              <a:solidFill>
                <a:srgbClr val="0099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331913" y="1341438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Kies</a:t>
            </a:r>
            <a:r>
              <a:rPr lang="en-US" sz="1300" u="none" dirty="0"/>
              <a:t> </a:t>
            </a:r>
            <a:r>
              <a:rPr lang="en-US" sz="1300" u="none" dirty="0" err="1"/>
              <a:t>een</a:t>
            </a:r>
            <a:r>
              <a:rPr lang="en-US" sz="1300" u="none" dirty="0"/>
              <a:t> van de </a:t>
            </a:r>
            <a:r>
              <a:rPr lang="en-US" sz="1300" u="none" dirty="0" err="1"/>
              <a:t>volgende</a:t>
            </a:r>
            <a:r>
              <a:rPr lang="en-US" sz="1300" u="none" dirty="0"/>
              <a:t> </a:t>
            </a:r>
            <a:r>
              <a:rPr lang="en-US" sz="1300" u="none" dirty="0" err="1"/>
              <a:t>opties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d)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huidige</a:t>
            </a:r>
            <a:r>
              <a:rPr lang="en-US" sz="1300" u="none" dirty="0"/>
              <a:t> datum en </a:t>
            </a:r>
            <a:r>
              <a:rPr lang="en-US" sz="1300" u="none" dirty="0" err="1"/>
              <a:t>tijd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l)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bestanden</a:t>
            </a:r>
            <a:r>
              <a:rPr lang="en-US" sz="1300" u="none" dirty="0"/>
              <a:t> in </a:t>
            </a:r>
            <a:r>
              <a:rPr lang="en-US" sz="1300" u="none" dirty="0" err="1"/>
              <a:t>huidige</a:t>
            </a:r>
            <a:r>
              <a:rPr lang="en-US" sz="1300" u="none" dirty="0"/>
              <a:t> directory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w)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actieve</a:t>
            </a:r>
            <a:r>
              <a:rPr lang="en-US" sz="1300" u="none" dirty="0"/>
              <a:t> </a:t>
            </a:r>
            <a:r>
              <a:rPr lang="en-US" sz="1300" u="none" dirty="0" err="1"/>
              <a:t>gebruikers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q) stop </a:t>
            </a:r>
            <a:r>
              <a:rPr lang="en-US" sz="1300" u="none" dirty="0" err="1"/>
              <a:t>dit</a:t>
            </a:r>
            <a:r>
              <a:rPr lang="en-US" sz="1300" u="none" dirty="0"/>
              <a:t> </a:t>
            </a:r>
            <a:r>
              <a:rPr lang="en-US" sz="1300" u="none" dirty="0" err="1"/>
              <a:t>programma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Voer</a:t>
            </a:r>
            <a:r>
              <a:rPr lang="en-US" sz="1300" u="none" dirty="0"/>
              <a:t> je </a:t>
            </a:r>
            <a:r>
              <a:rPr lang="en-US" sz="1300" u="none" dirty="0" err="1"/>
              <a:t>keuze</a:t>
            </a:r>
            <a:r>
              <a:rPr lang="en-US" sz="1300" u="none" dirty="0"/>
              <a:t> in en </a:t>
            </a:r>
            <a:r>
              <a:rPr lang="en-US" sz="1300" u="none" dirty="0" err="1"/>
              <a:t>druk</a:t>
            </a:r>
            <a:r>
              <a:rPr lang="en-US" sz="1300" u="none" dirty="0"/>
              <a:t> op &lt;Enter&gt;:</a:t>
            </a:r>
            <a:endParaRPr lang="en-US" sz="1300" b="1" u="none" dirty="0">
              <a:solidFill>
                <a:srgbClr val="0099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331913" y="1341438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                                 </a:t>
            </a:r>
            <a:r>
              <a:rPr lang="en-US" sz="1300" b="1" u="none" dirty="0"/>
              <a:t>d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331913" y="1341438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Thu Mar 15 16:20:05 CET 2007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r>
              <a:rPr lang="en-US" sz="1300" u="none" dirty="0"/>
              <a:t> 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  <a:r>
              <a:rPr lang="en-US" sz="1300" b="1" u="none" dirty="0" err="1"/>
              <a:t>case_demo</a:t>
            </a:r>
            <a:endParaRPr lang="en-US" sz="1300" u="none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Kies</a:t>
            </a:r>
            <a:r>
              <a:rPr lang="en-US" sz="1300" u="none" dirty="0"/>
              <a:t> </a:t>
            </a:r>
            <a:r>
              <a:rPr lang="en-US" sz="1300" u="none" dirty="0" err="1"/>
              <a:t>een</a:t>
            </a:r>
            <a:r>
              <a:rPr lang="en-US" sz="1300" u="none" dirty="0"/>
              <a:t> van de </a:t>
            </a:r>
            <a:r>
              <a:rPr lang="en-US" sz="1300" u="none" dirty="0" err="1"/>
              <a:t>volgende</a:t>
            </a:r>
            <a:r>
              <a:rPr lang="en-US" sz="1300" u="none" dirty="0"/>
              <a:t> </a:t>
            </a:r>
            <a:r>
              <a:rPr lang="en-US" sz="1300" u="none" dirty="0" err="1"/>
              <a:t>opties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d)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huidige</a:t>
            </a:r>
            <a:r>
              <a:rPr lang="en-US" sz="1300" u="none" dirty="0"/>
              <a:t> datum en </a:t>
            </a:r>
            <a:r>
              <a:rPr lang="en-US" sz="1300" u="none" dirty="0" err="1"/>
              <a:t>tijd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l)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bestanden</a:t>
            </a:r>
            <a:r>
              <a:rPr lang="en-US" sz="1300" u="none" dirty="0"/>
              <a:t> in </a:t>
            </a:r>
            <a:r>
              <a:rPr lang="en-US" sz="1300" u="none" dirty="0" err="1"/>
              <a:t>huidige</a:t>
            </a:r>
            <a:r>
              <a:rPr lang="en-US" sz="1300" u="none" dirty="0"/>
              <a:t> directory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w)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actieve</a:t>
            </a:r>
            <a:r>
              <a:rPr lang="en-US" sz="1300" u="none" dirty="0"/>
              <a:t> </a:t>
            </a:r>
            <a:r>
              <a:rPr lang="en-US" sz="1300" u="none" dirty="0" err="1"/>
              <a:t>gebruikers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q) stop </a:t>
            </a:r>
            <a:r>
              <a:rPr lang="en-US" sz="1300" u="none" dirty="0" err="1"/>
              <a:t>dit</a:t>
            </a:r>
            <a:r>
              <a:rPr lang="en-US" sz="1300" u="none" dirty="0"/>
              <a:t> </a:t>
            </a:r>
            <a:r>
              <a:rPr lang="en-US" sz="1300" u="none" dirty="0" err="1"/>
              <a:t>programma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Voer</a:t>
            </a:r>
            <a:r>
              <a:rPr lang="en-US" sz="1300" u="none" dirty="0"/>
              <a:t> je </a:t>
            </a:r>
            <a:r>
              <a:rPr lang="en-US" sz="1300" u="none" dirty="0" err="1"/>
              <a:t>keuze</a:t>
            </a:r>
            <a:r>
              <a:rPr lang="en-US" sz="1300" u="none" dirty="0"/>
              <a:t> in en </a:t>
            </a:r>
            <a:r>
              <a:rPr lang="en-US" sz="1300" u="none" dirty="0" err="1"/>
              <a:t>druk</a:t>
            </a:r>
            <a:r>
              <a:rPr lang="en-US" sz="1300" u="none" dirty="0"/>
              <a:t> op &lt;Enter&gt;: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              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                                   w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gkindt</a:t>
            </a:r>
            <a:r>
              <a:rPr lang="en-US" sz="1300" u="none" dirty="0"/>
              <a:t>     pts/7        Mar 15 08:45    (pcgeertk.ugent.be)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pdawyndt</a:t>
            </a:r>
            <a:r>
              <a:rPr lang="en-US" sz="1300" u="none" dirty="0"/>
              <a:t>   pts/8        Mar 15 09:04    (we02c029.ugent.be)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 </a:t>
            </a: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1331913" y="1343025"/>
            <a:ext cx="7416800" cy="5326063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 </a:t>
            </a:r>
            <a:r>
              <a:rPr lang="en-US" sz="1300" b="1" u="none" dirty="0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  <a:r>
              <a:rPr lang="en-US" sz="1300" b="1" u="none" dirty="0" err="1"/>
              <a:t>case_demo</a:t>
            </a:r>
            <a:endParaRPr lang="en-US" sz="1300" b="1" u="none" dirty="0">
              <a:solidFill>
                <a:srgbClr val="009900"/>
              </a:solidFill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Kies</a:t>
            </a:r>
            <a:r>
              <a:rPr lang="en-US" sz="1300" u="none" dirty="0"/>
              <a:t> </a:t>
            </a:r>
            <a:r>
              <a:rPr lang="en-US" sz="1300" u="none" dirty="0" err="1"/>
              <a:t>een</a:t>
            </a:r>
            <a:r>
              <a:rPr lang="en-US" sz="1300" u="none" dirty="0"/>
              <a:t> van de </a:t>
            </a:r>
            <a:r>
              <a:rPr lang="en-US" sz="1300" u="none" dirty="0" err="1"/>
              <a:t>volgende</a:t>
            </a:r>
            <a:r>
              <a:rPr lang="en-US" sz="1300" u="none" dirty="0"/>
              <a:t> </a:t>
            </a:r>
            <a:r>
              <a:rPr lang="en-US" sz="1300" u="none" dirty="0" err="1"/>
              <a:t>opties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d)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huidige</a:t>
            </a:r>
            <a:r>
              <a:rPr lang="en-US" sz="1300" u="none" dirty="0"/>
              <a:t> datum en </a:t>
            </a:r>
            <a:r>
              <a:rPr lang="en-US" sz="1300" u="none" dirty="0" err="1"/>
              <a:t>tijd</a:t>
            </a:r>
            <a:r>
              <a:rPr lang="en-US" sz="1300" u="none" dirty="0"/>
              <a:t>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l)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bestanden</a:t>
            </a:r>
            <a:r>
              <a:rPr lang="en-US" sz="1300" u="none" dirty="0"/>
              <a:t> in </a:t>
            </a:r>
            <a:r>
              <a:rPr lang="en-US" sz="1300" u="none" dirty="0" err="1"/>
              <a:t>huidige</a:t>
            </a:r>
            <a:r>
              <a:rPr lang="en-US" sz="1300" u="none" dirty="0"/>
              <a:t> directory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w) </a:t>
            </a:r>
            <a:r>
              <a:rPr lang="en-US" sz="1300" u="none" dirty="0" err="1"/>
              <a:t>toon</a:t>
            </a:r>
            <a:r>
              <a:rPr lang="en-US" sz="1300" u="none" dirty="0"/>
              <a:t> </a:t>
            </a:r>
            <a:r>
              <a:rPr lang="en-US" sz="1300" u="none" dirty="0" err="1"/>
              <a:t>lijst</a:t>
            </a:r>
            <a:r>
              <a:rPr lang="en-US" sz="1300" u="none" dirty="0"/>
              <a:t> van </a:t>
            </a:r>
            <a:r>
              <a:rPr lang="en-US" sz="1300" u="none" dirty="0" err="1"/>
              <a:t>actieve</a:t>
            </a:r>
            <a:r>
              <a:rPr lang="en-US" sz="1300" u="none" dirty="0"/>
              <a:t> </a:t>
            </a:r>
            <a:r>
              <a:rPr lang="en-US" sz="1300" u="none" dirty="0" err="1"/>
              <a:t>gebruikers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    q) stop </a:t>
            </a:r>
            <a:r>
              <a:rPr lang="en-US" sz="1300" u="none" dirty="0" err="1"/>
              <a:t>dit</a:t>
            </a:r>
            <a:r>
              <a:rPr lang="en-US" sz="1300" u="none" dirty="0"/>
              <a:t> </a:t>
            </a:r>
            <a:r>
              <a:rPr lang="en-US" sz="1300" u="none" dirty="0" err="1"/>
              <a:t>programma</a:t>
            </a: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Voer</a:t>
            </a:r>
            <a:r>
              <a:rPr lang="en-US" sz="1300" u="none" dirty="0"/>
              <a:t> je </a:t>
            </a:r>
            <a:r>
              <a:rPr lang="en-US" sz="1300" u="none" dirty="0" err="1"/>
              <a:t>keuze</a:t>
            </a:r>
            <a:r>
              <a:rPr lang="en-US" sz="1300" u="none" dirty="0"/>
              <a:t> in en </a:t>
            </a:r>
            <a:r>
              <a:rPr lang="en-US" sz="1300" u="none" dirty="0" err="1"/>
              <a:t>druk</a:t>
            </a:r>
            <a:r>
              <a:rPr lang="en-US" sz="1300" u="none" dirty="0"/>
              <a:t> op &lt;Enter&gt;: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1331913" y="1343025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                                   q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endParaRPr lang="en-US" sz="1300" b="1" u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case_demo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#!/bin/bash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Kies</a:t>
            </a:r>
            <a:r>
              <a:rPr lang="en-US" sz="1400" u="none" dirty="0"/>
              <a:t> </a:t>
            </a:r>
            <a:r>
              <a:rPr lang="en-US" sz="1400" u="none" dirty="0" err="1"/>
              <a:t>een</a:t>
            </a:r>
            <a:r>
              <a:rPr lang="en-US" sz="1400" u="none" dirty="0"/>
              <a:t> van de </a:t>
            </a:r>
            <a:r>
              <a:rPr lang="en-US" sz="1400" u="none" dirty="0" err="1"/>
              <a:t>volgende</a:t>
            </a:r>
            <a:r>
              <a:rPr lang="en-US" sz="1400" u="none" dirty="0"/>
              <a:t> </a:t>
            </a:r>
            <a:r>
              <a:rPr lang="en-US" sz="1400" u="none" dirty="0" err="1"/>
              <a:t>opties</a:t>
            </a:r>
            <a:r>
              <a:rPr lang="en-US" sz="1400" u="none" dirty="0"/>
              <a:t>:"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d: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huidige</a:t>
            </a:r>
            <a:r>
              <a:rPr lang="en-US" sz="1400" u="none" dirty="0"/>
              <a:t> datum en </a:t>
            </a:r>
            <a:r>
              <a:rPr lang="en-US" sz="1400" u="none" dirty="0" err="1"/>
              <a:t>tijd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l: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lijst</a:t>
            </a:r>
            <a:r>
              <a:rPr lang="en-US" sz="1400" u="none" dirty="0"/>
              <a:t> van </a:t>
            </a:r>
            <a:r>
              <a:rPr lang="en-US" sz="1400" u="none" dirty="0" err="1"/>
              <a:t>bestanden</a:t>
            </a:r>
            <a:r>
              <a:rPr lang="en-US" sz="1400" u="none" dirty="0"/>
              <a:t> in </a:t>
            </a:r>
            <a:r>
              <a:rPr lang="en-US" sz="1400" u="none" dirty="0" err="1"/>
              <a:t>huidige</a:t>
            </a:r>
            <a:r>
              <a:rPr lang="en-US" sz="1400" u="none" dirty="0"/>
              <a:t> directory"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w: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lijst</a:t>
            </a:r>
            <a:r>
              <a:rPr lang="en-US" sz="1400" u="none" dirty="0"/>
              <a:t> van </a:t>
            </a:r>
            <a:r>
              <a:rPr lang="en-US" sz="1400" u="none" dirty="0" err="1"/>
              <a:t>actieve</a:t>
            </a:r>
            <a:r>
              <a:rPr lang="en-US" sz="1400" u="none" dirty="0"/>
              <a:t> </a:t>
            </a:r>
            <a:r>
              <a:rPr lang="en-US" sz="1400" u="none" dirty="0" err="1"/>
              <a:t>gebruikers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q: stop </a:t>
            </a:r>
            <a:r>
              <a:rPr lang="en-US" sz="1400" u="none" dirty="0" err="1"/>
              <a:t>dit</a:t>
            </a:r>
            <a:r>
              <a:rPr lang="en-US" sz="1400" u="none" dirty="0"/>
              <a:t> </a:t>
            </a:r>
            <a:r>
              <a:rPr lang="en-US" sz="1400" u="none" dirty="0" err="1"/>
              <a:t>programma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Voer</a:t>
            </a:r>
            <a:r>
              <a:rPr lang="en-US" sz="1400" u="none" dirty="0"/>
              <a:t> je </a:t>
            </a:r>
            <a:r>
              <a:rPr lang="en-US" sz="1400" u="none" dirty="0" err="1"/>
              <a:t>keuze</a:t>
            </a:r>
            <a:r>
              <a:rPr lang="en-US" sz="1400" u="none" dirty="0"/>
              <a:t> in en </a:t>
            </a:r>
            <a:r>
              <a:rPr lang="en-US" sz="1400" u="none" dirty="0" err="1"/>
              <a:t>druk</a:t>
            </a:r>
            <a:r>
              <a:rPr lang="en-US" sz="1400" u="none" dirty="0"/>
              <a:t> op &lt;Enter&gt;: \c"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read </a:t>
            </a:r>
            <a:r>
              <a:rPr lang="en-US" sz="1400" u="none" dirty="0" err="1"/>
              <a:t>keuze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case "$</a:t>
            </a:r>
            <a:r>
              <a:rPr lang="en-US" sz="1400" u="none" dirty="0" err="1"/>
              <a:t>keuze</a:t>
            </a:r>
            <a:r>
              <a:rPr lang="en-US" sz="1400" u="none" dirty="0"/>
              <a:t>" in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d) date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l) </a:t>
            </a:r>
            <a:r>
              <a:rPr lang="en-US" sz="1400" u="none" dirty="0" err="1"/>
              <a:t>ls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w) who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q) 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 err="1"/>
              <a:t>esac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Meerwaardige voorwaarden</a:t>
            </a:r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case_demo</a:t>
            </a:r>
            <a:endParaRPr lang="en-US" sz="14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#!/bin/bash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Kies</a:t>
            </a:r>
            <a:r>
              <a:rPr lang="en-US" sz="1400" u="none" dirty="0"/>
              <a:t> </a:t>
            </a:r>
            <a:r>
              <a:rPr lang="en-US" sz="1400" u="none" dirty="0" err="1"/>
              <a:t>een</a:t>
            </a:r>
            <a:r>
              <a:rPr lang="en-US" sz="1400" u="none" dirty="0"/>
              <a:t> van de </a:t>
            </a:r>
            <a:r>
              <a:rPr lang="en-US" sz="1400" u="none" dirty="0" err="1"/>
              <a:t>volgende</a:t>
            </a:r>
            <a:r>
              <a:rPr lang="en-US" sz="1400" u="none" dirty="0"/>
              <a:t> </a:t>
            </a:r>
            <a:r>
              <a:rPr lang="en-US" sz="1400" u="none" dirty="0" err="1"/>
              <a:t>opties</a:t>
            </a:r>
            <a:r>
              <a:rPr lang="en-US" sz="1400" u="none" dirty="0"/>
              <a:t>:"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d: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huidige</a:t>
            </a:r>
            <a:r>
              <a:rPr lang="en-US" sz="1400" u="none" dirty="0"/>
              <a:t> datum en </a:t>
            </a:r>
            <a:r>
              <a:rPr lang="en-US" sz="1400" u="none" dirty="0" err="1"/>
              <a:t>tijd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l: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lijst</a:t>
            </a:r>
            <a:r>
              <a:rPr lang="en-US" sz="1400" u="none" dirty="0"/>
              <a:t> van </a:t>
            </a:r>
            <a:r>
              <a:rPr lang="en-US" sz="1400" u="none" dirty="0" err="1"/>
              <a:t>bestanden</a:t>
            </a:r>
            <a:r>
              <a:rPr lang="en-US" sz="1400" u="none" dirty="0"/>
              <a:t> in </a:t>
            </a:r>
            <a:r>
              <a:rPr lang="en-US" sz="1400" u="none" dirty="0" err="1"/>
              <a:t>huidige</a:t>
            </a:r>
            <a:r>
              <a:rPr lang="en-US" sz="1400" u="none" dirty="0"/>
              <a:t> directory"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w: </a:t>
            </a:r>
            <a:r>
              <a:rPr lang="en-US" sz="1400" u="none" dirty="0" err="1"/>
              <a:t>toon</a:t>
            </a:r>
            <a:r>
              <a:rPr lang="en-US" sz="1400" u="none" dirty="0"/>
              <a:t> </a:t>
            </a:r>
            <a:r>
              <a:rPr lang="en-US" sz="1400" u="none" dirty="0" err="1"/>
              <a:t>lijst</a:t>
            </a:r>
            <a:r>
              <a:rPr lang="en-US" sz="1400" u="none" dirty="0"/>
              <a:t> van </a:t>
            </a:r>
            <a:r>
              <a:rPr lang="en-US" sz="1400" u="none" dirty="0" err="1"/>
              <a:t>actieve</a:t>
            </a:r>
            <a:r>
              <a:rPr lang="en-US" sz="1400" u="none" dirty="0"/>
              <a:t> </a:t>
            </a:r>
            <a:r>
              <a:rPr lang="en-US" sz="1400" u="none" dirty="0" err="1"/>
              <a:t>gebruikers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    q: stop </a:t>
            </a:r>
            <a:r>
              <a:rPr lang="en-US" sz="1400" u="none" dirty="0" err="1"/>
              <a:t>dit</a:t>
            </a:r>
            <a:r>
              <a:rPr lang="en-US" sz="1400" u="none" dirty="0"/>
              <a:t> </a:t>
            </a:r>
            <a:r>
              <a:rPr lang="en-US" sz="1400" u="none" dirty="0" err="1"/>
              <a:t>programma</a:t>
            </a:r>
            <a:r>
              <a:rPr lang="en-US" sz="14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Voer</a:t>
            </a:r>
            <a:r>
              <a:rPr lang="en-US" sz="1400" u="none" dirty="0"/>
              <a:t> je </a:t>
            </a:r>
            <a:r>
              <a:rPr lang="en-US" sz="1400" u="none" dirty="0" err="1"/>
              <a:t>keuze</a:t>
            </a:r>
            <a:r>
              <a:rPr lang="en-US" sz="1400" u="none" dirty="0"/>
              <a:t> in en </a:t>
            </a:r>
            <a:r>
              <a:rPr lang="en-US" sz="1400" u="none" dirty="0" err="1"/>
              <a:t>druk</a:t>
            </a:r>
            <a:r>
              <a:rPr lang="en-US" sz="1400" u="none" dirty="0"/>
              <a:t> op &lt;Enter&gt;: \c"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read </a:t>
            </a:r>
            <a:r>
              <a:rPr lang="en-US" sz="1400" u="none" dirty="0" err="1"/>
              <a:t>keuze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case "$</a:t>
            </a:r>
            <a:r>
              <a:rPr lang="en-US" sz="1400" u="none" dirty="0" err="1"/>
              <a:t>keuze</a:t>
            </a:r>
            <a:r>
              <a:rPr lang="en-US" sz="1400" u="none" dirty="0"/>
              <a:t>" in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d) date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l) </a:t>
            </a:r>
            <a:r>
              <a:rPr lang="en-US" sz="1400" u="none" dirty="0" err="1"/>
              <a:t>ls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w) who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q) 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*) echo "</a:t>
            </a:r>
            <a:r>
              <a:rPr lang="en-US" sz="1400" u="none" dirty="0" err="1"/>
              <a:t>Ongeldige</a:t>
            </a:r>
            <a:r>
              <a:rPr lang="en-US" sz="1400" u="none" dirty="0"/>
              <a:t> </a:t>
            </a:r>
            <a:r>
              <a:rPr lang="en-US" sz="1400" u="none" dirty="0" err="1"/>
              <a:t>optie</a:t>
            </a:r>
            <a:r>
              <a:rPr lang="en-US" sz="1400" u="none" dirty="0"/>
              <a:t>. </a:t>
            </a:r>
            <a:r>
              <a:rPr lang="en-US" sz="1400" u="none" dirty="0" err="1"/>
              <a:t>Voer</a:t>
            </a:r>
            <a:r>
              <a:rPr lang="en-US" sz="1400" u="none" dirty="0"/>
              <a:t> het </a:t>
            </a:r>
            <a:r>
              <a:rPr lang="en-US" sz="1400" u="none" dirty="0" err="1"/>
              <a:t>programma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 </a:t>
            </a:r>
            <a:r>
              <a:rPr lang="en-US" sz="1400" u="none" dirty="0" err="1"/>
              <a:t>uit</a:t>
            </a:r>
            <a:r>
              <a:rPr lang="en-US" sz="1400" u="none" dirty="0" smtClean="0"/>
              <a:t>."</a:t>
            </a:r>
            <a:r>
              <a:rPr lang="en-US" sz="1400" u="none" dirty="0"/>
              <a:t> 1&gt;&amp;2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exit 1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     ;;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 err="1"/>
              <a:t>esac</a:t>
            </a:r>
            <a:endParaRPr lang="en-US" sz="14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Meerwaardige voorwaarden</a:t>
            </a:r>
            <a:endParaRPr lang="nl-N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For controlelus</a:t>
            </a:r>
            <a:endParaRPr lang="nl-NL"/>
          </a:p>
        </p:txBody>
      </p:sp>
      <p:sp>
        <p:nvSpPr>
          <p:cNvPr id="2335747" name="AutoShape 3"/>
          <p:cNvSpPr>
            <a:spLocks noChangeArrowheads="1"/>
          </p:cNvSpPr>
          <p:nvPr/>
        </p:nvSpPr>
        <p:spPr bwMode="auto">
          <a:xfrm>
            <a:off x="611188" y="1341438"/>
            <a:ext cx="5084762" cy="1631950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>
                <a:solidFill>
                  <a:srgbClr val="3333CC"/>
                </a:solidFill>
              </a:rPr>
              <a:t>for </a:t>
            </a:r>
            <a:r>
              <a:rPr lang="en-GB" sz="1800" b="1" i="1" u="none" dirty="0" err="1"/>
              <a:t>variabele</a:t>
            </a:r>
            <a:r>
              <a:rPr lang="en-GB" sz="1800" b="1" i="1" u="none" dirty="0"/>
              <a:t> </a:t>
            </a:r>
            <a:r>
              <a:rPr lang="en-GB" sz="1800" b="1" u="none" dirty="0"/>
              <a:t>[</a:t>
            </a:r>
            <a:r>
              <a:rPr lang="en-GB" sz="1800" b="1" u="none" dirty="0">
                <a:solidFill>
                  <a:srgbClr val="3333CC"/>
                </a:solidFill>
              </a:rPr>
              <a:t>in</a:t>
            </a:r>
            <a:r>
              <a:rPr lang="en-GB" sz="1800" b="1" u="none" dirty="0"/>
              <a:t> </a:t>
            </a:r>
            <a:r>
              <a:rPr lang="en-GB" sz="1800" b="1" i="1" u="none" dirty="0" err="1"/>
              <a:t>argumentenlijst</a:t>
            </a:r>
            <a:r>
              <a:rPr lang="en-GB" sz="1800" b="1" u="none" dirty="0"/>
              <a:t>]</a:t>
            </a:r>
            <a:r>
              <a:rPr lang="en-GB" sz="1800" b="1" i="1" u="none" dirty="0"/>
              <a:t> </a:t>
            </a:r>
          </a:p>
          <a:p>
            <a:pPr algn="l">
              <a:buFontTx/>
              <a:buNone/>
            </a:pPr>
            <a:r>
              <a:rPr lang="en-GB" sz="1800" b="1" u="none" dirty="0">
                <a:solidFill>
                  <a:srgbClr val="3333CC"/>
                </a:solidFill>
              </a:rPr>
              <a:t>do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>
                <a:solidFill>
                  <a:srgbClr val="3333CC"/>
                </a:solidFill>
              </a:rPr>
              <a:t>  </a:t>
            </a:r>
            <a:r>
              <a:rPr lang="en-GB" sz="1800" b="1" i="1" u="none" dirty="0" err="1"/>
              <a:t>instructies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>
                <a:solidFill>
                  <a:srgbClr val="3333CC"/>
                </a:solidFill>
              </a:rPr>
              <a:t>done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976938" y="1023938"/>
            <a:ext cx="2698750" cy="5718175"/>
            <a:chOff x="3765" y="645"/>
            <a:chExt cx="1700" cy="3602"/>
          </a:xfrm>
        </p:grpSpPr>
        <p:sp>
          <p:nvSpPr>
            <p:cNvPr id="31751" name="Text Box 27"/>
            <p:cNvSpPr txBox="1">
              <a:spLocks noChangeArrowheads="1"/>
            </p:cNvSpPr>
            <p:nvPr/>
          </p:nvSpPr>
          <p:spPr bwMode="auto">
            <a:xfrm>
              <a:off x="5177" y="301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>
                  <a:solidFill>
                    <a:srgbClr val="33CC33"/>
                  </a:solidFill>
                </a:rPr>
                <a:t>ja</a:t>
              </a:r>
              <a:endParaRPr lang="nl-NL" sz="1800" b="1" u="none">
                <a:solidFill>
                  <a:srgbClr val="33CC33"/>
                </a:solidFill>
              </a:endParaRPr>
            </a:p>
          </p:txBody>
        </p:sp>
        <p:sp>
          <p:nvSpPr>
            <p:cNvPr id="31752" name="Text Box 28"/>
            <p:cNvSpPr txBox="1">
              <a:spLocks noChangeArrowheads="1"/>
            </p:cNvSpPr>
            <p:nvPr/>
          </p:nvSpPr>
          <p:spPr bwMode="auto">
            <a:xfrm>
              <a:off x="4485" y="3684"/>
              <a:ext cx="4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>
                  <a:solidFill>
                    <a:srgbClr val="33CC33"/>
                  </a:solidFill>
                </a:rPr>
                <a:t>neen</a:t>
              </a:r>
              <a:endParaRPr lang="nl-NL" sz="1800" b="1" u="none">
                <a:solidFill>
                  <a:srgbClr val="33CC33"/>
                </a:solidFill>
              </a:endParaRPr>
            </a:p>
          </p:txBody>
        </p:sp>
        <p:sp>
          <p:nvSpPr>
            <p:cNvPr id="31753" name="Oval 29"/>
            <p:cNvSpPr>
              <a:spLocks noChangeArrowheads="1"/>
            </p:cNvSpPr>
            <p:nvPr/>
          </p:nvSpPr>
          <p:spPr bwMode="auto">
            <a:xfrm>
              <a:off x="4355" y="645"/>
              <a:ext cx="273" cy="27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35774" name="Rectangle 30"/>
            <p:cNvSpPr>
              <a:spLocks noChangeArrowheads="1"/>
            </p:cNvSpPr>
            <p:nvPr/>
          </p:nvSpPr>
          <p:spPr bwMode="auto">
            <a:xfrm>
              <a:off x="3836" y="2097"/>
              <a:ext cx="1316" cy="40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u="none"/>
                <a:t>instructies</a:t>
              </a:r>
              <a:endParaRPr lang="nl-NL" sz="1800" b="1" u="none"/>
            </a:p>
          </p:txBody>
        </p:sp>
        <p:cxnSp>
          <p:nvCxnSpPr>
            <p:cNvPr id="31755" name="AutoShape 31"/>
            <p:cNvCxnSpPr>
              <a:cxnSpLocks noChangeShapeType="1"/>
              <a:stCxn id="31753" idx="4"/>
              <a:endCxn id="2335784" idx="0"/>
            </p:cNvCxnSpPr>
            <p:nvPr/>
          </p:nvCxnSpPr>
          <p:spPr bwMode="auto">
            <a:xfrm>
              <a:off x="4492" y="918"/>
              <a:ext cx="2" cy="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1756" name="AutoShape 32"/>
            <p:cNvCxnSpPr>
              <a:cxnSpLocks noChangeShapeType="1"/>
              <a:stCxn id="2335774" idx="2"/>
              <a:endCxn id="2335780" idx="0"/>
            </p:cNvCxnSpPr>
            <p:nvPr/>
          </p:nvCxnSpPr>
          <p:spPr bwMode="auto">
            <a:xfrm flipH="1">
              <a:off x="4491" y="2505"/>
              <a:ext cx="3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1757" name="AutoShape 33"/>
            <p:cNvCxnSpPr>
              <a:cxnSpLocks noChangeShapeType="1"/>
              <a:stCxn id="2335780" idx="3"/>
              <a:endCxn id="31753" idx="6"/>
            </p:cNvCxnSpPr>
            <p:nvPr/>
          </p:nvCxnSpPr>
          <p:spPr bwMode="auto">
            <a:xfrm flipH="1" flipV="1">
              <a:off x="4628" y="782"/>
              <a:ext cx="589" cy="2449"/>
            </a:xfrm>
            <a:prstGeom prst="bentConnector3">
              <a:avLst>
                <a:gd name="adj1" fmla="val -5127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1758" name="AutoShape 35"/>
            <p:cNvCxnSpPr>
              <a:cxnSpLocks noChangeShapeType="1"/>
              <a:stCxn id="2335780" idx="2"/>
              <a:endCxn id="31760" idx="0"/>
            </p:cNvCxnSpPr>
            <p:nvPr/>
          </p:nvCxnSpPr>
          <p:spPr bwMode="auto">
            <a:xfrm>
              <a:off x="4491" y="3684"/>
              <a:ext cx="1" cy="2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335780" name="AutoShape 36"/>
            <p:cNvSpPr>
              <a:spLocks noChangeArrowheads="1"/>
            </p:cNvSpPr>
            <p:nvPr/>
          </p:nvSpPr>
          <p:spPr bwMode="auto">
            <a:xfrm>
              <a:off x="3765" y="2777"/>
              <a:ext cx="1452" cy="907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u="none">
                  <a:latin typeface="Calibri" pitchFamily="34" charset="0"/>
                </a:rPr>
                <a:t>zijn er nog </a:t>
              </a:r>
            </a:p>
            <a:p>
              <a:pPr>
                <a:buFontTx/>
                <a:buNone/>
                <a:defRPr/>
              </a:pPr>
              <a:r>
                <a:rPr lang="fr-BE" sz="1400" u="none">
                  <a:latin typeface="Calibri" pitchFamily="34" charset="0"/>
                </a:rPr>
                <a:t>meer woorden in </a:t>
              </a:r>
            </a:p>
            <a:p>
              <a:pPr>
                <a:buFontTx/>
                <a:buNone/>
                <a:defRPr/>
              </a:pPr>
              <a:r>
                <a:rPr lang="fr-BE" sz="1400" i="1" u="none">
                  <a:latin typeface="Calibri" pitchFamily="34" charset="0"/>
                </a:rPr>
                <a:t>argumentenlijst</a:t>
              </a:r>
              <a:endParaRPr lang="nl-NL" sz="1400" i="1" u="none">
                <a:latin typeface="Calibri" pitchFamily="34" charset="0"/>
              </a:endParaRPr>
            </a:p>
          </p:txBody>
        </p:sp>
        <p:sp>
          <p:nvSpPr>
            <p:cNvPr id="31760" name="Oval 39"/>
            <p:cNvSpPr>
              <a:spLocks noChangeArrowheads="1"/>
            </p:cNvSpPr>
            <p:nvPr/>
          </p:nvSpPr>
          <p:spPr bwMode="auto">
            <a:xfrm>
              <a:off x="4355" y="3974"/>
              <a:ext cx="273" cy="27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35784" name="Rectangle 40"/>
            <p:cNvSpPr>
              <a:spLocks noChangeArrowheads="1"/>
            </p:cNvSpPr>
            <p:nvPr/>
          </p:nvSpPr>
          <p:spPr bwMode="auto">
            <a:xfrm>
              <a:off x="3836" y="1280"/>
              <a:ext cx="1316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u="none" dirty="0" err="1">
                  <a:latin typeface="Calibri" pitchFamily="34" charset="0"/>
                </a:rPr>
                <a:t>ken</a:t>
              </a:r>
              <a:r>
                <a:rPr lang="fr-BE" sz="1400" u="none" dirty="0">
                  <a:latin typeface="Calibri" pitchFamily="34" charset="0"/>
                </a:rPr>
                <a:t> </a:t>
              </a:r>
              <a:r>
                <a:rPr lang="fr-BE" sz="1400" u="none" dirty="0" err="1">
                  <a:latin typeface="Calibri" pitchFamily="34" charset="0"/>
                </a:rPr>
                <a:t>het</a:t>
              </a:r>
              <a:r>
                <a:rPr lang="fr-BE" sz="1400" u="none" dirty="0">
                  <a:latin typeface="Calibri" pitchFamily="34" charset="0"/>
                </a:rPr>
                <a:t> </a:t>
              </a:r>
              <a:r>
                <a:rPr lang="fr-BE" sz="1400" u="none" dirty="0" err="1">
                  <a:latin typeface="Calibri" pitchFamily="34" charset="0"/>
                </a:rPr>
                <a:t>volgende</a:t>
              </a:r>
              <a:r>
                <a:rPr lang="fr-BE" sz="1400" u="none" dirty="0">
                  <a:latin typeface="Calibri" pitchFamily="34" charset="0"/>
                </a:rPr>
                <a:t> </a:t>
              </a:r>
              <a:r>
                <a:rPr lang="fr-BE" sz="1400" u="none" dirty="0" err="1">
                  <a:latin typeface="Calibri" pitchFamily="34" charset="0"/>
                </a:rPr>
                <a:t>woord</a:t>
              </a:r>
              <a:r>
                <a:rPr lang="fr-BE" sz="1400" u="none" dirty="0">
                  <a:latin typeface="Calibri" pitchFamily="34" charset="0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fr-BE" sz="1400" u="none" dirty="0" err="1">
                  <a:latin typeface="Calibri" pitchFamily="34" charset="0"/>
                </a:rPr>
                <a:t>uit</a:t>
              </a:r>
              <a:r>
                <a:rPr lang="fr-BE" sz="1400" u="none" dirty="0">
                  <a:latin typeface="Calibri" pitchFamily="34" charset="0"/>
                </a:rPr>
                <a:t> </a:t>
              </a:r>
              <a:r>
                <a:rPr lang="fr-BE" sz="1400" i="1" u="none" dirty="0" err="1">
                  <a:latin typeface="Calibri" pitchFamily="34" charset="0"/>
                </a:rPr>
                <a:t>argumentenlijst</a:t>
              </a:r>
              <a:r>
                <a:rPr lang="fr-BE" sz="1400" i="1" u="none" dirty="0">
                  <a:latin typeface="Calibri" pitchFamily="34" charset="0"/>
                </a:rPr>
                <a:t> </a:t>
              </a:r>
              <a:r>
                <a:rPr lang="fr-BE" sz="1400" u="none" dirty="0" err="1">
                  <a:latin typeface="Calibri" pitchFamily="34" charset="0"/>
                </a:rPr>
                <a:t>toe</a:t>
              </a:r>
              <a:endParaRPr lang="fr-BE" sz="1400" u="none" dirty="0">
                <a:latin typeface="Calibri" pitchFamily="34" charset="0"/>
              </a:endParaRPr>
            </a:p>
            <a:p>
              <a:pPr>
                <a:buFontTx/>
                <a:buNone/>
                <a:defRPr/>
              </a:pPr>
              <a:r>
                <a:rPr lang="fr-BE" sz="1400" u="none" dirty="0" err="1">
                  <a:latin typeface="Calibri" pitchFamily="34" charset="0"/>
                </a:rPr>
                <a:t>aan</a:t>
              </a:r>
              <a:r>
                <a:rPr lang="fr-BE" sz="1400" u="none" dirty="0">
                  <a:latin typeface="Calibri" pitchFamily="34" charset="0"/>
                </a:rPr>
                <a:t> </a:t>
              </a:r>
              <a:r>
                <a:rPr lang="fr-BE" sz="1400" i="1" u="none" dirty="0" err="1">
                  <a:latin typeface="Calibri" pitchFamily="34" charset="0"/>
                </a:rPr>
                <a:t>variabele</a:t>
              </a:r>
              <a:endParaRPr lang="nl-NL" sz="1400" i="1" u="none" dirty="0">
                <a:latin typeface="Calibri" pitchFamily="34" charset="0"/>
              </a:endParaRPr>
            </a:p>
          </p:txBody>
        </p:sp>
        <p:cxnSp>
          <p:nvCxnSpPr>
            <p:cNvPr id="31762" name="AutoShape 41"/>
            <p:cNvCxnSpPr>
              <a:cxnSpLocks noChangeShapeType="1"/>
              <a:stCxn id="2335784" idx="2"/>
              <a:endCxn id="2335774" idx="0"/>
            </p:cNvCxnSpPr>
            <p:nvPr/>
          </p:nvCxnSpPr>
          <p:spPr bwMode="auto">
            <a:xfrm>
              <a:off x="4494" y="1808"/>
              <a:ext cx="0" cy="2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335787" name="AutoShape 43"/>
          <p:cNvSpPr>
            <a:spLocks noChangeArrowheads="1"/>
          </p:cNvSpPr>
          <p:nvPr/>
        </p:nvSpPr>
        <p:spPr bwMode="auto">
          <a:xfrm>
            <a:off x="2641911" y="2565400"/>
            <a:ext cx="3160719" cy="1223963"/>
          </a:xfrm>
          <a:prstGeom prst="wedgeRoundRectCallout">
            <a:avLst>
              <a:gd name="adj1" fmla="val -39606"/>
              <a:gd name="adj2" fmla="val -113815"/>
              <a:gd name="adj3" fmla="val 16667"/>
            </a:avLst>
          </a:prstGeom>
          <a:solidFill>
            <a:srgbClr val="FFCC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indien dit optionele deel niet wordt meegegeven aan de </a:t>
            </a:r>
            <a:r>
              <a:rPr lang="nl-NL" sz="1600" u="none" dirty="0" err="1">
                <a:latin typeface="Calibri" pitchFamily="34" charset="0"/>
              </a:rPr>
              <a:t>for</a:t>
            </a:r>
            <a:r>
              <a:rPr lang="nl-NL" sz="1600" u="none" dirty="0">
                <a:latin typeface="Calibri" pitchFamily="34" charset="0"/>
              </a:rPr>
              <a:t> instructie, dan wordt standaard de lijst van </a:t>
            </a:r>
            <a:r>
              <a:rPr lang="nl-NL" sz="1600" u="none" dirty="0" err="1">
                <a:latin typeface="Calibri" pitchFamily="34" charset="0"/>
              </a:rPr>
              <a:t>commandolijnargumenten</a:t>
            </a:r>
            <a:r>
              <a:rPr lang="nl-NL" sz="1600" u="none" dirty="0">
                <a:latin typeface="Calibri" pitchFamily="34" charset="0"/>
              </a:rPr>
              <a:t> gebruikt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47" grpId="0" animBg="1"/>
      <p:bldP spid="23357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771" name="AutoShape 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cat </a:t>
            </a:r>
            <a:r>
              <a:rPr lang="en-US" sz="1800" b="1" u="none" dirty="0" err="1"/>
              <a:t>for_demo</a:t>
            </a:r>
            <a:endParaRPr lang="en-US" sz="1800" b="1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#!/bin/bash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for </a:t>
            </a:r>
            <a:r>
              <a:rPr lang="en-US" sz="1800" u="none" dirty="0" err="1"/>
              <a:t>dalton</a:t>
            </a:r>
            <a:r>
              <a:rPr lang="en-US" sz="1800" u="none" dirty="0"/>
              <a:t> in Joe William Jack </a:t>
            </a:r>
            <a:r>
              <a:rPr lang="en-US" sz="1800" u="none" dirty="0" err="1"/>
              <a:t>Averell</a:t>
            </a:r>
            <a:endParaRPr lang="en-US" sz="1800" u="none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do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  echo "$</a:t>
            </a:r>
            <a:r>
              <a:rPr lang="en-US" sz="1800" u="none" dirty="0" err="1"/>
              <a:t>dalton</a:t>
            </a:r>
            <a:r>
              <a:rPr lang="en-US" sz="1800" u="none" dirty="0"/>
              <a:t>"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done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 dirty="0"/>
              <a:t>exit 0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6776" name="AutoShape 8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b="1" u="none"/>
              <a:t>  for_demo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For controlelus</a:t>
            </a:r>
            <a:endParaRPr lang="nl-NL"/>
          </a:p>
        </p:txBody>
      </p:sp>
      <p:sp>
        <p:nvSpPr>
          <p:cNvPr id="2336777" name="AutoShape 9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>
              <a:solidFill>
                <a:srgbClr val="0099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/>
              <a:t>Joe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/>
              <a:t>William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/>
              <a:t>Jack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u="none"/>
              <a:t>Averell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7845431" y="188913"/>
            <a:ext cx="1298576" cy="858837"/>
            <a:chOff x="4942" y="119"/>
            <a:chExt cx="818" cy="541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5231" y="119"/>
              <a:ext cx="529" cy="54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 algn="ctr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pic>
          <p:nvPicPr>
            <p:cNvPr id="32776" name="Picture 11" descr="dalton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2" y="136"/>
              <a:ext cx="793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6" grpId="0" animBg="1"/>
      <p:bldP spid="23367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794" name="AutoShape 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  <a:r>
              <a:rPr lang="en-US" sz="1600" b="1" u="none" dirty="0"/>
              <a:t> cat </a:t>
            </a:r>
            <a:r>
              <a:rPr lang="en-US" sz="1600" b="1" u="none" dirty="0" err="1"/>
              <a:t>user_info</a:t>
            </a: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for user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do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# </a:t>
            </a:r>
            <a:r>
              <a:rPr lang="en-US" sz="1600" u="none" dirty="0" err="1"/>
              <a:t>geef</a:t>
            </a:r>
            <a:r>
              <a:rPr lang="en-US" sz="1600" u="none" dirty="0"/>
              <a:t> </a:t>
            </a:r>
            <a:r>
              <a:rPr lang="en-US" sz="1600" u="none" dirty="0" err="1"/>
              <a:t>niets</a:t>
            </a:r>
            <a:r>
              <a:rPr lang="en-US" sz="1600" u="none" dirty="0"/>
              <a:t> </a:t>
            </a:r>
            <a:r>
              <a:rPr lang="en-US" sz="1600" u="none" dirty="0" err="1"/>
              <a:t>weer</a:t>
            </a:r>
            <a:r>
              <a:rPr lang="en-US" sz="1600" u="none" dirty="0"/>
              <a:t> </a:t>
            </a:r>
            <a:r>
              <a:rPr lang="en-US" sz="1600" u="none" dirty="0" err="1"/>
              <a:t>als</a:t>
            </a:r>
            <a:r>
              <a:rPr lang="en-US" sz="1600" u="none" dirty="0"/>
              <a:t> </a:t>
            </a:r>
            <a:r>
              <a:rPr lang="en-US" sz="1600" u="none" dirty="0" err="1"/>
              <a:t>loginnaam</a:t>
            </a:r>
            <a:r>
              <a:rPr lang="en-US" sz="1600" u="none" dirty="0"/>
              <a:t> </a:t>
            </a:r>
            <a:r>
              <a:rPr lang="en-US" sz="1600" u="none" dirty="0" err="1"/>
              <a:t>niet</a:t>
            </a:r>
            <a:r>
              <a:rPr lang="en-US" sz="1600" u="none" dirty="0"/>
              <a:t> </a:t>
            </a:r>
            <a:r>
              <a:rPr lang="en-US" sz="1600" u="none" dirty="0" err="1"/>
              <a:t>wordt</a:t>
            </a:r>
            <a:r>
              <a:rPr lang="en-US" sz="1600" u="none" dirty="0"/>
              <a:t> 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# </a:t>
            </a:r>
            <a:r>
              <a:rPr lang="en-US" sz="1600" u="none" dirty="0" err="1"/>
              <a:t>teruggevonden</a:t>
            </a:r>
            <a:r>
              <a:rPr lang="en-US" sz="1600" u="none" dirty="0"/>
              <a:t> in het /etc/</a:t>
            </a:r>
            <a:r>
              <a:rPr lang="en-US" sz="1600" u="none" dirty="0" err="1"/>
              <a:t>passwd</a:t>
            </a:r>
            <a:r>
              <a:rPr lang="en-US" sz="1600" u="none" dirty="0"/>
              <a:t> </a:t>
            </a:r>
            <a:r>
              <a:rPr lang="en-US" sz="1600" u="none" dirty="0" err="1"/>
              <a:t>bestand</a:t>
            </a: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</a:t>
            </a:r>
            <a:r>
              <a:rPr lang="en-US" sz="1600" u="none" dirty="0" err="1"/>
              <a:t>grep</a:t>
            </a:r>
            <a:r>
              <a:rPr lang="en-US" sz="1600" u="none" dirty="0"/>
              <a:t> "^"`echo $user":"` /etc/</a:t>
            </a:r>
            <a:r>
              <a:rPr lang="en-US" sz="1600" u="none" dirty="0" err="1"/>
              <a:t>passwd</a:t>
            </a:r>
            <a:r>
              <a:rPr lang="en-US" sz="1600" u="none" dirty="0"/>
              <a:t> 1&gt; /dev/null 2&gt;&amp;1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if [ $? -</a:t>
            </a:r>
            <a:r>
              <a:rPr lang="en-US" sz="1600" u="none" dirty="0" err="1"/>
              <a:t>eq</a:t>
            </a:r>
            <a:r>
              <a:rPr lang="en-US" sz="1600" u="none" dirty="0"/>
              <a:t> 0 ]; then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  echo -e "$user:\t\c"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  </a:t>
            </a:r>
            <a:r>
              <a:rPr lang="en-US" sz="1600" u="none" dirty="0" err="1"/>
              <a:t>grep</a:t>
            </a:r>
            <a:r>
              <a:rPr lang="en-US" sz="1600" u="none" dirty="0"/>
              <a:t> "^"`echo $user":"` /etc/</a:t>
            </a:r>
            <a:r>
              <a:rPr lang="en-US" sz="1600" u="none" dirty="0" err="1"/>
              <a:t>passwd</a:t>
            </a:r>
            <a:r>
              <a:rPr lang="en-US" sz="1600" u="none" dirty="0"/>
              <a:t> | cut -f5 -d':'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  </a:t>
            </a:r>
            <a:r>
              <a:rPr lang="en-US" sz="1600" u="none" dirty="0" err="1"/>
              <a:t>fi</a:t>
            </a: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done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/>
              <a:t>exit 0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7795" name="AutoShape 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  <a:r>
              <a:rPr lang="en-US" sz="1600" b="1" u="none" dirty="0" err="1"/>
              <a:t>user_info</a:t>
            </a:r>
            <a:r>
              <a:rPr lang="en-US" sz="1600" b="1" u="none" dirty="0"/>
              <a:t> </a:t>
            </a:r>
            <a:r>
              <a:rPr lang="en-US" sz="1600" b="1" u="none" dirty="0" err="1"/>
              <a:t>pdawyndt</a:t>
            </a:r>
            <a:r>
              <a:rPr lang="en-US" sz="1600" b="1" u="none" dirty="0"/>
              <a:t> </a:t>
            </a:r>
            <a:r>
              <a:rPr lang="en-US" sz="1600" b="1" u="none" dirty="0" err="1"/>
              <a:t>vfack</a:t>
            </a:r>
            <a:r>
              <a:rPr lang="en-US" sz="1600" b="1" u="none" dirty="0"/>
              <a:t> </a:t>
            </a:r>
            <a:r>
              <a:rPr lang="en-US" sz="1600" b="1" u="none" dirty="0" err="1"/>
              <a:t>kcoolsae</a:t>
            </a:r>
            <a:endParaRPr lang="en-US" sz="1600" b="1" u="none" dirty="0">
              <a:solidFill>
                <a:srgbClr val="009900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For controlelus</a:t>
            </a:r>
            <a:endParaRPr lang="nl-NL"/>
          </a:p>
        </p:txBody>
      </p:sp>
      <p:sp>
        <p:nvSpPr>
          <p:cNvPr id="2337797" name="AutoShape 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 err="1"/>
              <a:t>pdawyndt</a:t>
            </a:r>
            <a:r>
              <a:rPr lang="en-US" sz="1600" u="none" dirty="0"/>
              <a:t>:  Peter Dawyndt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 err="1"/>
              <a:t>vfack</a:t>
            </a:r>
            <a:r>
              <a:rPr lang="en-US" sz="1600" u="none" dirty="0"/>
              <a:t>:  </a:t>
            </a:r>
            <a:r>
              <a:rPr lang="en-US" sz="1600" u="none" dirty="0" err="1"/>
              <a:t>Veerle</a:t>
            </a:r>
            <a:r>
              <a:rPr lang="en-US" sz="1600" u="none" dirty="0"/>
              <a:t> </a:t>
            </a:r>
            <a:r>
              <a:rPr lang="en-US" sz="1600" u="none" dirty="0" err="1"/>
              <a:t>Fack</a:t>
            </a: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 dirty="0" err="1"/>
              <a:t>kcoolsae</a:t>
            </a:r>
            <a:r>
              <a:rPr lang="en-US" sz="1600" u="none" dirty="0"/>
              <a:t>:  Kris </a:t>
            </a:r>
            <a:r>
              <a:rPr lang="en-US" sz="1600" u="none" dirty="0" err="1"/>
              <a:t>Coolsaet</a:t>
            </a:r>
            <a:endParaRPr lang="en-US" sz="1600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7795" grpId="0" animBg="1"/>
      <p:bldP spid="23377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While controlelus</a:t>
            </a:r>
            <a:endParaRPr lang="nl-NL"/>
          </a:p>
        </p:txBody>
      </p:sp>
      <p:sp>
        <p:nvSpPr>
          <p:cNvPr id="2338819" name="AutoShape 3"/>
          <p:cNvSpPr>
            <a:spLocks noChangeArrowheads="1"/>
          </p:cNvSpPr>
          <p:nvPr/>
        </p:nvSpPr>
        <p:spPr bwMode="auto">
          <a:xfrm>
            <a:off x="611188" y="1341438"/>
            <a:ext cx="2665412" cy="1631950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while </a:t>
            </a:r>
            <a:r>
              <a:rPr lang="en-GB" sz="1800" b="1" i="1" u="none"/>
              <a:t>voorwaarde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  </a:t>
            </a:r>
            <a:r>
              <a:rPr lang="en-GB" sz="1800" b="1" i="1" u="none"/>
              <a:t>instructies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done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786309" y="1412875"/>
            <a:ext cx="3313108" cy="4926013"/>
            <a:chOff x="3015" y="890"/>
            <a:chExt cx="2087" cy="3103"/>
          </a:xfrm>
        </p:grpSpPr>
        <p:sp>
          <p:nvSpPr>
            <p:cNvPr id="34822" name="Text Box 21"/>
            <p:cNvSpPr txBox="1">
              <a:spLocks noChangeArrowheads="1"/>
            </p:cNvSpPr>
            <p:nvPr/>
          </p:nvSpPr>
          <p:spPr bwMode="auto">
            <a:xfrm>
              <a:off x="3015" y="1434"/>
              <a:ext cx="63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 dirty="0">
                  <a:solidFill>
                    <a:srgbClr val="33CC33"/>
                  </a:solidFill>
                </a:rPr>
                <a:t>$? ≠ 0</a:t>
              </a:r>
              <a:endParaRPr lang="nl-NL" sz="1800" b="1" u="none" dirty="0">
                <a:solidFill>
                  <a:srgbClr val="33CC33"/>
                </a:solidFill>
              </a:endParaRPr>
            </a:p>
          </p:txBody>
        </p:sp>
        <p:sp>
          <p:nvSpPr>
            <p:cNvPr id="34823" name="Oval 22"/>
            <p:cNvSpPr>
              <a:spLocks noChangeAspect="1" noChangeArrowheads="1"/>
            </p:cNvSpPr>
            <p:nvPr/>
          </p:nvSpPr>
          <p:spPr bwMode="auto">
            <a:xfrm>
              <a:off x="4249" y="890"/>
              <a:ext cx="163" cy="1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cxnSp>
          <p:nvCxnSpPr>
            <p:cNvPr id="34824" name="AutoShape 23"/>
            <p:cNvCxnSpPr>
              <a:cxnSpLocks noChangeShapeType="1"/>
              <a:stCxn id="2338851" idx="1"/>
              <a:endCxn id="34832" idx="2"/>
            </p:cNvCxnSpPr>
            <p:nvPr/>
          </p:nvCxnSpPr>
          <p:spPr bwMode="auto">
            <a:xfrm rot="10800000" flipH="1" flipV="1">
              <a:off x="3560" y="1624"/>
              <a:ext cx="689" cy="2288"/>
            </a:xfrm>
            <a:prstGeom prst="bentConnector3">
              <a:avLst>
                <a:gd name="adj1" fmla="val -62704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4825" name="Text Box 24"/>
            <p:cNvSpPr txBox="1">
              <a:spLocks noChangeArrowheads="1"/>
            </p:cNvSpPr>
            <p:nvPr/>
          </p:nvSpPr>
          <p:spPr bwMode="auto">
            <a:xfrm>
              <a:off x="4331" y="1930"/>
              <a:ext cx="63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 dirty="0">
                  <a:solidFill>
                    <a:srgbClr val="33CC33"/>
                  </a:solidFill>
                </a:rPr>
                <a:t>$? = 0</a:t>
              </a:r>
              <a:endParaRPr lang="nl-NL" sz="1800" b="1" u="none" dirty="0">
                <a:solidFill>
                  <a:srgbClr val="33CC33"/>
                </a:solidFill>
              </a:endParaRPr>
            </a:p>
          </p:txBody>
        </p:sp>
        <p:cxnSp>
          <p:nvCxnSpPr>
            <p:cNvPr id="34826" name="AutoShape 25"/>
            <p:cNvCxnSpPr>
              <a:cxnSpLocks noChangeShapeType="1"/>
              <a:stCxn id="2338846" idx="6"/>
              <a:endCxn id="2338851" idx="3"/>
            </p:cNvCxnSpPr>
            <p:nvPr/>
          </p:nvCxnSpPr>
          <p:spPr bwMode="auto">
            <a:xfrm flipH="1" flipV="1">
              <a:off x="5096" y="1624"/>
              <a:ext cx="6" cy="1620"/>
            </a:xfrm>
            <a:prstGeom prst="bentConnector3">
              <a:avLst>
                <a:gd name="adj1" fmla="val -43166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4827" name="AutoShape 27"/>
            <p:cNvCxnSpPr>
              <a:cxnSpLocks noChangeShapeType="1"/>
              <a:stCxn id="34823" idx="4"/>
              <a:endCxn id="2338851" idx="0"/>
            </p:cNvCxnSpPr>
            <p:nvPr/>
          </p:nvCxnSpPr>
          <p:spPr bwMode="auto">
            <a:xfrm flipH="1">
              <a:off x="4328" y="1053"/>
              <a:ext cx="3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338844" name="Oval 28"/>
            <p:cNvSpPr>
              <a:spLocks noChangeArrowheads="1"/>
            </p:cNvSpPr>
            <p:nvPr/>
          </p:nvSpPr>
          <p:spPr bwMode="auto">
            <a:xfrm>
              <a:off x="3560" y="2227"/>
              <a:ext cx="1542" cy="4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i="1" u="none"/>
                <a:t>instructies</a:t>
              </a:r>
              <a:endParaRPr lang="nl-NL" sz="1800" b="1" i="1" u="none"/>
            </a:p>
          </p:txBody>
        </p:sp>
        <p:cxnSp>
          <p:nvCxnSpPr>
            <p:cNvPr id="34829" name="AutoShape 29"/>
            <p:cNvCxnSpPr>
              <a:cxnSpLocks noChangeShapeType="1"/>
              <a:stCxn id="2338851" idx="2"/>
              <a:endCxn id="2338844" idx="0"/>
            </p:cNvCxnSpPr>
            <p:nvPr/>
          </p:nvCxnSpPr>
          <p:spPr bwMode="auto">
            <a:xfrm>
              <a:off x="4328" y="1873"/>
              <a:ext cx="3" cy="3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338846" name="Oval 30"/>
            <p:cNvSpPr>
              <a:spLocks noChangeArrowheads="1"/>
            </p:cNvSpPr>
            <p:nvPr/>
          </p:nvSpPr>
          <p:spPr bwMode="auto">
            <a:xfrm>
              <a:off x="3560" y="3026"/>
              <a:ext cx="1542" cy="43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u="none"/>
                <a:t>done</a:t>
              </a:r>
              <a:endParaRPr lang="nl-NL" sz="1800" b="1" u="none"/>
            </a:p>
          </p:txBody>
        </p:sp>
        <p:cxnSp>
          <p:nvCxnSpPr>
            <p:cNvPr id="34831" name="AutoShape 31"/>
            <p:cNvCxnSpPr>
              <a:cxnSpLocks noChangeShapeType="1"/>
              <a:stCxn id="2338844" idx="4"/>
              <a:endCxn id="2338846" idx="0"/>
            </p:cNvCxnSpPr>
            <p:nvPr/>
          </p:nvCxnSpPr>
          <p:spPr bwMode="auto">
            <a:xfrm>
              <a:off x="4331" y="2663"/>
              <a:ext cx="0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34832" name="Oval 32"/>
            <p:cNvSpPr>
              <a:spLocks noChangeAspect="1" noChangeArrowheads="1"/>
            </p:cNvSpPr>
            <p:nvPr/>
          </p:nvSpPr>
          <p:spPr bwMode="auto">
            <a:xfrm>
              <a:off x="4249" y="3830"/>
              <a:ext cx="163" cy="1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38851" name="AutoShape 35"/>
            <p:cNvSpPr>
              <a:spLocks noChangeArrowheads="1"/>
            </p:cNvSpPr>
            <p:nvPr/>
          </p:nvSpPr>
          <p:spPr bwMode="auto">
            <a:xfrm>
              <a:off x="3560" y="1374"/>
              <a:ext cx="1536" cy="499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u="none"/>
                <a:t>voorwaarde</a:t>
              </a:r>
              <a:endParaRPr lang="nl-NL" sz="1800" b="1" i="1" u="none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88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Shell workflow</a:t>
            </a:r>
            <a:endParaRPr lang="nl-NL"/>
          </a:p>
        </p:txBody>
      </p:sp>
      <p:cxnSp>
        <p:nvCxnSpPr>
          <p:cNvPr id="8196" name="AutoShape 6"/>
          <p:cNvCxnSpPr>
            <a:cxnSpLocks noChangeShapeType="1"/>
            <a:stCxn id="8201" idx="3"/>
            <a:endCxn id="8197" idx="4"/>
          </p:cNvCxnSpPr>
          <p:nvPr/>
        </p:nvCxnSpPr>
        <p:spPr bwMode="auto">
          <a:xfrm>
            <a:off x="4860925" y="4691063"/>
            <a:ext cx="2489200" cy="9398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197" name="AutoShape 7"/>
          <p:cNvSpPr>
            <a:spLocks noChangeArrowheads="1"/>
          </p:cNvSpPr>
          <p:nvPr/>
        </p:nvSpPr>
        <p:spPr bwMode="auto">
          <a:xfrm rot="-5400000">
            <a:off x="6844506" y="4877594"/>
            <a:ext cx="1008063" cy="2511425"/>
          </a:xfrm>
          <a:prstGeom prst="can">
            <a:avLst>
              <a:gd name="adj" fmla="val 53725"/>
            </a:avLst>
          </a:prstGeom>
          <a:gradFill rotWithShape="1">
            <a:gsLst>
              <a:gs pos="0">
                <a:srgbClr val="FF9933"/>
              </a:gs>
              <a:gs pos="100000">
                <a:srgbClr val="DCD88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vert="eaVert" wrap="none" lIns="0" tIns="190800" rIns="0" bIns="46800" anchor="ctr"/>
          <a:lstStyle/>
          <a:p>
            <a:pPr>
              <a:buFontTx/>
              <a:buNone/>
            </a:pPr>
            <a:r>
              <a:rPr lang="fr-BE" sz="1200" u="none" dirty="0" err="1">
                <a:latin typeface="Calibri" pitchFamily="34" charset="0"/>
              </a:rPr>
              <a:t>nieuwe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shell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wordt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als</a:t>
            </a:r>
            <a:endParaRPr lang="fr-BE" sz="1200" u="none" dirty="0">
              <a:latin typeface="Calibri" pitchFamily="34" charset="0"/>
            </a:endParaRPr>
          </a:p>
          <a:p>
            <a:pPr>
              <a:buFontTx/>
              <a:buNone/>
            </a:pPr>
            <a:r>
              <a:rPr lang="fr-BE" sz="1200" u="none" dirty="0" err="1">
                <a:latin typeface="Calibri" pitchFamily="34" charset="0"/>
              </a:rPr>
              <a:t>apart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proces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uitgevoerd</a:t>
            </a:r>
            <a:r>
              <a:rPr lang="fr-BE" sz="1200" u="none" dirty="0">
                <a:latin typeface="Calibri" pitchFamily="34" charset="0"/>
              </a:rPr>
              <a:t>, en </a:t>
            </a:r>
          </a:p>
          <a:p>
            <a:pPr>
              <a:buFontTx/>
              <a:buNone/>
            </a:pPr>
            <a:r>
              <a:rPr lang="fr-BE" sz="1200" u="none" dirty="0" err="1">
                <a:latin typeface="Calibri" pitchFamily="34" charset="0"/>
              </a:rPr>
              <a:t>interpreteert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commando's</a:t>
            </a:r>
            <a:r>
              <a:rPr lang="fr-BE" sz="1200" u="none" dirty="0"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fr-BE" sz="1200" u="none" dirty="0" err="1">
                <a:latin typeface="Calibri" pitchFamily="34" charset="0"/>
              </a:rPr>
              <a:t>uit</a:t>
            </a:r>
            <a:r>
              <a:rPr lang="fr-BE" sz="1200" u="none" dirty="0">
                <a:latin typeface="Calibri" pitchFamily="34" charset="0"/>
              </a:rPr>
              <a:t> </a:t>
            </a:r>
            <a:r>
              <a:rPr lang="fr-BE" sz="1200" u="none" dirty="0" err="1">
                <a:latin typeface="Calibri" pitchFamily="34" charset="0"/>
              </a:rPr>
              <a:t>shell</a:t>
            </a:r>
            <a:r>
              <a:rPr lang="fr-BE" sz="1200" u="none" dirty="0">
                <a:latin typeface="Calibri" pitchFamily="34" charset="0"/>
              </a:rPr>
              <a:t> script </a:t>
            </a:r>
            <a:endParaRPr lang="nl-NL" sz="1200" u="none" dirty="0">
              <a:latin typeface="Calibri" pitchFamily="34" charset="0"/>
            </a:endParaRPr>
          </a:p>
        </p:txBody>
      </p:sp>
      <p:cxnSp>
        <p:nvCxnSpPr>
          <p:cNvPr id="8198" name="AutoShape 8"/>
          <p:cNvCxnSpPr>
            <a:cxnSpLocks noChangeShapeType="1"/>
            <a:endCxn id="8202" idx="3"/>
          </p:cNvCxnSpPr>
          <p:nvPr/>
        </p:nvCxnSpPr>
        <p:spPr bwMode="auto">
          <a:xfrm flipH="1" flipV="1">
            <a:off x="4860925" y="6130925"/>
            <a:ext cx="14557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2773363" y="1341438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b="1" u="none" dirty="0" err="1">
                <a:latin typeface="Courier New"/>
                <a:sym typeface="Courier New"/>
              </a:rPr>
              <a:t>shell</a:t>
            </a:r>
            <a:r>
              <a:rPr lang="fr-BE" sz="1400" u="none" dirty="0">
                <a:latin typeface="Calibri" pitchFamily="34" charset="0"/>
              </a:rPr>
              <a:t> prompt en </a:t>
            </a:r>
          </a:p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leest</a:t>
            </a:r>
            <a:r>
              <a:rPr lang="fr-BE" sz="1400" u="none" dirty="0">
                <a:latin typeface="Calibri" pitchFamily="34" charset="0"/>
              </a:rPr>
              <a:t> commando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8200" name="AutoShape 10"/>
          <p:cNvSpPr>
            <a:spLocks noChangeArrowheads="1"/>
          </p:cNvSpPr>
          <p:nvPr/>
        </p:nvSpPr>
        <p:spPr bwMode="auto">
          <a:xfrm>
            <a:off x="2773363" y="2781300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shell interpreteert commando:</a:t>
            </a:r>
          </a:p>
          <a:p>
            <a:pPr>
              <a:buFontTx/>
              <a:buNone/>
            </a:pPr>
            <a:r>
              <a:rPr lang="fr-BE" sz="1200" u="none">
                <a:latin typeface="Calibri" pitchFamily="34" charset="0"/>
              </a:rPr>
              <a:t>expansie bestandsnamen </a:t>
            </a:r>
          </a:p>
          <a:p>
            <a:pPr>
              <a:buFontTx/>
              <a:buNone/>
            </a:pPr>
            <a:r>
              <a:rPr lang="fr-BE" sz="1200" u="none">
                <a:latin typeface="Calibri" pitchFamily="34" charset="0"/>
              </a:rPr>
              <a:t>I/O redirection</a:t>
            </a:r>
            <a:endParaRPr lang="nl-NL" sz="1200" u="none">
              <a:latin typeface="Calibri" pitchFamily="34" charset="0"/>
            </a:endParaRPr>
          </a:p>
        </p:txBody>
      </p:sp>
      <p:sp>
        <p:nvSpPr>
          <p:cNvPr id="8201" name="AutoShape 11"/>
          <p:cNvSpPr>
            <a:spLocks noChangeArrowheads="1"/>
          </p:cNvSpPr>
          <p:nvPr/>
        </p:nvSpPr>
        <p:spPr bwMode="auto">
          <a:xfrm>
            <a:off x="2773363" y="4222750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shell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zoekt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programma's</a:t>
            </a:r>
            <a:r>
              <a:rPr lang="fr-BE" sz="1400" u="none" dirty="0">
                <a:latin typeface="Calibri" pitchFamily="34" charset="0"/>
              </a:rPr>
              <a:t> en </a:t>
            </a:r>
            <a:r>
              <a:rPr lang="fr-BE" sz="1400" u="none" dirty="0" err="1">
                <a:latin typeface="Calibri" pitchFamily="34" charset="0"/>
              </a:rPr>
              <a:t>geeft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opdracht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aan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kernel</a:t>
            </a:r>
            <a:r>
              <a:rPr lang="fr-BE" sz="1400" u="none" dirty="0">
                <a:latin typeface="Calibri" pitchFamily="34" charset="0"/>
              </a:rPr>
              <a:t> om die te </a:t>
            </a:r>
            <a:r>
              <a:rPr lang="fr-BE" sz="1400" u="none" dirty="0" err="1">
                <a:latin typeface="Calibri" pitchFamily="34" charset="0"/>
              </a:rPr>
              <a:t>starten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8202" name="AutoShape 12"/>
          <p:cNvSpPr>
            <a:spLocks noChangeArrowheads="1"/>
          </p:cNvSpPr>
          <p:nvPr/>
        </p:nvSpPr>
        <p:spPr bwMode="auto">
          <a:xfrm>
            <a:off x="2773363" y="5662613"/>
            <a:ext cx="2087562" cy="936625"/>
          </a:xfrm>
          <a:prstGeom prst="roundRect">
            <a:avLst>
              <a:gd name="adj" fmla="val 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shell</a:t>
            </a:r>
            <a:r>
              <a:rPr lang="fr-BE" sz="1400" u="none" dirty="0">
                <a:latin typeface="Calibri" pitchFamily="34" charset="0"/>
              </a:rPr>
              <a:t> </a:t>
            </a:r>
            <a:r>
              <a:rPr lang="fr-BE" sz="1400" u="none" dirty="0" err="1">
                <a:latin typeface="Calibri" pitchFamily="34" charset="0"/>
              </a:rPr>
              <a:t>wacht</a:t>
            </a:r>
            <a:r>
              <a:rPr lang="fr-BE" sz="1400" u="none" dirty="0">
                <a:latin typeface="Calibri" pitchFamily="34" charset="0"/>
              </a:rPr>
              <a:t> op </a:t>
            </a:r>
            <a:r>
              <a:rPr lang="fr-BE" sz="1400" u="none" dirty="0" err="1">
                <a:latin typeface="Calibri" pitchFamily="34" charset="0"/>
              </a:rPr>
              <a:t>stoppen</a:t>
            </a:r>
            <a:r>
              <a:rPr lang="fr-BE" sz="1400" u="none" dirty="0">
                <a:latin typeface="Calibri" pitchFamily="34" charset="0"/>
              </a:rPr>
              <a:t> van </a:t>
            </a:r>
            <a:r>
              <a:rPr lang="fr-BE" sz="1400" u="none" dirty="0" err="1">
                <a:latin typeface="Calibri" pitchFamily="34" charset="0"/>
              </a:rPr>
              <a:t>programma's</a:t>
            </a:r>
            <a:endParaRPr lang="nl-NL" sz="1400" u="none" dirty="0">
              <a:latin typeface="Calibri" pitchFamily="34" charset="0"/>
            </a:endParaRPr>
          </a:p>
        </p:txBody>
      </p:sp>
      <p:cxnSp>
        <p:nvCxnSpPr>
          <p:cNvPr id="8203" name="AutoShape 13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3817938" y="2278063"/>
            <a:ext cx="0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4" name="AutoShape 14"/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3817938" y="3717925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15"/>
          <p:cNvCxnSpPr>
            <a:cxnSpLocks noChangeShapeType="1"/>
            <a:stCxn id="8201" idx="2"/>
            <a:endCxn id="8202" idx="0"/>
          </p:cNvCxnSpPr>
          <p:nvPr/>
        </p:nvCxnSpPr>
        <p:spPr bwMode="auto">
          <a:xfrm>
            <a:off x="3817938" y="5159375"/>
            <a:ext cx="0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6" name="AutoShape 16"/>
          <p:cNvCxnSpPr>
            <a:cxnSpLocks noChangeShapeType="1"/>
            <a:stCxn id="8202" idx="1"/>
            <a:endCxn id="8199" idx="1"/>
          </p:cNvCxnSpPr>
          <p:nvPr/>
        </p:nvCxnSpPr>
        <p:spPr bwMode="auto">
          <a:xfrm rot="10800000" flipH="1">
            <a:off x="2773363" y="1809750"/>
            <a:ext cx="1587" cy="4321175"/>
          </a:xfrm>
          <a:prstGeom prst="bentConnector3">
            <a:avLst>
              <a:gd name="adj1" fmla="val -3920001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354193" name="Rectangle 17"/>
          <p:cNvSpPr>
            <a:spLocks noChangeArrowheads="1"/>
          </p:cNvSpPr>
          <p:nvPr/>
        </p:nvSpPr>
        <p:spPr bwMode="auto">
          <a:xfrm>
            <a:off x="5376863" y="2349500"/>
            <a:ext cx="3587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algn="l"/>
            <a:r>
              <a:rPr lang="en-US" sz="1600" u="none" dirty="0">
                <a:latin typeface="Calibri" pitchFamily="34" charset="0"/>
              </a:rPr>
              <a:t>shell scripts </a:t>
            </a:r>
            <a:r>
              <a:rPr lang="en-US" sz="1600" u="none" dirty="0" err="1">
                <a:latin typeface="Calibri" pitchFamily="34" charset="0"/>
              </a:rPr>
              <a:t>kunnen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makkelijk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>
                <a:latin typeface="Calibri" pitchFamily="34" charset="0"/>
              </a:rPr>
              <a:t>in </a:t>
            </a:r>
            <a:r>
              <a:rPr lang="en-US" sz="1600" u="none" dirty="0" err="1">
                <a:latin typeface="Calibri" pitchFamily="34" charset="0"/>
              </a:rPr>
              <a:t>achtergrond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gestart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worden</a:t>
            </a:r>
            <a:endParaRPr lang="en-US" sz="1600" u="none" dirty="0">
              <a:latin typeface="Calibri" pitchFamily="34" charset="0"/>
            </a:endParaRPr>
          </a:p>
          <a:p>
            <a:pPr marL="182563" indent="-182563" algn="l"/>
            <a:r>
              <a:rPr lang="en-US" sz="1600" u="none" dirty="0">
                <a:latin typeface="Calibri" pitchFamily="34" charset="0"/>
              </a:rPr>
              <a:t>shell scripts </a:t>
            </a:r>
            <a:r>
              <a:rPr lang="en-US" sz="1600" u="none" dirty="0" err="1">
                <a:latin typeface="Calibri" pitchFamily="34" charset="0"/>
              </a:rPr>
              <a:t>kunnen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makkelijk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andere</a:t>
            </a:r>
            <a:r>
              <a:rPr lang="en-US" sz="1600" u="none" dirty="0">
                <a:latin typeface="Calibri" pitchFamily="34" charset="0"/>
              </a:rPr>
              <a:t> shell scripts </a:t>
            </a:r>
            <a:r>
              <a:rPr lang="en-US" sz="1600" u="none" dirty="0" err="1">
                <a:latin typeface="Calibri" pitchFamily="34" charset="0"/>
              </a:rPr>
              <a:t>aanroepen</a:t>
            </a:r>
            <a:endParaRPr lang="en-US" sz="1600" u="none" dirty="0">
              <a:latin typeface="Calibri" pitchFamily="34" charset="0"/>
            </a:endParaRPr>
          </a:p>
          <a:p>
            <a:pPr marL="182563" indent="-182563" algn="l"/>
            <a:r>
              <a:rPr lang="en-US" sz="1600" u="none" dirty="0">
                <a:latin typeface="Calibri" pitchFamily="34" charset="0"/>
              </a:rPr>
              <a:t>shell </a:t>
            </a:r>
            <a:r>
              <a:rPr lang="en-US" sz="1600" u="none" dirty="0" err="1">
                <a:latin typeface="Calibri" pitchFamily="34" charset="0"/>
              </a:rPr>
              <a:t>variabelen</a:t>
            </a:r>
            <a:r>
              <a:rPr lang="en-US" sz="1600" u="none" dirty="0">
                <a:latin typeface="Calibri" pitchFamily="34" charset="0"/>
              </a:rPr>
              <a:t> in </a:t>
            </a:r>
            <a:r>
              <a:rPr lang="en-US" sz="1600" u="none" dirty="0" err="1">
                <a:latin typeface="Calibri" pitchFamily="34" charset="0"/>
              </a:rPr>
              <a:t>originele</a:t>
            </a:r>
            <a:r>
              <a:rPr lang="en-US" sz="1600" u="none" dirty="0">
                <a:latin typeface="Calibri" pitchFamily="34" charset="0"/>
              </a:rPr>
              <a:t> shell </a:t>
            </a:r>
            <a:r>
              <a:rPr lang="en-US" sz="1600" u="none" dirty="0" err="1">
                <a:latin typeface="Calibri" pitchFamily="34" charset="0"/>
              </a:rPr>
              <a:t>worden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niet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aangetast</a:t>
            </a:r>
            <a:r>
              <a:rPr lang="en-US" sz="1600" u="none" dirty="0">
                <a:latin typeface="Calibri" pitchFamily="34" charset="0"/>
              </a:rPr>
              <a:t> door het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 smtClean="0">
                <a:latin typeface="Calibri" pitchFamily="34" charset="0"/>
              </a:rPr>
              <a:t>uitvoeren</a:t>
            </a:r>
            <a:r>
              <a:rPr lang="en-US" sz="1600" u="none" dirty="0" smtClean="0">
                <a:latin typeface="Calibri" pitchFamily="34" charset="0"/>
              </a:rPr>
              <a:t> van </a:t>
            </a:r>
            <a:r>
              <a:rPr lang="en-US" sz="1600" u="none" dirty="0" err="1" smtClean="0">
                <a:latin typeface="Calibri" pitchFamily="34" charset="0"/>
              </a:rPr>
              <a:t>een</a:t>
            </a:r>
            <a:r>
              <a:rPr lang="en-US" sz="1600" u="none" dirty="0" smtClean="0">
                <a:latin typeface="Calibri" pitchFamily="34" charset="0"/>
              </a:rPr>
              <a:t> shell </a:t>
            </a:r>
            <a:r>
              <a:rPr lang="en-US" sz="1600" u="none" dirty="0">
                <a:latin typeface="Calibri" pitchFamily="34" charset="0"/>
              </a:rPr>
              <a:t>script</a:t>
            </a:r>
            <a:endParaRPr lang="en-US" sz="1800" b="1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19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842" name="AutoShape 2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while_demo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paswoord</a:t>
            </a:r>
            <a:r>
              <a:rPr lang="en-US" sz="1400" u="none" dirty="0"/>
              <a:t>=agent007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Paswoord</a:t>
            </a:r>
            <a:r>
              <a:rPr lang="en-US" sz="1400" u="none" dirty="0"/>
              <a:t> </a:t>
            </a:r>
            <a:r>
              <a:rPr lang="en-US" sz="1400" u="none" dirty="0" err="1"/>
              <a:t>vereist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-e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/>
              <a:t>paswoord</a:t>
            </a:r>
            <a:r>
              <a:rPr lang="en-US" sz="1400" u="none" dirty="0"/>
              <a:t>: \c"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while [ "$</a:t>
            </a:r>
            <a:r>
              <a:rPr lang="en-US" sz="1400" u="none" dirty="0" err="1"/>
              <a:t>poging</a:t>
            </a:r>
            <a:r>
              <a:rPr lang="en-US" sz="1400" u="none" dirty="0"/>
              <a:t>" != "$</a:t>
            </a:r>
            <a:r>
              <a:rPr lang="en-US" sz="1400" u="none" dirty="0" err="1"/>
              <a:t>paswoord</a:t>
            </a:r>
            <a:r>
              <a:rPr lang="en-US" sz="1400" u="none" dirty="0"/>
              <a:t>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Verkeerd</a:t>
            </a:r>
            <a:r>
              <a:rPr lang="en-US" sz="1400" u="none" dirty="0"/>
              <a:t> </a:t>
            </a:r>
            <a:r>
              <a:rPr lang="en-US" sz="1400" u="none" dirty="0" err="1"/>
              <a:t>paswoord</a:t>
            </a:r>
            <a:r>
              <a:rPr lang="en-US" sz="1400" u="none" dirty="0"/>
              <a:t>. </a:t>
            </a:r>
            <a:r>
              <a:rPr lang="en-US" sz="1400" u="none" dirty="0" err="1"/>
              <a:t>Probeer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-e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/>
              <a:t>paswoord</a:t>
            </a:r>
            <a:r>
              <a:rPr lang="en-US" sz="1400" u="none" dirty="0"/>
              <a:t>: \c"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done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"Correct </a:t>
            </a:r>
            <a:r>
              <a:rPr lang="en-US" sz="1400" u="none" dirty="0" err="1"/>
              <a:t>paswoord</a:t>
            </a:r>
            <a:r>
              <a:rPr lang="en-US" sz="1400" u="none" dirty="0"/>
              <a:t> </a:t>
            </a:r>
            <a:r>
              <a:rPr lang="en-US" sz="1400" u="none" dirty="0" err="1"/>
              <a:t>gegeven</a:t>
            </a:r>
            <a:r>
              <a:rPr lang="en-US" sz="1400" u="none" dirty="0"/>
              <a:t>!!"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39843" name="AutoShape 3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/>
              <a:t>  while_demo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While controlelus</a:t>
            </a:r>
            <a:endParaRPr lang="nl-NL"/>
          </a:p>
        </p:txBody>
      </p:sp>
      <p:sp>
        <p:nvSpPr>
          <p:cNvPr id="2339845" name="AutoShape 5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Paswoord vereist!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39849" name="AutoShape 9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starwars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39850" name="AutoShape 10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verkeerd paswoord. Probeer opnieuw!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  <a:endParaRPr lang="en-US" sz="1400" u="none">
              <a:solidFill>
                <a:srgbClr val="009900"/>
              </a:solidFill>
            </a:endParaRPr>
          </a:p>
        </p:txBody>
      </p:sp>
      <p:sp>
        <p:nvSpPr>
          <p:cNvPr id="2339851" name="AutoShape 11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1djes5er</a:t>
            </a:r>
            <a:endParaRPr lang="en-US" sz="1400" u="none"/>
          </a:p>
        </p:txBody>
      </p:sp>
      <p:sp>
        <p:nvSpPr>
          <p:cNvPr id="2339852" name="AutoShape 12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Verkeerd paswoord. Probeer opnieuw!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</a:p>
        </p:txBody>
      </p:sp>
      <p:sp>
        <p:nvSpPr>
          <p:cNvPr id="2339853" name="AutoShape 13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agent007</a:t>
            </a:r>
            <a:endParaRPr lang="en-US" sz="1400" u="none"/>
          </a:p>
        </p:txBody>
      </p:sp>
      <p:sp>
        <p:nvSpPr>
          <p:cNvPr id="2339854" name="AutoShape 14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Correct paswoord gegeven!!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pic>
        <p:nvPicPr>
          <p:cNvPr id="3585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1325" y="196850"/>
            <a:ext cx="1079500" cy="85883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9843" grpId="0" animBg="1"/>
      <p:bldP spid="2339845" grpId="0" animBg="1"/>
      <p:bldP spid="2339849" grpId="0" animBg="1"/>
      <p:bldP spid="2339850" grpId="0" animBg="1"/>
      <p:bldP spid="2339851" grpId="0" animBg="1"/>
      <p:bldP spid="2339852" grpId="0" animBg="1"/>
      <p:bldP spid="2339853" grpId="0" animBg="1"/>
      <p:bldP spid="23398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Until controlelus</a:t>
            </a:r>
            <a:endParaRPr lang="nl-NL"/>
          </a:p>
        </p:txBody>
      </p:sp>
      <p:sp>
        <p:nvSpPr>
          <p:cNvPr id="2340867" name="AutoShape 3"/>
          <p:cNvSpPr>
            <a:spLocks noChangeArrowheads="1"/>
          </p:cNvSpPr>
          <p:nvPr/>
        </p:nvSpPr>
        <p:spPr bwMode="auto">
          <a:xfrm>
            <a:off x="611188" y="1341438"/>
            <a:ext cx="2665412" cy="1631950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until </a:t>
            </a:r>
            <a:r>
              <a:rPr lang="en-GB" sz="1800" b="1" i="1" u="none"/>
              <a:t>voorwaarde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  </a:t>
            </a:r>
            <a:r>
              <a:rPr lang="en-GB" sz="1800" b="1" i="1" u="none"/>
              <a:t>instructies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done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786314" y="1412875"/>
            <a:ext cx="3313114" cy="4926013"/>
            <a:chOff x="3015" y="890"/>
            <a:chExt cx="2087" cy="3103"/>
          </a:xfrm>
        </p:grpSpPr>
        <p:sp>
          <p:nvSpPr>
            <p:cNvPr id="36870" name="Text Box 47"/>
            <p:cNvSpPr txBox="1">
              <a:spLocks noChangeArrowheads="1"/>
            </p:cNvSpPr>
            <p:nvPr/>
          </p:nvSpPr>
          <p:spPr bwMode="auto">
            <a:xfrm>
              <a:off x="3015" y="1434"/>
              <a:ext cx="63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 dirty="0">
                  <a:solidFill>
                    <a:srgbClr val="33CC33"/>
                  </a:solidFill>
                </a:rPr>
                <a:t>$? = 0</a:t>
              </a:r>
              <a:endParaRPr lang="nl-NL" sz="1800" b="1" u="none" dirty="0">
                <a:solidFill>
                  <a:srgbClr val="33CC33"/>
                </a:solidFill>
              </a:endParaRPr>
            </a:p>
          </p:txBody>
        </p:sp>
        <p:sp>
          <p:nvSpPr>
            <p:cNvPr id="36871" name="Oval 48"/>
            <p:cNvSpPr>
              <a:spLocks noChangeAspect="1" noChangeArrowheads="1"/>
            </p:cNvSpPr>
            <p:nvPr/>
          </p:nvSpPr>
          <p:spPr bwMode="auto">
            <a:xfrm>
              <a:off x="4249" y="890"/>
              <a:ext cx="163" cy="1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cxnSp>
          <p:nvCxnSpPr>
            <p:cNvPr id="36872" name="AutoShape 49"/>
            <p:cNvCxnSpPr>
              <a:cxnSpLocks noChangeShapeType="1"/>
              <a:stCxn id="2340922" idx="1"/>
              <a:endCxn id="36880" idx="2"/>
            </p:cNvCxnSpPr>
            <p:nvPr/>
          </p:nvCxnSpPr>
          <p:spPr bwMode="auto">
            <a:xfrm rot="10800000" flipH="1" flipV="1">
              <a:off x="3560" y="1624"/>
              <a:ext cx="689" cy="2288"/>
            </a:xfrm>
            <a:prstGeom prst="bentConnector3">
              <a:avLst>
                <a:gd name="adj1" fmla="val -50074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6873" name="Text Box 50"/>
            <p:cNvSpPr txBox="1">
              <a:spLocks noChangeArrowheads="1"/>
            </p:cNvSpPr>
            <p:nvPr/>
          </p:nvSpPr>
          <p:spPr bwMode="auto">
            <a:xfrm>
              <a:off x="4331" y="1930"/>
              <a:ext cx="63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800" b="1" u="none" dirty="0">
                  <a:solidFill>
                    <a:srgbClr val="33CC33"/>
                  </a:solidFill>
                </a:rPr>
                <a:t>$? ≠ 0</a:t>
              </a:r>
              <a:endParaRPr lang="nl-NL" sz="1800" b="1" u="none" dirty="0">
                <a:solidFill>
                  <a:srgbClr val="33CC33"/>
                </a:solidFill>
              </a:endParaRPr>
            </a:p>
          </p:txBody>
        </p:sp>
        <p:cxnSp>
          <p:nvCxnSpPr>
            <p:cNvPr id="36874" name="AutoShape 51"/>
            <p:cNvCxnSpPr>
              <a:cxnSpLocks noChangeShapeType="1"/>
              <a:stCxn id="2340919" idx="6"/>
              <a:endCxn id="2340922" idx="3"/>
            </p:cNvCxnSpPr>
            <p:nvPr/>
          </p:nvCxnSpPr>
          <p:spPr bwMode="auto">
            <a:xfrm flipH="1" flipV="1">
              <a:off x="5096" y="1624"/>
              <a:ext cx="6" cy="1620"/>
            </a:xfrm>
            <a:prstGeom prst="bentConnector3">
              <a:avLst>
                <a:gd name="adj1" fmla="val -43166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6875" name="AutoShape 52"/>
            <p:cNvCxnSpPr>
              <a:cxnSpLocks noChangeShapeType="1"/>
              <a:stCxn id="36871" idx="4"/>
              <a:endCxn id="2340922" idx="0"/>
            </p:cNvCxnSpPr>
            <p:nvPr/>
          </p:nvCxnSpPr>
          <p:spPr bwMode="auto">
            <a:xfrm flipH="1">
              <a:off x="4328" y="1053"/>
              <a:ext cx="3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340917" name="Oval 53"/>
            <p:cNvSpPr>
              <a:spLocks noChangeArrowheads="1"/>
            </p:cNvSpPr>
            <p:nvPr/>
          </p:nvSpPr>
          <p:spPr bwMode="auto">
            <a:xfrm>
              <a:off x="3560" y="2227"/>
              <a:ext cx="1542" cy="4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i="1" u="none"/>
                <a:t>instructies</a:t>
              </a:r>
              <a:endParaRPr lang="nl-NL" sz="1800" b="1" i="1" u="none"/>
            </a:p>
          </p:txBody>
        </p:sp>
        <p:cxnSp>
          <p:nvCxnSpPr>
            <p:cNvPr id="36877" name="AutoShape 54"/>
            <p:cNvCxnSpPr>
              <a:cxnSpLocks noChangeShapeType="1"/>
              <a:stCxn id="2340922" idx="2"/>
              <a:endCxn id="2340917" idx="0"/>
            </p:cNvCxnSpPr>
            <p:nvPr/>
          </p:nvCxnSpPr>
          <p:spPr bwMode="auto">
            <a:xfrm>
              <a:off x="4328" y="1873"/>
              <a:ext cx="3" cy="3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340919" name="Oval 55"/>
            <p:cNvSpPr>
              <a:spLocks noChangeArrowheads="1"/>
            </p:cNvSpPr>
            <p:nvPr/>
          </p:nvSpPr>
          <p:spPr bwMode="auto">
            <a:xfrm>
              <a:off x="3560" y="3026"/>
              <a:ext cx="1542" cy="43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u="none"/>
                <a:t>done</a:t>
              </a:r>
              <a:endParaRPr lang="nl-NL" sz="1800" b="1" u="none"/>
            </a:p>
          </p:txBody>
        </p:sp>
        <p:cxnSp>
          <p:nvCxnSpPr>
            <p:cNvPr id="36879" name="AutoShape 56"/>
            <p:cNvCxnSpPr>
              <a:cxnSpLocks noChangeShapeType="1"/>
              <a:stCxn id="2340917" idx="4"/>
              <a:endCxn id="2340919" idx="0"/>
            </p:cNvCxnSpPr>
            <p:nvPr/>
          </p:nvCxnSpPr>
          <p:spPr bwMode="auto">
            <a:xfrm>
              <a:off x="4331" y="2663"/>
              <a:ext cx="0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36880" name="Oval 57"/>
            <p:cNvSpPr>
              <a:spLocks noChangeAspect="1" noChangeArrowheads="1"/>
            </p:cNvSpPr>
            <p:nvPr/>
          </p:nvSpPr>
          <p:spPr bwMode="auto">
            <a:xfrm>
              <a:off x="4249" y="3830"/>
              <a:ext cx="163" cy="1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40922" name="AutoShape 58"/>
            <p:cNvSpPr>
              <a:spLocks noChangeArrowheads="1"/>
            </p:cNvSpPr>
            <p:nvPr/>
          </p:nvSpPr>
          <p:spPr bwMode="auto">
            <a:xfrm>
              <a:off x="3560" y="1374"/>
              <a:ext cx="1536" cy="499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800" b="1" u="none"/>
                <a:t>voorwaarde</a:t>
              </a:r>
              <a:endParaRPr lang="nl-NL" sz="1800" b="1" i="1" u="none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08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AutoShape 2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until_demo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paswoord</a:t>
            </a:r>
            <a:r>
              <a:rPr lang="en-US" sz="1400" u="none" dirty="0"/>
              <a:t>=agent007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"</a:t>
            </a:r>
            <a:r>
              <a:rPr lang="en-US" sz="1400" u="none" dirty="0" err="1"/>
              <a:t>Paswoord</a:t>
            </a:r>
            <a:r>
              <a:rPr lang="en-US" sz="1400" u="none" dirty="0"/>
              <a:t> </a:t>
            </a:r>
            <a:r>
              <a:rPr lang="en-US" sz="1400" u="none" dirty="0" err="1"/>
              <a:t>vereist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-e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/>
              <a:t>paswoord</a:t>
            </a:r>
            <a:r>
              <a:rPr lang="en-US" sz="1400" u="none" dirty="0"/>
              <a:t>: \c"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until [ "$</a:t>
            </a:r>
            <a:r>
              <a:rPr lang="en-US" sz="1400" u="none" dirty="0" err="1"/>
              <a:t>poging</a:t>
            </a:r>
            <a:r>
              <a:rPr lang="en-US" sz="1400" u="none" dirty="0"/>
              <a:t>" = "$</a:t>
            </a:r>
            <a:r>
              <a:rPr lang="en-US" sz="1400" u="none" dirty="0" err="1"/>
              <a:t>paswoord</a:t>
            </a:r>
            <a:r>
              <a:rPr lang="en-US" sz="1400" u="none" dirty="0"/>
              <a:t>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Verkeerd</a:t>
            </a:r>
            <a:r>
              <a:rPr lang="en-US" sz="1400" u="none" dirty="0"/>
              <a:t> </a:t>
            </a:r>
            <a:r>
              <a:rPr lang="en-US" sz="1400" u="none" dirty="0" err="1"/>
              <a:t>paswoord</a:t>
            </a:r>
            <a:r>
              <a:rPr lang="en-US" sz="1400" u="none" dirty="0"/>
              <a:t>. </a:t>
            </a:r>
            <a:r>
              <a:rPr lang="en-US" sz="1400" u="none" dirty="0" err="1"/>
              <a:t>Probeer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-e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/>
              <a:t>paswoord</a:t>
            </a:r>
            <a:r>
              <a:rPr lang="en-US" sz="1400" u="none" dirty="0"/>
              <a:t>: \c"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done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"Correct </a:t>
            </a:r>
            <a:r>
              <a:rPr lang="en-US" sz="1400" u="none" dirty="0" err="1"/>
              <a:t>paswoord</a:t>
            </a:r>
            <a:r>
              <a:rPr lang="en-US" sz="1400" u="none" dirty="0"/>
              <a:t> </a:t>
            </a:r>
            <a:r>
              <a:rPr lang="en-US" sz="1400" u="none" dirty="0" err="1"/>
              <a:t>gegeven</a:t>
            </a:r>
            <a:r>
              <a:rPr lang="en-US" sz="1400" u="none" dirty="0"/>
              <a:t>!!"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41891" name="AutoShape 3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/>
              <a:t>  until_demo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Until controlelus</a:t>
            </a:r>
            <a:endParaRPr lang="nl-NL"/>
          </a:p>
        </p:txBody>
      </p:sp>
      <p:sp>
        <p:nvSpPr>
          <p:cNvPr id="2341893" name="AutoShape 5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Paswoord vereist!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41894" name="AutoShape 6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sc0rpi0n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41895" name="AutoShape 7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verkeerd paswoord. Probeer opnieuw!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  <a:endParaRPr lang="en-US" sz="1400" u="none">
              <a:solidFill>
                <a:srgbClr val="009900"/>
              </a:solidFill>
            </a:endParaRPr>
          </a:p>
        </p:txBody>
      </p:sp>
      <p:sp>
        <p:nvSpPr>
          <p:cNvPr id="2341896" name="AutoShape 8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roottoor</a:t>
            </a:r>
            <a:endParaRPr lang="en-US" sz="1400" u="none"/>
          </a:p>
        </p:txBody>
      </p:sp>
      <p:sp>
        <p:nvSpPr>
          <p:cNvPr id="2341897" name="AutoShape 9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Verkeerd paswoord. Probeer opnieuw!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Geef het paswoord: </a:t>
            </a:r>
          </a:p>
        </p:txBody>
      </p:sp>
      <p:sp>
        <p:nvSpPr>
          <p:cNvPr id="2341898" name="AutoShape 10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  <a:r>
              <a:rPr lang="en-US" sz="1400" b="1" u="none"/>
              <a:t>agent007</a:t>
            </a:r>
            <a:endParaRPr lang="en-US" sz="1400" u="none"/>
          </a:p>
        </p:txBody>
      </p:sp>
      <p:sp>
        <p:nvSpPr>
          <p:cNvPr id="2341899" name="AutoShape 11"/>
          <p:cNvSpPr>
            <a:spLocks noChangeArrowheads="1"/>
          </p:cNvSpPr>
          <p:nvPr/>
        </p:nvSpPr>
        <p:spPr bwMode="auto">
          <a:xfrm>
            <a:off x="1331913" y="1268413"/>
            <a:ext cx="7416800" cy="53260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/>
              <a:t>Correct paswoord gegeven!!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1325" y="196850"/>
            <a:ext cx="1079500" cy="85883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1" grpId="0" animBg="1"/>
      <p:bldP spid="2341893" grpId="0" animBg="1"/>
      <p:bldP spid="2341894" grpId="0" animBg="1"/>
      <p:bldP spid="2341895" grpId="0" animBg="1"/>
      <p:bldP spid="2341896" grpId="0" animBg="1"/>
      <p:bldP spid="2341897" grpId="0" animBg="1"/>
      <p:bldP spid="2341898" grpId="0" animBg="1"/>
      <p:bldP spid="23418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Controlelussen onderbreken</a:t>
            </a:r>
            <a:endParaRPr lang="nl-NL"/>
          </a:p>
        </p:txBody>
      </p:sp>
      <p:sp>
        <p:nvSpPr>
          <p:cNvPr id="2345992" name="AutoShape 8"/>
          <p:cNvSpPr>
            <a:spLocks noChangeArrowheads="1"/>
          </p:cNvSpPr>
          <p:nvPr/>
        </p:nvSpPr>
        <p:spPr bwMode="auto">
          <a:xfrm>
            <a:off x="1331913" y="2133600"/>
            <a:ext cx="2665412" cy="3240088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while </a:t>
            </a:r>
            <a:r>
              <a:rPr lang="en-GB" sz="1800" b="1" i="1" u="none"/>
              <a:t>voorwaarde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  </a:t>
            </a:r>
            <a:r>
              <a:rPr lang="en-GB" sz="1800" b="1" i="1" u="none"/>
              <a:t>instructie1</a:t>
            </a:r>
          </a:p>
          <a:p>
            <a:pPr algn="l">
              <a:buFontTx/>
              <a:buNone/>
            </a:pPr>
            <a:r>
              <a:rPr lang="en-GB" sz="1800" b="1" i="1" u="none"/>
              <a:t>  …</a:t>
            </a:r>
          </a:p>
          <a:p>
            <a:pPr algn="l">
              <a:buFontTx/>
              <a:buNone/>
            </a:pPr>
            <a:r>
              <a:rPr lang="en-GB" sz="1800" b="1" u="none"/>
              <a:t>  </a:t>
            </a:r>
            <a:r>
              <a:rPr lang="en-GB" sz="1800" b="1" u="none">
                <a:solidFill>
                  <a:srgbClr val="3333CC"/>
                </a:solidFill>
              </a:rPr>
              <a:t>break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…</a:t>
            </a:r>
          </a:p>
          <a:p>
            <a:pPr algn="l">
              <a:buFontTx/>
              <a:buNone/>
            </a:pPr>
            <a:r>
              <a:rPr lang="en-GB" sz="1800" b="1" i="1" u="none"/>
              <a:t>  instructieN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done</a:t>
            </a:r>
          </a:p>
          <a:p>
            <a:pPr algn="l">
              <a:buFontTx/>
              <a:buNone/>
            </a:pPr>
            <a:r>
              <a:rPr lang="en-GB" sz="1800" b="1" i="1" u="none"/>
              <a:t>instructieN+1</a:t>
            </a:r>
          </a:p>
        </p:txBody>
      </p:sp>
      <p:sp>
        <p:nvSpPr>
          <p:cNvPr id="2345993" name="AutoShape 9"/>
          <p:cNvSpPr>
            <a:spLocks noChangeArrowheads="1"/>
          </p:cNvSpPr>
          <p:nvPr/>
        </p:nvSpPr>
        <p:spPr bwMode="auto">
          <a:xfrm>
            <a:off x="5291138" y="2133600"/>
            <a:ext cx="2665412" cy="3240088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while </a:t>
            </a:r>
            <a:r>
              <a:rPr lang="en-GB" sz="1800" b="1" i="1" u="none"/>
              <a:t>voorwaarde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  </a:t>
            </a:r>
            <a:r>
              <a:rPr lang="en-GB" sz="1800" b="1" i="1" u="none"/>
              <a:t>instructie1</a:t>
            </a:r>
          </a:p>
          <a:p>
            <a:pPr algn="l">
              <a:buFontTx/>
              <a:buNone/>
            </a:pPr>
            <a:r>
              <a:rPr lang="en-GB" sz="1800" b="1" i="1" u="none"/>
              <a:t>  …</a:t>
            </a:r>
          </a:p>
          <a:p>
            <a:pPr algn="l">
              <a:buFontTx/>
              <a:buNone/>
            </a:pPr>
            <a:r>
              <a:rPr lang="en-GB" sz="1800" b="1" u="none"/>
              <a:t>  </a:t>
            </a:r>
            <a:r>
              <a:rPr lang="en-GB" sz="1800" b="1" u="none">
                <a:solidFill>
                  <a:srgbClr val="3333CC"/>
                </a:solidFill>
              </a:rPr>
              <a:t>continue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…</a:t>
            </a:r>
          </a:p>
          <a:p>
            <a:pPr algn="l">
              <a:buFontTx/>
              <a:buNone/>
            </a:pPr>
            <a:r>
              <a:rPr lang="en-GB" sz="1800" b="1" i="1" u="none"/>
              <a:t>  instructieN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done</a:t>
            </a:r>
          </a:p>
          <a:p>
            <a:pPr algn="l">
              <a:buFontTx/>
              <a:buNone/>
            </a:pPr>
            <a:r>
              <a:rPr lang="en-GB" sz="1800" b="1" i="1" u="none"/>
              <a:t>instructieN+1</a:t>
            </a:r>
          </a:p>
        </p:txBody>
      </p:sp>
      <p:sp>
        <p:nvSpPr>
          <p:cNvPr id="2345994" name="Line 10"/>
          <p:cNvSpPr>
            <a:spLocks noChangeShapeType="1"/>
          </p:cNvSpPr>
          <p:nvPr/>
        </p:nvSpPr>
        <p:spPr bwMode="auto">
          <a:xfrm flipV="1">
            <a:off x="2627313" y="3771900"/>
            <a:ext cx="1687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sp>
        <p:nvSpPr>
          <p:cNvPr id="2345995" name="Line 11"/>
          <p:cNvSpPr>
            <a:spLocks noChangeShapeType="1"/>
          </p:cNvSpPr>
          <p:nvPr/>
        </p:nvSpPr>
        <p:spPr bwMode="auto">
          <a:xfrm flipV="1">
            <a:off x="3419475" y="5084763"/>
            <a:ext cx="896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cxnSp>
        <p:nvCxnSpPr>
          <p:cNvPr id="2345996" name="AutoShape 12"/>
          <p:cNvCxnSpPr>
            <a:cxnSpLocks noChangeShapeType="1"/>
            <a:stCxn id="2345994" idx="1"/>
            <a:endCxn id="2345995" idx="1"/>
          </p:cNvCxnSpPr>
          <p:nvPr/>
        </p:nvCxnSpPr>
        <p:spPr bwMode="auto">
          <a:xfrm>
            <a:off x="4314825" y="3762375"/>
            <a:ext cx="1588" cy="131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45997" name="Line 13"/>
          <p:cNvSpPr>
            <a:spLocks noChangeShapeType="1"/>
          </p:cNvSpPr>
          <p:nvPr/>
        </p:nvSpPr>
        <p:spPr bwMode="auto">
          <a:xfrm>
            <a:off x="6986588" y="3789363"/>
            <a:ext cx="1306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sp>
        <p:nvSpPr>
          <p:cNvPr id="2345998" name="Line 14"/>
          <p:cNvSpPr>
            <a:spLocks noChangeShapeType="1"/>
          </p:cNvSpPr>
          <p:nvPr/>
        </p:nvSpPr>
        <p:spPr bwMode="auto">
          <a:xfrm flipV="1">
            <a:off x="7780338" y="2468563"/>
            <a:ext cx="515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cxnSp>
        <p:nvCxnSpPr>
          <p:cNvPr id="2345999" name="AutoShape 15"/>
          <p:cNvCxnSpPr>
            <a:cxnSpLocks noChangeShapeType="1"/>
            <a:stCxn id="2345997" idx="1"/>
            <a:endCxn id="2345998" idx="1"/>
          </p:cNvCxnSpPr>
          <p:nvPr/>
        </p:nvCxnSpPr>
        <p:spPr bwMode="auto">
          <a:xfrm flipV="1">
            <a:off x="8293100" y="2459038"/>
            <a:ext cx="3175" cy="1339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4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34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34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4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4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34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92" grpId="0" animBg="1"/>
      <p:bldP spid="2345993" grpId="0" animBg="1"/>
      <p:bldP spid="2345994" grpId="0" animBg="1"/>
      <p:bldP spid="2345995" grpId="0" animBg="1"/>
      <p:bldP spid="2345997" grpId="0" animBg="1"/>
      <p:bldP spid="23459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Vragen of opmerkingen ?</a:t>
            </a:r>
            <a:endParaRPr lang="nl-NL"/>
          </a:p>
        </p:txBody>
      </p:sp>
      <p:pic>
        <p:nvPicPr>
          <p:cNvPr id="136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745" y="1428736"/>
            <a:ext cx="5184775" cy="4573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057" name="Picture 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24" y="1125538"/>
            <a:ext cx="5405438" cy="56229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>
            <a:softEdge rad="63500"/>
          </a:effectLst>
        </p:spPr>
      </p:pic>
      <p:sp>
        <p:nvSpPr>
          <p:cNvPr id="1365058" name="Rectangle 66"/>
          <p:cNvSpPr>
            <a:spLocks noChangeArrowheads="1"/>
          </p:cNvSpPr>
          <p:nvPr/>
        </p:nvSpPr>
        <p:spPr bwMode="auto">
          <a:xfrm>
            <a:off x="2525737" y="1076325"/>
            <a:ext cx="5546725" cy="5722938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The sky is the limit…</a:t>
            </a:r>
            <a:endParaRPr lang="nl-NL"/>
          </a:p>
        </p:txBody>
      </p:sp>
      <p:sp>
        <p:nvSpPr>
          <p:cNvPr id="1364995" name="Rectangle 3"/>
          <p:cNvSpPr>
            <a:spLocks noChangeArrowheads="1"/>
          </p:cNvSpPr>
          <p:nvPr/>
        </p:nvSpPr>
        <p:spPr bwMode="auto">
          <a:xfrm>
            <a:off x="1619250" y="5527675"/>
            <a:ext cx="7056438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FontTx/>
              <a:buNone/>
            </a:pPr>
            <a:r>
              <a:rPr lang="en-US" sz="2000" u="none" dirty="0">
                <a:latin typeface="Calibri" pitchFamily="34" charset="0"/>
              </a:rPr>
              <a:t>"Simplicity is the ultimate sophistication."</a:t>
            </a:r>
          </a:p>
        </p:txBody>
      </p:sp>
      <p:sp>
        <p:nvSpPr>
          <p:cNvPr id="1364996" name="Rectangle 4"/>
          <p:cNvSpPr>
            <a:spLocks noChangeArrowheads="1"/>
          </p:cNvSpPr>
          <p:nvPr/>
        </p:nvSpPr>
        <p:spPr bwMode="auto">
          <a:xfrm>
            <a:off x="6506143" y="6086475"/>
            <a:ext cx="2169545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sz="1800" u="none">
                <a:latin typeface="Calibri" pitchFamily="34" charset="0"/>
                <a:sym typeface="Symbol" pitchFamily="18" charset="2"/>
              </a:rPr>
              <a:t></a:t>
            </a:r>
            <a:r>
              <a:rPr lang="en-US" sz="1800" u="none">
                <a:latin typeface="Calibri" pitchFamily="34" charset="0"/>
              </a:rPr>
              <a:t> Leonardo Da Vinci</a:t>
            </a:r>
            <a:endParaRPr lang="nl-NL" sz="1800" u="none">
              <a:latin typeface="Calibri" pitchFamily="34" charset="0"/>
            </a:endParaRP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11188" y="1125538"/>
            <a:ext cx="2127250" cy="3213100"/>
            <a:chOff x="385" y="709"/>
            <a:chExt cx="1340" cy="2024"/>
          </a:xfrm>
        </p:grpSpPr>
        <p:pic>
          <p:nvPicPr>
            <p:cNvPr id="1365059" name="Picture 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" y="709"/>
              <a:ext cx="1340" cy="2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>
              <a:softEdge rad="31750"/>
            </a:effectLst>
          </p:spPr>
        </p:pic>
        <p:sp>
          <p:nvSpPr>
            <p:cNvPr id="1365060" name="Text Box 68"/>
            <p:cNvSpPr txBox="1">
              <a:spLocks noChangeArrowheads="1"/>
            </p:cNvSpPr>
            <p:nvPr/>
          </p:nvSpPr>
          <p:spPr bwMode="auto">
            <a:xfrm>
              <a:off x="853" y="2391"/>
              <a:ext cx="847" cy="3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FontTx/>
                <a:buNone/>
              </a:pPr>
              <a:r>
                <a:rPr lang="fr-BE" sz="1200" b="1" u="none" dirty="0">
                  <a:solidFill>
                    <a:schemeClr val="bg1"/>
                  </a:solidFill>
                  <a:latin typeface="Calibri" pitchFamily="34" charset="0"/>
                </a:rPr>
                <a:t>Leonardo Da Vinci</a:t>
              </a:r>
            </a:p>
            <a:p>
              <a:pPr algn="r">
                <a:buFontTx/>
                <a:buNone/>
              </a:pPr>
              <a:r>
                <a:rPr lang="fr-BE" sz="1200" b="1" u="none" dirty="0">
                  <a:solidFill>
                    <a:schemeClr val="bg1"/>
                  </a:solidFill>
                  <a:latin typeface="Calibri" pitchFamily="34" charset="0"/>
                </a:rPr>
                <a:t>1452-1519</a:t>
              </a:r>
              <a:endParaRPr lang="nl-NL" sz="1200" b="1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0" name="AutoShape 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r>
              <a:rPr lang="en-US" sz="1600" b="1" u="none"/>
              <a:t> cat proc_demo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7251" name="AutoShape 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ps -f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Punt-commando</a:t>
            </a:r>
            <a:endParaRPr lang="nl-NL"/>
          </a:p>
        </p:txBody>
      </p:sp>
      <p:sp>
        <p:nvSpPr>
          <p:cNvPr id="2357253" name="AutoShape 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11176 11170  0 21:28:47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11305 11176  0 21:29:40 pts/14   0:00 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7257" name="AutoShape 9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proc_demo</a:t>
            </a:r>
          </a:p>
        </p:txBody>
      </p:sp>
      <p:sp>
        <p:nvSpPr>
          <p:cNvPr id="2357258" name="AutoShape 10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11176 11170  0 21:28:47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11434 11176  0 21:31:59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11435 11434  0 21:31:59 pts/14   0:00 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7273" name="Rectangle 25"/>
          <p:cNvSpPr>
            <a:spLocks noChangeArrowheads="1"/>
          </p:cNvSpPr>
          <p:nvPr/>
        </p:nvSpPr>
        <p:spPr bwMode="auto">
          <a:xfrm>
            <a:off x="5002213" y="1484313"/>
            <a:ext cx="3602037" cy="25209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46675" y="1555750"/>
            <a:ext cx="3359150" cy="968375"/>
            <a:chOff x="3152" y="1026"/>
            <a:chExt cx="2116" cy="610"/>
          </a:xfrm>
        </p:grpSpPr>
        <p:sp>
          <p:nvSpPr>
            <p:cNvPr id="9246" name="AutoShape 12"/>
            <p:cNvSpPr>
              <a:spLocks noChangeArrowheads="1"/>
            </p:cNvSpPr>
            <p:nvPr/>
          </p:nvSpPr>
          <p:spPr bwMode="auto">
            <a:xfrm>
              <a:off x="3183" y="1217"/>
              <a:ext cx="2026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9247" name="Text Box 13"/>
            <p:cNvSpPr txBox="1">
              <a:spLocks noChangeArrowheads="1"/>
            </p:cNvSpPr>
            <p:nvPr/>
          </p:nvSpPr>
          <p:spPr bwMode="auto">
            <a:xfrm>
              <a:off x="3152" y="1026"/>
              <a:ext cx="211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/>
                <a:t>/bin/bash            11176</a:t>
              </a:r>
              <a:endParaRPr lang="nl-NL" sz="1600" b="1" u="none"/>
            </a:p>
          </p:txBody>
        </p:sp>
      </p:grpSp>
      <p:sp>
        <p:nvSpPr>
          <p:cNvPr id="2357264" name="AutoShape 16"/>
          <p:cNvSpPr>
            <a:spLocks noChangeArrowheads="1"/>
          </p:cNvSpPr>
          <p:nvPr/>
        </p:nvSpPr>
        <p:spPr bwMode="auto">
          <a:xfrm>
            <a:off x="5195888" y="1858963"/>
            <a:ext cx="321627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proc_demo</a:t>
            </a:r>
          </a:p>
        </p:txBody>
      </p:sp>
      <p:sp>
        <p:nvSpPr>
          <p:cNvPr id="2357265" name="Text Box 17"/>
          <p:cNvSpPr txBox="1">
            <a:spLocks noChangeArrowheads="1"/>
          </p:cNvSpPr>
          <p:nvPr/>
        </p:nvSpPr>
        <p:spPr bwMode="auto">
          <a:xfrm>
            <a:off x="5146675" y="1555750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/bin/bash            11176</a:t>
            </a:r>
            <a:endParaRPr lang="nl-NL" sz="1600" b="1" u="none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146675" y="1555750"/>
            <a:ext cx="3359150" cy="968375"/>
            <a:chOff x="3288" y="1162"/>
            <a:chExt cx="2116" cy="610"/>
          </a:xfrm>
        </p:grpSpPr>
        <p:sp>
          <p:nvSpPr>
            <p:cNvPr id="9244" name="AutoShape 18"/>
            <p:cNvSpPr>
              <a:spLocks noChangeArrowheads="1"/>
            </p:cNvSpPr>
            <p:nvPr/>
          </p:nvSpPr>
          <p:spPr bwMode="auto">
            <a:xfrm>
              <a:off x="3319" y="1353"/>
              <a:ext cx="2026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9245" name="Text Box 19"/>
            <p:cNvSpPr txBox="1">
              <a:spLocks noChangeArrowheads="1"/>
            </p:cNvSpPr>
            <p:nvPr/>
          </p:nvSpPr>
          <p:spPr bwMode="auto">
            <a:xfrm>
              <a:off x="3288" y="1162"/>
              <a:ext cx="211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/>
                <a:t>/bin/bash            11434</a:t>
              </a:r>
              <a:endParaRPr lang="nl-NL" sz="1600" b="1" u="none"/>
            </a:p>
          </p:txBody>
        </p:sp>
      </p:grpSp>
      <p:sp>
        <p:nvSpPr>
          <p:cNvPr id="2357270" name="AutoShape 22"/>
          <p:cNvSpPr>
            <a:spLocks noChangeArrowheads="1"/>
          </p:cNvSpPr>
          <p:nvPr/>
        </p:nvSpPr>
        <p:spPr bwMode="auto">
          <a:xfrm>
            <a:off x="5195888" y="3194050"/>
            <a:ext cx="321627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ps -f</a:t>
            </a:r>
          </a:p>
        </p:txBody>
      </p:sp>
      <p:sp>
        <p:nvSpPr>
          <p:cNvPr id="2357271" name="Text Box 23"/>
          <p:cNvSpPr txBox="1">
            <a:spLocks noChangeArrowheads="1"/>
          </p:cNvSpPr>
          <p:nvPr/>
        </p:nvSpPr>
        <p:spPr bwMode="auto">
          <a:xfrm>
            <a:off x="5146675" y="2890838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/bin/bash            11434</a:t>
            </a:r>
            <a:endParaRPr lang="nl-NL" sz="1600" b="1" u="none"/>
          </a:p>
        </p:txBody>
      </p:sp>
      <p:cxnSp>
        <p:nvCxnSpPr>
          <p:cNvPr id="2357272" name="AutoShape 24"/>
          <p:cNvCxnSpPr>
            <a:cxnSpLocks noChangeShapeType="1"/>
            <a:stCxn id="9244" idx="2"/>
            <a:endCxn id="2357270" idx="0"/>
          </p:cNvCxnSpPr>
          <p:nvPr/>
        </p:nvCxnSpPr>
        <p:spPr bwMode="auto">
          <a:xfrm>
            <a:off x="6804025" y="2524125"/>
            <a:ext cx="0" cy="66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274" name="AutoShape 26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. proc_demo</a:t>
            </a:r>
          </a:p>
        </p:txBody>
      </p:sp>
      <p:sp>
        <p:nvSpPr>
          <p:cNvPr id="2357275" name="AutoShape 2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buFontTx/>
              <a:buNone/>
            </a:pPr>
            <a:r>
              <a:rPr lang="en-US" sz="1600" u="none"/>
              <a:t>pdawyndt 11176 11170  0 22:05:24 pts/36   0:00 bash</a:t>
            </a:r>
          </a:p>
          <a:p>
            <a:pPr algn="l">
              <a:buFontTx/>
              <a:buNone/>
            </a:pPr>
            <a:r>
              <a:rPr lang="en-US" sz="1600" u="none"/>
              <a:t>pdawyndt 15302 11176  0 22:05:42 pts/36   0:00 ps -f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7276" name="Rectangle 28"/>
          <p:cNvSpPr>
            <a:spLocks noChangeArrowheads="1"/>
          </p:cNvSpPr>
          <p:nvPr/>
        </p:nvSpPr>
        <p:spPr bwMode="auto">
          <a:xfrm>
            <a:off x="5003800" y="4221163"/>
            <a:ext cx="3602038" cy="12954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148263" y="4292600"/>
            <a:ext cx="3359150" cy="968375"/>
            <a:chOff x="3152" y="1026"/>
            <a:chExt cx="2116" cy="610"/>
          </a:xfrm>
        </p:grpSpPr>
        <p:sp>
          <p:nvSpPr>
            <p:cNvPr id="9242" name="AutoShape 30"/>
            <p:cNvSpPr>
              <a:spLocks noChangeArrowheads="1"/>
            </p:cNvSpPr>
            <p:nvPr/>
          </p:nvSpPr>
          <p:spPr bwMode="auto">
            <a:xfrm>
              <a:off x="3183" y="1217"/>
              <a:ext cx="2026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9243" name="Text Box 31"/>
            <p:cNvSpPr txBox="1">
              <a:spLocks noChangeArrowheads="1"/>
            </p:cNvSpPr>
            <p:nvPr/>
          </p:nvSpPr>
          <p:spPr bwMode="auto">
            <a:xfrm>
              <a:off x="3152" y="1026"/>
              <a:ext cx="211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/>
                <a:t>/bin/bash            11176</a:t>
              </a:r>
              <a:endParaRPr lang="nl-NL" sz="1600" b="1" u="none"/>
            </a:p>
          </p:txBody>
        </p:sp>
      </p:grpSp>
      <p:sp>
        <p:nvSpPr>
          <p:cNvPr id="2357283" name="AutoShape 35"/>
          <p:cNvSpPr>
            <a:spLocks noChangeArrowheads="1"/>
          </p:cNvSpPr>
          <p:nvPr/>
        </p:nvSpPr>
        <p:spPr bwMode="auto">
          <a:xfrm>
            <a:off x="5199063" y="4589463"/>
            <a:ext cx="321627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ps -f</a:t>
            </a:r>
          </a:p>
        </p:txBody>
      </p:sp>
      <p:sp>
        <p:nvSpPr>
          <p:cNvPr id="2357280" name="AutoShape 32"/>
          <p:cNvSpPr>
            <a:spLocks noChangeArrowheads="1"/>
          </p:cNvSpPr>
          <p:nvPr/>
        </p:nvSpPr>
        <p:spPr bwMode="auto">
          <a:xfrm>
            <a:off x="5197475" y="4595813"/>
            <a:ext cx="321627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 dirty="0"/>
              <a:t>. </a:t>
            </a:r>
            <a:r>
              <a:rPr lang="fr-BE" sz="1800" b="1" u="none" dirty="0" err="1"/>
              <a:t>proc_demo</a:t>
            </a:r>
            <a:endParaRPr lang="fr-BE" sz="1800" b="1" u="none" dirty="0"/>
          </a:p>
        </p:txBody>
      </p:sp>
      <p:sp>
        <p:nvSpPr>
          <p:cNvPr id="2357281" name="Text Box 33"/>
          <p:cNvSpPr txBox="1">
            <a:spLocks noChangeArrowheads="1"/>
          </p:cNvSpPr>
          <p:nvPr/>
        </p:nvSpPr>
        <p:spPr bwMode="auto">
          <a:xfrm>
            <a:off x="5148263" y="4292600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/bin/bash            11176</a:t>
            </a:r>
            <a:endParaRPr lang="nl-NL" sz="1600" b="1" u="none"/>
          </a:p>
        </p:txBody>
      </p:sp>
      <p:sp>
        <p:nvSpPr>
          <p:cNvPr id="2357284" name="Text Box 36"/>
          <p:cNvSpPr txBox="1">
            <a:spLocks noChangeArrowheads="1"/>
          </p:cNvSpPr>
          <p:nvPr/>
        </p:nvSpPr>
        <p:spPr bwMode="auto">
          <a:xfrm>
            <a:off x="5149850" y="4286250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/bin/bash            11176</a:t>
            </a:r>
            <a:endParaRPr lang="nl-NL" sz="1600" b="1" u="none"/>
          </a:p>
        </p:txBody>
      </p:sp>
      <p:sp>
        <p:nvSpPr>
          <p:cNvPr id="2357288" name="Rectangle 40"/>
          <p:cNvSpPr>
            <a:spLocks noChangeArrowheads="1"/>
          </p:cNvSpPr>
          <p:nvPr/>
        </p:nvSpPr>
        <p:spPr bwMode="auto">
          <a:xfrm>
            <a:off x="5003800" y="1484313"/>
            <a:ext cx="3602038" cy="2520950"/>
          </a:xfrm>
          <a:prstGeom prst="rect">
            <a:avLst/>
          </a:prstGeom>
          <a:solidFill>
            <a:srgbClr val="EAEAEA">
              <a:alpha val="79999"/>
            </a:srgbClr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2000"/>
                                        <p:tgtEl>
                                          <p:spTgt spid="235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00018 0.1939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5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5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0" grpId="0" animBg="1"/>
      <p:bldP spid="2357251" grpId="0" animBg="1"/>
      <p:bldP spid="2357253" grpId="0" animBg="1"/>
      <p:bldP spid="2357257" grpId="0" animBg="1"/>
      <p:bldP spid="2357258" grpId="0" animBg="1"/>
      <p:bldP spid="2357273" grpId="0" animBg="1"/>
      <p:bldP spid="2357264" grpId="0" animBg="1"/>
      <p:bldP spid="2357265" grpId="0"/>
      <p:bldP spid="2357270" grpId="0" animBg="1"/>
      <p:bldP spid="2357271" grpId="0"/>
      <p:bldP spid="2357274" grpId="0" animBg="1"/>
      <p:bldP spid="2357275" grpId="0" animBg="1"/>
      <p:bldP spid="2357276" grpId="0" animBg="1"/>
      <p:bldP spid="2357283" grpId="0" animBg="1"/>
      <p:bldP spid="2357280" grpId="0" animBg="1"/>
      <p:bldP spid="2357280" grpId="1" animBg="1"/>
      <p:bldP spid="2357281" grpId="0"/>
      <p:bldP spid="2357281" grpId="1"/>
      <p:bldP spid="2357284" grpId="0"/>
      <p:bldP spid="23572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r>
              <a:rPr lang="en-US" sz="1600" b="1" u="none"/>
              <a:t> cat proc_demo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ps -f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Punt-commando</a:t>
            </a:r>
            <a:endParaRPr lang="nl-NL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11176 11170  0 21:28:47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11305 11176  0 21:29:40 pts/14   0:00 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10247" name="AutoShape 9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proc_demo</a:t>
            </a:r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11176 11170  0 21:28:47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11434 11176  0 21:31:59 pts/14   0:00 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u="none"/>
              <a:t>pdawyndt 11435 11434  0 21:31:59 pts/14   0:00 ps -f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10249" name="AutoShape 2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. proc_demo</a:t>
            </a:r>
          </a:p>
        </p:txBody>
      </p:sp>
      <p:sp>
        <p:nvSpPr>
          <p:cNvPr id="10250" name="AutoShape 24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buFontTx/>
              <a:buNone/>
            </a:pPr>
            <a:r>
              <a:rPr lang="en-US" sz="1600" u="none"/>
              <a:t>     UID   PID  PPID  C    STIME TTY      TIME CMD</a:t>
            </a:r>
          </a:p>
          <a:p>
            <a:pPr algn="l">
              <a:buFontTx/>
              <a:buNone/>
            </a:pPr>
            <a:r>
              <a:rPr lang="en-US" sz="1600" u="none"/>
              <a:t>pdawyndt 11176 11170  0 22:05:24 pts/36   0:00 bash</a:t>
            </a:r>
          </a:p>
          <a:p>
            <a:pPr algn="l">
              <a:buFontTx/>
              <a:buNone/>
            </a:pPr>
            <a:r>
              <a:rPr lang="en-US" sz="1600" u="none"/>
              <a:t>pdawyndt 15302 11176  0 22:05:42 pts/36   0:00 ps -f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405339" y="1628775"/>
            <a:ext cx="4024313" cy="1268413"/>
            <a:chOff x="2623" y="3339"/>
            <a:chExt cx="2535" cy="799"/>
          </a:xfrm>
        </p:grpSpPr>
        <p:sp>
          <p:nvSpPr>
            <p:cNvPr id="2358307" name="Rectangle 35"/>
            <p:cNvSpPr>
              <a:spLocks noChangeArrowheads="1"/>
            </p:cNvSpPr>
            <p:nvPr/>
          </p:nvSpPr>
          <p:spPr bwMode="auto">
            <a:xfrm>
              <a:off x="2623" y="3339"/>
              <a:ext cx="2535" cy="79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253" name="Text Box 36"/>
            <p:cNvSpPr txBox="1">
              <a:spLocks noChangeArrowheads="1"/>
            </p:cNvSpPr>
            <p:nvPr/>
          </p:nvSpPr>
          <p:spPr bwMode="auto">
            <a:xfrm>
              <a:off x="3122" y="3390"/>
              <a:ext cx="1997" cy="65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waarom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mag</a:t>
              </a:r>
              <a:r>
                <a:rPr lang="fr-BE" sz="1800" u="none" dirty="0">
                  <a:latin typeface="Calibri" pitchFamily="34" charset="0"/>
                </a:rPr>
                <a:t> je </a:t>
              </a:r>
              <a:r>
                <a:rPr lang="fr-BE" sz="1800" u="none" dirty="0" err="1">
                  <a:latin typeface="Calibri" pitchFamily="34" charset="0"/>
                </a:rPr>
                <a:t>bij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gebruik</a:t>
              </a:r>
              <a:r>
                <a:rPr lang="fr-BE" sz="1800" u="none" dirty="0">
                  <a:latin typeface="Calibri" pitchFamily="34" charset="0"/>
                </a:rPr>
                <a:t> van </a:t>
              </a:r>
            </a:p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het</a:t>
              </a:r>
              <a:r>
                <a:rPr lang="fr-BE" sz="1800" u="none" dirty="0">
                  <a:latin typeface="Calibri" pitchFamily="34" charset="0"/>
                </a:rPr>
                <a:t> punt-commando </a:t>
              </a:r>
              <a:r>
                <a:rPr lang="fr-BE" sz="1800" u="none" dirty="0" err="1">
                  <a:latin typeface="Calibri" pitchFamily="34" charset="0"/>
                </a:rPr>
                <a:t>een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shell</a:t>
              </a:r>
              <a:endParaRPr lang="fr-BE" sz="1800" u="none" dirty="0">
                <a:latin typeface="Calibri" pitchFamily="34" charset="0"/>
              </a:endParaRPr>
            </a:p>
            <a:p>
              <a:pPr algn="l">
                <a:buFontTx/>
                <a:buNone/>
              </a:pPr>
              <a:r>
                <a:rPr lang="fr-BE" sz="1800" u="none" dirty="0">
                  <a:latin typeface="Calibri" pitchFamily="34" charset="0"/>
                </a:rPr>
                <a:t>script niet </a:t>
              </a:r>
              <a:r>
                <a:rPr lang="fr-BE" sz="1800" u="none" dirty="0" err="1">
                  <a:latin typeface="Calibri" pitchFamily="34" charset="0"/>
                </a:rPr>
                <a:t>afsluiten</a:t>
              </a:r>
              <a:r>
                <a:rPr lang="fr-BE" sz="1800" u="none" dirty="0">
                  <a:latin typeface="Calibri" pitchFamily="34" charset="0"/>
                </a:rPr>
                <a:t> met </a:t>
              </a:r>
              <a:r>
                <a:rPr lang="fr-BE" sz="1800" b="1" u="none" dirty="0">
                  <a:latin typeface="Courier New"/>
                  <a:sym typeface="Courier New"/>
                </a:rPr>
                <a:t>exit</a:t>
              </a:r>
              <a:r>
                <a:rPr lang="fr-BE" sz="1800" u="none" dirty="0">
                  <a:latin typeface="Calibri" pitchFamily="34" charset="0"/>
                </a:rPr>
                <a:t> ?</a:t>
              </a:r>
              <a:endParaRPr lang="nl-NL" sz="1800" u="none" dirty="0">
                <a:latin typeface="Calibri" pitchFamily="34" charset="0"/>
              </a:endParaRPr>
            </a:p>
          </p:txBody>
        </p:sp>
        <p:pic>
          <p:nvPicPr>
            <p:cNvPr id="10254" name="Picture 3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04" y="3415"/>
              <a:ext cx="363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AutoShape 2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r>
              <a:rPr lang="en-US" sz="1500" b="1" u="none" dirty="0"/>
              <a:t> cat </a:t>
            </a:r>
            <a:r>
              <a:rPr lang="en-US" sz="1500" b="1" u="none" dirty="0" err="1"/>
              <a:t>haak_demo</a:t>
            </a:r>
            <a:endParaRPr lang="en-US" sz="15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 dirty="0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 dirty="0" err="1"/>
              <a:t>pwd</a:t>
            </a:r>
            <a:r>
              <a:rPr lang="en-US" sz="1500" u="none" dirty="0"/>
              <a:t>; VAR=xyz; export VAR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 dirty="0"/>
              <a:t>( VAR=</a:t>
            </a:r>
            <a:r>
              <a:rPr lang="en-US" sz="1500" u="none" dirty="0" err="1"/>
              <a:t>abc</a:t>
            </a:r>
            <a:r>
              <a:rPr lang="en-US" sz="1500" u="none" dirty="0"/>
              <a:t>; </a:t>
            </a:r>
            <a:r>
              <a:rPr lang="en-US" sz="1500" u="none" dirty="0" err="1"/>
              <a:t>cd</a:t>
            </a:r>
            <a:r>
              <a:rPr lang="en-US" sz="1500" u="none" dirty="0"/>
              <a:t> sub; </a:t>
            </a:r>
            <a:r>
              <a:rPr lang="en-US" sz="1500" u="none" dirty="0" err="1"/>
              <a:t>pwd</a:t>
            </a:r>
            <a:r>
              <a:rPr lang="en-US" sz="1500" u="none" dirty="0"/>
              <a:t>; echo </a:t>
            </a:r>
            <a:r>
              <a:rPr lang="en-US" sz="1500" u="none" dirty="0" err="1"/>
              <a:t>zie</a:t>
            </a:r>
            <a:r>
              <a:rPr lang="en-US" sz="1500" u="none" dirty="0"/>
              <a:t> $VAR )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 dirty="0" err="1"/>
              <a:t>pwd</a:t>
            </a:r>
            <a:r>
              <a:rPr lang="en-US" sz="1500" u="none" dirty="0"/>
              <a:t>; echo </a:t>
            </a:r>
            <a:r>
              <a:rPr lang="en-US" sz="1500" u="none" dirty="0" err="1"/>
              <a:t>zie</a:t>
            </a:r>
            <a:r>
              <a:rPr lang="en-US" sz="1500" u="none" dirty="0"/>
              <a:t> $VAR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9299" name="AutoShape 3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b="1" u="none"/>
              <a:t>  . haak_demo</a:t>
            </a:r>
            <a:endParaRPr lang="en-US" sz="1500" b="1" u="none">
              <a:solidFill>
                <a:srgbClr val="009900"/>
              </a:solidFill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Shell-haakjes</a:t>
            </a:r>
            <a:endParaRPr lang="nl-NL"/>
          </a:p>
        </p:txBody>
      </p:sp>
      <p:sp>
        <p:nvSpPr>
          <p:cNvPr id="2359301" name="AutoShape 5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/>
              <a:t>/staff/fwet/pdawyndt</a:t>
            </a:r>
          </a:p>
        </p:txBody>
      </p:sp>
      <p:sp>
        <p:nvSpPr>
          <p:cNvPr id="2359330" name="AutoShape 34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/>
              <a:t>/staff/fwet/pdawyndt/sub</a:t>
            </a:r>
          </a:p>
        </p:txBody>
      </p:sp>
      <p:sp>
        <p:nvSpPr>
          <p:cNvPr id="2359331" name="AutoShape 35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/>
              <a:t>zie abc</a:t>
            </a:r>
          </a:p>
        </p:txBody>
      </p:sp>
      <p:sp>
        <p:nvSpPr>
          <p:cNvPr id="2359332" name="AutoShape 36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/>
              <a:t>/staff/fwet/pdawyndt</a:t>
            </a:r>
          </a:p>
        </p:txBody>
      </p:sp>
      <p:sp>
        <p:nvSpPr>
          <p:cNvPr id="2359333" name="AutoShape 37"/>
          <p:cNvSpPr>
            <a:spLocks noChangeArrowheads="1"/>
          </p:cNvSpPr>
          <p:nvPr/>
        </p:nvSpPr>
        <p:spPr bwMode="auto">
          <a:xfrm>
            <a:off x="1331913" y="3213100"/>
            <a:ext cx="7416800" cy="3379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b="1" u="none">
              <a:solidFill>
                <a:srgbClr val="009900"/>
              </a:solidFill>
            </a:endParaRPr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500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u="none"/>
              <a:t>zie xyz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5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59334" name="Rectangle 38"/>
          <p:cNvSpPr>
            <a:spLocks noChangeArrowheads="1"/>
          </p:cNvSpPr>
          <p:nvPr/>
        </p:nvSpPr>
        <p:spPr bwMode="auto">
          <a:xfrm>
            <a:off x="863600" y="1484313"/>
            <a:ext cx="8388350" cy="173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>
                <a:latin typeface="Calibri" pitchFamily="34" charset="0"/>
              </a:rPr>
              <a:t>punt-commando </a:t>
            </a:r>
            <a:r>
              <a:rPr lang="en-US" sz="2400" u="none" dirty="0" err="1">
                <a:latin typeface="Calibri" pitchFamily="34" charset="0"/>
              </a:rPr>
              <a:t>zorgt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dat</a:t>
            </a:r>
            <a:r>
              <a:rPr lang="en-US" sz="2400" u="none" dirty="0">
                <a:latin typeface="Calibri" pitchFamily="34" charset="0"/>
              </a:rPr>
              <a:t> shell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>script door </a:t>
            </a:r>
            <a:r>
              <a:rPr lang="en-US" sz="2400" u="none" dirty="0" err="1">
                <a:latin typeface="Calibri" pitchFamily="34" charset="0"/>
              </a:rPr>
              <a:t>huidige</a:t>
            </a:r>
            <a:r>
              <a:rPr lang="en-US" sz="2400" u="none" dirty="0">
                <a:latin typeface="Calibri" pitchFamily="34" charset="0"/>
              </a:rPr>
              <a:t> shell </a:t>
            </a:r>
            <a:r>
              <a:rPr lang="en-US" sz="2400" u="none" dirty="0" err="1">
                <a:latin typeface="Calibri" pitchFamily="34" charset="0"/>
              </a:rPr>
              <a:t>wordt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uitgevoerd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ronde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haakjes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binnen</a:t>
            </a:r>
            <a:r>
              <a:rPr lang="en-US" sz="2400" u="none" dirty="0">
                <a:latin typeface="Calibri" pitchFamily="34" charset="0"/>
              </a:rPr>
              <a:t> shell script </a:t>
            </a:r>
            <a:r>
              <a:rPr lang="en-US" sz="2400" u="none" dirty="0" err="1">
                <a:latin typeface="Calibri" pitchFamily="34" charset="0"/>
              </a:rPr>
              <a:t>zorgen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dat</a:t>
            </a:r>
            <a:r>
              <a:rPr lang="en-US" sz="2400" u="none" dirty="0">
                <a:latin typeface="Calibri" pitchFamily="34" charset="0"/>
              </a:rPr>
              <a:t>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 err="1">
                <a:latin typeface="Calibri" pitchFamily="34" charset="0"/>
              </a:rPr>
              <a:t>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toch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weer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nieuwe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subshell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wordt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opgestart</a:t>
            </a:r>
            <a:endParaRPr lang="en-US" sz="2400" b="1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298" grpId="0" animBg="1"/>
      <p:bldP spid="2359299" grpId="0" animBg="1"/>
      <p:bldP spid="2359301" grpId="0" animBg="1"/>
      <p:bldP spid="2359330" grpId="0" animBg="1"/>
      <p:bldP spid="2359331" grpId="0" animBg="1"/>
      <p:bldP spid="2359332" grpId="0" animBg="1"/>
      <p:bldP spid="2359333" grpId="0" animBg="1"/>
      <p:bldP spid="235933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Controlestructuren</a:t>
            </a:r>
            <a:endParaRPr lang="nl-NL"/>
          </a:p>
        </p:txBody>
      </p:sp>
      <p:sp>
        <p:nvSpPr>
          <p:cNvPr id="2320388" name="Rectangle 4"/>
          <p:cNvSpPr>
            <a:spLocks noChangeArrowheads="1"/>
          </p:cNvSpPr>
          <p:nvPr/>
        </p:nvSpPr>
        <p:spPr bwMode="auto">
          <a:xfrm>
            <a:off x="863600" y="1484312"/>
            <a:ext cx="6565920" cy="423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tweewaardige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voorwaardelijke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opdrachten</a:t>
            </a: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if-then-else-</a:t>
            </a:r>
            <a:r>
              <a:rPr lang="en-US" sz="2000" b="1" u="none" dirty="0" err="1">
                <a:latin typeface="Courier New"/>
                <a:sym typeface="Courier New"/>
              </a:rPr>
              <a:t>fi</a:t>
            </a:r>
            <a:r>
              <a:rPr lang="en-US" sz="800" b="1" u="none" dirty="0">
                <a:latin typeface="Calibri" pitchFamily="34" charset="0"/>
              </a:rPr>
              <a:t/>
            </a:r>
            <a:br>
              <a:rPr lang="en-US" sz="800" b="1" u="none" dirty="0">
                <a:latin typeface="Calibri" pitchFamily="34" charset="0"/>
              </a:rPr>
            </a:br>
            <a:endParaRPr lang="en-US" sz="800" b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meerwaardige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voorwaardelijke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opdrachten</a:t>
            </a:r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if-then-</a:t>
            </a:r>
            <a:r>
              <a:rPr lang="en-US" sz="2000" b="1" u="none" dirty="0" err="1">
                <a:latin typeface="Courier New"/>
                <a:sym typeface="Courier New"/>
              </a:rPr>
              <a:t>elif</a:t>
            </a:r>
            <a:r>
              <a:rPr lang="en-US" sz="2000" b="1" u="none" dirty="0">
                <a:latin typeface="Courier New"/>
                <a:sym typeface="Courier New"/>
              </a:rPr>
              <a:t>-else-</a:t>
            </a:r>
            <a:r>
              <a:rPr lang="en-US" sz="2000" b="1" u="none" dirty="0" err="1">
                <a:latin typeface="Courier New"/>
                <a:sym typeface="Courier New"/>
              </a:rPr>
              <a:t>fi</a:t>
            </a:r>
            <a:endParaRPr lang="en-US" sz="2000" b="1" u="none" dirty="0">
              <a:latin typeface="Courier New"/>
              <a:sym typeface="Courier New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smtClean="0">
                <a:latin typeface="Courier New"/>
                <a:sym typeface="Courier New"/>
              </a:rPr>
              <a:t>case-</a:t>
            </a:r>
            <a:r>
              <a:rPr lang="en-US" sz="2000" b="1" u="none" dirty="0" err="1" smtClean="0">
                <a:latin typeface="Courier New"/>
                <a:sym typeface="Courier New"/>
              </a:rPr>
              <a:t>esac</a:t>
            </a:r>
            <a:r>
              <a:rPr lang="en-US" sz="800" b="1" u="none" dirty="0">
                <a:latin typeface="Calibri" pitchFamily="34" charset="0"/>
                <a:sym typeface="Symbol" pitchFamily="18" charset="2"/>
              </a:rPr>
              <a:t/>
            </a:r>
            <a:br>
              <a:rPr lang="en-US" sz="800" b="1" u="none" dirty="0">
                <a:latin typeface="Calibri" pitchFamily="34" charset="0"/>
                <a:sym typeface="Symbol" pitchFamily="18" charset="2"/>
              </a:rPr>
            </a:br>
            <a:endParaRPr lang="en-US" sz="800" b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repetitieve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opdrachten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(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controlelussen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)</a:t>
            </a:r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for-do-done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while-do-done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until-do-done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2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2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2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2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2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2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2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2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2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2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2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2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2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2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2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2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2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2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2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2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2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2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2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2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38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Voorwaardelijke opdrachten</a:t>
            </a:r>
            <a:endParaRPr lang="nl-NL"/>
          </a:p>
        </p:txBody>
      </p:sp>
      <p:sp>
        <p:nvSpPr>
          <p:cNvPr id="2318342" name="AutoShape 6"/>
          <p:cNvSpPr>
            <a:spLocks noChangeArrowheads="1"/>
          </p:cNvSpPr>
          <p:nvPr/>
        </p:nvSpPr>
        <p:spPr bwMode="auto">
          <a:xfrm>
            <a:off x="611188" y="1341438"/>
            <a:ext cx="3379787" cy="3935412"/>
          </a:xfrm>
          <a:prstGeom prst="foldedCorner">
            <a:avLst>
              <a:gd name="adj" fmla="val 662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if </a:t>
            </a:r>
            <a:r>
              <a:rPr lang="en-GB" sz="1800" b="1" i="1" u="none"/>
              <a:t>voorwaarde1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then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  </a:t>
            </a:r>
            <a:r>
              <a:rPr lang="en-GB" sz="1800" b="1" i="1" u="none"/>
              <a:t>instructies1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[</a:t>
            </a:r>
            <a:r>
              <a:rPr lang="en-GB" sz="1800" b="1" u="none">
                <a:solidFill>
                  <a:srgbClr val="3333CC"/>
                </a:solidFill>
              </a:rPr>
              <a:t>elif</a:t>
            </a:r>
            <a:r>
              <a:rPr lang="en-GB" sz="1800" b="1" u="none"/>
              <a:t> </a:t>
            </a:r>
            <a:r>
              <a:rPr lang="en-GB" sz="1800" b="1" i="1" u="none"/>
              <a:t>voorwaarde2</a:t>
            </a:r>
            <a:r>
              <a:rPr lang="en-GB" sz="1800" b="1" u="none"/>
              <a:t> 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then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</a:t>
            </a:r>
            <a:r>
              <a:rPr lang="en-GB" sz="1800" b="1" i="1" u="none"/>
              <a:t>instructies2</a:t>
            </a:r>
            <a:r>
              <a:rPr lang="en-GB" sz="1800" b="1" u="none"/>
              <a:t>]</a:t>
            </a:r>
          </a:p>
          <a:p>
            <a:pPr algn="l">
              <a:buFontTx/>
              <a:buNone/>
            </a:pPr>
            <a:r>
              <a:rPr lang="en-GB" sz="1800" b="1" u="none"/>
              <a:t>…</a:t>
            </a:r>
          </a:p>
          <a:p>
            <a:pPr algn="l">
              <a:buFontTx/>
              <a:buNone/>
            </a:pPr>
            <a:r>
              <a:rPr lang="en-GB" sz="1800" b="1" u="none"/>
              <a:t>[</a:t>
            </a:r>
            <a:r>
              <a:rPr lang="en-GB" sz="1800" b="1" u="none">
                <a:solidFill>
                  <a:srgbClr val="3333CC"/>
                </a:solidFill>
              </a:rPr>
              <a:t>else</a:t>
            </a: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</a:t>
            </a:r>
            <a:r>
              <a:rPr lang="en-GB" sz="1800" b="1" i="1" u="none"/>
              <a:t>instructies3</a:t>
            </a:r>
            <a:r>
              <a:rPr lang="en-GB" sz="1800" b="1" u="none"/>
              <a:t>]</a:t>
            </a:r>
          </a:p>
          <a:p>
            <a:pPr algn="l">
              <a:buFontTx/>
              <a:buNone/>
            </a:pPr>
            <a:r>
              <a:rPr lang="en-GB" sz="1800" b="1" u="none">
                <a:solidFill>
                  <a:srgbClr val="3333CC"/>
                </a:solidFill>
              </a:rPr>
              <a:t>fi</a:t>
            </a:r>
          </a:p>
          <a:p>
            <a:pPr algn="l">
              <a:buFontTx/>
              <a:buNone/>
            </a:pPr>
            <a:r>
              <a:rPr lang="en-GB" sz="1800" b="1" i="1" u="none"/>
              <a:t>instructies4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652838" y="2674938"/>
            <a:ext cx="5311775" cy="3922712"/>
            <a:chOff x="2301" y="1685"/>
            <a:chExt cx="3346" cy="2471"/>
          </a:xfrm>
        </p:grpSpPr>
        <p:sp>
          <p:nvSpPr>
            <p:cNvPr id="2318355" name="AutoShape 19"/>
            <p:cNvSpPr>
              <a:spLocks noChangeAspect="1" noChangeArrowheads="1"/>
            </p:cNvSpPr>
            <p:nvPr/>
          </p:nvSpPr>
          <p:spPr bwMode="auto">
            <a:xfrm>
              <a:off x="3095" y="1685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voorwaarde1</a:t>
              </a:r>
              <a:endParaRPr lang="nl-NL" sz="1400" b="1" i="1" u="none"/>
            </a:p>
          </p:txBody>
        </p:sp>
        <p:sp>
          <p:nvSpPr>
            <p:cNvPr id="2318356" name="Rectangle 20"/>
            <p:cNvSpPr>
              <a:spLocks noChangeAspect="1" noChangeArrowheads="1"/>
            </p:cNvSpPr>
            <p:nvPr/>
          </p:nvSpPr>
          <p:spPr bwMode="auto">
            <a:xfrm>
              <a:off x="2301" y="2432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instructies1</a:t>
              </a:r>
              <a:endParaRPr lang="nl-NL" sz="1400" b="1" i="1" u="none"/>
            </a:p>
          </p:txBody>
        </p:sp>
        <p:sp>
          <p:nvSpPr>
            <p:cNvPr id="13323" name="Text Box 21"/>
            <p:cNvSpPr txBox="1">
              <a:spLocks noChangeAspect="1" noChangeArrowheads="1"/>
            </p:cNvSpPr>
            <p:nvPr/>
          </p:nvSpPr>
          <p:spPr bwMode="auto">
            <a:xfrm>
              <a:off x="2655" y="1793"/>
              <a:ext cx="522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 dirty="0">
                  <a:solidFill>
                    <a:srgbClr val="33CC33"/>
                  </a:solidFill>
                </a:rPr>
                <a:t>$? = 0</a:t>
              </a:r>
              <a:endParaRPr lang="nl-NL" sz="1400" b="1" u="none" dirty="0">
                <a:solidFill>
                  <a:srgbClr val="33CC33"/>
                </a:solidFill>
              </a:endParaRPr>
            </a:p>
          </p:txBody>
        </p:sp>
        <p:cxnSp>
          <p:nvCxnSpPr>
            <p:cNvPr id="13324" name="AutoShape 22"/>
            <p:cNvCxnSpPr>
              <a:cxnSpLocks noChangeAspect="1" noChangeShapeType="1"/>
              <a:stCxn id="2318356" idx="2"/>
              <a:endCxn id="2318364" idx="1"/>
            </p:cNvCxnSpPr>
            <p:nvPr/>
          </p:nvCxnSpPr>
          <p:spPr bwMode="auto">
            <a:xfrm rot="16200000" flipH="1">
              <a:off x="2312" y="3221"/>
              <a:ext cx="1265" cy="3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3325" name="AutoShape 23"/>
            <p:cNvCxnSpPr>
              <a:cxnSpLocks noChangeAspect="1" noChangeShapeType="1"/>
              <a:stCxn id="2318355" idx="1"/>
              <a:endCxn id="2318356" idx="0"/>
            </p:cNvCxnSpPr>
            <p:nvPr/>
          </p:nvCxnSpPr>
          <p:spPr bwMode="auto">
            <a:xfrm rot="10800000" flipV="1">
              <a:off x="2795" y="1957"/>
              <a:ext cx="300" cy="47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3326" name="AutoShape 24"/>
            <p:cNvCxnSpPr>
              <a:cxnSpLocks noChangeAspect="1" noChangeShapeType="1"/>
              <a:stCxn id="2318355" idx="3"/>
              <a:endCxn id="2318362" idx="0"/>
            </p:cNvCxnSpPr>
            <p:nvPr/>
          </p:nvCxnSpPr>
          <p:spPr bwMode="auto">
            <a:xfrm>
              <a:off x="4081" y="1957"/>
              <a:ext cx="290" cy="36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13327" name="Text Box 25"/>
            <p:cNvSpPr txBox="1">
              <a:spLocks noChangeAspect="1" noChangeArrowheads="1"/>
            </p:cNvSpPr>
            <p:nvPr/>
          </p:nvSpPr>
          <p:spPr bwMode="auto">
            <a:xfrm>
              <a:off x="4008" y="1787"/>
              <a:ext cx="522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 dirty="0">
                  <a:solidFill>
                    <a:srgbClr val="33CC33"/>
                  </a:solidFill>
                </a:rPr>
                <a:t>$? ≠ 0</a:t>
              </a:r>
              <a:endParaRPr lang="nl-NL" sz="1400" b="1" u="none" dirty="0">
                <a:solidFill>
                  <a:srgbClr val="33CC33"/>
                </a:solidFill>
              </a:endParaRPr>
            </a:p>
          </p:txBody>
        </p:sp>
        <p:sp>
          <p:nvSpPr>
            <p:cNvPr id="2318362" name="AutoShape 26"/>
            <p:cNvSpPr>
              <a:spLocks noChangeAspect="1" noChangeArrowheads="1"/>
            </p:cNvSpPr>
            <p:nvPr/>
          </p:nvSpPr>
          <p:spPr bwMode="auto">
            <a:xfrm>
              <a:off x="3878" y="2320"/>
              <a:ext cx="986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voorwaarde2</a:t>
              </a:r>
              <a:endParaRPr lang="nl-NL" sz="1400" b="1" i="1" u="none"/>
            </a:p>
          </p:txBody>
        </p:sp>
        <p:sp>
          <p:nvSpPr>
            <p:cNvPr id="2318363" name="Rectangle 27"/>
            <p:cNvSpPr>
              <a:spLocks noChangeAspect="1" noChangeArrowheads="1"/>
            </p:cNvSpPr>
            <p:nvPr/>
          </p:nvSpPr>
          <p:spPr bwMode="auto">
            <a:xfrm>
              <a:off x="3095" y="3205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instructies2</a:t>
              </a:r>
              <a:endParaRPr lang="nl-NL" sz="1400" b="1" i="1" u="none"/>
            </a:p>
          </p:txBody>
        </p:sp>
        <p:sp>
          <p:nvSpPr>
            <p:cNvPr id="2318364" name="Rectangle 28"/>
            <p:cNvSpPr>
              <a:spLocks noChangeAspect="1" noChangeArrowheads="1"/>
            </p:cNvSpPr>
            <p:nvPr/>
          </p:nvSpPr>
          <p:spPr bwMode="auto">
            <a:xfrm>
              <a:off x="3095" y="3850"/>
              <a:ext cx="986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instructies4</a:t>
              </a:r>
              <a:endParaRPr lang="nl-NL" sz="1400" b="1" i="1" u="none"/>
            </a:p>
          </p:txBody>
        </p:sp>
        <p:sp>
          <p:nvSpPr>
            <p:cNvPr id="13331" name="Text Box 29"/>
            <p:cNvSpPr txBox="1">
              <a:spLocks noChangeAspect="1" noChangeArrowheads="1"/>
            </p:cNvSpPr>
            <p:nvPr/>
          </p:nvSpPr>
          <p:spPr bwMode="auto">
            <a:xfrm>
              <a:off x="3451" y="2432"/>
              <a:ext cx="522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 dirty="0">
                  <a:solidFill>
                    <a:srgbClr val="33CC33"/>
                  </a:solidFill>
                </a:rPr>
                <a:t>$? = 0</a:t>
              </a:r>
              <a:endParaRPr lang="nl-NL" sz="1400" b="1" u="none" dirty="0">
                <a:solidFill>
                  <a:srgbClr val="33CC33"/>
                </a:solidFill>
              </a:endParaRPr>
            </a:p>
          </p:txBody>
        </p:sp>
        <p:cxnSp>
          <p:nvCxnSpPr>
            <p:cNvPr id="13332" name="AutoShape 30"/>
            <p:cNvCxnSpPr>
              <a:cxnSpLocks noChangeAspect="1" noChangeShapeType="1"/>
              <a:stCxn id="2318362" idx="1"/>
              <a:endCxn id="2318363" idx="0"/>
            </p:cNvCxnSpPr>
            <p:nvPr/>
          </p:nvCxnSpPr>
          <p:spPr bwMode="auto">
            <a:xfrm rot="10800000" flipV="1">
              <a:off x="3589" y="2592"/>
              <a:ext cx="289" cy="61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318367" name="Rectangle 31"/>
            <p:cNvSpPr>
              <a:spLocks noChangeAspect="1" noChangeArrowheads="1"/>
            </p:cNvSpPr>
            <p:nvPr/>
          </p:nvSpPr>
          <p:spPr bwMode="auto">
            <a:xfrm>
              <a:off x="4660" y="3204"/>
              <a:ext cx="987" cy="3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fr-BE" sz="1400" b="1" i="1" u="none"/>
                <a:t>instructies3</a:t>
              </a:r>
              <a:endParaRPr lang="nl-NL" sz="1400" b="1" i="1" u="none"/>
            </a:p>
          </p:txBody>
        </p:sp>
        <p:cxnSp>
          <p:nvCxnSpPr>
            <p:cNvPr id="13334" name="AutoShape 32"/>
            <p:cNvCxnSpPr>
              <a:cxnSpLocks noChangeAspect="1" noChangeShapeType="1"/>
              <a:stCxn id="2318362" idx="3"/>
              <a:endCxn id="2318367" idx="0"/>
            </p:cNvCxnSpPr>
            <p:nvPr/>
          </p:nvCxnSpPr>
          <p:spPr bwMode="auto">
            <a:xfrm>
              <a:off x="4864" y="2592"/>
              <a:ext cx="290" cy="612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3335" name="AutoShape 33"/>
            <p:cNvCxnSpPr>
              <a:cxnSpLocks noChangeAspect="1" noChangeShapeType="1"/>
              <a:stCxn id="2318367" idx="2"/>
              <a:endCxn id="2318364" idx="3"/>
            </p:cNvCxnSpPr>
            <p:nvPr/>
          </p:nvCxnSpPr>
          <p:spPr bwMode="auto">
            <a:xfrm rot="5400000">
              <a:off x="4371" y="3220"/>
              <a:ext cx="493" cy="107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13336" name="Text Box 34"/>
            <p:cNvSpPr txBox="1">
              <a:spLocks noChangeAspect="1" noChangeArrowheads="1"/>
            </p:cNvSpPr>
            <p:nvPr/>
          </p:nvSpPr>
          <p:spPr bwMode="auto">
            <a:xfrm>
              <a:off x="4781" y="2432"/>
              <a:ext cx="522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400" b="1" u="none" dirty="0">
                  <a:solidFill>
                    <a:srgbClr val="33CC33"/>
                  </a:solidFill>
                </a:rPr>
                <a:t>$? ≠ 0</a:t>
              </a:r>
              <a:endParaRPr lang="nl-NL" sz="1400" b="1" u="none" dirty="0">
                <a:solidFill>
                  <a:srgbClr val="33CC33"/>
                </a:solidFill>
              </a:endParaRPr>
            </a:p>
          </p:txBody>
        </p:sp>
        <p:cxnSp>
          <p:nvCxnSpPr>
            <p:cNvPr id="13337" name="AutoShape 35"/>
            <p:cNvCxnSpPr>
              <a:cxnSpLocks noChangeShapeType="1"/>
              <a:stCxn id="2318363" idx="2"/>
              <a:endCxn id="2318364" idx="0"/>
            </p:cNvCxnSpPr>
            <p:nvPr/>
          </p:nvCxnSpPr>
          <p:spPr bwMode="auto">
            <a:xfrm flipH="1">
              <a:off x="3588" y="3511"/>
              <a:ext cx="1" cy="3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318375" name="AutoShape 39"/>
          <p:cNvSpPr>
            <a:spLocks noChangeArrowheads="1"/>
          </p:cNvSpPr>
          <p:nvPr/>
        </p:nvSpPr>
        <p:spPr bwMode="auto">
          <a:xfrm>
            <a:off x="2796094" y="1457325"/>
            <a:ext cx="1290634" cy="698500"/>
          </a:xfrm>
          <a:prstGeom prst="wedgeRoundRectCallout">
            <a:avLst>
              <a:gd name="adj1" fmla="val -155755"/>
              <a:gd name="adj2" fmla="val 26819"/>
              <a:gd name="adj3" fmla="val 16667"/>
            </a:avLst>
          </a:prstGeom>
          <a:solidFill>
            <a:srgbClr val="FFCC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moet op nieuwe regel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342" grpId="0" animBg="1"/>
      <p:bldP spid="23183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err="1"/>
              <a:t>Testen</a:t>
            </a:r>
            <a:r>
              <a:rPr lang="fr-BE" dirty="0"/>
              <a:t> van </a:t>
            </a:r>
            <a:r>
              <a:rPr lang="fr-BE" dirty="0" err="1"/>
              <a:t>voorwaarden</a:t>
            </a:r>
            <a:endParaRPr lang="nl-NL" dirty="0"/>
          </a:p>
        </p:txBody>
      </p:sp>
      <p:sp>
        <p:nvSpPr>
          <p:cNvPr id="2323459" name="Rectangle 3"/>
          <p:cNvSpPr>
            <a:spLocks noChangeArrowheads="1"/>
          </p:cNvSpPr>
          <p:nvPr/>
        </p:nvSpPr>
        <p:spPr bwMode="auto">
          <a:xfrm>
            <a:off x="863600" y="1484312"/>
            <a:ext cx="7883525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4000" u="none" dirty="0">
                <a:latin typeface="Calibri" pitchFamily="34" charset="0"/>
              </a:rPr>
              <a:t/>
            </a:r>
            <a:br>
              <a:rPr lang="en-US" sz="4000" u="none" dirty="0">
                <a:latin typeface="Calibri" pitchFamily="34" charset="0"/>
              </a:rPr>
            </a:br>
            <a:r>
              <a:rPr lang="en-US" sz="4000" u="none" dirty="0">
                <a:latin typeface="Calibri" pitchFamily="34" charset="0"/>
              </a:rPr>
              <a:t/>
            </a:r>
            <a:br>
              <a:rPr lang="en-US" sz="40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evalueert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b="1" u="none" dirty="0">
                <a:solidFill>
                  <a:srgbClr val="3333CC"/>
                </a:solidFill>
                <a:latin typeface="Courier New"/>
                <a:cs typeface="Courier New" pitchFamily="49" charset="0"/>
                <a:sym typeface="Courier New"/>
              </a:rPr>
              <a:t>$?=0</a:t>
            </a:r>
            <a:r>
              <a:rPr lang="en-US" sz="2000" u="none" dirty="0">
                <a:latin typeface="Calibri" pitchFamily="34" charset="0"/>
              </a:rPr>
              <a:t>) of </a:t>
            </a:r>
            <a:r>
              <a:rPr lang="en-US" sz="2000" u="none" dirty="0" err="1" smtClean="0">
                <a:latin typeface="Calibri" pitchFamily="34" charset="0"/>
              </a:rPr>
              <a:t>onwaar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>
                <a:latin typeface="Calibri" pitchFamily="34" charset="0"/>
              </a:rPr>
              <a:t>(</a:t>
            </a:r>
            <a:r>
              <a:rPr lang="en-US" sz="2000" b="1" u="none" dirty="0">
                <a:solidFill>
                  <a:srgbClr val="3333CC"/>
                </a:solidFill>
                <a:latin typeface="Courier New"/>
                <a:cs typeface="Courier New" pitchFamily="49" charset="0"/>
                <a:sym typeface="Courier New"/>
              </a:rPr>
              <a:t>$?≠0</a:t>
            </a:r>
            <a:r>
              <a:rPr lang="en-US" sz="2000" u="none" dirty="0">
                <a:latin typeface="Calibri" pitchFamily="34" charset="0"/>
              </a:rPr>
              <a:t>)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endParaRPr lang="en-US" sz="2000" b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minstens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verplicht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achter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operatoren</a:t>
            </a:r>
            <a:r>
              <a:rPr lang="en-US" sz="2000" u="none" dirty="0">
                <a:latin typeface="Calibri" pitchFamily="34" charset="0"/>
              </a:rPr>
              <a:t>,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vierkante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ronde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haakjes</a:t>
            </a:r>
            <a:r>
              <a:rPr lang="en-US" sz="2000" u="none" dirty="0">
                <a:latin typeface="Calibri" pitchFamily="34" charset="0"/>
              </a:rPr>
              <a:t>, en operandi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testexpressies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moeten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verdergaan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u="none" dirty="0" err="1">
                <a:latin typeface="Calibri" pitchFamily="34" charset="0"/>
              </a:rPr>
              <a:t>volgende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,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dienen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afgesloten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backslash (</a:t>
            </a:r>
            <a:r>
              <a:rPr lang="en-US" sz="2000" b="1" u="none" dirty="0">
                <a:latin typeface="Courier New"/>
                <a:sym typeface="Courier New"/>
              </a:rPr>
              <a:t>\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anders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behandelt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shell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nieuwe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als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afzonderlijk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commando</a:t>
            </a:r>
          </a:p>
        </p:txBody>
      </p:sp>
      <p:sp>
        <p:nvSpPr>
          <p:cNvPr id="2323463" name="AutoShape 7"/>
          <p:cNvSpPr>
            <a:spLocks noChangeArrowheads="1"/>
          </p:cNvSpPr>
          <p:nvPr/>
        </p:nvSpPr>
        <p:spPr bwMode="auto">
          <a:xfrm>
            <a:off x="1331913" y="2133600"/>
            <a:ext cx="7415212" cy="1322388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/>
              <a:t>test [ </a:t>
            </a:r>
            <a:r>
              <a:rPr lang="en-US" sz="1800" b="1" i="1" u="none" dirty="0" err="1"/>
              <a:t>expressie</a:t>
            </a:r>
            <a:r>
              <a:rPr lang="en-US" sz="1800" b="1" i="1" u="none" dirty="0"/>
              <a:t> </a:t>
            </a:r>
            <a:r>
              <a:rPr lang="en-US" sz="1800" b="1" u="none" dirty="0"/>
              <a:t>]</a:t>
            </a:r>
            <a:endParaRPr lang="en-US" sz="400" b="1" u="none" dirty="0"/>
          </a:p>
          <a:p>
            <a:pPr algn="l">
              <a:buFontTx/>
              <a:buNone/>
            </a:pPr>
            <a:endParaRPr lang="en-US" sz="400" b="1" u="none" dirty="0"/>
          </a:p>
          <a:p>
            <a:pPr algn="l">
              <a:buFontTx/>
              <a:buNone/>
            </a:pPr>
            <a:r>
              <a:rPr lang="en-US" sz="1400" u="none" dirty="0">
                <a:latin typeface="Calibri" pitchFamily="34" charset="0"/>
              </a:rPr>
              <a:t>of</a:t>
            </a:r>
            <a:endParaRPr lang="en-US" sz="400" u="none" dirty="0">
              <a:latin typeface="Calibri" pitchFamily="34" charset="0"/>
            </a:endParaRPr>
          </a:p>
          <a:p>
            <a:pPr algn="l">
              <a:buFontTx/>
              <a:buNone/>
            </a:pPr>
            <a:endParaRPr lang="en-US" sz="400" b="1" u="none" dirty="0">
              <a:latin typeface="Arial" charset="0"/>
            </a:endParaRP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3333CC"/>
                </a:solidFill>
              </a:rPr>
              <a:t>[</a:t>
            </a:r>
            <a:r>
              <a:rPr lang="en-US" sz="1800" b="1" u="none" dirty="0"/>
              <a:t>[ </a:t>
            </a:r>
            <a:r>
              <a:rPr lang="en-US" sz="1800" b="1" i="1" u="none" dirty="0" err="1"/>
              <a:t>expressie</a:t>
            </a:r>
            <a:r>
              <a:rPr lang="en-US" sz="1800" b="1" i="1" u="none" dirty="0"/>
              <a:t> </a:t>
            </a:r>
            <a:r>
              <a:rPr lang="en-US" sz="1800" b="1" u="none" dirty="0"/>
              <a:t>]</a:t>
            </a:r>
            <a:r>
              <a:rPr lang="en-US" sz="1800" b="1" u="none" dirty="0">
                <a:solidFill>
                  <a:srgbClr val="3333CC"/>
                </a:solidFill>
              </a:rPr>
              <a:t>]</a:t>
            </a:r>
            <a:endParaRPr lang="fr-BE" sz="1800" b="1" u="none" dirty="0">
              <a:solidFill>
                <a:srgbClr val="3333CC"/>
              </a:solidFill>
            </a:endParaRPr>
          </a:p>
        </p:txBody>
      </p:sp>
      <p:sp>
        <p:nvSpPr>
          <p:cNvPr id="2323464" name="AutoShape 8"/>
          <p:cNvSpPr>
            <a:spLocks noChangeArrowheads="1"/>
          </p:cNvSpPr>
          <p:nvPr/>
        </p:nvSpPr>
        <p:spPr bwMode="auto">
          <a:xfrm>
            <a:off x="3300413" y="1957388"/>
            <a:ext cx="3109912" cy="698500"/>
          </a:xfrm>
          <a:prstGeom prst="wedgeRoundRectCallout">
            <a:avLst>
              <a:gd name="adj1" fmla="val -48620"/>
              <a:gd name="adj2" fmla="val 112500"/>
              <a:gd name="adj3" fmla="val 16667"/>
            </a:avLst>
          </a:prstGeom>
          <a:solidFill>
            <a:srgbClr val="FFCC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geeft aan dat dit een optioneel onderdeel is van de syntaxis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323465" name="AutoShape 9"/>
          <p:cNvSpPr>
            <a:spLocks noChangeArrowheads="1"/>
          </p:cNvSpPr>
          <p:nvPr/>
        </p:nvSpPr>
        <p:spPr bwMode="auto">
          <a:xfrm>
            <a:off x="3444876" y="2051050"/>
            <a:ext cx="1831132" cy="698500"/>
          </a:xfrm>
          <a:prstGeom prst="wedgeRoundRectCallout">
            <a:avLst>
              <a:gd name="adj1" fmla="val -47861"/>
              <a:gd name="adj2" fmla="val 112500"/>
              <a:gd name="adj3" fmla="val 16667"/>
            </a:avLst>
          </a:prstGeom>
          <a:solidFill>
            <a:srgbClr val="FFCC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verplicht onderdeel</a:t>
            </a:r>
          </a:p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van </a:t>
            </a:r>
            <a:r>
              <a:rPr lang="fr-BE" sz="1600" u="none" dirty="0">
                <a:latin typeface="Calibri" pitchFamily="34" charset="0"/>
              </a:rPr>
              <a:t>de </a:t>
            </a:r>
            <a:r>
              <a:rPr lang="fr-BE" sz="1600" u="none" dirty="0" err="1">
                <a:latin typeface="Calibri" pitchFamily="34" charset="0"/>
              </a:rPr>
              <a:t>syntaxis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3459" grpId="0" build="p" bldLvl="2"/>
      <p:bldP spid="2323463" grpId="0" animBg="1"/>
      <p:bldP spid="2323464" grpId="0" animBg="1"/>
      <p:bldP spid="2323465" grpId="0" animBg="1"/>
    </p:bld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2349</Words>
  <Application>Microsoft Office PowerPoint</Application>
  <PresentationFormat>Diavoorstelling (4:3)</PresentationFormat>
  <Paragraphs>1273</Paragraphs>
  <Slides>35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7" baseType="lpstr">
      <vt:lpstr>Standaardontwerp</vt:lpstr>
      <vt:lpstr>Image</vt:lpstr>
      <vt:lpstr>Scriptingtalen</vt:lpstr>
      <vt:lpstr>Shell workflow</vt:lpstr>
      <vt:lpstr>Shell workflow</vt:lpstr>
      <vt:lpstr>Punt-commando</vt:lpstr>
      <vt:lpstr>Punt-commando</vt:lpstr>
      <vt:lpstr>Shell-haakjes</vt:lpstr>
      <vt:lpstr>Controlestructuren</vt:lpstr>
      <vt:lpstr>Voorwaardelijke opdrachten</vt:lpstr>
      <vt:lpstr>Testen van voorwaarden</vt:lpstr>
      <vt:lpstr>Vergelijkingsoperatoren</vt:lpstr>
      <vt:lpstr>Vergelijkingsoperatoren</vt:lpstr>
      <vt:lpstr>Vergelijkingsoperatoren</vt:lpstr>
      <vt:lpstr>Vergelijkingsoperatoren</vt:lpstr>
      <vt:lpstr>Voorwaardelijke opdrachten</vt:lpstr>
      <vt:lpstr>Voorwaardelijke opdrachten</vt:lpstr>
      <vt:lpstr>Voorwaardelijke opdrachten</vt:lpstr>
      <vt:lpstr>Voorwaardelijke opdrachten</vt:lpstr>
      <vt:lpstr>Voorwaardelijke opdrachten</vt:lpstr>
      <vt:lpstr>Voorwaardelijke opdrachten</vt:lpstr>
      <vt:lpstr>Voorwaardelijke opdrachten</vt:lpstr>
      <vt:lpstr>Meerwaardige voorwaarden</vt:lpstr>
      <vt:lpstr>Meerwaardige voorwaarden</vt:lpstr>
      <vt:lpstr>Meerwaardige voorwaarden</vt:lpstr>
      <vt:lpstr>Meerwaardige voorwaarden</vt:lpstr>
      <vt:lpstr>Meerwaardige voorwaarden</vt:lpstr>
      <vt:lpstr>For controlelus</vt:lpstr>
      <vt:lpstr>For controlelus</vt:lpstr>
      <vt:lpstr>For controlelus</vt:lpstr>
      <vt:lpstr>While controlelus</vt:lpstr>
      <vt:lpstr>While controlelus</vt:lpstr>
      <vt:lpstr>Until controlelus</vt:lpstr>
      <vt:lpstr>Until controlelus</vt:lpstr>
      <vt:lpstr>Controlelussen onderbreken</vt:lpstr>
      <vt:lpstr>Vragen of opmerkingen ?</vt:lpstr>
      <vt:lpstr>The sky is the limit…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UGent</dc:creator>
  <cp:lastModifiedBy>Peter Dawyndt</cp:lastModifiedBy>
  <cp:revision>254</cp:revision>
  <dcterms:created xsi:type="dcterms:W3CDTF">2006-04-22T13:48:01Z</dcterms:created>
  <dcterms:modified xsi:type="dcterms:W3CDTF">2014-11-21T08:41:49Z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button idQ="doc:_les12.pptx__programmacode_1" visible="true" label="Opmaak code" onAction="'les12.pptx'!programmacode" imageMso="BlackAndWhiteBlack"/>
        <mso:button idQ="doc:_les12.pptx__aandacht_1" visible="true" label="Opmaak aandacht" onAction="'les12.pptx'!aandacht" imageMso="AppointmentColor2"/>
      </mso:documentControls>
    </mso:qat>
  </mso:ribbon>
</mso:customUI>
</file>