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628" r:id="rId3"/>
    <p:sldId id="557" r:id="rId4"/>
    <p:sldId id="577" r:id="rId5"/>
    <p:sldId id="578" r:id="rId6"/>
    <p:sldId id="579" r:id="rId7"/>
    <p:sldId id="580" r:id="rId8"/>
    <p:sldId id="586" r:id="rId9"/>
    <p:sldId id="588" r:id="rId10"/>
    <p:sldId id="593" r:id="rId11"/>
    <p:sldId id="587" r:id="rId12"/>
    <p:sldId id="635" r:id="rId13"/>
    <p:sldId id="581" r:id="rId14"/>
    <p:sldId id="637" r:id="rId15"/>
    <p:sldId id="582" r:id="rId16"/>
    <p:sldId id="583" r:id="rId17"/>
    <p:sldId id="584" r:id="rId18"/>
    <p:sldId id="585" r:id="rId19"/>
    <p:sldId id="594" r:id="rId20"/>
    <p:sldId id="602" r:id="rId21"/>
    <p:sldId id="597" r:id="rId22"/>
    <p:sldId id="598" r:id="rId23"/>
    <p:sldId id="599" r:id="rId24"/>
    <p:sldId id="600" r:id="rId25"/>
    <p:sldId id="601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27" r:id="rId36"/>
    <p:sldId id="625" r:id="rId37"/>
    <p:sldId id="612" r:id="rId38"/>
    <p:sldId id="613" r:id="rId39"/>
    <p:sldId id="614" r:id="rId40"/>
    <p:sldId id="615" r:id="rId41"/>
    <p:sldId id="617" r:id="rId42"/>
    <p:sldId id="618" r:id="rId43"/>
    <p:sldId id="620" r:id="rId44"/>
    <p:sldId id="619" r:id="rId45"/>
    <p:sldId id="621" r:id="rId46"/>
    <p:sldId id="622" r:id="rId47"/>
    <p:sldId id="623" r:id="rId48"/>
    <p:sldId id="624" r:id="rId49"/>
    <p:sldId id="626" r:id="rId50"/>
    <p:sldId id="555" r:id="rId51"/>
  </p:sldIdLst>
  <p:sldSz cx="9144000" cy="6858000" type="screen4x3"/>
  <p:notesSz cx="6797675" cy="9874250"/>
  <p:defaultTextStyle>
    <a:defPPr>
      <a:defRPr lang="nl-NL"/>
    </a:defPPr>
    <a:lvl1pPr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F81"/>
    <a:srgbClr val="CCCCCC"/>
    <a:srgbClr val="3333CC"/>
    <a:srgbClr val="FF0000"/>
    <a:srgbClr val="000000"/>
    <a:srgbClr val="F9BD0D"/>
    <a:srgbClr val="DDDDDD"/>
    <a:srgbClr val="585563"/>
    <a:srgbClr val="36827B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542" autoAdjust="0"/>
    <p:restoredTop sz="94689" autoAdjust="0"/>
  </p:normalViewPr>
  <p:slideViewPr>
    <p:cSldViewPr>
      <p:cViewPr varScale="1">
        <p:scale>
          <a:sx n="68" d="100"/>
          <a:sy n="68" d="100"/>
        </p:scale>
        <p:origin x="-96" y="-930"/>
      </p:cViewPr>
      <p:guideLst>
        <p:guide orient="horz" pos="26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0"/>
    </p:cViewPr>
  </p:sorterViewPr>
  <p:notesViewPr>
    <p:cSldViewPr>
      <p:cViewPr varScale="1">
        <p:scale>
          <a:sx n="72" d="100"/>
          <a:sy n="72" d="100"/>
        </p:scale>
        <p:origin x="-2414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8" tIns="45574" rIns="91148" bIns="45574" numCol="1" anchor="t" anchorCtr="0" compatLnSpc="1">
            <a:prstTxWarp prst="textNoShape">
              <a:avLst/>
            </a:prstTxWarp>
          </a:bodyPr>
          <a:lstStyle>
            <a:lvl1pPr algn="l" defTabSz="911534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8" tIns="45574" rIns="91148" bIns="45574" numCol="1" anchor="t" anchorCtr="0" compatLnSpc="1">
            <a:prstTxWarp prst="textNoShape">
              <a:avLst/>
            </a:prstTxWarp>
          </a:bodyPr>
          <a:lstStyle>
            <a:lvl1pPr algn="r" defTabSz="911534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689771"/>
            <a:ext cx="5438748" cy="444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8" tIns="45574" rIns="91148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010"/>
            <a:ext cx="2945862" cy="49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8" tIns="45574" rIns="91148" bIns="45574" numCol="1" anchor="b" anchorCtr="0" compatLnSpc="1">
            <a:prstTxWarp prst="textNoShape">
              <a:avLst/>
            </a:prstTxWarp>
          </a:bodyPr>
          <a:lstStyle>
            <a:lvl1pPr algn="l" defTabSz="911534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378010"/>
            <a:ext cx="2945862" cy="49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8" tIns="45574" rIns="91148" bIns="45574" numCol="1" anchor="b" anchorCtr="0" compatLnSpc="1">
            <a:prstTxWarp prst="textNoShape">
              <a:avLst/>
            </a:prstTxWarp>
          </a:bodyPr>
          <a:lstStyle>
            <a:lvl1pPr algn="r" defTabSz="911534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pPr>
              <a:defRPr/>
            </a:pPr>
            <a:fld id="{06023CA7-C595-417A-A514-6C739F4E23B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042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ight_image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2193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2268538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pic>
        <p:nvPicPr>
          <p:cNvPr id="6" name="Picture 4" descr="logozw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613" y="5592763"/>
            <a:ext cx="98583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56600" y="0"/>
          <a:ext cx="7874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Image" r:id="rId5" imgW="787024" imgH="5079365" progId="Photoshop.Image.6">
                  <p:embed/>
                </p:oleObj>
              </mc:Choice>
              <mc:Fallback>
                <p:oleObj name="Image" r:id="rId5" imgW="787024" imgH="5079365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0"/>
                        <a:ext cx="7874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353425" y="0"/>
            <a:ext cx="784225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8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3354493" y="5784850"/>
            <a:ext cx="3092298" cy="894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sz="2400" u="none" dirty="0" smtClean="0">
                <a:latin typeface="Calibri" pitchFamily="34" charset="0"/>
              </a:rPr>
              <a:t>prof</a:t>
            </a:r>
            <a:r>
              <a:rPr lang="fr-BE" sz="2400" u="none" dirty="0">
                <a:latin typeface="Calibri" pitchFamily="34" charset="0"/>
              </a:rPr>
              <a:t>. </a:t>
            </a:r>
            <a:r>
              <a:rPr lang="fr-BE" sz="2400" u="none" dirty="0" err="1" smtClean="0">
                <a:latin typeface="Calibri" pitchFamily="34" charset="0"/>
              </a:rPr>
              <a:t>dr</a:t>
            </a:r>
            <a:r>
              <a:rPr lang="fr-BE" sz="2400" u="none" dirty="0">
                <a:latin typeface="Calibri" pitchFamily="34" charset="0"/>
              </a:rPr>
              <a:t>. Peter Dawyndt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fr-BE" sz="1000" u="none" dirty="0">
              <a:latin typeface="Calibri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sz="1800" u="none" dirty="0">
                <a:latin typeface="Calibri" pitchFamily="34" charset="0"/>
              </a:rPr>
              <a:t>Peter.Dawyndt@UGent.be</a:t>
            </a:r>
            <a:endParaRPr lang="nl-NL" sz="1800" u="none" dirty="0">
              <a:latin typeface="Calibri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3422942" y="285750"/>
            <a:ext cx="2955401" cy="833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fr-BE" sz="1600" b="0" i="0" u="none" dirty="0" err="1" smtClean="0">
                <a:latin typeface="Calibri" pitchFamily="34" charset="0"/>
              </a:rPr>
              <a:t>academiejaar</a:t>
            </a:r>
            <a:r>
              <a:rPr lang="fr-BE" sz="1600" b="0" i="0" u="none" dirty="0" smtClean="0">
                <a:latin typeface="Calibri" pitchFamily="34" charset="0"/>
              </a:rPr>
              <a:t> 2014-2015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fr-BE" sz="1600" b="0" i="0" u="none" dirty="0" smtClean="0">
              <a:latin typeface="Calibri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fr-BE" sz="1600" b="0" i="0" u="none" dirty="0" smtClean="0">
                <a:latin typeface="Calibri" pitchFamily="34" charset="0"/>
              </a:rPr>
              <a:t>1</a:t>
            </a:r>
            <a:r>
              <a:rPr lang="fr-BE" sz="1600" b="0" i="0" u="none" baseline="30000" dirty="0" smtClean="0">
                <a:latin typeface="Calibri" pitchFamily="34" charset="0"/>
              </a:rPr>
              <a:t>e</a:t>
            </a:r>
            <a:r>
              <a:rPr lang="fr-BE" sz="1600" b="0" i="0" u="none" dirty="0" smtClean="0">
                <a:latin typeface="Calibri" pitchFamily="34" charset="0"/>
              </a:rPr>
              <a:t> </a:t>
            </a:r>
            <a:r>
              <a:rPr lang="fr-BE" sz="1600" b="0" i="0" u="none" dirty="0" err="1" smtClean="0">
                <a:latin typeface="Calibri" pitchFamily="34" charset="0"/>
              </a:rPr>
              <a:t>jaar</a:t>
            </a:r>
            <a:r>
              <a:rPr lang="fr-BE" sz="1600" b="0" i="0" u="none" dirty="0" smtClean="0">
                <a:latin typeface="Calibri" pitchFamily="34" charset="0"/>
              </a:rPr>
              <a:t> </a:t>
            </a:r>
            <a:r>
              <a:rPr lang="fr-BE" sz="1600" b="0" i="0" u="none" dirty="0" err="1" smtClean="0">
                <a:latin typeface="Calibri" pitchFamily="34" charset="0"/>
              </a:rPr>
              <a:t>bachelor</a:t>
            </a:r>
            <a:r>
              <a:rPr lang="fr-BE" sz="1600" b="0" i="0" u="none" dirty="0" smtClean="0">
                <a:latin typeface="Calibri" pitchFamily="34" charset="0"/>
              </a:rPr>
              <a:t> in de </a:t>
            </a:r>
            <a:r>
              <a:rPr lang="fr-BE" sz="1600" b="0" i="0" u="none" dirty="0" err="1" smtClean="0">
                <a:latin typeface="Calibri" pitchFamily="34" charset="0"/>
              </a:rPr>
              <a:t>informatica</a:t>
            </a:r>
            <a:endParaRPr lang="nl-NL" sz="1600" b="0" i="0" u="none" dirty="0">
              <a:latin typeface="Calibri" pitchFamily="34" charset="0"/>
            </a:endParaRPr>
          </a:p>
        </p:txBody>
      </p:sp>
      <p:sp>
        <p:nvSpPr>
          <p:cNvPr id="3543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700242" y="3957638"/>
            <a:ext cx="6400800" cy="10556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9900"/>
                </a:solidFill>
                <a:latin typeface="Calibri" pitchFamily="34" charset="0"/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354313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14442" y="2201863"/>
            <a:ext cx="7772400" cy="1470025"/>
          </a:xfrm>
        </p:spPr>
        <p:txBody>
          <a:bodyPr/>
          <a:lstStyle>
            <a:lvl1pPr algn="ctr">
              <a:defRPr sz="3600">
                <a:latin typeface="Calibri" pitchFamily="34" charset="0"/>
              </a:defRPr>
            </a:lvl1pPr>
          </a:lstStyle>
          <a:p>
            <a:r>
              <a:rPr lang="nl-NL" dirty="0" smtClean="0"/>
              <a:t>Computergebruik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53A10-896A-4CC1-B27B-D1FEE6CB86B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07213" y="66675"/>
            <a:ext cx="2057400" cy="60594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35013" y="66675"/>
            <a:ext cx="6019800" cy="60594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3A6FD-3910-4E09-AAC7-D898A456CF7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DD10D-5B9F-42EF-B10C-1E62DA18232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5DE3-2002-485F-BFCA-E479DBCD30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EFBF-0540-443C-B5A0-86549E29568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0DF87-C4CD-4B9B-BC93-6E4478436E0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73590-6116-43ED-AABA-6CC088A07A9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18D9F-1CBF-427E-87D6-4B724F013EB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33142-17FC-401D-9118-78FDF90FCE6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9EB5-5C58-4539-820D-6952D8B08AC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slide" Target="../slides/slide49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9" descr="right_images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8" y="0"/>
            <a:ext cx="2193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2268538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pic>
        <p:nvPicPr>
          <p:cNvPr id="1032" name="Picture 12" descr="logozw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613" y="5592763"/>
            <a:ext cx="98583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611188" y="188913"/>
            <a:ext cx="8532812" cy="863600"/>
          </a:xfrm>
          <a:prstGeom prst="rect">
            <a:avLst/>
          </a:prstGeom>
          <a:gradFill rotWithShape="1">
            <a:gsLst>
              <a:gs pos="0">
                <a:srgbClr val="9F9FFF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/>
        </p:nvGraphicFramePr>
        <p:xfrm>
          <a:off x="8356600" y="0"/>
          <a:ext cx="7874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16" imgW="787024" imgH="5079365" progId="Photoshop.Image.6">
                  <p:embed/>
                </p:oleObj>
              </mc:Choice>
              <mc:Fallback>
                <p:oleObj name="Image" r:id="rId16" imgW="787024" imgH="5079365" progId="Photoshop.Image.6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0"/>
                        <a:ext cx="7874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8353425" y="0"/>
            <a:ext cx="784225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8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66675"/>
            <a:ext cx="7480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hier om titel te bewerken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400" u="none">
                <a:latin typeface="Calibri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 u="none">
                <a:latin typeface="Calibri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 u="none">
                <a:latin typeface="Calibri" pitchFamily="34" charset="0"/>
              </a:defRPr>
            </a:lvl1pPr>
          </a:lstStyle>
          <a:p>
            <a:pPr>
              <a:defRPr/>
            </a:pPr>
            <a:fld id="{11BA85DC-F7ED-4F53-B712-BF80470AB3B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5" name="Picture 5">
            <a:hlinkClick r:id="rId18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210310" y="156193"/>
            <a:ext cx="979442" cy="91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8792" y="2820988"/>
            <a:ext cx="4030662" cy="25527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</p:pic>
      <p:sp>
        <p:nvSpPr>
          <p:cNvPr id="7171" name="Rectangle 35"/>
          <p:cNvSpPr>
            <a:spLocks noChangeArrowheads="1"/>
          </p:cNvSpPr>
          <p:nvPr/>
        </p:nvSpPr>
        <p:spPr bwMode="auto">
          <a:xfrm>
            <a:off x="2555875" y="1700213"/>
            <a:ext cx="4537075" cy="3960812"/>
          </a:xfrm>
          <a:prstGeom prst="rect">
            <a:avLst/>
          </a:prstGeom>
          <a:solidFill>
            <a:schemeClr val="bg1">
              <a:alpha val="89803"/>
            </a:schemeClr>
          </a:solidFill>
          <a:ln w="19050" algn="ctr">
            <a:noFill/>
            <a:miter lim="800000"/>
            <a:headEnd/>
            <a:tailEnd type="none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14442" y="2201863"/>
            <a:ext cx="7772400" cy="1470025"/>
          </a:xfrm>
        </p:spPr>
        <p:txBody>
          <a:bodyPr/>
          <a:lstStyle/>
          <a:p>
            <a:pPr eaLnBrk="1" hangingPunct="1"/>
            <a:r>
              <a:rPr lang="fr-BE" dirty="0" err="1" smtClean="0"/>
              <a:t>Computergebruik</a:t>
            </a:r>
            <a:endParaRPr lang="nl-NL" dirty="0"/>
          </a:p>
        </p:txBody>
      </p:sp>
      <p:sp>
        <p:nvSpPr>
          <p:cNvPr id="717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2423" y="4365625"/>
            <a:ext cx="7056438" cy="646113"/>
          </a:xfrm>
        </p:spPr>
        <p:txBody>
          <a:bodyPr/>
          <a:lstStyle/>
          <a:p>
            <a:pPr eaLnBrk="1" hangingPunct="1"/>
            <a:r>
              <a:rPr lang="fr-BE" dirty="0"/>
              <a:t>de </a:t>
            </a:r>
            <a:r>
              <a:rPr lang="fr-BE" dirty="0" err="1"/>
              <a:t>stream</a:t>
            </a:r>
            <a:r>
              <a:rPr lang="fr-BE" dirty="0"/>
              <a:t> editor </a:t>
            </a:r>
            <a:r>
              <a:rPr lang="fr-BE" dirty="0" err="1"/>
              <a:t>sed</a:t>
            </a:r>
            <a:endParaRPr lang="fr-BE" dirty="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48613" y="5934075"/>
            <a:ext cx="1160462" cy="879475"/>
            <a:chOff x="5007" y="3738"/>
            <a:chExt cx="731" cy="554"/>
          </a:xfrm>
        </p:grpSpPr>
        <p:pic>
          <p:nvPicPr>
            <p:cNvPr id="7175" name="Picture 3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7" y="3738"/>
              <a:ext cx="731" cy="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176" name="Text Box 39"/>
            <p:cNvSpPr txBox="1">
              <a:spLocks noChangeArrowheads="1"/>
            </p:cNvSpPr>
            <p:nvPr/>
          </p:nvSpPr>
          <p:spPr bwMode="auto">
            <a:xfrm rot="-1800000">
              <a:off x="5170" y="3880"/>
              <a:ext cx="11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endParaRPr lang="nl-NL" sz="2400" u="none">
                <a:latin typeface="Arial" charset="0"/>
              </a:endParaRPr>
            </a:p>
          </p:txBody>
        </p:sp>
        <p:sp>
          <p:nvSpPr>
            <p:cNvPr id="7177" name="Text Box 40"/>
            <p:cNvSpPr txBox="1">
              <a:spLocks noChangeArrowheads="1"/>
            </p:cNvSpPr>
            <p:nvPr/>
          </p:nvSpPr>
          <p:spPr bwMode="auto">
            <a:xfrm rot="19800000">
              <a:off x="5299" y="3819"/>
              <a:ext cx="24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600" u="none" dirty="0">
                  <a:latin typeface="Calibri" pitchFamily="34" charset="0"/>
                </a:rPr>
                <a:t>13</a:t>
              </a:r>
              <a:endParaRPr lang="nl-NL" sz="1600" u="none" dirty="0">
                <a:latin typeface="Calibri" pitchFamily="34" charset="0"/>
              </a:endParaRPr>
            </a:p>
          </p:txBody>
        </p:sp>
      </p:grp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372423" y="4365625"/>
            <a:ext cx="7056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32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 </a:t>
            </a:r>
            <a:r>
              <a:rPr kumimoji="0" lang="fr-B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</a:t>
            </a:r>
            <a:r>
              <a:rPr kumimoji="0" lang="fr-B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tream</a:t>
            </a:r>
            <a:r>
              <a:rPr kumimoji="0" lang="fr-BE" sz="32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fr-BE" sz="32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ed</a:t>
            </a:r>
            <a:r>
              <a:rPr kumimoji="0" lang="fr-BE" sz="32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itor </a:t>
            </a:r>
            <a:r>
              <a:rPr kumimoji="0" lang="fr-B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sed</a:t>
            </a:r>
            <a:endParaRPr kumimoji="0" lang="fr-BE" sz="3200" b="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ed vs sed</a:t>
            </a:r>
            <a:endParaRPr lang="nl-NL"/>
          </a:p>
        </p:txBody>
      </p:sp>
      <p:sp>
        <p:nvSpPr>
          <p:cNvPr id="2011139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518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>
                <a:latin typeface="Calibri" pitchFamily="34" charset="0"/>
              </a:rPr>
              <a:t>door </a:t>
            </a:r>
            <a:r>
              <a:rPr lang="en-US" sz="2400" u="none" dirty="0" err="1">
                <a:latin typeface="Calibri" pitchFamily="34" charset="0"/>
              </a:rPr>
              <a:t>omgekeerde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aanpak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verschillen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sommige</a:t>
            </a:r>
            <a:r>
              <a:rPr lang="en-US" sz="2400" u="none" dirty="0">
                <a:latin typeface="Calibri" pitchFamily="34" charset="0"/>
              </a:rPr>
              <a:t> </a:t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>commando's </a:t>
            </a:r>
            <a:r>
              <a:rPr lang="en-US" sz="2400" u="none" dirty="0" err="1">
                <a:latin typeface="Calibri" pitchFamily="34" charset="0"/>
              </a:rPr>
              <a:t>echter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ook</a:t>
            </a:r>
            <a:r>
              <a:rPr lang="en-US" sz="2400" u="none" dirty="0">
                <a:latin typeface="Calibri" pitchFamily="34" charset="0"/>
              </a:rPr>
              <a:t> in </a:t>
            </a:r>
            <a:r>
              <a:rPr lang="en-US" sz="2400" u="none" dirty="0" err="1">
                <a:latin typeface="Calibri" pitchFamily="34" charset="0"/>
              </a:rPr>
              <a:t>betekenis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tussen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b="1" u="none" dirty="0" err="1">
                <a:cs typeface="Courier New" pitchFamily="49" charset="0"/>
              </a:rPr>
              <a:t>ed</a:t>
            </a:r>
            <a:r>
              <a:rPr lang="en-US" sz="2400" u="none" dirty="0">
                <a:latin typeface="Calibri" pitchFamily="34" charset="0"/>
              </a:rPr>
              <a:t> </a:t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>en </a:t>
            </a:r>
            <a:r>
              <a:rPr lang="en-US" sz="2400" b="1" u="none" dirty="0" err="1">
                <a:cs typeface="Courier New" pitchFamily="49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, of </a:t>
            </a:r>
            <a:r>
              <a:rPr lang="en-US" sz="2400" u="none" dirty="0" err="1">
                <a:latin typeface="Calibri" pitchFamily="34" charset="0"/>
              </a:rPr>
              <a:t>moeten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anders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geformuleerd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worden</a:t>
            </a:r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b="1" u="none" dirty="0" smtClean="0">
                <a:cs typeface="Courier New" pitchFamily="49" charset="0"/>
              </a:rPr>
              <a:t>s/regular/complex/g</a:t>
            </a:r>
            <a:endParaRPr lang="en-US" sz="2400" b="1" u="none" dirty="0">
              <a:cs typeface="Courier New" pitchFamily="49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betekenis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in </a:t>
            </a:r>
            <a:r>
              <a:rPr lang="en-US" sz="2000" b="1" u="none" dirty="0" err="1">
                <a:cs typeface="Courier New" pitchFamily="49" charset="0"/>
                <a:sym typeface="Symbol" pitchFamily="18" charset="2"/>
              </a:rPr>
              <a:t>ed</a:t>
            </a:r>
            <a:endParaRPr lang="en-US" sz="2000" b="1" u="none" dirty="0">
              <a:cs typeface="Courier New" pitchFamily="49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"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vervang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regular door complex op de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huidige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regel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"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betekenis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in </a:t>
            </a:r>
            <a:r>
              <a:rPr lang="en-US" sz="2000" b="1" u="none" dirty="0" err="1">
                <a:cs typeface="Courier New" pitchFamily="49" charset="0"/>
                <a:sym typeface="Symbol" pitchFamily="18" charset="2"/>
              </a:rPr>
              <a:t>sed</a:t>
            </a:r>
            <a:endParaRPr lang="en-US" sz="2000" b="1" u="none" dirty="0">
              <a:cs typeface="Courier New" pitchFamily="49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"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vervang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regular door complex op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alle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regels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"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elke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regel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wordt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immers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op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zijn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beurt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de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huidige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regel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800" i="1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r>
              <a:rPr lang="en-US" sz="2400" i="1" u="none" dirty="0">
                <a:latin typeface="Calibri" pitchFamily="34" charset="0"/>
                <a:sym typeface="Symbol" pitchFamily="18" charset="2"/>
              </a:rPr>
              <a:t>"</a:t>
            </a:r>
            <a:r>
              <a:rPr lang="en-US" sz="2400" i="1" u="none" dirty="0" err="1">
                <a:latin typeface="Calibri" pitchFamily="34" charset="0"/>
                <a:sym typeface="Symbol" pitchFamily="18" charset="2"/>
              </a:rPr>
              <a:t>kopieer</a:t>
            </a:r>
            <a:r>
              <a:rPr lang="en-US" sz="2400" i="1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i="1" u="none" dirty="0" err="1">
                <a:latin typeface="Calibri" pitchFamily="34" charset="0"/>
                <a:sym typeface="Symbol" pitchFamily="18" charset="2"/>
              </a:rPr>
              <a:t>regel</a:t>
            </a:r>
            <a:r>
              <a:rPr lang="en-US" sz="2400" i="1" u="none" dirty="0">
                <a:latin typeface="Calibri" pitchFamily="34" charset="0"/>
                <a:sym typeface="Symbol" pitchFamily="18" charset="2"/>
              </a:rPr>
              <a:t> 25 </a:t>
            </a:r>
            <a:r>
              <a:rPr lang="en-US" sz="2400" i="1" u="none" dirty="0" err="1">
                <a:latin typeface="Calibri" pitchFamily="34" charset="0"/>
                <a:sym typeface="Symbol" pitchFamily="18" charset="2"/>
              </a:rPr>
              <a:t>naar</a:t>
            </a:r>
            <a:r>
              <a:rPr lang="en-US" sz="2400" i="1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i="1" u="none" dirty="0" err="1">
                <a:latin typeface="Calibri" pitchFamily="34" charset="0"/>
                <a:sym typeface="Symbol" pitchFamily="18" charset="2"/>
              </a:rPr>
              <a:t>regel</a:t>
            </a:r>
            <a:r>
              <a:rPr lang="en-US" sz="2400" i="1" u="none" dirty="0">
                <a:latin typeface="Calibri" pitchFamily="34" charset="0"/>
                <a:sym typeface="Symbol" pitchFamily="18" charset="2"/>
              </a:rPr>
              <a:t> 76"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  <a:sym typeface="Symbol" pitchFamily="18" charset="2"/>
              </a:rPr>
              <a:t>commando in </a:t>
            </a:r>
            <a:r>
              <a:rPr lang="en-US" sz="2000" b="1" u="none" dirty="0" err="1">
                <a:cs typeface="Courier New" pitchFamily="49" charset="0"/>
                <a:sym typeface="Symbol" pitchFamily="18" charset="2"/>
              </a:rPr>
              <a:t>ed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: </a:t>
            </a:r>
            <a:r>
              <a:rPr lang="en-US" sz="2000" b="1" u="none" dirty="0">
                <a:cs typeface="Courier New" pitchFamily="49" charset="0"/>
                <a:sym typeface="Symbol" pitchFamily="18" charset="2"/>
              </a:rPr>
              <a:t>25t76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  <a:sym typeface="Symbol" pitchFamily="18" charset="2"/>
              </a:rPr>
              <a:t>commando's in </a:t>
            </a:r>
            <a:r>
              <a:rPr lang="en-US" sz="2000" b="1" u="none" dirty="0" err="1">
                <a:cs typeface="Courier New" pitchFamily="49" charset="0"/>
                <a:sym typeface="Symbol" pitchFamily="18" charset="2"/>
              </a:rPr>
              <a:t>sed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: </a:t>
            </a:r>
            <a:r>
              <a:rPr lang="en-US" sz="2000" b="1" u="none" dirty="0">
                <a:cs typeface="Courier New" pitchFamily="49" charset="0"/>
                <a:sym typeface="Symbol" pitchFamily="18" charset="2"/>
              </a:rPr>
              <a:t>25h;76G</a:t>
            </a:r>
            <a:r>
              <a:rPr lang="en-US" sz="2000" u="none" dirty="0">
                <a:cs typeface="Courier New" pitchFamily="49" charset="0"/>
                <a:sym typeface="Symbol" pitchFamily="18" charset="2"/>
              </a:rPr>
              <a:t> 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maakt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gebruik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van </a:t>
            </a:r>
            <a:r>
              <a:rPr lang="en-US" sz="1800" i="1" u="none" dirty="0">
                <a:solidFill>
                  <a:srgbClr val="3333CC"/>
                </a:solidFill>
                <a:latin typeface="Calibri" pitchFamily="34" charset="0"/>
                <a:sym typeface="Symbol" pitchFamily="18" charset="2"/>
              </a:rPr>
              <a:t>hold space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buffer (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zie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volgende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les)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1139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Waarom sed ?</a:t>
            </a:r>
            <a:endParaRPr lang="nl-NL"/>
          </a:p>
        </p:txBody>
      </p:sp>
      <p:sp>
        <p:nvSpPr>
          <p:cNvPr id="2001923" name="Rectangle 3"/>
          <p:cNvSpPr>
            <a:spLocks noChangeArrowheads="1"/>
          </p:cNvSpPr>
          <p:nvPr/>
        </p:nvSpPr>
        <p:spPr bwMode="auto">
          <a:xfrm>
            <a:off x="971550" y="1557338"/>
            <a:ext cx="78486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b="1" u="none" dirty="0" err="1">
                <a:cs typeface="Courier New" pitchFamily="49" charset="0"/>
                <a:sym typeface="Symbol" pitchFamily="18" charset="2"/>
              </a:rPr>
              <a:t>sed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werd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ontwikkeld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met het 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oog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op</a:t>
            </a:r>
            <a:r>
              <a:rPr lang="en-US" sz="800" u="none" dirty="0">
                <a:latin typeface="Calibri" pitchFamily="34" charset="0"/>
                <a:sym typeface="Symbol" pitchFamily="18" charset="2"/>
              </a:rPr>
              <a:t/>
            </a:r>
            <a:br>
              <a:rPr lang="en-US" sz="800" u="none" dirty="0">
                <a:latin typeface="Calibri" pitchFamily="34" charset="0"/>
                <a:sym typeface="Symbol" pitchFamily="18" charset="2"/>
              </a:rPr>
            </a:br>
            <a:endParaRPr lang="en-US" sz="8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verwerken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bestanden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die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groot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zijn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br>
              <a:rPr lang="en-US" sz="2000" u="none" dirty="0">
                <a:latin typeface="Calibri" pitchFamily="34" charset="0"/>
                <a:sym typeface="Symbol" pitchFamily="18" charset="2"/>
              </a:rPr>
            </a:b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om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nog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makkelijk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interactief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verwerken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verwerkingen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waarvoor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de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opeenvolging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br>
              <a:rPr lang="en-US" sz="2000" u="none" dirty="0">
                <a:latin typeface="Calibri" pitchFamily="34" charset="0"/>
                <a:sym typeface="Symbol" pitchFamily="18" charset="2"/>
              </a:rPr>
            </a:br>
            <a:r>
              <a:rPr lang="en-US" sz="2000" u="none" dirty="0">
                <a:latin typeface="Calibri" pitchFamily="34" charset="0"/>
                <a:sym typeface="Symbol" pitchFamily="18" charset="2"/>
              </a:rPr>
              <a:t>van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verwerkingscommando's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complex </a:t>
            </a:r>
            <a:br>
              <a:rPr lang="en-US" sz="2000" u="none" dirty="0">
                <a:latin typeface="Calibri" pitchFamily="34" charset="0"/>
                <a:sym typeface="Symbol" pitchFamily="18" charset="2"/>
              </a:rPr>
            </a:br>
            <a:r>
              <a:rPr lang="en-US" sz="2000" u="none" dirty="0">
                <a:latin typeface="Calibri" pitchFamily="34" charset="0"/>
                <a:sym typeface="Symbol" pitchFamily="18" charset="2"/>
              </a:rPr>
              <a:t>is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om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interactief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in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geven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efficiënt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toepassen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meerdere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"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globale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"</a:t>
            </a:r>
            <a:br>
              <a:rPr lang="en-US" sz="2000" u="none" dirty="0">
                <a:latin typeface="Calibri" pitchFamily="34" charset="0"/>
                <a:sym typeface="Symbol" pitchFamily="18" charset="2"/>
              </a:rPr>
            </a:b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verwerkingsstappen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waarbij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slechts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eenmaal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br>
              <a:rPr lang="en-US" sz="2000" u="none" dirty="0">
                <a:latin typeface="Calibri" pitchFamily="34" charset="0"/>
                <a:sym typeface="Symbol" pitchFamily="18" charset="2"/>
              </a:rPr>
            </a:br>
            <a:r>
              <a:rPr lang="en-US" sz="2000" u="none" dirty="0">
                <a:latin typeface="Calibri" pitchFamily="34" charset="0"/>
                <a:sym typeface="Symbol" pitchFamily="18" charset="2"/>
              </a:rPr>
              <a:t>door het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bestand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moet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gelopen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worden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19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ep 20"/>
          <p:cNvGrpSpPr/>
          <p:nvPr/>
        </p:nvGrpSpPr>
        <p:grpSpPr>
          <a:xfrm>
            <a:off x="4857752" y="1706410"/>
            <a:ext cx="3960812" cy="3929076"/>
            <a:chOff x="4857752" y="1706410"/>
            <a:chExt cx="3960812" cy="3929076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857752" y="1706410"/>
              <a:ext cx="3960812" cy="3929076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noAutofit/>
            </a:bodyPr>
            <a:lstStyle/>
            <a:p>
              <a:pPr>
                <a:buNone/>
              </a:pPr>
              <a:endParaRPr lang="nl-NL" dirty="0"/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6236070" y="1849271"/>
              <a:ext cx="12041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fr-BE" b="1" u="none" dirty="0">
                  <a:solidFill>
                    <a:srgbClr val="3333CC"/>
                  </a:solidFill>
                </a:rPr>
                <a:t>script</a:t>
              </a:r>
              <a:endParaRPr lang="nl-NL" b="1" u="none" dirty="0">
                <a:solidFill>
                  <a:srgbClr val="3333CC"/>
                </a:solidFill>
              </a:endParaRPr>
            </a:p>
          </p:txBody>
        </p:sp>
      </p:grp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/>
              <a:t>Flow-of-control van </a:t>
            </a:r>
            <a:r>
              <a:rPr lang="fr-BE" dirty="0" err="1"/>
              <a:t>sed</a:t>
            </a:r>
            <a:endParaRPr lang="nl-NL" dirty="0"/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1745441" y="2214554"/>
            <a:ext cx="1223962" cy="3703638"/>
          </a:xfrm>
          <a:prstGeom prst="downArrow">
            <a:avLst>
              <a:gd name="adj1" fmla="val 50000"/>
              <a:gd name="adj2" fmla="val 75649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5" name="Oval 23"/>
          <p:cNvSpPr>
            <a:spLocks noChangeAspect="1" noChangeArrowheads="1"/>
          </p:cNvSpPr>
          <p:nvPr/>
        </p:nvSpPr>
        <p:spPr bwMode="auto">
          <a:xfrm>
            <a:off x="1907422" y="1857364"/>
            <a:ext cx="900000" cy="900000"/>
          </a:xfrm>
          <a:prstGeom prst="ellipse">
            <a:avLst/>
          </a:prstGeom>
          <a:solidFill>
            <a:srgbClr val="FFCC00"/>
          </a:solidFill>
          <a:ln w="19050" algn="ctr">
            <a:noFill/>
            <a:round/>
            <a:headEnd/>
            <a:tailEnd type="none" w="lg" len="lg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sz="1800" b="1" u="none" dirty="0" err="1">
                <a:solidFill>
                  <a:srgbClr val="3333CC"/>
                </a:solidFill>
                <a:latin typeface="Courier New"/>
                <a:sym typeface="Courier New"/>
              </a:rPr>
              <a:t>stdin</a:t>
            </a:r>
            <a:endParaRPr lang="nl-NL" sz="1800" b="1" u="none" dirty="0">
              <a:solidFill>
                <a:srgbClr val="3333CC"/>
              </a:solidFill>
              <a:latin typeface="Courier New"/>
              <a:sym typeface="Courier New"/>
            </a:endParaRPr>
          </a:p>
        </p:txBody>
      </p:sp>
      <p:sp>
        <p:nvSpPr>
          <p:cNvPr id="6" name="Oval 23"/>
          <p:cNvSpPr>
            <a:spLocks noChangeAspect="1" noChangeArrowheads="1"/>
          </p:cNvSpPr>
          <p:nvPr/>
        </p:nvSpPr>
        <p:spPr bwMode="auto">
          <a:xfrm>
            <a:off x="1907422" y="5214950"/>
            <a:ext cx="900000" cy="900000"/>
          </a:xfrm>
          <a:prstGeom prst="ellipse">
            <a:avLst/>
          </a:prstGeom>
          <a:solidFill>
            <a:srgbClr val="FFCC00"/>
          </a:solidFill>
          <a:ln w="19050" algn="ctr">
            <a:noFill/>
            <a:round/>
            <a:headEnd/>
            <a:tailEnd type="none" w="lg" len="lg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sz="1800" b="1" u="none" dirty="0" err="1">
                <a:solidFill>
                  <a:srgbClr val="3333CC"/>
                </a:solidFill>
                <a:latin typeface="Courier New"/>
                <a:sym typeface="Courier New"/>
              </a:rPr>
              <a:t>stdout</a:t>
            </a:r>
            <a:endParaRPr lang="nl-NL" sz="1800" b="1" u="none" dirty="0">
              <a:solidFill>
                <a:srgbClr val="3333CC"/>
              </a:solidFill>
              <a:latin typeface="Courier New"/>
              <a:sym typeface="Courier New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071538" y="3453276"/>
            <a:ext cx="2571768" cy="4333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noAutofit/>
          </a:bodyPr>
          <a:lstStyle/>
          <a:p>
            <a:pPr>
              <a:buNone/>
            </a:pPr>
            <a:r>
              <a:rPr lang="fr-BE" b="1" u="none" dirty="0" err="1"/>
              <a:t>invoerregel</a:t>
            </a:r>
            <a:endParaRPr lang="nl-NL" b="1" u="none" dirty="0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182396" y="2562064"/>
            <a:ext cx="3311525" cy="73025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5182396" y="3002598"/>
            <a:ext cx="3311525" cy="73025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5182396" y="3443132"/>
            <a:ext cx="3311525" cy="73025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5182396" y="3883666"/>
            <a:ext cx="3311525" cy="73025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5182396" y="4324200"/>
            <a:ext cx="3311525" cy="73025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5182396" y="4764734"/>
            <a:ext cx="3311525" cy="73025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5182396" y="5205270"/>
            <a:ext cx="3311525" cy="73025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cxnSp>
        <p:nvCxnSpPr>
          <p:cNvPr id="19" name="Rechte verbindingslijn met pijl 18"/>
          <p:cNvCxnSpPr>
            <a:stCxn id="8" idx="1"/>
            <a:endCxn id="7" idx="3"/>
          </p:cNvCxnSpPr>
          <p:nvPr/>
        </p:nvCxnSpPr>
        <p:spPr bwMode="auto">
          <a:xfrm rot="10800000">
            <a:off x="3643306" y="3669970"/>
            <a:ext cx="1214446" cy="9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7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7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709" name="AutoShape 5"/>
          <p:cNvSpPr>
            <a:spLocks noChangeArrowheads="1"/>
          </p:cNvSpPr>
          <p:nvPr/>
        </p:nvSpPr>
        <p:spPr bwMode="auto">
          <a:xfrm>
            <a:off x="1258888" y="2997200"/>
            <a:ext cx="7416800" cy="3311525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400" b="1" u="none">
                <a:solidFill>
                  <a:srgbClr val="009900"/>
                </a:solidFill>
              </a:rPr>
              <a:t>while (read line) {</a:t>
            </a:r>
          </a:p>
          <a:p>
            <a:pPr algn="l">
              <a:buFontTx/>
              <a:buNone/>
            </a:pPr>
            <a:endParaRPr lang="en-GB" sz="24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GB" sz="24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GB" sz="24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GB" sz="24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GB" sz="24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GB" sz="2400" b="1" u="none">
                <a:solidFill>
                  <a:srgbClr val="009900"/>
                </a:solidFill>
              </a:rPr>
              <a:t>}</a:t>
            </a:r>
            <a:r>
              <a:rPr lang="en-GB" sz="2400" b="1" u="none"/>
              <a:t> 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/>
              <a:t>Flow-of-control van </a:t>
            </a:r>
            <a:r>
              <a:rPr lang="fr-BE" dirty="0" err="1"/>
              <a:t>sed</a:t>
            </a:r>
            <a:endParaRPr lang="nl-NL" dirty="0"/>
          </a:p>
        </p:txBody>
      </p:sp>
      <p:sp>
        <p:nvSpPr>
          <p:cNvPr id="1992707" name="Rectangle 3"/>
          <p:cNvSpPr>
            <a:spLocks noChangeArrowheads="1"/>
          </p:cNvSpPr>
          <p:nvPr/>
        </p:nvSpPr>
        <p:spPr bwMode="auto">
          <a:xfrm>
            <a:off x="971550" y="1557338"/>
            <a:ext cx="7848600" cy="129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b="1" u="none" dirty="0" err="1">
                <a:cs typeface="Courier New" pitchFamily="49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leest</a:t>
            </a:r>
            <a:r>
              <a:rPr lang="en-US" sz="2400" u="none" dirty="0">
                <a:latin typeface="Calibri" pitchFamily="34" charset="0"/>
              </a:rPr>
              <a:t> steeds </a:t>
            </a:r>
            <a:r>
              <a:rPr lang="en-US" sz="2400" u="none" dirty="0" err="1">
                <a:latin typeface="Calibri" pitchFamily="34" charset="0"/>
              </a:rPr>
              <a:t>één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enkele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regel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standaard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invoer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b="1" u="none" dirty="0" err="1">
                <a:cs typeface="Courier New" pitchFamily="49" charset="0"/>
              </a:rPr>
              <a:t>stdin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of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gegeven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kopieer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ingelezen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buffer: de </a:t>
            </a:r>
            <a:r>
              <a:rPr lang="en-US" sz="2000" b="1" u="none" dirty="0">
                <a:solidFill>
                  <a:srgbClr val="3333CC"/>
                </a:solidFill>
                <a:latin typeface="Calibri" pitchFamily="34" charset="0"/>
              </a:rPr>
              <a:t>pattern space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>
                <a:latin typeface="Calibri" pitchFamily="34" charset="0"/>
                <a:sym typeface="Symbol" pitchFamily="18" charset="2"/>
              </a:rPr>
              <a:t>pattern space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bevat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tekst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die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moet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verwerkt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worden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voer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reeks commando's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uit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op de pattern space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>
                <a:latin typeface="Calibri" pitchFamily="34" charset="0"/>
                <a:sym typeface="Symbol" pitchFamily="18" charset="2"/>
              </a:rPr>
              <a:t>commando's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ingegeven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door de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gebruiker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via script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schrijf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pattern space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weg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naar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standaard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uitvoer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wis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de pattern space</a:t>
            </a:r>
          </a:p>
          <a:p>
            <a:pPr marL="342900" indent="-342900" algn="l"/>
            <a:endParaRPr lang="en-US" sz="24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2709" grpId="0" animBg="1"/>
      <p:bldP spid="199270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/>
              <a:t>De pattern </a:t>
            </a:r>
            <a:r>
              <a:rPr lang="fr-BE" dirty="0" err="1"/>
              <a:t>space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4857752" y="2992294"/>
            <a:ext cx="3960812" cy="1936904"/>
            <a:chOff x="4857752" y="1706410"/>
            <a:chExt cx="3960812" cy="1936904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4857752" y="1706410"/>
              <a:ext cx="3960812" cy="1936904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noAutofit/>
            </a:bodyPr>
            <a:lstStyle/>
            <a:p>
              <a:pPr>
                <a:buNone/>
              </a:pPr>
              <a:endParaRPr lang="nl-NL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6236070" y="1849271"/>
              <a:ext cx="12041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fr-BE" b="1" u="none" dirty="0">
                  <a:solidFill>
                    <a:srgbClr val="3333CC"/>
                  </a:solidFill>
                </a:rPr>
                <a:t>script</a:t>
              </a:r>
              <a:endParaRPr lang="nl-NL" b="1" u="none" dirty="0">
                <a:solidFill>
                  <a:srgbClr val="3333CC"/>
                </a:solidFill>
              </a:endParaRPr>
            </a:p>
          </p:txBody>
        </p:sp>
      </p:grp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1745441" y="2214554"/>
            <a:ext cx="1223962" cy="3703638"/>
          </a:xfrm>
          <a:prstGeom prst="downArrow">
            <a:avLst>
              <a:gd name="adj1" fmla="val 50000"/>
              <a:gd name="adj2" fmla="val 75649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8" name="Oval 23"/>
          <p:cNvSpPr>
            <a:spLocks noChangeAspect="1" noChangeArrowheads="1"/>
          </p:cNvSpPr>
          <p:nvPr/>
        </p:nvSpPr>
        <p:spPr bwMode="auto">
          <a:xfrm>
            <a:off x="1907422" y="1857364"/>
            <a:ext cx="900000" cy="900000"/>
          </a:xfrm>
          <a:prstGeom prst="ellipse">
            <a:avLst/>
          </a:prstGeom>
          <a:solidFill>
            <a:srgbClr val="FFCC00"/>
          </a:solidFill>
          <a:ln w="19050" algn="ctr">
            <a:noFill/>
            <a:round/>
            <a:headEnd/>
            <a:tailEnd type="none" w="lg" len="lg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sz="1800" b="1" u="none" dirty="0" err="1">
                <a:solidFill>
                  <a:srgbClr val="3333CC"/>
                </a:solidFill>
                <a:latin typeface="Courier New"/>
                <a:sym typeface="Courier New"/>
              </a:rPr>
              <a:t>stdin</a:t>
            </a:r>
            <a:endParaRPr lang="nl-NL" sz="1800" b="1" u="none" dirty="0">
              <a:solidFill>
                <a:srgbClr val="3333CC"/>
              </a:solidFill>
              <a:latin typeface="Courier New"/>
              <a:sym typeface="Courier New"/>
            </a:endParaRPr>
          </a:p>
        </p:txBody>
      </p:sp>
      <p:sp>
        <p:nvSpPr>
          <p:cNvPr id="9" name="Oval 23"/>
          <p:cNvSpPr>
            <a:spLocks noChangeAspect="1" noChangeArrowheads="1"/>
          </p:cNvSpPr>
          <p:nvPr/>
        </p:nvSpPr>
        <p:spPr bwMode="auto">
          <a:xfrm>
            <a:off x="1907422" y="5214950"/>
            <a:ext cx="900000" cy="900000"/>
          </a:xfrm>
          <a:prstGeom prst="ellipse">
            <a:avLst/>
          </a:prstGeom>
          <a:solidFill>
            <a:srgbClr val="FFCC00"/>
          </a:solidFill>
          <a:ln w="19050" algn="ctr">
            <a:noFill/>
            <a:round/>
            <a:headEnd/>
            <a:tailEnd type="none" w="lg" len="lg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sz="1800" b="1" u="none" dirty="0" err="1">
                <a:solidFill>
                  <a:srgbClr val="3333CC"/>
                </a:solidFill>
                <a:latin typeface="Courier New"/>
                <a:sym typeface="Courier New"/>
              </a:rPr>
              <a:t>stdout</a:t>
            </a:r>
            <a:endParaRPr lang="nl-NL" sz="1800" b="1" u="none" dirty="0">
              <a:solidFill>
                <a:srgbClr val="3333CC"/>
              </a:solidFill>
              <a:latin typeface="Courier New"/>
              <a:sym typeface="Courier New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000100" y="1426477"/>
            <a:ext cx="2733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BE" b="1" u="none" dirty="0"/>
              <a:t>The Unix System</a:t>
            </a:r>
            <a:endParaRPr lang="nl-NL" b="1" u="none" dirty="0"/>
          </a:p>
        </p:txBody>
      </p:sp>
      <p:grpSp>
        <p:nvGrpSpPr>
          <p:cNvPr id="20" name="Groep 19"/>
          <p:cNvGrpSpPr/>
          <p:nvPr/>
        </p:nvGrpSpPr>
        <p:grpSpPr>
          <a:xfrm>
            <a:off x="390714" y="2777966"/>
            <a:ext cx="3960812" cy="2428892"/>
            <a:chOff x="4857752" y="1706410"/>
            <a:chExt cx="3960812" cy="2428892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857752" y="1706410"/>
              <a:ext cx="3960812" cy="2428892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noAutofit/>
            </a:bodyPr>
            <a:lstStyle/>
            <a:p>
              <a:pPr>
                <a:buNone/>
              </a:pPr>
              <a:endParaRPr lang="nl-NL" dirty="0"/>
            </a:p>
          </p:txBody>
        </p:sp>
        <p:sp>
          <p:nvSpPr>
            <p:cNvPr id="22" name="Tekstvak 21"/>
            <p:cNvSpPr txBox="1"/>
            <p:nvPr/>
          </p:nvSpPr>
          <p:spPr>
            <a:xfrm>
              <a:off x="5641360" y="1849271"/>
              <a:ext cx="23936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fr-BE" b="1" u="none" dirty="0">
                  <a:solidFill>
                    <a:srgbClr val="3333CC"/>
                  </a:solidFill>
                </a:rPr>
                <a:t>pattern </a:t>
              </a:r>
              <a:r>
                <a:rPr lang="fr-BE" b="1" u="none" dirty="0" err="1">
                  <a:solidFill>
                    <a:srgbClr val="3333CC"/>
                  </a:solidFill>
                </a:rPr>
                <a:t>space</a:t>
              </a:r>
              <a:endParaRPr lang="nl-NL" b="1" u="none" dirty="0">
                <a:solidFill>
                  <a:srgbClr val="3333CC"/>
                </a:solidFill>
              </a:endParaRPr>
            </a:p>
          </p:txBody>
        </p:sp>
      </p:grp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06614" y="4070206"/>
            <a:ext cx="3529012" cy="4333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606614" y="4559156"/>
            <a:ext cx="3529012" cy="4333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073652" y="3714752"/>
            <a:ext cx="3529012" cy="4333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073652" y="4203702"/>
            <a:ext cx="3529012" cy="4333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5" name="Tekstvak 34"/>
          <p:cNvSpPr txBox="1"/>
          <p:nvPr/>
        </p:nvSpPr>
        <p:spPr>
          <a:xfrm>
            <a:off x="5073652" y="3731391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BE" sz="2000" b="1" u="none" dirty="0"/>
              <a:t>s/Unix/UNIX/</a:t>
            </a:r>
            <a:endParaRPr lang="nl-NL" sz="2000" b="1" u="none" dirty="0"/>
          </a:p>
        </p:txBody>
      </p:sp>
      <p:sp>
        <p:nvSpPr>
          <p:cNvPr id="36" name="Tekstvak 35"/>
          <p:cNvSpPr txBox="1"/>
          <p:nvPr/>
        </p:nvSpPr>
        <p:spPr>
          <a:xfrm>
            <a:off x="5073652" y="4220341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BE" sz="2000" b="1" u="none" dirty="0"/>
              <a:t>s/UNIX System/UNIX OS/</a:t>
            </a:r>
            <a:endParaRPr lang="nl-NL" sz="2000" b="1" u="none" dirty="0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606614" y="3581256"/>
            <a:ext cx="3529012" cy="4333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7" name="Tekstvak 36"/>
          <p:cNvSpPr txBox="1"/>
          <p:nvPr/>
        </p:nvSpPr>
        <p:spPr>
          <a:xfrm>
            <a:off x="606614" y="3597895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BE" sz="2000" b="1" u="none" dirty="0"/>
              <a:t>The Unix System</a:t>
            </a:r>
            <a:endParaRPr lang="nl-NL" sz="2000" b="1" u="none" dirty="0"/>
          </a:p>
        </p:txBody>
      </p:sp>
      <p:sp>
        <p:nvSpPr>
          <p:cNvPr id="38" name="Tekstvak 37"/>
          <p:cNvSpPr txBox="1"/>
          <p:nvPr/>
        </p:nvSpPr>
        <p:spPr>
          <a:xfrm>
            <a:off x="606614" y="4086845"/>
            <a:ext cx="249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BE" sz="2000" b="1" u="none" dirty="0"/>
              <a:t>The UNIX System</a:t>
            </a:r>
            <a:endParaRPr lang="nl-NL" sz="2000" b="1" u="none" dirty="0"/>
          </a:p>
        </p:txBody>
      </p:sp>
      <p:sp>
        <p:nvSpPr>
          <p:cNvPr id="39" name="Tekstvak 38"/>
          <p:cNvSpPr txBox="1"/>
          <p:nvPr/>
        </p:nvSpPr>
        <p:spPr>
          <a:xfrm>
            <a:off x="606614" y="4575795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BE" sz="2000" b="1" u="none" dirty="0"/>
              <a:t>The UNIX OS</a:t>
            </a:r>
            <a:endParaRPr lang="nl-NL" sz="2000" b="1" u="none" dirty="0"/>
          </a:p>
        </p:txBody>
      </p:sp>
      <p:sp>
        <p:nvSpPr>
          <p:cNvPr id="40" name="Tekstvak 39"/>
          <p:cNvSpPr txBox="1"/>
          <p:nvPr/>
        </p:nvSpPr>
        <p:spPr>
          <a:xfrm>
            <a:off x="1339937" y="6143644"/>
            <a:ext cx="2053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BE" b="1" u="none" dirty="0"/>
              <a:t>The UNIX OS</a:t>
            </a:r>
            <a:endParaRPr lang="nl-NL" b="1" u="none" dirty="0"/>
          </a:p>
        </p:txBody>
      </p:sp>
      <p:cxnSp>
        <p:nvCxnSpPr>
          <p:cNvPr id="42" name="Gekromde verbindingslijn 41"/>
          <p:cNvCxnSpPr/>
          <p:nvPr/>
        </p:nvCxnSpPr>
        <p:spPr bwMode="auto">
          <a:xfrm rot="10800000" flipV="1">
            <a:off x="597234" y="3776553"/>
            <a:ext cx="263" cy="482313"/>
          </a:xfrm>
          <a:prstGeom prst="curvedConnector3">
            <a:avLst>
              <a:gd name="adj1" fmla="val 58312566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" name="Gekromde verbindingslijn 43"/>
          <p:cNvCxnSpPr/>
          <p:nvPr/>
        </p:nvCxnSpPr>
        <p:spPr bwMode="auto">
          <a:xfrm rot="10800000" flipV="1">
            <a:off x="593171" y="4309200"/>
            <a:ext cx="4063" cy="491677"/>
          </a:xfrm>
          <a:prstGeom prst="curvedConnector3">
            <a:avLst>
              <a:gd name="adj1" fmla="val 3868128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8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/>
      <p:bldP spid="24" grpId="0" animBg="1"/>
      <p:bldP spid="24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  <p:bldP spid="35" grpId="0"/>
      <p:bldP spid="36" grpId="0"/>
      <p:bldP spid="23" grpId="0" animBg="1"/>
      <p:bldP spid="23" grpId="1" animBg="1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/>
              <a:t>Flow-of-control van </a:t>
            </a:r>
            <a:r>
              <a:rPr lang="fr-BE" dirty="0" err="1"/>
              <a:t>sed</a:t>
            </a:r>
            <a:endParaRPr lang="nl-NL" dirty="0"/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971550" y="1557338"/>
            <a:ext cx="78486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voorbeeld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kopieer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ingelezen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pattern space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voer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eerste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substitutiecommando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uit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op pattern space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b="1" u="none" dirty="0">
                <a:cs typeface="Courier New" pitchFamily="49" charset="0"/>
                <a:sym typeface="Symbol" pitchFamily="18" charset="2"/>
              </a:rPr>
              <a:t>s/</a:t>
            </a:r>
            <a:r>
              <a:rPr lang="en-US" sz="1800" b="1" u="none" dirty="0" err="1">
                <a:cs typeface="Courier New" pitchFamily="49" charset="0"/>
                <a:sym typeface="Symbol" pitchFamily="18" charset="2"/>
              </a:rPr>
              <a:t>wandelen</a:t>
            </a:r>
            <a:r>
              <a:rPr lang="en-US" sz="1800" b="1" u="none" dirty="0">
                <a:cs typeface="Courier New" pitchFamily="49" charset="0"/>
                <a:sym typeface="Symbol" pitchFamily="18" charset="2"/>
              </a:rPr>
              <a:t>/</a:t>
            </a:r>
            <a:r>
              <a:rPr lang="en-US" sz="1800" b="1" u="none" dirty="0" err="1">
                <a:cs typeface="Courier New" pitchFamily="49" charset="0"/>
                <a:sym typeface="Symbol" pitchFamily="18" charset="2"/>
              </a:rPr>
              <a:t>fietsen</a:t>
            </a:r>
            <a:r>
              <a:rPr lang="en-US" sz="1800" b="1" u="none" dirty="0">
                <a:cs typeface="Courier New" pitchFamily="49" charset="0"/>
                <a:sym typeface="Symbol" pitchFamily="18" charset="2"/>
              </a:rPr>
              <a:t>/g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voer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tweede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substitutiecommando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uit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op pattern space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b="1" u="none" dirty="0">
                <a:cs typeface="Courier New" pitchFamily="49" charset="0"/>
                <a:sym typeface="Symbol" pitchFamily="18" charset="2"/>
              </a:rPr>
              <a:t>s/</a:t>
            </a:r>
            <a:r>
              <a:rPr lang="en-US" sz="1800" b="1" u="none" dirty="0" err="1">
                <a:cs typeface="Courier New" pitchFamily="49" charset="0"/>
                <a:sym typeface="Symbol" pitchFamily="18" charset="2"/>
              </a:rPr>
              <a:t>fietsen</a:t>
            </a:r>
            <a:r>
              <a:rPr lang="en-US" sz="1800" b="1" u="none" dirty="0">
                <a:cs typeface="Courier New" pitchFamily="49" charset="0"/>
                <a:sym typeface="Symbol" pitchFamily="18" charset="2"/>
              </a:rPr>
              <a:t>/</a:t>
            </a:r>
            <a:r>
              <a:rPr lang="en-US" sz="1800" b="1" u="none" dirty="0" err="1">
                <a:cs typeface="Courier New" pitchFamily="49" charset="0"/>
                <a:sym typeface="Symbol" pitchFamily="18" charset="2"/>
              </a:rPr>
              <a:t>lopen</a:t>
            </a:r>
            <a:r>
              <a:rPr lang="en-US" sz="1800" b="1" u="none" dirty="0">
                <a:cs typeface="Courier New" pitchFamily="49" charset="0"/>
                <a:sym typeface="Symbol" pitchFamily="18" charset="2"/>
              </a:rPr>
              <a:t>/g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schrijf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pattern space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weg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naar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standaard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uitvoer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24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1993734" name="AutoShape 6"/>
          <p:cNvSpPr>
            <a:spLocks noChangeArrowheads="1"/>
          </p:cNvSpPr>
          <p:nvPr/>
        </p:nvSpPr>
        <p:spPr bwMode="auto">
          <a:xfrm>
            <a:off x="1258888" y="6010275"/>
            <a:ext cx="7416800" cy="660400"/>
          </a:xfrm>
          <a:prstGeom prst="foldedCorner">
            <a:avLst>
              <a:gd name="adj" fmla="val 9583"/>
            </a:avLst>
          </a:prstGeom>
          <a:solidFill>
            <a:srgbClr val="99CC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GB" sz="1800" b="1" u="none"/>
          </a:p>
        </p:txBody>
      </p:sp>
      <p:sp>
        <p:nvSpPr>
          <p:cNvPr id="1993735" name="Text Box 7"/>
          <p:cNvSpPr txBox="1">
            <a:spLocks noChangeArrowheads="1"/>
          </p:cNvSpPr>
          <p:nvPr/>
        </p:nvSpPr>
        <p:spPr bwMode="auto">
          <a:xfrm>
            <a:off x="1169988" y="5722938"/>
            <a:ext cx="1785937" cy="3413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600" b="1" u="none"/>
              <a:t>pattern space</a:t>
            </a:r>
            <a:endParaRPr lang="nl-NL" sz="1600" b="1" u="none"/>
          </a:p>
        </p:txBody>
      </p:sp>
      <p:sp>
        <p:nvSpPr>
          <p:cNvPr id="1993736" name="AutoShape 8"/>
          <p:cNvSpPr>
            <a:spLocks noChangeArrowheads="1"/>
          </p:cNvSpPr>
          <p:nvPr/>
        </p:nvSpPr>
        <p:spPr bwMode="auto">
          <a:xfrm>
            <a:off x="1258888" y="6010275"/>
            <a:ext cx="7416800" cy="660400"/>
          </a:xfrm>
          <a:prstGeom prst="foldedCorner">
            <a:avLst>
              <a:gd name="adj" fmla="val 9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/>
              <a:t>ik hou van wandelen en mijn zus van fietsen  </a:t>
            </a:r>
          </a:p>
        </p:txBody>
      </p:sp>
      <p:sp>
        <p:nvSpPr>
          <p:cNvPr id="1993737" name="AutoShape 9"/>
          <p:cNvSpPr>
            <a:spLocks noChangeArrowheads="1"/>
          </p:cNvSpPr>
          <p:nvPr/>
        </p:nvSpPr>
        <p:spPr bwMode="auto">
          <a:xfrm>
            <a:off x="1258888" y="2205038"/>
            <a:ext cx="7416800" cy="1008062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 dirty="0" smtClean="0">
                <a:solidFill>
                  <a:srgbClr val="009900"/>
                </a:solidFill>
              </a:rPr>
              <a:t>$ </a:t>
            </a:r>
            <a:r>
              <a:rPr lang="en-GB" sz="1800" b="1" u="none" dirty="0"/>
              <a:t>echo "</a:t>
            </a:r>
            <a:r>
              <a:rPr lang="en-GB" sz="1800" b="1" u="none" dirty="0" err="1"/>
              <a:t>ik</a:t>
            </a:r>
            <a:r>
              <a:rPr lang="en-GB" sz="1800" b="1" u="none" dirty="0"/>
              <a:t> </a:t>
            </a:r>
            <a:r>
              <a:rPr lang="en-GB" sz="1800" b="1" u="none" dirty="0" err="1"/>
              <a:t>hou</a:t>
            </a:r>
            <a:r>
              <a:rPr lang="en-GB" sz="1800" b="1" u="none" dirty="0"/>
              <a:t> van </a:t>
            </a:r>
            <a:r>
              <a:rPr lang="en-GB" sz="1800" b="1" u="none" dirty="0" err="1"/>
              <a:t>wandelen</a:t>
            </a:r>
            <a:r>
              <a:rPr lang="en-GB" sz="1800" b="1" u="none" dirty="0"/>
              <a:t> en </a:t>
            </a:r>
            <a:r>
              <a:rPr lang="en-GB" sz="1800" b="1" u="none" dirty="0" err="1"/>
              <a:t>mijn</a:t>
            </a:r>
            <a:r>
              <a:rPr lang="en-GB" sz="1800" b="1" u="none" dirty="0"/>
              <a:t> </a:t>
            </a:r>
            <a:r>
              <a:rPr lang="en-GB" sz="1800" b="1" u="none" dirty="0" err="1"/>
              <a:t>zus</a:t>
            </a:r>
            <a:r>
              <a:rPr lang="en-GB" sz="1800" b="1" u="none" dirty="0"/>
              <a:t> van </a:t>
            </a:r>
            <a:r>
              <a:rPr lang="en-GB" sz="1800" b="1" u="none" dirty="0" err="1"/>
              <a:t>fietsen</a:t>
            </a:r>
            <a:r>
              <a:rPr lang="en-GB" sz="1800" b="1" u="none" dirty="0"/>
              <a:t>" </a:t>
            </a:r>
          </a:p>
          <a:p>
            <a:pPr algn="l">
              <a:buFontTx/>
              <a:buNone/>
            </a:pPr>
            <a:r>
              <a:rPr lang="en-GB" sz="1800" b="1" u="none" dirty="0"/>
              <a:t>  | </a:t>
            </a:r>
            <a:r>
              <a:rPr lang="en-GB" sz="1800" b="1" u="none" dirty="0" err="1"/>
              <a:t>sed</a:t>
            </a:r>
            <a:r>
              <a:rPr lang="en-GB" sz="1800" b="1" u="none" dirty="0"/>
              <a:t> -e 's/</a:t>
            </a:r>
            <a:r>
              <a:rPr lang="en-GB" sz="1800" b="1" u="none" dirty="0" err="1"/>
              <a:t>wandelen</a:t>
            </a:r>
            <a:r>
              <a:rPr lang="en-GB" sz="1800" b="1" u="none" dirty="0"/>
              <a:t>/</a:t>
            </a:r>
            <a:r>
              <a:rPr lang="en-GB" sz="1800" b="1" u="none" dirty="0" err="1"/>
              <a:t>fietsen</a:t>
            </a:r>
            <a:r>
              <a:rPr lang="en-GB" sz="1800" b="1" u="none" dirty="0"/>
              <a:t>/g; s/</a:t>
            </a:r>
            <a:r>
              <a:rPr lang="en-GB" sz="1800" b="1" u="none" dirty="0" err="1"/>
              <a:t>fietsen</a:t>
            </a:r>
            <a:r>
              <a:rPr lang="en-GB" sz="1800" b="1" u="none" dirty="0"/>
              <a:t>/</a:t>
            </a:r>
            <a:r>
              <a:rPr lang="en-GB" sz="1800" b="1" u="none" dirty="0" err="1"/>
              <a:t>lopen</a:t>
            </a:r>
            <a:r>
              <a:rPr lang="en-GB" sz="1800" b="1" u="none" dirty="0"/>
              <a:t>/g'</a:t>
            </a:r>
          </a:p>
          <a:p>
            <a:pPr algn="l">
              <a:buFontTx/>
              <a:buNone/>
            </a:pPr>
            <a:r>
              <a:rPr lang="en-GB" sz="1800" b="1" u="none" dirty="0"/>
              <a:t>  </a:t>
            </a:r>
          </a:p>
        </p:txBody>
      </p:sp>
      <p:sp>
        <p:nvSpPr>
          <p:cNvPr id="1993738" name="AutoShape 10"/>
          <p:cNvSpPr>
            <a:spLocks noChangeArrowheads="1"/>
          </p:cNvSpPr>
          <p:nvPr/>
        </p:nvSpPr>
        <p:spPr bwMode="auto">
          <a:xfrm>
            <a:off x="1258888" y="6010275"/>
            <a:ext cx="7416800" cy="660400"/>
          </a:xfrm>
          <a:prstGeom prst="foldedCorner">
            <a:avLst>
              <a:gd name="adj" fmla="val 9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/>
              <a:t>ik hou van fietsen en mijn zus van fietsen  </a:t>
            </a:r>
          </a:p>
        </p:txBody>
      </p:sp>
      <p:sp>
        <p:nvSpPr>
          <p:cNvPr id="1993739" name="AutoShape 11"/>
          <p:cNvSpPr>
            <a:spLocks noChangeArrowheads="1"/>
          </p:cNvSpPr>
          <p:nvPr/>
        </p:nvSpPr>
        <p:spPr bwMode="auto">
          <a:xfrm>
            <a:off x="1258888" y="6010275"/>
            <a:ext cx="7416800" cy="660400"/>
          </a:xfrm>
          <a:prstGeom prst="foldedCorner">
            <a:avLst>
              <a:gd name="adj" fmla="val 9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/>
              <a:t>ik hou van lopen en mijn zus van lopen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9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93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93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9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93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3732" grpId="0" build="p" bldLvl="2"/>
      <p:bldP spid="1993734" grpId="0" animBg="1"/>
      <p:bldP spid="1993735" grpId="0"/>
      <p:bldP spid="1993736" grpId="0" animBg="1"/>
      <p:bldP spid="1993736" grpId="1" animBg="1"/>
      <p:bldP spid="1993737" grpId="0" animBg="1"/>
      <p:bldP spid="1993738" grpId="0" animBg="1"/>
      <p:bldP spid="1993738" grpId="1" animBg="1"/>
      <p:bldP spid="1993739" grpId="0" animBg="1"/>
      <p:bldP spid="199373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Aanroepen van sed</a:t>
            </a:r>
            <a:endParaRPr lang="nl-NL"/>
          </a:p>
        </p:txBody>
      </p:sp>
      <p:sp>
        <p:nvSpPr>
          <p:cNvPr id="1994755" name="Rectangle 3"/>
          <p:cNvSpPr>
            <a:spLocks noChangeArrowheads="1"/>
          </p:cNvSpPr>
          <p:nvPr/>
        </p:nvSpPr>
        <p:spPr bwMode="auto">
          <a:xfrm>
            <a:off x="971550" y="1557338"/>
            <a:ext cx="817245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 err="1">
                <a:cs typeface="Courier New" pitchFamily="49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commando</a:t>
            </a:r>
            <a:endParaRPr lang="en-US" sz="8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b="1" u="none" dirty="0">
                <a:cs typeface="Courier New" pitchFamily="49" charset="0"/>
              </a:rPr>
              <a:t> [[-e] script] [-f </a:t>
            </a:r>
            <a:r>
              <a:rPr lang="en-US" sz="1800" b="1" u="none" dirty="0" err="1">
                <a:cs typeface="Courier New" pitchFamily="49" charset="0"/>
              </a:rPr>
              <a:t>scriptbestand</a:t>
            </a:r>
            <a:r>
              <a:rPr lang="en-US" sz="1800" b="1" u="none" dirty="0">
                <a:cs typeface="Courier New" pitchFamily="49" charset="0"/>
              </a:rPr>
              <a:t>] [-n] [files ...]</a:t>
            </a:r>
            <a:r>
              <a:rPr lang="en-US" sz="800" u="none" dirty="0">
                <a:latin typeface="Arial" charset="0"/>
              </a:rPr>
              <a:t/>
            </a:r>
            <a:br>
              <a:rPr lang="en-US" sz="800" u="none" dirty="0">
                <a:latin typeface="Arial" charset="0"/>
              </a:rPr>
            </a:br>
            <a:endParaRPr lang="en-US" sz="800" u="none" dirty="0">
              <a:latin typeface="Arial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-e</a:t>
            </a:r>
            <a:r>
              <a:rPr lang="en-US" sz="1800" u="none" dirty="0">
                <a:latin typeface="Arial" charset="0"/>
              </a:rPr>
              <a:t>	</a:t>
            </a:r>
            <a:r>
              <a:rPr lang="en-US" sz="1800" u="none" dirty="0">
                <a:latin typeface="Calibri" pitchFamily="34" charset="0"/>
              </a:rPr>
              <a:t>inline script</a:t>
            </a: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>
                <a:latin typeface="Calibri" pitchFamily="34" charset="0"/>
              </a:rPr>
              <a:t>script </a:t>
            </a:r>
            <a:r>
              <a:rPr lang="en-US" sz="1600" u="none" dirty="0" err="1">
                <a:latin typeface="Calibri" pitchFamily="34" charset="0"/>
              </a:rPr>
              <a:t>voor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uitvoeren</a:t>
            </a:r>
            <a:r>
              <a:rPr lang="en-US" sz="1600" u="none" dirty="0">
                <a:latin typeface="Calibri" pitchFamily="34" charset="0"/>
              </a:rPr>
              <a:t> van </a:t>
            </a:r>
            <a:r>
              <a:rPr lang="en-US" sz="1600" b="1" u="none" dirty="0" err="1">
                <a:cs typeface="Courier New" pitchFamily="49" charset="0"/>
              </a:rPr>
              <a:t>sed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wordt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opgegeven</a:t>
            </a:r>
            <a:r>
              <a:rPr lang="en-US" sz="1600" u="none" dirty="0">
                <a:latin typeface="Calibri" pitchFamily="34" charset="0"/>
              </a:rPr>
              <a:t>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>
                <a:latin typeface="Calibri" pitchFamily="34" charset="0"/>
              </a:rPr>
              <a:t>via de </a:t>
            </a:r>
            <a:r>
              <a:rPr lang="en-US" sz="1600" u="none" dirty="0" err="1">
                <a:latin typeface="Calibri" pitchFamily="34" charset="0"/>
              </a:rPr>
              <a:t>commandolijn</a:t>
            </a:r>
            <a:endParaRPr lang="en-US" sz="1600" u="none" dirty="0">
              <a:latin typeface="Calibri" pitchFamily="34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verschillende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commandolijnscripts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kunnen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doorgegeven</a:t>
            </a:r>
            <a:r>
              <a:rPr lang="en-US" sz="1600" u="none" dirty="0">
                <a:latin typeface="Calibri" pitchFamily="34" charset="0"/>
              </a:rPr>
              <a:t>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 err="1">
                <a:latin typeface="Calibri" pitchFamily="34" charset="0"/>
              </a:rPr>
              <a:t>worden</a:t>
            </a:r>
            <a:r>
              <a:rPr lang="en-US" sz="1600" u="none" dirty="0">
                <a:latin typeface="Calibri" pitchFamily="34" charset="0"/>
              </a:rPr>
              <a:t>, </a:t>
            </a:r>
            <a:r>
              <a:rPr lang="en-US" sz="1600" u="none" dirty="0" err="1">
                <a:latin typeface="Calibri" pitchFamily="34" charset="0"/>
              </a:rPr>
              <a:t>telkens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voorafgegaan</a:t>
            </a:r>
            <a:r>
              <a:rPr lang="en-US" sz="1600" u="none" dirty="0">
                <a:latin typeface="Calibri" pitchFamily="34" charset="0"/>
              </a:rPr>
              <a:t> door </a:t>
            </a:r>
            <a:r>
              <a:rPr lang="en-US" sz="1600" b="1" u="none" dirty="0">
                <a:cs typeface="Courier New" pitchFamily="49" charset="0"/>
              </a:rPr>
              <a:t>-e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vlag</a:t>
            </a:r>
            <a:endParaRPr lang="en-US" sz="1600" u="none" dirty="0">
              <a:latin typeface="Calibri" pitchFamily="34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-f</a:t>
            </a:r>
            <a:r>
              <a:rPr lang="en-US" sz="1800" u="none" dirty="0">
                <a:latin typeface="Arial" charset="0"/>
              </a:rPr>
              <a:t>	</a:t>
            </a:r>
            <a:r>
              <a:rPr lang="en-US" sz="1800" u="none" dirty="0" err="1">
                <a:latin typeface="Calibri" pitchFamily="34" charset="0"/>
              </a:rPr>
              <a:t>scriptbestand</a:t>
            </a:r>
            <a:endParaRPr lang="en-US" sz="1800" u="none" dirty="0">
              <a:latin typeface="Calibri" pitchFamily="34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>
                <a:latin typeface="Calibri" pitchFamily="34" charset="0"/>
              </a:rPr>
              <a:t>script </a:t>
            </a:r>
            <a:r>
              <a:rPr lang="en-US" sz="1600" u="none" dirty="0" err="1">
                <a:latin typeface="Calibri" pitchFamily="34" charset="0"/>
              </a:rPr>
              <a:t>voor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uitvoeren</a:t>
            </a:r>
            <a:r>
              <a:rPr lang="en-US" sz="1600" u="none" dirty="0">
                <a:latin typeface="Calibri" pitchFamily="34" charset="0"/>
              </a:rPr>
              <a:t> van </a:t>
            </a:r>
            <a:r>
              <a:rPr lang="en-US" sz="1600" b="1" u="none" dirty="0" err="1">
                <a:cs typeface="Courier New" pitchFamily="49" charset="0"/>
              </a:rPr>
              <a:t>sed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wordt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opgegeven</a:t>
            </a:r>
            <a:r>
              <a:rPr lang="en-US" sz="1600" u="none" dirty="0">
                <a:latin typeface="Calibri" pitchFamily="34" charset="0"/>
              </a:rPr>
              <a:t> via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 err="1">
                <a:latin typeface="Calibri" pitchFamily="34" charset="0"/>
              </a:rPr>
              <a:t>afzonderlijk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bestand</a:t>
            </a:r>
            <a:r>
              <a:rPr lang="en-US" sz="1600" u="none" dirty="0">
                <a:latin typeface="Calibri" pitchFamily="34" charset="0"/>
              </a:rPr>
              <a:t> (het </a:t>
            </a:r>
            <a:r>
              <a:rPr lang="en-US" sz="1600" u="none" dirty="0" err="1">
                <a:latin typeface="Calibri" pitchFamily="34" charset="0"/>
              </a:rPr>
              <a:t>scriptbestand</a:t>
            </a:r>
            <a:r>
              <a:rPr lang="en-US" sz="1600" u="none" dirty="0">
                <a:latin typeface="Calibri" pitchFamily="34" charset="0"/>
              </a:rPr>
              <a:t>)</a:t>
            </a: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verschillende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scriptbestanden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kunnen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doorgegeven</a:t>
            </a:r>
            <a:r>
              <a:rPr lang="en-US" sz="1600" u="none" dirty="0">
                <a:latin typeface="Calibri" pitchFamily="34" charset="0"/>
              </a:rPr>
              <a:t>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 err="1">
                <a:latin typeface="Calibri" pitchFamily="34" charset="0"/>
              </a:rPr>
              <a:t>worden</a:t>
            </a:r>
            <a:r>
              <a:rPr lang="en-US" sz="1600" u="none" dirty="0">
                <a:latin typeface="Calibri" pitchFamily="34" charset="0"/>
              </a:rPr>
              <a:t>, </a:t>
            </a:r>
            <a:r>
              <a:rPr lang="en-US" sz="1600" u="none" dirty="0" err="1">
                <a:latin typeface="Calibri" pitchFamily="34" charset="0"/>
              </a:rPr>
              <a:t>telkens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voorafgegaan</a:t>
            </a:r>
            <a:r>
              <a:rPr lang="en-US" sz="1600" u="none" dirty="0">
                <a:latin typeface="Calibri" pitchFamily="34" charset="0"/>
              </a:rPr>
              <a:t> door </a:t>
            </a:r>
            <a:r>
              <a:rPr lang="en-US" sz="1600" b="1" u="none" dirty="0">
                <a:cs typeface="Courier New" pitchFamily="49" charset="0"/>
              </a:rPr>
              <a:t>-f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vlag</a:t>
            </a:r>
            <a:endParaRPr lang="en-US" sz="1600" u="none" dirty="0">
              <a:latin typeface="Calibri" pitchFamily="34" charset="0"/>
            </a:endParaRPr>
          </a:p>
          <a:p>
            <a:pPr marL="2057400" lvl="4" indent="-228600" algn="l">
              <a:buFontTx/>
              <a:buNone/>
              <a:tabLst>
                <a:tab pos="1795463" algn="l"/>
              </a:tabLst>
            </a:pPr>
            <a:endParaRPr lang="en-US" sz="1600" u="none" dirty="0">
              <a:latin typeface="Arial Unicode MS" pitchFamily="34" charset="-128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225337" y="6335933"/>
            <a:ext cx="252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fr-BE" sz="1400" u="none" dirty="0" err="1" smtClean="0">
                <a:latin typeface="Calibri" pitchFamily="34" charset="0"/>
              </a:rPr>
              <a:t>zie</a:t>
            </a:r>
            <a:r>
              <a:rPr lang="fr-BE" sz="1400" u="none" dirty="0" smtClean="0">
                <a:latin typeface="Calibri" pitchFamily="34" charset="0"/>
              </a:rPr>
              <a:t>: </a:t>
            </a:r>
            <a:r>
              <a:rPr lang="en-US" sz="1400" u="none" dirty="0" err="1" smtClean="0">
                <a:latin typeface="Calibri" pitchFamily="34" charset="0"/>
              </a:rPr>
              <a:t>sed</a:t>
            </a:r>
            <a:r>
              <a:rPr lang="en-US" sz="1400" u="none" dirty="0" smtClean="0">
                <a:latin typeface="Calibri" pitchFamily="34" charset="0"/>
              </a:rPr>
              <a:t> one-liners (Eric </a:t>
            </a:r>
            <a:r>
              <a:rPr lang="en-US" sz="1400" u="none" dirty="0" err="1" smtClean="0">
                <a:latin typeface="Calibri" pitchFamily="34" charset="0"/>
              </a:rPr>
              <a:t>Pemen</a:t>
            </a:r>
            <a:r>
              <a:rPr lang="en-US" sz="1400" u="none" dirty="0" err="1">
                <a:latin typeface="Calibri" pitchFamily="34" charset="0"/>
              </a:rPr>
              <a:t>t</a:t>
            </a:r>
            <a:r>
              <a:rPr lang="en-US" sz="1400" u="none" dirty="0" smtClean="0">
                <a:latin typeface="Calibri" pitchFamily="34" charset="0"/>
              </a:rPr>
              <a:t>)</a:t>
            </a:r>
            <a:endParaRPr lang="en-US" sz="14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4755" grpId="0" uiExpand="1" build="p" bldLvl="2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Aanroepen van sed</a:t>
            </a:r>
            <a:endParaRPr lang="nl-NL"/>
          </a:p>
        </p:txBody>
      </p:sp>
      <p:sp>
        <p:nvSpPr>
          <p:cNvPr id="1995779" name="Rectangle 3"/>
          <p:cNvSpPr>
            <a:spLocks noChangeArrowheads="1"/>
          </p:cNvSpPr>
          <p:nvPr/>
        </p:nvSpPr>
        <p:spPr bwMode="auto">
          <a:xfrm>
            <a:off x="971550" y="1557338"/>
            <a:ext cx="817245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 err="1">
                <a:cs typeface="Courier New" pitchFamily="49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commando</a:t>
            </a:r>
            <a:endParaRPr lang="en-US" sz="8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b="1" u="none" dirty="0">
                <a:cs typeface="Courier New" pitchFamily="49" charset="0"/>
              </a:rPr>
              <a:t> [[-e] script] [-f </a:t>
            </a:r>
            <a:r>
              <a:rPr lang="en-US" sz="1800" b="1" u="none" dirty="0" err="1">
                <a:cs typeface="Courier New" pitchFamily="49" charset="0"/>
              </a:rPr>
              <a:t>scriptbestand</a:t>
            </a:r>
            <a:r>
              <a:rPr lang="en-US" sz="1800" b="1" u="none" dirty="0">
                <a:cs typeface="Courier New" pitchFamily="49" charset="0"/>
              </a:rPr>
              <a:t>] [-n] [files ...]</a:t>
            </a:r>
            <a:r>
              <a:rPr lang="en-US" sz="800" u="none" dirty="0">
                <a:latin typeface="Calibri" pitchFamily="34" charset="0"/>
              </a:rPr>
              <a:t/>
            </a:r>
            <a:br>
              <a:rPr lang="en-US" sz="800" u="none" dirty="0">
                <a:latin typeface="Calibri" pitchFamily="34" charset="0"/>
              </a:rPr>
            </a:br>
            <a:endParaRPr lang="en-US" sz="8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-n</a:t>
            </a:r>
            <a:r>
              <a:rPr lang="en-US" sz="1800" u="none" dirty="0">
                <a:latin typeface="Calibri" pitchFamily="34" charset="0"/>
              </a:rPr>
              <a:t>	</a:t>
            </a:r>
            <a:r>
              <a:rPr lang="en-US" sz="1800" u="none" dirty="0" err="1">
                <a:latin typeface="Calibri" pitchFamily="34" charset="0"/>
              </a:rPr>
              <a:t>uitvoer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onderdrukken</a:t>
            </a:r>
            <a:r>
              <a:rPr lang="en-US" sz="1800" u="none" dirty="0">
                <a:latin typeface="Calibri" pitchFamily="34" charset="0"/>
              </a:rPr>
              <a:t> (</a:t>
            </a:r>
            <a:r>
              <a:rPr lang="en-US" sz="1800" u="none" dirty="0" err="1">
                <a:latin typeface="Calibri" pitchFamily="34" charset="0"/>
              </a:rPr>
              <a:t>nocopy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vlag</a:t>
            </a:r>
            <a:r>
              <a:rPr lang="en-US" sz="1800" u="none" dirty="0">
                <a:latin typeface="Calibri" pitchFamily="34" charset="0"/>
              </a:rPr>
              <a:t>)</a:t>
            </a: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standaard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schrijft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b="1" u="none" dirty="0" err="1">
                <a:cs typeface="Courier New" pitchFamily="49" charset="0"/>
              </a:rPr>
              <a:t>sed</a:t>
            </a:r>
            <a:r>
              <a:rPr lang="en-US" sz="1600" u="none" dirty="0">
                <a:latin typeface="Calibri" pitchFamily="34" charset="0"/>
              </a:rPr>
              <a:t> de pattern space </a:t>
            </a:r>
            <a:r>
              <a:rPr lang="en-US" sz="1600" u="none" dirty="0" err="1">
                <a:latin typeface="Calibri" pitchFamily="34" charset="0"/>
              </a:rPr>
              <a:t>naar</a:t>
            </a:r>
            <a:r>
              <a:rPr lang="en-US" sz="1600" u="none" dirty="0">
                <a:latin typeface="Calibri" pitchFamily="34" charset="0"/>
              </a:rPr>
              <a:t>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b="1" u="none" dirty="0" err="1">
                <a:cs typeface="Courier New" pitchFamily="49" charset="0"/>
              </a:rPr>
              <a:t>stdout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als</a:t>
            </a:r>
            <a:r>
              <a:rPr lang="en-US" sz="1600" u="none" dirty="0">
                <a:latin typeface="Calibri" pitchFamily="34" charset="0"/>
              </a:rPr>
              <a:t> het </a:t>
            </a:r>
            <a:r>
              <a:rPr lang="en-US" sz="1600" u="none" dirty="0" err="1">
                <a:latin typeface="Calibri" pitchFamily="34" charset="0"/>
              </a:rPr>
              <a:t>einde</a:t>
            </a:r>
            <a:r>
              <a:rPr lang="en-US" sz="1600" u="none" dirty="0">
                <a:latin typeface="Calibri" pitchFamily="34" charset="0"/>
              </a:rPr>
              <a:t> van </a:t>
            </a:r>
            <a:r>
              <a:rPr lang="en-US" sz="1600" u="none" dirty="0" err="1">
                <a:latin typeface="Calibri" pitchFamily="34" charset="0"/>
              </a:rPr>
              <a:t>een</a:t>
            </a:r>
            <a:r>
              <a:rPr lang="en-US" sz="1600" u="none" dirty="0">
                <a:latin typeface="Calibri" pitchFamily="34" charset="0"/>
              </a:rPr>
              <a:t> script </a:t>
            </a:r>
            <a:r>
              <a:rPr lang="en-US" sz="1600" u="none" dirty="0" err="1">
                <a:latin typeface="Calibri" pitchFamily="34" charset="0"/>
              </a:rPr>
              <a:t>bereikt</a:t>
            </a:r>
            <a:r>
              <a:rPr lang="en-US" sz="1600" u="none" dirty="0">
                <a:latin typeface="Calibri" pitchFamily="34" charset="0"/>
              </a:rPr>
              <a:t>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 err="1">
                <a:latin typeface="Calibri" pitchFamily="34" charset="0"/>
              </a:rPr>
              <a:t>wordt</a:t>
            </a:r>
            <a:r>
              <a:rPr lang="en-US" sz="1600" u="none" dirty="0">
                <a:latin typeface="Calibri" pitchFamily="34" charset="0"/>
              </a:rPr>
              <a:t> (</a:t>
            </a:r>
            <a:r>
              <a:rPr lang="en-US" sz="1600" u="none" dirty="0" err="1">
                <a:latin typeface="Calibri" pitchFamily="34" charset="0"/>
              </a:rPr>
              <a:t>wat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er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ook</a:t>
            </a:r>
            <a:r>
              <a:rPr lang="en-US" sz="1600" u="none" dirty="0">
                <a:latin typeface="Calibri" pitchFamily="34" charset="0"/>
              </a:rPr>
              <a:t> op die </a:t>
            </a:r>
            <a:r>
              <a:rPr lang="en-US" sz="1600" u="none" dirty="0" err="1">
                <a:latin typeface="Calibri" pitchFamily="34" charset="0"/>
              </a:rPr>
              <a:t>lijn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staat</a:t>
            </a:r>
            <a:r>
              <a:rPr lang="en-US" sz="1600" u="none" dirty="0">
                <a:latin typeface="Calibri" pitchFamily="34" charset="0"/>
              </a:rPr>
              <a:t>)</a:t>
            </a: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deze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optie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voorkomt</a:t>
            </a:r>
            <a:r>
              <a:rPr lang="en-US" sz="1600" u="none" dirty="0">
                <a:latin typeface="Calibri" pitchFamily="34" charset="0"/>
              </a:rPr>
              <a:t> het </a:t>
            </a:r>
            <a:r>
              <a:rPr lang="en-US" sz="1600" u="none" dirty="0" err="1">
                <a:latin typeface="Calibri" pitchFamily="34" charset="0"/>
              </a:rPr>
              <a:t>bovenstaande</a:t>
            </a:r>
            <a:endParaRPr lang="en-US" sz="1600" u="none" dirty="0">
              <a:latin typeface="Calibri" pitchFamily="34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er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volgt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geen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uitvoer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tenzij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dat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expliciet</a:t>
            </a:r>
            <a:r>
              <a:rPr lang="en-US" sz="1600" u="none" dirty="0">
                <a:latin typeface="Calibri" pitchFamily="34" charset="0"/>
              </a:rPr>
              <a:t> in het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>
                <a:latin typeface="Calibri" pitchFamily="34" charset="0"/>
              </a:rPr>
              <a:t>script </a:t>
            </a:r>
            <a:r>
              <a:rPr lang="en-US" sz="1600" u="none" dirty="0" err="1">
                <a:latin typeface="Calibri" pitchFamily="34" charset="0"/>
              </a:rPr>
              <a:t>staat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aangegeven</a:t>
            </a:r>
            <a:endParaRPr lang="en-US" sz="1600" u="none" dirty="0">
              <a:latin typeface="Calibri" pitchFamily="34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>
                <a:latin typeface="Calibri" pitchFamily="34" charset="0"/>
              </a:rPr>
              <a:t>files	</a:t>
            </a:r>
            <a:r>
              <a:rPr lang="en-US" sz="1800" u="none" dirty="0" err="1">
                <a:latin typeface="Calibri" pitchFamily="34" charset="0"/>
              </a:rPr>
              <a:t>bestanden</a:t>
            </a:r>
            <a:r>
              <a:rPr lang="en-US" sz="1800" u="none" dirty="0">
                <a:latin typeface="Calibri" pitchFamily="34" charset="0"/>
              </a:rPr>
              <a:t> die </a:t>
            </a:r>
            <a:r>
              <a:rPr lang="en-US" sz="1800" u="none" dirty="0" err="1">
                <a:latin typeface="Calibri" pitchFamily="34" charset="0"/>
              </a:rPr>
              <a:t>moeten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verwerkt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worden</a:t>
            </a:r>
            <a:endParaRPr lang="en-US" sz="1800" u="none" dirty="0">
              <a:latin typeface="Calibri" pitchFamily="34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koppelteken</a:t>
            </a:r>
            <a:r>
              <a:rPr lang="en-US" sz="1600" u="none" dirty="0">
                <a:latin typeface="Calibri" pitchFamily="34" charset="0"/>
              </a:rPr>
              <a:t> (</a:t>
            </a:r>
            <a:r>
              <a:rPr lang="en-US" sz="1600" b="1" u="none" dirty="0">
                <a:cs typeface="Courier New" pitchFamily="49" charset="0"/>
              </a:rPr>
              <a:t>-</a:t>
            </a:r>
            <a:r>
              <a:rPr lang="en-US" sz="1600" u="none" dirty="0">
                <a:latin typeface="Calibri" pitchFamily="34" charset="0"/>
              </a:rPr>
              <a:t>) </a:t>
            </a:r>
            <a:r>
              <a:rPr lang="en-US" sz="1600" u="none" dirty="0" err="1">
                <a:latin typeface="Calibri" pitchFamily="34" charset="0"/>
              </a:rPr>
              <a:t>staat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hierbij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voor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standaard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invoer</a:t>
            </a:r>
            <a:endParaRPr lang="en-US" sz="1600" u="none" dirty="0">
              <a:latin typeface="Calibri" pitchFamily="34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indien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er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geen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bestanden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worden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opgegeven</a:t>
            </a:r>
            <a:r>
              <a:rPr lang="en-US" sz="1600" u="none" dirty="0">
                <a:latin typeface="Calibri" pitchFamily="34" charset="0"/>
              </a:rPr>
              <a:t>,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 err="1">
                <a:latin typeface="Calibri" pitchFamily="34" charset="0"/>
              </a:rPr>
              <a:t>dan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wordt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ook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uit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standaard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invoer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gelezen</a:t>
            </a:r>
            <a:endParaRPr lang="en-US" sz="1600" u="none" dirty="0">
              <a:latin typeface="Calibri" pitchFamily="34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endParaRPr lang="en-US" sz="1600" u="none" dirty="0">
              <a:latin typeface="Calibri" pitchFamily="34" charset="0"/>
            </a:endParaRPr>
          </a:p>
          <a:p>
            <a:pPr marL="2057400" lvl="4" indent="-228600" algn="l">
              <a:buFontTx/>
              <a:buNone/>
              <a:tabLst>
                <a:tab pos="1795463" algn="l"/>
              </a:tabLst>
            </a:pPr>
            <a:endParaRPr lang="en-US" sz="16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5779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Aanroepen van sed</a:t>
            </a:r>
            <a:endParaRPr lang="nl-NL"/>
          </a:p>
        </p:txBody>
      </p:sp>
      <p:sp>
        <p:nvSpPr>
          <p:cNvPr id="1996803" name="Rectangle 3"/>
          <p:cNvSpPr>
            <a:spLocks noChangeArrowheads="1"/>
          </p:cNvSpPr>
          <p:nvPr/>
        </p:nvSpPr>
        <p:spPr bwMode="auto">
          <a:xfrm>
            <a:off x="971550" y="1557338"/>
            <a:ext cx="78486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u="none" dirty="0" err="1">
                <a:latin typeface="Calibri" pitchFamily="34" charset="0"/>
              </a:rPr>
              <a:t>alternatieve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manieren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om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b="1" u="none" dirty="0" err="1">
                <a:cs typeface="Courier New" pitchFamily="49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aan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roepen</a:t>
            </a:r>
            <a:endParaRPr lang="en-US" sz="8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resultaten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bekijken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b="1" u="none" dirty="0">
                <a:cs typeface="Courier New" pitchFamily="49" charset="0"/>
              </a:rPr>
              <a:t> -e 'commando; ...; commando' </a:t>
            </a:r>
            <a:br>
              <a:rPr lang="en-US" sz="1800" b="1" u="none" dirty="0">
                <a:cs typeface="Courier New" pitchFamily="49" charset="0"/>
              </a:rPr>
            </a:br>
            <a:r>
              <a:rPr lang="en-US" sz="1800" b="1" i="1" u="none" dirty="0" err="1" smtClean="0">
                <a:cs typeface="Courier New" pitchFamily="49" charset="0"/>
              </a:rPr>
              <a:t>invoerbestand</a:t>
            </a:r>
            <a:endParaRPr lang="en-US" sz="800" b="1" i="1" u="none" dirty="0">
              <a:cs typeface="Courier New" pitchFamily="49" charset="0"/>
            </a:endParaRPr>
          </a:p>
          <a:p>
            <a:pPr marL="1143000" lvl="2" indent="-228600" algn="l">
              <a:tabLst>
                <a:tab pos="1795463" algn="l"/>
              </a:tabLst>
            </a:pPr>
            <a:endParaRPr lang="en-US" sz="800" b="1" i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resultaten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opslaan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b="1" u="none" dirty="0">
                <a:cs typeface="Courier New" pitchFamily="49" charset="0"/>
              </a:rPr>
              <a:t> -e 'commando; ...; commando'</a:t>
            </a:r>
            <a:br>
              <a:rPr lang="en-US" sz="1800" b="1" u="none" dirty="0">
                <a:cs typeface="Courier New" pitchFamily="49" charset="0"/>
              </a:rPr>
            </a:br>
            <a:r>
              <a:rPr lang="en-US" sz="1800" b="1" i="1" u="none" dirty="0" err="1" smtClean="0">
                <a:cs typeface="Courier New" pitchFamily="49" charset="0"/>
              </a:rPr>
              <a:t>invoerbestand</a:t>
            </a:r>
            <a:r>
              <a:rPr lang="en-US" sz="1800" b="1" i="1" u="none" dirty="0" smtClean="0">
                <a:cs typeface="Courier New" pitchFamily="49" charset="0"/>
              </a:rPr>
              <a:t> </a:t>
            </a:r>
            <a:r>
              <a:rPr lang="en-US" sz="1800" b="1" u="none" dirty="0">
                <a:cs typeface="Courier New" pitchFamily="49" charset="0"/>
              </a:rPr>
              <a:t>&gt; </a:t>
            </a:r>
            <a:r>
              <a:rPr lang="en-US" sz="1800" b="1" i="1" u="none" dirty="0" err="1" smtClean="0">
                <a:cs typeface="Courier New" pitchFamily="49" charset="0"/>
              </a:rPr>
              <a:t>uitvoerbestand</a:t>
            </a:r>
            <a:endParaRPr lang="en-US" sz="800" b="1" i="1" u="none" dirty="0">
              <a:cs typeface="Courier New" pitchFamily="49" charset="0"/>
            </a:endParaRPr>
          </a:p>
          <a:p>
            <a:pPr marL="1143000" lvl="2" indent="-228600" algn="l">
              <a:tabLst>
                <a:tab pos="1795463" algn="l"/>
              </a:tabLst>
            </a:pPr>
            <a:endParaRPr lang="en-US" sz="800" b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>
                <a:latin typeface="Calibri" pitchFamily="34" charset="0"/>
              </a:rPr>
              <a:t>in </a:t>
            </a:r>
            <a:r>
              <a:rPr lang="en-US" sz="2000" u="none" dirty="0" err="1">
                <a:latin typeface="Calibri" pitchFamily="34" charset="0"/>
              </a:rPr>
              <a:t>pijpleiding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... | </a:t>
            </a: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b="1" u="none" dirty="0">
                <a:cs typeface="Courier New" pitchFamily="49" charset="0"/>
              </a:rPr>
              <a:t> -e 'commando; ...; commando' | ...</a:t>
            </a:r>
            <a:endParaRPr lang="en-US" sz="800" b="1" u="none" dirty="0">
              <a:cs typeface="Courier New" pitchFamily="49" charset="0"/>
            </a:endParaRPr>
          </a:p>
          <a:p>
            <a:pPr marL="1143000" lvl="2" indent="-228600" algn="l">
              <a:tabLst>
                <a:tab pos="1795463" algn="l"/>
              </a:tabLst>
            </a:pPr>
            <a:endParaRPr lang="en-US" sz="800" b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ophalen</a:t>
            </a:r>
            <a:r>
              <a:rPr lang="en-US" sz="2000" u="none" dirty="0">
                <a:latin typeface="Calibri" pitchFamily="34" charset="0"/>
              </a:rPr>
              <a:t> van commando's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bestand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b="1" u="none" dirty="0">
                <a:cs typeface="Courier New" pitchFamily="49" charset="0"/>
              </a:rPr>
              <a:t> -f </a:t>
            </a:r>
            <a:r>
              <a:rPr lang="en-US" sz="1800" b="1" i="1" u="none" dirty="0" err="1">
                <a:cs typeface="Courier New" pitchFamily="49" charset="0"/>
              </a:rPr>
              <a:t>scriptbestand</a:t>
            </a:r>
            <a:r>
              <a:rPr lang="en-US" sz="1800" b="1" u="none" dirty="0">
                <a:cs typeface="Courier New" pitchFamily="49" charset="0"/>
              </a:rPr>
              <a:t/>
            </a:r>
            <a:br>
              <a:rPr lang="en-US" sz="1800" b="1" u="none" dirty="0">
                <a:cs typeface="Courier New" pitchFamily="49" charset="0"/>
              </a:rPr>
            </a:br>
            <a:r>
              <a:rPr lang="en-US" sz="1800" b="1" i="1" u="none" dirty="0" err="1" smtClean="0">
                <a:cs typeface="Courier New" pitchFamily="49" charset="0"/>
              </a:rPr>
              <a:t>invoerbestand</a:t>
            </a:r>
            <a:r>
              <a:rPr lang="en-US" sz="1800" b="1" u="none" dirty="0" smtClean="0">
                <a:cs typeface="Courier New" pitchFamily="49" charset="0"/>
              </a:rPr>
              <a:t> </a:t>
            </a:r>
            <a:r>
              <a:rPr lang="en-US" sz="1800" b="1" u="none" dirty="0">
                <a:cs typeface="Courier New" pitchFamily="49" charset="0"/>
              </a:rPr>
              <a:t>&gt; </a:t>
            </a:r>
            <a:r>
              <a:rPr lang="en-US" sz="1800" b="1" i="1" u="none" dirty="0" err="1" smtClean="0">
                <a:cs typeface="Courier New" pitchFamily="49" charset="0"/>
              </a:rPr>
              <a:t>uitvoerbestand</a:t>
            </a:r>
            <a:endParaRPr lang="en-US" sz="1800" b="1" i="1" u="none" dirty="0">
              <a:cs typeface="Courier New" pitchFamily="49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endParaRPr lang="en-US" sz="1600" u="none" dirty="0">
              <a:latin typeface="Calibri" pitchFamily="34" charset="0"/>
            </a:endParaRPr>
          </a:p>
          <a:p>
            <a:pPr marL="2057400" lvl="4" indent="-228600" algn="l">
              <a:buFontTx/>
              <a:buNone/>
              <a:tabLst>
                <a:tab pos="1795463" algn="l"/>
              </a:tabLst>
            </a:pPr>
            <a:endParaRPr lang="en-US" sz="16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0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Aanroepen van sed</a:t>
            </a:r>
            <a:endParaRPr lang="nl-NL"/>
          </a:p>
        </p:txBody>
      </p:sp>
      <p:sp>
        <p:nvSpPr>
          <p:cNvPr id="2012163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u="none" dirty="0" err="1">
                <a:latin typeface="Calibri" pitchFamily="34" charset="0"/>
              </a:rPr>
              <a:t>meerdere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instructies</a:t>
            </a:r>
            <a:r>
              <a:rPr lang="en-US" sz="2400" u="none" dirty="0">
                <a:latin typeface="Calibri" pitchFamily="34" charset="0"/>
              </a:rPr>
              <a:t> op de </a:t>
            </a:r>
            <a:r>
              <a:rPr lang="en-US" sz="2400" u="none" dirty="0" err="1">
                <a:latin typeface="Calibri" pitchFamily="34" charset="0"/>
              </a:rPr>
              <a:t>commandolijn</a:t>
            </a:r>
            <a:endParaRPr lang="en-US" sz="8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scheiden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instructies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puntkomma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b="1" u="none" dirty="0">
                <a:cs typeface="Courier New" pitchFamily="49" charset="0"/>
              </a:rPr>
              <a:t> 'commando; ...; commando' </a:t>
            </a:r>
            <a:r>
              <a:rPr lang="en-US" sz="1800" b="1" i="1" u="none" dirty="0" err="1" smtClean="0">
                <a:cs typeface="Courier New" pitchFamily="49" charset="0"/>
              </a:rPr>
              <a:t>invoerbestand</a:t>
            </a:r>
            <a:endParaRPr lang="en-US" sz="1800" b="1" i="1" u="none" dirty="0">
              <a:cs typeface="Courier New" pitchFamily="49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>
                <a:latin typeface="Calibri" pitchFamily="34" charset="0"/>
              </a:rPr>
              <a:t>in </a:t>
            </a:r>
            <a:r>
              <a:rPr lang="en-US" sz="1800" u="none" dirty="0" err="1">
                <a:latin typeface="Calibri" pitchFamily="34" charset="0"/>
              </a:rPr>
              <a:t>dit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geval</a:t>
            </a:r>
            <a:r>
              <a:rPr lang="en-US" sz="1800" u="none" dirty="0">
                <a:latin typeface="Calibri" pitchFamily="34" charset="0"/>
              </a:rPr>
              <a:t> is het </a:t>
            </a:r>
            <a:r>
              <a:rPr lang="en-US" sz="1800" u="none" dirty="0" err="1">
                <a:latin typeface="Calibri" pitchFamily="34" charset="0"/>
              </a:rPr>
              <a:t>niet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nodig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om</a:t>
            </a:r>
            <a:r>
              <a:rPr lang="en-US" sz="1800" u="none" dirty="0">
                <a:latin typeface="Calibri" pitchFamily="34" charset="0"/>
              </a:rPr>
              <a:t> de </a:t>
            </a:r>
            <a:r>
              <a:rPr lang="en-US" sz="1800" b="1" u="none" dirty="0">
                <a:cs typeface="Courier New" pitchFamily="49" charset="0"/>
              </a:rPr>
              <a:t>-e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vlag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te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gebruiken</a:t>
            </a:r>
            <a:endParaRPr lang="en-US" sz="800" b="1" i="1" u="none" dirty="0">
              <a:latin typeface="Calibri" pitchFamily="34" charset="0"/>
            </a:endParaRPr>
          </a:p>
          <a:p>
            <a:pPr marL="1143000" lvl="2" indent="-228600" algn="l">
              <a:tabLst>
                <a:tab pos="1795463" algn="l"/>
              </a:tabLst>
            </a:pPr>
            <a:endParaRPr lang="en-US" sz="800" b="1" i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elke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instructie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laten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voorafgaan</a:t>
            </a:r>
            <a:r>
              <a:rPr lang="en-US" sz="2000" u="none" dirty="0">
                <a:latin typeface="Calibri" pitchFamily="34" charset="0"/>
              </a:rPr>
              <a:t> door de </a:t>
            </a:r>
            <a:r>
              <a:rPr lang="en-US" sz="2000" b="1" u="none" dirty="0">
                <a:cs typeface="Courier New" pitchFamily="49" charset="0"/>
              </a:rPr>
              <a:t>-e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vlag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b="1" u="none" dirty="0">
                <a:cs typeface="Courier New" pitchFamily="49" charset="0"/>
              </a:rPr>
              <a:t> -e 'commando' -e ... -e 'commando'</a:t>
            </a:r>
            <a:br>
              <a:rPr lang="en-US" sz="1800" b="1" u="none" dirty="0">
                <a:cs typeface="Courier New" pitchFamily="49" charset="0"/>
              </a:rPr>
            </a:br>
            <a:r>
              <a:rPr lang="en-US" sz="1800" b="1" i="1" u="none" dirty="0" err="1" smtClean="0">
                <a:cs typeface="Courier New" pitchFamily="49" charset="0"/>
              </a:rPr>
              <a:t>invoerbestand</a:t>
            </a:r>
            <a:endParaRPr lang="en-US" sz="800" b="1" i="1" u="none" dirty="0">
              <a:cs typeface="Courier New" pitchFamily="49" charset="0"/>
            </a:endParaRPr>
          </a:p>
          <a:p>
            <a:pPr marL="1143000" lvl="2" indent="-228600" algn="l">
              <a:tabLst>
                <a:tab pos="1795463" algn="l"/>
              </a:tabLst>
            </a:pPr>
            <a:endParaRPr lang="en-US" sz="800" b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gebruik</a:t>
            </a:r>
            <a:r>
              <a:rPr lang="en-US" sz="2000" u="none" dirty="0">
                <a:latin typeface="Calibri" pitchFamily="34" charset="0"/>
              </a:rPr>
              <a:t> multiline </a:t>
            </a:r>
            <a:r>
              <a:rPr lang="en-US" sz="2000" u="none" dirty="0" err="1">
                <a:latin typeface="Calibri" pitchFamily="34" charset="0"/>
              </a:rPr>
              <a:t>mogelijkheden</a:t>
            </a:r>
            <a:r>
              <a:rPr lang="en-US" sz="2000" u="none" dirty="0">
                <a:latin typeface="Calibri" pitchFamily="34" charset="0"/>
              </a:rPr>
              <a:t> van Bourne shell (</a:t>
            </a:r>
            <a:r>
              <a:rPr lang="en-US" sz="2000" b="1" u="none" dirty="0" err="1">
                <a:cs typeface="Courier New" pitchFamily="49" charset="0"/>
              </a:rPr>
              <a:t>sh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b="1" u="none" dirty="0">
                <a:cs typeface="Courier New" pitchFamily="49" charset="0"/>
              </a:rPr>
              <a:t> '</a:t>
            </a:r>
            <a:br>
              <a:rPr lang="en-US" sz="1800" b="1" u="none" dirty="0">
                <a:cs typeface="Courier New" pitchFamily="49" charset="0"/>
              </a:rPr>
            </a:br>
            <a:r>
              <a:rPr lang="en-US" sz="1800" b="1" u="none" dirty="0">
                <a:solidFill>
                  <a:srgbClr val="33CC33"/>
                </a:solidFill>
                <a:cs typeface="Courier New" pitchFamily="49" charset="0"/>
              </a:rPr>
              <a:t>&gt;</a:t>
            </a:r>
            <a:r>
              <a:rPr lang="en-US" sz="1800" b="1" u="none" dirty="0">
                <a:cs typeface="Courier New" pitchFamily="49" charset="0"/>
              </a:rPr>
              <a:t> commando</a:t>
            </a:r>
            <a:br>
              <a:rPr lang="en-US" sz="1800" b="1" u="none" dirty="0">
                <a:cs typeface="Courier New" pitchFamily="49" charset="0"/>
              </a:rPr>
            </a:br>
            <a:r>
              <a:rPr lang="en-US" sz="1800" b="1" u="none" dirty="0">
                <a:solidFill>
                  <a:srgbClr val="33CC33"/>
                </a:solidFill>
                <a:cs typeface="Courier New" pitchFamily="49" charset="0"/>
              </a:rPr>
              <a:t>&gt;</a:t>
            </a:r>
            <a:r>
              <a:rPr lang="en-US" sz="1800" b="1" u="none" dirty="0">
                <a:cs typeface="Courier New" pitchFamily="49" charset="0"/>
              </a:rPr>
              <a:t> ...</a:t>
            </a:r>
            <a:br>
              <a:rPr lang="en-US" sz="1800" b="1" u="none" dirty="0">
                <a:cs typeface="Courier New" pitchFamily="49" charset="0"/>
              </a:rPr>
            </a:br>
            <a:r>
              <a:rPr lang="en-US" sz="1800" b="1" u="none" dirty="0">
                <a:solidFill>
                  <a:srgbClr val="33CC33"/>
                </a:solidFill>
                <a:cs typeface="Courier New" pitchFamily="49" charset="0"/>
              </a:rPr>
              <a:t>&gt;</a:t>
            </a:r>
            <a:r>
              <a:rPr lang="en-US" sz="1800" b="1" u="none" dirty="0">
                <a:cs typeface="Courier New" pitchFamily="49" charset="0"/>
              </a:rPr>
              <a:t> commando' </a:t>
            </a:r>
            <a:r>
              <a:rPr lang="en-US" sz="1800" b="1" u="none" dirty="0" err="1" smtClean="0">
                <a:cs typeface="Courier New" pitchFamily="49" charset="0"/>
              </a:rPr>
              <a:t>invoerbestand</a:t>
            </a:r>
            <a:endParaRPr lang="en-US" sz="1800" b="1" u="none" dirty="0">
              <a:cs typeface="Courier New" pitchFamily="49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andere</a:t>
            </a:r>
            <a:r>
              <a:rPr lang="en-US" sz="1800" u="none" dirty="0">
                <a:latin typeface="Calibri" pitchFamily="34" charset="0"/>
              </a:rPr>
              <a:t> shells die </a:t>
            </a:r>
            <a:r>
              <a:rPr lang="en-US" sz="1800" u="none" dirty="0" err="1">
                <a:latin typeface="Calibri" pitchFamily="34" charset="0"/>
              </a:rPr>
              <a:t>dit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ondersteunen</a:t>
            </a:r>
            <a:r>
              <a:rPr lang="en-US" sz="1800" u="none" dirty="0">
                <a:latin typeface="Calibri" pitchFamily="34" charset="0"/>
              </a:rPr>
              <a:t>: </a:t>
            </a:r>
            <a:r>
              <a:rPr lang="en-US" sz="1800" b="1" u="none" dirty="0">
                <a:cs typeface="Courier New" pitchFamily="49" charset="0"/>
              </a:rPr>
              <a:t>bash</a:t>
            </a:r>
            <a:r>
              <a:rPr lang="en-US" sz="1800" u="none" dirty="0">
                <a:latin typeface="Calibri" pitchFamily="34" charset="0"/>
              </a:rPr>
              <a:t>, </a:t>
            </a:r>
            <a:r>
              <a:rPr lang="en-US" sz="1800" b="1" u="none" dirty="0" err="1">
                <a:cs typeface="Courier New" pitchFamily="49" charset="0"/>
              </a:rPr>
              <a:t>ksh</a:t>
            </a:r>
            <a:r>
              <a:rPr lang="en-US" sz="1800" u="none" dirty="0">
                <a:latin typeface="Calibri" pitchFamily="34" charset="0"/>
              </a:rPr>
              <a:t>, </a:t>
            </a:r>
            <a:r>
              <a:rPr lang="en-US" sz="1800" b="1" u="none" dirty="0" err="1">
                <a:cs typeface="Courier New" pitchFamily="49" charset="0"/>
              </a:rPr>
              <a:t>pdksh</a:t>
            </a:r>
            <a:r>
              <a:rPr lang="en-US" sz="1800" u="none" dirty="0">
                <a:latin typeface="Calibri" pitchFamily="34" charset="0"/>
              </a:rPr>
              <a:t> and </a:t>
            </a:r>
            <a:r>
              <a:rPr lang="en-US" sz="1800" b="1" u="none" dirty="0" err="1">
                <a:cs typeface="Courier New" pitchFamily="49" charset="0"/>
              </a:rPr>
              <a:t>zsh</a:t>
            </a:r>
            <a:endParaRPr lang="en-US" sz="1800" b="1" u="none" dirty="0"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216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Let's</a:t>
            </a:r>
            <a:r>
              <a:rPr lang="fr-BE" dirty="0"/>
              <a:t> go </a:t>
            </a:r>
            <a:r>
              <a:rPr lang="fr-BE" dirty="0" err="1"/>
              <a:t>scripting</a:t>
            </a:r>
            <a:r>
              <a:rPr lang="fr-BE" dirty="0"/>
              <a:t> …</a:t>
            </a:r>
            <a:endParaRPr lang="nl-NL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403350" y="2513431"/>
            <a:ext cx="7200900" cy="2571753"/>
          </a:xfrm>
          <a:prstGeom prst="foldedCorner">
            <a:avLst>
              <a:gd name="adj" fmla="val 2579"/>
            </a:avLst>
          </a:prstGeom>
          <a:solidFill>
            <a:schemeClr val="accent1">
              <a:alpha val="7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lIns="180000" tIns="180000" rIns="180000" bIns="180000"/>
          <a:lstStyle/>
          <a:p>
            <a:pPr algn="just">
              <a:buFontTx/>
              <a:buNone/>
            </a:pPr>
            <a:r>
              <a:rPr lang="en-US" sz="2400" u="none" dirty="0">
                <a:latin typeface="Calibri" pitchFamily="34" charset="0"/>
              </a:rPr>
              <a:t>Suppose you went back to </a:t>
            </a:r>
            <a:r>
              <a:rPr lang="en-US" sz="2400" u="none" dirty="0" err="1">
                <a:latin typeface="Calibri" pitchFamily="34" charset="0"/>
              </a:rPr>
              <a:t>Ada</a:t>
            </a:r>
            <a:r>
              <a:rPr lang="en-US" sz="2400" u="none" dirty="0">
                <a:latin typeface="Calibri" pitchFamily="34" charset="0"/>
              </a:rPr>
              <a:t> Lovelace and asked her the difference between a script and a program. She'd probably look at you funny, then say something like: Well, a script is what you give the actors, but a program is what you give the audience. That </a:t>
            </a:r>
            <a:r>
              <a:rPr lang="en-US" sz="2400" u="none" dirty="0" err="1">
                <a:latin typeface="Calibri" pitchFamily="34" charset="0"/>
              </a:rPr>
              <a:t>Ada</a:t>
            </a:r>
            <a:r>
              <a:rPr lang="en-US" sz="2400" u="none" dirty="0">
                <a:latin typeface="Calibri" pitchFamily="34" charset="0"/>
              </a:rPr>
              <a:t> was one sharp lady ...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4205515" y="6335933"/>
            <a:ext cx="4509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fr-BE" sz="1400" u="none" dirty="0" err="1">
                <a:latin typeface="Calibri" pitchFamily="34" charset="0"/>
              </a:rPr>
              <a:t>bron</a:t>
            </a:r>
            <a:r>
              <a:rPr lang="fr-BE" sz="1400" u="none" dirty="0">
                <a:latin typeface="Calibri" pitchFamily="34" charset="0"/>
              </a:rPr>
              <a:t>: </a:t>
            </a:r>
            <a:r>
              <a:rPr lang="en-US" sz="1400" u="none" dirty="0">
                <a:latin typeface="Calibri" pitchFamily="34" charset="0"/>
              </a:rPr>
              <a:t>Programming is Hard, Let's Go Scripting... (Larry Wall)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/>
              <a:t>Script </a:t>
            </a:r>
            <a:r>
              <a:rPr lang="fr-BE" dirty="0" err="1"/>
              <a:t>commando's</a:t>
            </a:r>
            <a:endParaRPr lang="nl-NL" dirty="0"/>
          </a:p>
        </p:txBody>
      </p:sp>
      <p:sp>
        <p:nvSpPr>
          <p:cNvPr id="2020362" name="Rectangle 10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 err="1">
                <a:cs typeface="Courier New" pitchFamily="49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telt</a:t>
            </a:r>
            <a:r>
              <a:rPr lang="en-US" sz="2400" u="none" dirty="0">
                <a:latin typeface="Calibri" pitchFamily="34" charset="0"/>
              </a:rPr>
              <a:t> 25 commando's</a:t>
            </a:r>
            <a:endParaRPr lang="en-US" sz="8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r>
              <a:rPr lang="en-US" sz="2400" u="none" dirty="0" err="1" smtClean="0">
                <a:latin typeface="Calibri" pitchFamily="34" charset="0"/>
              </a:rPr>
              <a:t>notatie</a:t>
            </a:r>
            <a:endParaRPr lang="en-US" sz="2400" u="none" dirty="0">
              <a:solidFill>
                <a:srgbClr val="FF0000"/>
              </a:solidFill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>
                <a:latin typeface="Calibri" pitchFamily="34" charset="0"/>
              </a:rPr>
              <a:t>commando's die </a:t>
            </a:r>
            <a:r>
              <a:rPr lang="en-US" sz="2000" u="none" dirty="0" err="1">
                <a:latin typeface="Calibri" pitchFamily="34" charset="0"/>
              </a:rPr>
              <a:t>alle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vormen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adressering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toelaten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[</a:t>
            </a:r>
            <a:r>
              <a:rPr lang="en-US" sz="1800" b="1" i="1" u="none" dirty="0" err="1">
                <a:cs typeface="Courier New" pitchFamily="49" charset="0"/>
              </a:rPr>
              <a:t>adres</a:t>
            </a:r>
            <a:r>
              <a:rPr lang="en-US" sz="1800" b="1" u="none" dirty="0">
                <a:cs typeface="Courier New" pitchFamily="49" charset="0"/>
              </a:rPr>
              <a:t>]</a:t>
            </a:r>
            <a:r>
              <a:rPr lang="en-US" sz="1800" b="1" i="1" u="none" dirty="0">
                <a:cs typeface="Courier New" pitchFamily="49" charset="0"/>
              </a:rPr>
              <a:t>commando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>
                <a:latin typeface="Calibri" pitchFamily="34" charset="0"/>
              </a:rPr>
              <a:t>commando's die </a:t>
            </a:r>
            <a:r>
              <a:rPr lang="en-US" sz="2000" u="none" dirty="0" err="1">
                <a:latin typeface="Calibri" pitchFamily="34" charset="0"/>
              </a:rPr>
              <a:t>uitsluitend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regeladressen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toelaten</a:t>
            </a:r>
            <a:r>
              <a:rPr lang="en-US" sz="2000" u="none" dirty="0">
                <a:latin typeface="Calibri" pitchFamily="34" charset="0"/>
              </a:rPr>
              <a:t>, en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adresbereiken</a:t>
            </a:r>
            <a:r>
              <a:rPr lang="en-US" sz="2000" u="none" dirty="0">
                <a:latin typeface="Calibri" pitchFamily="34" charset="0"/>
              </a:rPr>
              <a:t> (2 </a:t>
            </a:r>
            <a:r>
              <a:rPr lang="en-US" sz="2000" u="none" dirty="0" err="1">
                <a:latin typeface="Calibri" pitchFamily="34" charset="0"/>
              </a:rPr>
              <a:t>adressen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gescheiden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komma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[</a:t>
            </a:r>
            <a:r>
              <a:rPr lang="en-US" sz="1800" b="1" i="1" u="none" dirty="0" err="1">
                <a:cs typeface="Courier New" pitchFamily="49" charset="0"/>
              </a:rPr>
              <a:t>regel-adres</a:t>
            </a:r>
            <a:r>
              <a:rPr lang="en-US" sz="1800" b="1" u="none" dirty="0">
                <a:cs typeface="Courier New" pitchFamily="49" charset="0"/>
              </a:rPr>
              <a:t>]</a:t>
            </a:r>
            <a:r>
              <a:rPr lang="en-US" sz="1800" b="1" i="1" u="none" dirty="0">
                <a:cs typeface="Courier New" pitchFamily="49" charset="0"/>
              </a:rPr>
              <a:t>commando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groeperen</a:t>
            </a:r>
            <a:r>
              <a:rPr lang="en-US" sz="2000" u="none" dirty="0">
                <a:latin typeface="Calibri" pitchFamily="34" charset="0"/>
              </a:rPr>
              <a:t> van commando's op </a:t>
            </a:r>
            <a:r>
              <a:rPr lang="en-US" sz="2000" u="none" dirty="0" err="1">
                <a:latin typeface="Calibri" pitchFamily="34" charset="0"/>
              </a:rPr>
              <a:t>hetzelfde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adres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i="1" u="none" dirty="0" err="1">
                <a:cs typeface="Courier New" pitchFamily="49" charset="0"/>
              </a:rPr>
              <a:t>adres</a:t>
            </a:r>
            <a:r>
              <a:rPr lang="en-US" sz="1800" b="1" u="none" dirty="0">
                <a:cs typeface="Courier New" pitchFamily="49" charset="0"/>
              </a:rPr>
              <a:t> {</a:t>
            </a:r>
            <a:br>
              <a:rPr lang="en-US" sz="1800" b="1" u="none" dirty="0">
                <a:cs typeface="Courier New" pitchFamily="49" charset="0"/>
              </a:rPr>
            </a:br>
            <a:r>
              <a:rPr lang="en-US" sz="1800" b="1" u="none" dirty="0">
                <a:cs typeface="Courier New" pitchFamily="49" charset="0"/>
              </a:rPr>
              <a:t>  [</a:t>
            </a:r>
            <a:r>
              <a:rPr lang="en-US" sz="1800" b="1" i="1" u="none" dirty="0">
                <a:cs typeface="Courier New" pitchFamily="49" charset="0"/>
              </a:rPr>
              <a:t>adres1</a:t>
            </a:r>
            <a:r>
              <a:rPr lang="en-US" sz="1800" b="1" u="none" dirty="0">
                <a:cs typeface="Courier New" pitchFamily="49" charset="0"/>
              </a:rPr>
              <a:t>]</a:t>
            </a:r>
            <a:r>
              <a:rPr lang="en-US" sz="1800" b="1" i="1" u="none" dirty="0">
                <a:cs typeface="Courier New" pitchFamily="49" charset="0"/>
              </a:rPr>
              <a:t>commando1</a:t>
            </a:r>
            <a:br>
              <a:rPr lang="en-US" sz="1800" b="1" i="1" u="none" dirty="0">
                <a:cs typeface="Courier New" pitchFamily="49" charset="0"/>
              </a:rPr>
            </a:br>
            <a:r>
              <a:rPr lang="en-US" sz="1800" b="1" i="1" u="none" dirty="0">
                <a:cs typeface="Courier New" pitchFamily="49" charset="0"/>
              </a:rPr>
              <a:t>  </a:t>
            </a:r>
            <a:r>
              <a:rPr lang="en-US" sz="1800" b="1" u="none" dirty="0">
                <a:cs typeface="Courier New" pitchFamily="49" charset="0"/>
              </a:rPr>
              <a:t>[</a:t>
            </a:r>
            <a:r>
              <a:rPr lang="en-US" sz="1800" b="1" i="1" u="none" dirty="0">
                <a:cs typeface="Courier New" pitchFamily="49" charset="0"/>
              </a:rPr>
              <a:t>adres2</a:t>
            </a:r>
            <a:r>
              <a:rPr lang="en-US" sz="1800" b="1" u="none" dirty="0">
                <a:cs typeface="Courier New" pitchFamily="49" charset="0"/>
              </a:rPr>
              <a:t>]</a:t>
            </a:r>
            <a:r>
              <a:rPr lang="en-US" sz="1800" b="1" i="1" u="none" dirty="0">
                <a:cs typeface="Courier New" pitchFamily="49" charset="0"/>
              </a:rPr>
              <a:t>commando2</a:t>
            </a:r>
            <a:br>
              <a:rPr lang="en-US" sz="1800" b="1" i="1" u="none" dirty="0">
                <a:cs typeface="Courier New" pitchFamily="49" charset="0"/>
              </a:rPr>
            </a:br>
            <a:r>
              <a:rPr lang="en-US" sz="1800" b="1" i="1" u="none" dirty="0">
                <a:cs typeface="Courier New" pitchFamily="49" charset="0"/>
              </a:rPr>
              <a:t>  </a:t>
            </a:r>
            <a:r>
              <a:rPr lang="en-US" sz="1800" b="1" u="none" dirty="0">
                <a:cs typeface="Courier New" pitchFamily="49" charset="0"/>
              </a:rPr>
              <a:t>[</a:t>
            </a:r>
            <a:r>
              <a:rPr lang="en-US" sz="1800" b="1" i="1" u="none" dirty="0">
                <a:cs typeface="Courier New" pitchFamily="49" charset="0"/>
              </a:rPr>
              <a:t>adres3</a:t>
            </a:r>
            <a:r>
              <a:rPr lang="en-US" sz="1800" b="1" u="none" dirty="0">
                <a:cs typeface="Courier New" pitchFamily="49" charset="0"/>
              </a:rPr>
              <a:t>]</a:t>
            </a:r>
            <a:r>
              <a:rPr lang="en-US" sz="1800" b="1" i="1" u="none" dirty="0">
                <a:cs typeface="Courier New" pitchFamily="49" charset="0"/>
              </a:rPr>
              <a:t>commando3</a:t>
            </a:r>
            <a:r>
              <a:rPr lang="en-US" sz="1800" b="1" u="none" dirty="0">
                <a:cs typeface="Courier New" pitchFamily="49" charset="0"/>
              </a:rPr>
              <a:t/>
            </a:r>
            <a:br>
              <a:rPr lang="en-US" sz="1800" b="1" u="none" dirty="0">
                <a:cs typeface="Courier New" pitchFamily="49" charset="0"/>
              </a:rPr>
            </a:br>
            <a:r>
              <a:rPr lang="en-US" sz="1800" b="1" u="none" dirty="0">
                <a:cs typeface="Courier New" pitchFamily="49" charset="0"/>
              </a:rPr>
              <a:t>}</a:t>
            </a: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>
                <a:latin typeface="Calibri" pitchFamily="34" charset="0"/>
              </a:rPr>
              <a:t>commando's </a:t>
            </a:r>
            <a:r>
              <a:rPr lang="en-US" sz="1800" u="none" dirty="0" err="1">
                <a:latin typeface="Calibri" pitchFamily="34" charset="0"/>
              </a:rPr>
              <a:t>mogen</a:t>
            </a:r>
            <a:r>
              <a:rPr lang="en-US" sz="1800" u="none" dirty="0">
                <a:latin typeface="Calibri" pitchFamily="34" charset="0"/>
              </a:rPr>
              <a:t> op </a:t>
            </a:r>
            <a:r>
              <a:rPr lang="en-US" sz="1800" u="none" dirty="0" err="1">
                <a:latin typeface="Calibri" pitchFamily="34" charset="0"/>
              </a:rPr>
              <a:t>zelfde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lijn</a:t>
            </a:r>
            <a:r>
              <a:rPr lang="en-US" sz="1800" u="none" dirty="0">
                <a:latin typeface="Calibri" pitchFamily="34" charset="0"/>
              </a:rPr>
              <a:t>, </a:t>
            </a:r>
            <a:r>
              <a:rPr lang="en-US" sz="1800" u="none" dirty="0" err="1">
                <a:latin typeface="Calibri" pitchFamily="34" charset="0"/>
              </a:rPr>
              <a:t>gescheiden</a:t>
            </a:r>
            <a:r>
              <a:rPr lang="en-US" sz="1800" u="none" dirty="0">
                <a:latin typeface="Calibri" pitchFamily="34" charset="0"/>
              </a:rPr>
              <a:t> door </a:t>
            </a:r>
            <a:r>
              <a:rPr lang="en-US" sz="1800" u="none" dirty="0" err="1">
                <a:latin typeface="Calibri" pitchFamily="34" charset="0"/>
              </a:rPr>
              <a:t>puntkomma</a:t>
            </a:r>
            <a:endParaRPr lang="en-US" sz="1800" u="none" dirty="0">
              <a:latin typeface="Calibri" pitchFamily="34" charset="0"/>
            </a:endParaRPr>
          </a:p>
          <a:p>
            <a:pPr marL="1600200" lvl="3" indent="-228600" algn="l">
              <a:buFontTx/>
              <a:buChar char="–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vermijden</a:t>
            </a:r>
            <a:r>
              <a:rPr lang="en-US" sz="1600" u="none" dirty="0">
                <a:latin typeface="Calibri" pitchFamily="34" charset="0"/>
              </a:rPr>
              <a:t> want </a:t>
            </a:r>
            <a:r>
              <a:rPr lang="en-US" sz="1600" b="1" u="none" dirty="0" err="1">
                <a:cs typeface="Courier New" pitchFamily="49" charset="0"/>
              </a:rPr>
              <a:t>sed</a:t>
            </a:r>
            <a:r>
              <a:rPr lang="en-US" sz="1600" u="none" dirty="0">
                <a:latin typeface="Calibri" pitchFamily="34" charset="0"/>
              </a:rPr>
              <a:t> commando's </a:t>
            </a:r>
            <a:r>
              <a:rPr lang="en-US" sz="1600" u="none" dirty="0" err="1">
                <a:latin typeface="Calibri" pitchFamily="34" charset="0"/>
              </a:rPr>
              <a:t>kunnen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zo</a:t>
            </a:r>
            <a:r>
              <a:rPr lang="en-US" sz="1600" u="none" dirty="0">
                <a:latin typeface="Calibri" pitchFamily="34" charset="0"/>
              </a:rPr>
              <a:t> al </a:t>
            </a:r>
            <a:r>
              <a:rPr lang="en-US" sz="1600" u="none" dirty="0" err="1">
                <a:latin typeface="Calibri" pitchFamily="34" charset="0"/>
              </a:rPr>
              <a:t>vrij</a:t>
            </a:r>
            <a:r>
              <a:rPr lang="en-US" sz="1600" u="none" dirty="0">
                <a:latin typeface="Calibri" pitchFamily="34" charset="0"/>
              </a:rPr>
              <a:t> complex </a:t>
            </a:r>
            <a:r>
              <a:rPr lang="en-US" sz="1600" u="none" dirty="0" err="1">
                <a:latin typeface="Calibri" pitchFamily="34" charset="0"/>
              </a:rPr>
              <a:t>zijn</a:t>
            </a:r>
            <a:endParaRPr lang="en-US" sz="16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0362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sed adressering</a:t>
            </a:r>
            <a:endParaRPr lang="nl-NL"/>
          </a:p>
        </p:txBody>
      </p:sp>
      <p:sp>
        <p:nvSpPr>
          <p:cNvPr id="2015235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 err="1">
                <a:cs typeface="Courier New" pitchFamily="49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commando's </a:t>
            </a:r>
            <a:r>
              <a:rPr lang="en-US" sz="2400" u="none" dirty="0" err="1">
                <a:latin typeface="Calibri" pitchFamily="34" charset="0"/>
              </a:rPr>
              <a:t>specificeren</a:t>
            </a:r>
            <a:r>
              <a:rPr lang="en-US" sz="2400" u="none" dirty="0">
                <a:latin typeface="Calibri" pitchFamily="34" charset="0"/>
              </a:rPr>
              <a:t> 0, 1 of 2 </a:t>
            </a:r>
            <a:r>
              <a:rPr lang="en-US" sz="2400" u="none" dirty="0" err="1">
                <a:latin typeface="Calibri" pitchFamily="34" charset="0"/>
              </a:rPr>
              <a:t>adressen</a:t>
            </a: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adres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 smtClean="0">
                <a:latin typeface="Calibri" pitchFamily="34" charset="0"/>
              </a:rPr>
              <a:t>regelnummer</a:t>
            </a:r>
            <a:r>
              <a:rPr lang="en-US" sz="2000" u="none" dirty="0" smtClean="0">
                <a:latin typeface="Calibri" pitchFamily="34" charset="0"/>
              </a:rPr>
              <a:t>, </a:t>
            </a:r>
            <a:r>
              <a:rPr lang="en-US" sz="2000" b="1" i="1" u="none" dirty="0" err="1" smtClean="0">
                <a:cs typeface="Courier New" pitchFamily="49" charset="0"/>
              </a:rPr>
              <a:t>eerste</a:t>
            </a:r>
            <a:r>
              <a:rPr lang="en-US" sz="2000" b="1" u="none" dirty="0" err="1" smtClean="0">
                <a:cs typeface="Courier New" pitchFamily="49" charset="0"/>
              </a:rPr>
              <a:t>~</a:t>
            </a:r>
            <a:r>
              <a:rPr lang="en-US" sz="2000" b="1" i="1" u="none" dirty="0" err="1" smtClean="0">
                <a:cs typeface="Courier New" pitchFamily="49" charset="0"/>
              </a:rPr>
              <a:t>stap</a:t>
            </a:r>
            <a:r>
              <a:rPr lang="en-US" sz="2000" u="none" dirty="0" smtClean="0">
                <a:latin typeface="Calibri" pitchFamily="34" charset="0"/>
              </a:rPr>
              <a:t>, </a:t>
            </a:r>
            <a:r>
              <a:rPr lang="en-US" sz="2000" b="1" u="none" dirty="0" smtClean="0">
                <a:cs typeface="Courier New" pitchFamily="49" charset="0"/>
              </a:rPr>
              <a:t>$</a:t>
            </a:r>
            <a:r>
              <a:rPr lang="en-US" sz="2000" u="none" dirty="0" smtClean="0">
                <a:latin typeface="Calibri" pitchFamily="34" charset="0"/>
              </a:rPr>
              <a:t> of /regex/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None/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adres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>
                <a:latin typeface="Calibri" pitchFamily="34" charset="0"/>
              </a:rPr>
              <a:t>commando </a:t>
            </a:r>
            <a:r>
              <a:rPr lang="en-US" sz="1800" u="none" dirty="0" err="1">
                <a:latin typeface="Calibri" pitchFamily="34" charset="0"/>
              </a:rPr>
              <a:t>wordt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toegepast</a:t>
            </a:r>
            <a:r>
              <a:rPr lang="en-US" sz="1800" u="none" dirty="0">
                <a:latin typeface="Calibri" pitchFamily="34" charset="0"/>
              </a:rPr>
              <a:t> op </a:t>
            </a:r>
            <a:r>
              <a:rPr lang="en-US" sz="1800" u="none" dirty="0" err="1">
                <a:latin typeface="Calibri" pitchFamily="34" charset="0"/>
              </a:rPr>
              <a:t>elke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regel</a:t>
            </a:r>
            <a:endParaRPr lang="en-US" sz="800" b="1" i="1" u="none" dirty="0">
              <a:latin typeface="Calibri" pitchFamily="34" charset="0"/>
            </a:endParaRPr>
          </a:p>
          <a:p>
            <a:pPr marL="1143000" lvl="2" indent="-228600" algn="l">
              <a:tabLst>
                <a:tab pos="1795463" algn="l"/>
              </a:tabLst>
            </a:pPr>
            <a:endParaRPr lang="en-US" sz="800" b="1" i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één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adres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>
                <a:latin typeface="Calibri" pitchFamily="34" charset="0"/>
              </a:rPr>
              <a:t>commando </a:t>
            </a:r>
            <a:r>
              <a:rPr lang="en-US" sz="1800" u="none" dirty="0" err="1">
                <a:latin typeface="Calibri" pitchFamily="34" charset="0"/>
              </a:rPr>
              <a:t>wordt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toegepast</a:t>
            </a:r>
            <a:r>
              <a:rPr lang="en-US" sz="1800" u="none" dirty="0">
                <a:latin typeface="Calibri" pitchFamily="34" charset="0"/>
              </a:rPr>
              <a:t> op </a:t>
            </a:r>
            <a:r>
              <a:rPr lang="en-US" sz="1800" u="none" dirty="0" err="1">
                <a:latin typeface="Calibri" pitchFamily="34" charset="0"/>
              </a:rPr>
              <a:t>elke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regel</a:t>
            </a:r>
            <a:r>
              <a:rPr lang="en-US" sz="1800" u="none" dirty="0">
                <a:latin typeface="Calibri" pitchFamily="34" charset="0"/>
              </a:rPr>
              <a:t>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>
                <a:latin typeface="Calibri" pitchFamily="34" charset="0"/>
              </a:rPr>
              <a:t>die </a:t>
            </a:r>
            <a:r>
              <a:rPr lang="en-US" sz="1800" u="none" dirty="0" err="1">
                <a:latin typeface="Calibri" pitchFamily="34" charset="0"/>
              </a:rPr>
              <a:t>overeenkomt</a:t>
            </a:r>
            <a:r>
              <a:rPr lang="en-US" sz="1800" u="none" dirty="0">
                <a:latin typeface="Calibri" pitchFamily="34" charset="0"/>
              </a:rPr>
              <a:t> met het </a:t>
            </a:r>
            <a:r>
              <a:rPr lang="en-US" sz="1800" u="none" dirty="0" err="1">
                <a:latin typeface="Calibri" pitchFamily="34" charset="0"/>
              </a:rPr>
              <a:t>adres</a:t>
            </a:r>
            <a:endParaRPr lang="en-US" sz="800" u="none" dirty="0">
              <a:latin typeface="Calibri" pitchFamily="34" charset="0"/>
            </a:endParaRPr>
          </a:p>
          <a:p>
            <a:pPr marL="1143000" lvl="2" indent="-228600" algn="l"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>
                <a:latin typeface="Calibri" pitchFamily="34" charset="0"/>
              </a:rPr>
              <a:t>twee </a:t>
            </a:r>
            <a:r>
              <a:rPr lang="en-US" sz="2000" u="none" dirty="0" err="1">
                <a:latin typeface="Calibri" pitchFamily="34" charset="0"/>
              </a:rPr>
              <a:t>adressen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u="none" dirty="0" err="1">
                <a:latin typeface="Calibri" pitchFamily="34" charset="0"/>
              </a:rPr>
              <a:t>gescheiden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komma's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>
                <a:latin typeface="Calibri" pitchFamily="34" charset="0"/>
              </a:rPr>
              <a:t>commando </a:t>
            </a:r>
            <a:r>
              <a:rPr lang="en-US" sz="1800" u="none" dirty="0" err="1">
                <a:latin typeface="Calibri" pitchFamily="34" charset="0"/>
              </a:rPr>
              <a:t>wordt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telkens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uitgevoerd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vanaf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regel</a:t>
            </a:r>
            <a:r>
              <a:rPr lang="en-US" sz="1800" u="none" dirty="0">
                <a:latin typeface="Calibri" pitchFamily="34" charset="0"/>
              </a:rPr>
              <a:t> die </a:t>
            </a:r>
            <a:r>
              <a:rPr lang="en-US" sz="1800" u="none" dirty="0" err="1">
                <a:latin typeface="Calibri" pitchFamily="34" charset="0"/>
              </a:rPr>
              <a:t>overeenkomt</a:t>
            </a:r>
            <a:r>
              <a:rPr lang="en-US" sz="1800" u="none" dirty="0">
                <a:latin typeface="Calibri" pitchFamily="34" charset="0"/>
              </a:rPr>
              <a:t>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>
                <a:latin typeface="Calibri" pitchFamily="34" charset="0"/>
              </a:rPr>
              <a:t>met </a:t>
            </a:r>
            <a:r>
              <a:rPr lang="en-US" sz="1800" u="none" dirty="0" err="1">
                <a:latin typeface="Calibri" pitchFamily="34" charset="0"/>
              </a:rPr>
              <a:t>eerste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adres</a:t>
            </a:r>
            <a:r>
              <a:rPr lang="en-US" sz="1800" u="none" dirty="0">
                <a:latin typeface="Calibri" pitchFamily="34" charset="0"/>
              </a:rPr>
              <a:t> tot en met </a:t>
            </a:r>
            <a:r>
              <a:rPr lang="en-US" sz="1800" u="none" dirty="0" err="1">
                <a:latin typeface="Calibri" pitchFamily="34" charset="0"/>
              </a:rPr>
              <a:t>regel</a:t>
            </a:r>
            <a:r>
              <a:rPr lang="en-US" sz="1800" u="none" dirty="0">
                <a:latin typeface="Calibri" pitchFamily="34" charset="0"/>
              </a:rPr>
              <a:t> die </a:t>
            </a:r>
            <a:r>
              <a:rPr lang="en-US" sz="1800" u="none" dirty="0" err="1">
                <a:latin typeface="Calibri" pitchFamily="34" charset="0"/>
              </a:rPr>
              <a:t>overeenkomt</a:t>
            </a:r>
            <a:r>
              <a:rPr lang="en-US" sz="1800" u="none" dirty="0">
                <a:latin typeface="Calibri" pitchFamily="34" charset="0"/>
              </a:rPr>
              <a:t> met </a:t>
            </a:r>
            <a:r>
              <a:rPr lang="en-US" sz="1800" u="none" dirty="0" err="1">
                <a:latin typeface="Calibri" pitchFamily="34" charset="0"/>
              </a:rPr>
              <a:t>tweede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adres</a:t>
            </a:r>
            <a:endParaRPr lang="en-US" sz="800" u="none" dirty="0">
              <a:latin typeface="Calibri" pitchFamily="34" charset="0"/>
            </a:endParaRPr>
          </a:p>
          <a:p>
            <a:pPr marL="1143000" lvl="2" indent="-228600" algn="l"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adressering</a:t>
            </a:r>
            <a:r>
              <a:rPr lang="en-US" sz="2000" u="none" dirty="0">
                <a:latin typeface="Calibri" pitchFamily="34" charset="0"/>
              </a:rPr>
              <a:t> die </a:t>
            </a:r>
            <a:r>
              <a:rPr lang="en-US" sz="2000" u="none" dirty="0" err="1">
                <a:latin typeface="Calibri" pitchFamily="34" charset="0"/>
              </a:rPr>
              <a:t>eindigt</a:t>
            </a:r>
            <a:r>
              <a:rPr lang="en-US" sz="2000" u="none" dirty="0">
                <a:latin typeface="Calibri" pitchFamily="34" charset="0"/>
              </a:rPr>
              <a:t> op </a:t>
            </a:r>
            <a:r>
              <a:rPr lang="en-US" sz="2000" u="none" dirty="0" err="1">
                <a:latin typeface="Calibri" pitchFamily="34" charset="0"/>
              </a:rPr>
              <a:t>uitroepteken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b="1" u="none" dirty="0">
                <a:cs typeface="Courier New" pitchFamily="49" charset="0"/>
              </a:rPr>
              <a:t>!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>
                <a:latin typeface="Calibri" pitchFamily="34" charset="0"/>
              </a:rPr>
              <a:t>commando </a:t>
            </a:r>
            <a:r>
              <a:rPr lang="en-US" sz="1800" u="none" dirty="0" err="1">
                <a:latin typeface="Calibri" pitchFamily="34" charset="0"/>
              </a:rPr>
              <a:t>wordt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uitgevoerd</a:t>
            </a:r>
            <a:r>
              <a:rPr lang="en-US" sz="1800" u="none" dirty="0">
                <a:latin typeface="Calibri" pitchFamily="34" charset="0"/>
              </a:rPr>
              <a:t> op </a:t>
            </a:r>
            <a:r>
              <a:rPr lang="en-US" sz="1800" u="none" dirty="0" err="1">
                <a:latin typeface="Calibri" pitchFamily="34" charset="0"/>
              </a:rPr>
              <a:t>alle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regels</a:t>
            </a:r>
            <a:r>
              <a:rPr lang="en-US" sz="1800" u="none" dirty="0">
                <a:latin typeface="Calibri" pitchFamily="34" charset="0"/>
              </a:rPr>
              <a:t> die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 err="1">
                <a:latin typeface="Calibri" pitchFamily="34" charset="0"/>
              </a:rPr>
              <a:t>niet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overeenkomen</a:t>
            </a:r>
            <a:r>
              <a:rPr lang="en-US" sz="1800" u="none" dirty="0">
                <a:latin typeface="Calibri" pitchFamily="34" charset="0"/>
              </a:rPr>
              <a:t> met </a:t>
            </a:r>
            <a:r>
              <a:rPr lang="en-US" sz="1800" u="none" dirty="0" err="1">
                <a:latin typeface="Calibri" pitchFamily="34" charset="0"/>
              </a:rPr>
              <a:t>opgegeven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adressering</a:t>
            </a:r>
            <a:endParaRPr lang="en-US" sz="18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5235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sed adressering</a:t>
            </a:r>
            <a:endParaRPr lang="nl-NL"/>
          </a:p>
        </p:txBody>
      </p:sp>
      <p:sp>
        <p:nvSpPr>
          <p:cNvPr id="2016259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>
                <a:cs typeface="Courier New" pitchFamily="49" charset="0"/>
              </a:rPr>
              <a:t>d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alle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gewist</a:t>
            </a: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>
                <a:cs typeface="Courier New" pitchFamily="49" charset="0"/>
              </a:rPr>
              <a:t>1d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enkel</a:t>
            </a:r>
            <a:r>
              <a:rPr lang="en-US" sz="2000" u="none" dirty="0">
                <a:latin typeface="Calibri" pitchFamily="34" charset="0"/>
              </a:rPr>
              <a:t> de </a:t>
            </a:r>
            <a:r>
              <a:rPr lang="en-US" sz="2000" u="none" dirty="0" err="1">
                <a:latin typeface="Calibri" pitchFamily="34" charset="0"/>
              </a:rPr>
              <a:t>eerste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gewist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regelnummering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loopt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regels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van </a:t>
            </a:r>
            <a:r>
              <a:rPr lang="en-US" sz="2000" u="none" dirty="0" err="1">
                <a:latin typeface="Calibri" pitchFamily="34" charset="0"/>
              </a:rPr>
              <a:t>nieuw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aangesneden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>
                <a:cs typeface="Courier New" pitchFamily="49" charset="0"/>
              </a:rPr>
              <a:t>$d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enkel</a:t>
            </a:r>
            <a:r>
              <a:rPr lang="en-US" sz="2000" u="none" dirty="0">
                <a:latin typeface="Calibri" pitchFamily="34" charset="0"/>
              </a:rPr>
              <a:t> de </a:t>
            </a:r>
            <a:r>
              <a:rPr lang="en-US" sz="2000" u="none" dirty="0" err="1">
                <a:latin typeface="Calibri" pitchFamily="34" charset="0"/>
              </a:rPr>
              <a:t>laatste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gewist</a:t>
            </a: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>
                <a:cs typeface="Courier New" pitchFamily="49" charset="0"/>
              </a:rPr>
              <a:t>/^$/d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alle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lege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gewist</a:t>
            </a:r>
            <a:endParaRPr lang="en-US" sz="20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6259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sed adressering</a:t>
            </a:r>
            <a:endParaRPr lang="nl-NL"/>
          </a:p>
        </p:txBody>
      </p:sp>
      <p:sp>
        <p:nvSpPr>
          <p:cNvPr id="2017283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>
                <a:cs typeface="Courier New" pitchFamily="49" charset="0"/>
              </a:rPr>
              <a:t>50,$d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alle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vanaf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50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gewist</a:t>
            </a: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>
                <a:cs typeface="Courier New" pitchFamily="49" charset="0"/>
              </a:rPr>
              <a:t>/&lt;table/,/&lt;\/table&gt;/d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wist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tabellen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XHTML </a:t>
            </a:r>
            <a:r>
              <a:rPr lang="en-US" sz="2000" u="none" dirty="0" err="1">
                <a:latin typeface="Calibri" pitchFamily="34" charset="0"/>
              </a:rPr>
              <a:t>bestand</a:t>
            </a: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>
                <a:cs typeface="Courier New" pitchFamily="49" charset="0"/>
              </a:rPr>
              <a:t>1,/^$/d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wist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regels</a:t>
            </a:r>
            <a:r>
              <a:rPr lang="en-US" sz="2000" u="none" dirty="0">
                <a:latin typeface="Calibri" pitchFamily="34" charset="0"/>
              </a:rPr>
              <a:t> tot en met de </a:t>
            </a:r>
            <a:r>
              <a:rPr lang="en-US" sz="2000" u="none" dirty="0" err="1">
                <a:latin typeface="Calibri" pitchFamily="34" charset="0"/>
              </a:rPr>
              <a:t>eerste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lege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>
                <a:cs typeface="Courier New" pitchFamily="49" charset="0"/>
              </a:rPr>
              <a:t>/&lt;table/,/&lt;\/table&gt;/!d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behoudt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enkel</a:t>
            </a:r>
            <a:r>
              <a:rPr lang="en-US" sz="2000" u="none" dirty="0">
                <a:latin typeface="Calibri" pitchFamily="34" charset="0"/>
              </a:rPr>
              <a:t> de </a:t>
            </a:r>
            <a:r>
              <a:rPr lang="en-US" sz="2000" u="none" dirty="0" err="1">
                <a:latin typeface="Calibri" pitchFamily="34" charset="0"/>
              </a:rPr>
              <a:t>tabellen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XHTML </a:t>
            </a:r>
            <a:r>
              <a:rPr lang="en-US" sz="2000" u="none" dirty="0" err="1" smtClean="0">
                <a:latin typeface="Calibri" pitchFamily="34" charset="0"/>
              </a:rPr>
              <a:t>bestand</a:t>
            </a:r>
            <a:endParaRPr lang="en-US" sz="2000" u="none" dirty="0" smtClean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 smtClean="0">
                <a:cs typeface="Courier New" pitchFamily="49" charset="0"/>
              </a:rPr>
              <a:t>1~2d</a:t>
            </a:r>
            <a:endParaRPr lang="en-US" sz="2400" b="1" u="none" dirty="0">
              <a:cs typeface="Courier New" pitchFamily="49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 smtClean="0">
                <a:latin typeface="Calibri" pitchFamily="34" charset="0"/>
              </a:rPr>
              <a:t>wist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alle</a:t>
            </a:r>
            <a:r>
              <a:rPr lang="en-US" sz="2000" u="none" dirty="0" smtClean="0">
                <a:latin typeface="Calibri" pitchFamily="34" charset="0"/>
              </a:rPr>
              <a:t> regels met </a:t>
            </a:r>
            <a:r>
              <a:rPr lang="en-US" sz="2000" u="none" dirty="0" err="1" smtClean="0">
                <a:latin typeface="Calibri" pitchFamily="34" charset="0"/>
              </a:rPr>
              <a:t>een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oneven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regelnummer</a:t>
            </a:r>
            <a:endParaRPr lang="nl-NL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20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28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319" name="AutoShape 15"/>
          <p:cNvSpPr>
            <a:spLocks noChangeArrowheads="1"/>
          </p:cNvSpPr>
          <p:nvPr/>
        </p:nvSpPr>
        <p:spPr bwMode="auto">
          <a:xfrm>
            <a:off x="1403350" y="4437063"/>
            <a:ext cx="7416800" cy="2232025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000" b="1" u="none" dirty="0" err="1">
                <a:solidFill>
                  <a:srgbClr val="009900"/>
                </a:solidFill>
              </a:rPr>
              <a:t>meerdere</a:t>
            </a:r>
            <a:r>
              <a:rPr lang="en-GB" sz="2000" b="1" u="none" dirty="0">
                <a:solidFill>
                  <a:srgbClr val="009900"/>
                </a:solidFill>
              </a:rPr>
              <a:t> commando's </a:t>
            </a:r>
            <a:r>
              <a:rPr lang="en-GB" sz="2000" b="1" u="none" dirty="0" err="1">
                <a:solidFill>
                  <a:srgbClr val="009900"/>
                </a:solidFill>
              </a:rPr>
              <a:t>binnen</a:t>
            </a:r>
            <a:r>
              <a:rPr lang="en-GB" sz="2000" b="1" u="none" dirty="0">
                <a:solidFill>
                  <a:srgbClr val="009900"/>
                </a:solidFill>
              </a:rPr>
              <a:t> </a:t>
            </a:r>
            <a:r>
              <a:rPr lang="en-GB" sz="2000" b="1" u="none" dirty="0" err="1">
                <a:solidFill>
                  <a:srgbClr val="009900"/>
                </a:solidFill>
              </a:rPr>
              <a:t>eenzelfde</a:t>
            </a:r>
            <a:r>
              <a:rPr lang="en-GB" sz="2000" b="1" u="none" dirty="0">
                <a:solidFill>
                  <a:srgbClr val="009900"/>
                </a:solidFill>
              </a:rPr>
              <a:t> </a:t>
            </a:r>
            <a:r>
              <a:rPr lang="en-GB" sz="2000" b="1" u="none" dirty="0" err="1">
                <a:solidFill>
                  <a:srgbClr val="009900"/>
                </a:solidFill>
              </a:rPr>
              <a:t>groep</a:t>
            </a:r>
            <a:endParaRPr lang="en-GB" sz="2400" b="1" u="none" dirty="0"/>
          </a:p>
        </p:txBody>
      </p:sp>
      <p:sp>
        <p:nvSpPr>
          <p:cNvPr id="2018320" name="AutoShape 16"/>
          <p:cNvSpPr>
            <a:spLocks noChangeArrowheads="1"/>
          </p:cNvSpPr>
          <p:nvPr/>
        </p:nvSpPr>
        <p:spPr bwMode="auto">
          <a:xfrm>
            <a:off x="1403350" y="4435475"/>
            <a:ext cx="7416800" cy="2233613"/>
          </a:xfrm>
          <a:prstGeom prst="foldedCorner">
            <a:avLst>
              <a:gd name="adj" fmla="val 9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GB" sz="20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GB" sz="800" b="1" u="none"/>
          </a:p>
          <a:p>
            <a:pPr algn="l">
              <a:buFontTx/>
              <a:buNone/>
            </a:pPr>
            <a:r>
              <a:rPr lang="en-GB" sz="2000" b="1" u="none"/>
              <a:t>/&lt;table/,/&lt;\/table&gt;/{</a:t>
            </a:r>
          </a:p>
          <a:p>
            <a:pPr algn="l">
              <a:buFontTx/>
              <a:buNone/>
            </a:pPr>
            <a:r>
              <a:rPr lang="en-GB" sz="2000" b="1" u="none"/>
              <a:t>  /^$/d</a:t>
            </a:r>
          </a:p>
          <a:p>
            <a:pPr algn="l">
              <a:buFontTx/>
              <a:buNone/>
            </a:pPr>
            <a:r>
              <a:rPr lang="en-GB" sz="2000" b="1" u="none"/>
              <a:t>  s/&lt;td colspan="2"&gt;/&lt;td colspan="3"&gt;/</a:t>
            </a:r>
          </a:p>
          <a:p>
            <a:pPr algn="l">
              <a:buFontTx/>
              <a:buNone/>
            </a:pPr>
            <a:r>
              <a:rPr lang="en-GB" sz="2000" b="1" u="none"/>
              <a:t>}</a:t>
            </a:r>
          </a:p>
        </p:txBody>
      </p:sp>
      <p:sp>
        <p:nvSpPr>
          <p:cNvPr id="2018317" name="AutoShape 13"/>
          <p:cNvSpPr>
            <a:spLocks noChangeArrowheads="1"/>
          </p:cNvSpPr>
          <p:nvPr/>
        </p:nvSpPr>
        <p:spPr bwMode="auto">
          <a:xfrm>
            <a:off x="1403350" y="2493963"/>
            <a:ext cx="7416800" cy="1871662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000" b="1" u="none">
                <a:solidFill>
                  <a:srgbClr val="009900"/>
                </a:solidFill>
              </a:rPr>
              <a:t>wissen van lege regels binnen XHTML tabellen</a:t>
            </a:r>
            <a:endParaRPr lang="en-GB" sz="2400" b="1" u="none"/>
          </a:p>
        </p:txBody>
      </p:sp>
      <p:sp>
        <p:nvSpPr>
          <p:cNvPr id="2018318" name="AutoShape 14"/>
          <p:cNvSpPr>
            <a:spLocks noChangeArrowheads="1"/>
          </p:cNvSpPr>
          <p:nvPr/>
        </p:nvSpPr>
        <p:spPr bwMode="auto">
          <a:xfrm>
            <a:off x="1403350" y="2492375"/>
            <a:ext cx="7416800" cy="1873250"/>
          </a:xfrm>
          <a:prstGeom prst="foldedCorner">
            <a:avLst>
              <a:gd name="adj" fmla="val 9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GB" sz="20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GB" sz="800" b="1" u="none"/>
          </a:p>
          <a:p>
            <a:pPr algn="l">
              <a:buFontTx/>
              <a:buNone/>
            </a:pPr>
            <a:r>
              <a:rPr lang="en-GB" sz="2000" b="1" u="none"/>
              <a:t>/&lt;table/,/&lt;\/table&gt;/{</a:t>
            </a:r>
          </a:p>
          <a:p>
            <a:pPr algn="l">
              <a:buFontTx/>
              <a:buNone/>
            </a:pPr>
            <a:r>
              <a:rPr lang="en-GB" sz="2000" b="1" u="none"/>
              <a:t>  /^$/d</a:t>
            </a:r>
          </a:p>
          <a:p>
            <a:pPr algn="l">
              <a:buFontTx/>
              <a:buNone/>
            </a:pPr>
            <a:r>
              <a:rPr lang="en-GB" sz="2000" b="1" u="none"/>
              <a:t>}</a:t>
            </a: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err="1"/>
              <a:t>Commando's</a:t>
            </a:r>
            <a:r>
              <a:rPr lang="fr-BE" dirty="0"/>
              <a:t> </a:t>
            </a:r>
            <a:r>
              <a:rPr lang="fr-BE" dirty="0" err="1"/>
              <a:t>groeperen</a:t>
            </a:r>
            <a:endParaRPr lang="nl-NL" dirty="0"/>
          </a:p>
        </p:txBody>
      </p:sp>
      <p:sp>
        <p:nvSpPr>
          <p:cNvPr id="2018307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u="none" dirty="0" err="1">
                <a:latin typeface="Calibri" pitchFamily="34" charset="0"/>
              </a:rPr>
              <a:t>nesten</a:t>
            </a:r>
            <a:r>
              <a:rPr lang="en-US" sz="2400" u="none" dirty="0">
                <a:latin typeface="Calibri" pitchFamily="34" charset="0"/>
              </a:rPr>
              <a:t> van commando's (met </a:t>
            </a:r>
            <a:r>
              <a:rPr lang="en-US" sz="2400" u="none" dirty="0" err="1">
                <a:latin typeface="Calibri" pitchFamily="34" charset="0"/>
              </a:rPr>
              <a:t>eigen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adressering</a:t>
            </a:r>
            <a:r>
              <a:rPr lang="en-US" sz="2400" u="none" dirty="0">
                <a:latin typeface="Calibri" pitchFamily="34" charset="0"/>
              </a:rPr>
              <a:t>) </a:t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 err="1">
                <a:latin typeface="Calibri" pitchFamily="34" charset="0"/>
              </a:rPr>
              <a:t>binnen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eenzelfde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adres</a:t>
            </a:r>
            <a:endParaRPr lang="en-US" sz="24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1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319" grpId="0" animBg="1"/>
      <p:bldP spid="2018320" grpId="0" animBg="1"/>
      <p:bldP spid="2018317" grpId="0" animBg="1"/>
      <p:bldP spid="2018318" grpId="0" animBg="1"/>
      <p:bldP spid="2018307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Command garbled</a:t>
            </a:r>
            <a:endParaRPr lang="nl-NL"/>
          </a:p>
        </p:txBody>
      </p:sp>
      <p:sp>
        <p:nvSpPr>
          <p:cNvPr id="2019335" name="Rectangle 7"/>
          <p:cNvSpPr>
            <a:spLocks noChangeArrowheads="1"/>
          </p:cNvSpPr>
          <p:nvPr/>
        </p:nvSpPr>
        <p:spPr bwMode="auto">
          <a:xfrm>
            <a:off x="971550" y="1557338"/>
            <a:ext cx="7993063" cy="42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 err="1">
                <a:cs typeface="Courier New" pitchFamily="49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geeft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bijna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nooit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uitleg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bij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foutmeldingen</a:t>
            </a: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r>
              <a:rPr lang="en-US" sz="2400" u="none" dirty="0" err="1">
                <a:latin typeface="Calibri" pitchFamily="34" charset="0"/>
              </a:rPr>
              <a:t>subtiele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fouten</a:t>
            </a: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tabLst>
                <a:tab pos="1795463" algn="l"/>
              </a:tabLst>
            </a:pPr>
            <a:endParaRPr lang="en-US" sz="9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substituties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altijd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afgesloten</a:t>
            </a:r>
            <a:r>
              <a:rPr lang="en-US" sz="2000" u="none" dirty="0">
                <a:latin typeface="Calibri" pitchFamily="34" charset="0"/>
              </a:rPr>
              <a:t> met </a:t>
            </a:r>
            <a:r>
              <a:rPr lang="en-US" sz="2000" u="none" dirty="0" smtClean="0">
                <a:latin typeface="Calibri" pitchFamily="34" charset="0"/>
              </a:rPr>
              <a:t>forward slash </a:t>
            </a:r>
            <a:r>
              <a:rPr lang="en-US" sz="2000" u="none" dirty="0">
                <a:latin typeface="Calibri" pitchFamily="34" charset="0"/>
              </a:rPr>
              <a:t>(</a:t>
            </a:r>
            <a:r>
              <a:rPr lang="en-US" sz="2000" b="1" u="none" dirty="0">
                <a:cs typeface="Courier New" pitchFamily="49" charset="0"/>
              </a:rPr>
              <a:t>/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nooit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spaties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commando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spaties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</a:t>
            </a:r>
            <a:r>
              <a:rPr lang="en-US" sz="2000" u="none" dirty="0">
                <a:latin typeface="Calibri" pitchFamily="34" charset="0"/>
              </a:rPr>
              <a:t> accolade open (</a:t>
            </a:r>
            <a:r>
              <a:rPr lang="en-US" sz="2000" b="1" u="none" dirty="0">
                <a:cs typeface="Courier New" pitchFamily="49" charset="0"/>
              </a:rPr>
              <a:t>{</a:t>
            </a:r>
            <a:r>
              <a:rPr lang="en-US" sz="2000" u="none" dirty="0">
                <a:latin typeface="Calibri" pitchFamily="34" charset="0"/>
              </a:rPr>
              <a:t>) </a:t>
            </a:r>
            <a:r>
              <a:rPr lang="en-US" sz="2000" u="none" dirty="0" err="1">
                <a:latin typeface="Calibri" pitchFamily="34" charset="0"/>
              </a:rPr>
              <a:t>bij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groeperen</a:t>
            </a:r>
            <a:r>
              <a:rPr lang="en-US" sz="2000" u="none" dirty="0">
                <a:latin typeface="Calibri" pitchFamily="34" charset="0"/>
              </a:rPr>
              <a:t> van commando's</a:t>
            </a:r>
          </a:p>
        </p:txBody>
      </p:sp>
      <p:sp>
        <p:nvSpPr>
          <p:cNvPr id="2019341" name="AutoShape 13"/>
          <p:cNvSpPr>
            <a:spLocks noChangeArrowheads="1"/>
          </p:cNvSpPr>
          <p:nvPr/>
        </p:nvSpPr>
        <p:spPr bwMode="auto">
          <a:xfrm>
            <a:off x="1258888" y="2205038"/>
            <a:ext cx="7416800" cy="1008062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 dirty="0" smtClean="0">
                <a:solidFill>
                  <a:srgbClr val="009900"/>
                </a:solidFill>
              </a:rPr>
              <a:t>$ </a:t>
            </a:r>
            <a:r>
              <a:rPr lang="en-GB" sz="1800" b="1" u="none" dirty="0" err="1"/>
              <a:t>sed</a:t>
            </a:r>
            <a:r>
              <a:rPr lang="en-GB" sz="1800" b="1" u="none" dirty="0"/>
              <a:t> -e 's/MA/</a:t>
            </a:r>
            <a:r>
              <a:rPr lang="en-GB" sz="1800" b="1" u="none" dirty="0" err="1"/>
              <a:t>Massachussetts</a:t>
            </a:r>
            <a:r>
              <a:rPr lang="en-GB" sz="1800" b="1" u="none" dirty="0"/>
              <a:t>' adres.html </a:t>
            </a:r>
          </a:p>
          <a:p>
            <a:pPr algn="l">
              <a:buFontTx/>
              <a:buNone/>
            </a:pPr>
            <a:endParaRPr lang="en-GB" sz="1800" u="none" dirty="0"/>
          </a:p>
          <a:p>
            <a:pPr algn="l">
              <a:buFontTx/>
              <a:buNone/>
            </a:pPr>
            <a:r>
              <a:rPr lang="en-GB" sz="1800" b="1" u="none" dirty="0"/>
              <a:t>  </a:t>
            </a:r>
          </a:p>
        </p:txBody>
      </p:sp>
      <p:sp>
        <p:nvSpPr>
          <p:cNvPr id="2019342" name="AutoShape 14"/>
          <p:cNvSpPr>
            <a:spLocks noChangeArrowheads="1"/>
          </p:cNvSpPr>
          <p:nvPr/>
        </p:nvSpPr>
        <p:spPr bwMode="auto">
          <a:xfrm>
            <a:off x="1258888" y="2205038"/>
            <a:ext cx="7416800" cy="1008062"/>
          </a:xfrm>
          <a:prstGeom prst="foldedCorner">
            <a:avLst>
              <a:gd name="adj" fmla="val 9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GB" sz="1800" b="1" u="none" dirty="0"/>
          </a:p>
          <a:p>
            <a:pPr algn="l">
              <a:buFontTx/>
              <a:buNone/>
            </a:pPr>
            <a:r>
              <a:rPr lang="en-GB" sz="1800" u="none" dirty="0" err="1"/>
              <a:t>sed</a:t>
            </a:r>
            <a:r>
              <a:rPr lang="en-GB" sz="1800" u="none" dirty="0"/>
              <a:t>: commando garbled: s/MA/</a:t>
            </a:r>
            <a:r>
              <a:rPr lang="en-GB" sz="1800" u="none" dirty="0" err="1"/>
              <a:t>Massachussetts</a:t>
            </a:r>
            <a:endParaRPr lang="en-GB" sz="1800" u="none" dirty="0"/>
          </a:p>
          <a:p>
            <a:pPr algn="l">
              <a:buFontTx/>
              <a:buNone/>
            </a:pPr>
            <a:r>
              <a:rPr lang="en-GB" sz="1800" b="1" u="none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9335" grpId="0" build="p" bldLvl="2"/>
      <p:bldP spid="2019341" grpId="0" animBg="1"/>
      <p:bldP spid="20193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Commentaar</a:t>
            </a:r>
            <a:endParaRPr lang="nl-NL"/>
          </a:p>
        </p:txBody>
      </p:sp>
      <p:sp>
        <p:nvSpPr>
          <p:cNvPr id="2022403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u="none" dirty="0" err="1">
                <a:latin typeface="Calibri" pitchFamily="34" charset="0"/>
              </a:rPr>
              <a:t>commentaarregels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starten</a:t>
            </a:r>
            <a:r>
              <a:rPr lang="en-US" sz="2400" u="none" dirty="0">
                <a:latin typeface="Calibri" pitchFamily="34" charset="0"/>
              </a:rPr>
              <a:t> met </a:t>
            </a:r>
            <a:r>
              <a:rPr lang="en-US" sz="2400" u="none" dirty="0" err="1">
                <a:latin typeface="Calibri" pitchFamily="34" charset="0"/>
              </a:rPr>
              <a:t>een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hekje</a:t>
            </a:r>
            <a:r>
              <a:rPr lang="en-US" sz="2400" u="none" dirty="0">
                <a:latin typeface="Calibri" pitchFamily="34" charset="0"/>
              </a:rPr>
              <a:t> (</a:t>
            </a:r>
            <a:r>
              <a:rPr lang="en-US" sz="2400" b="1" u="none" dirty="0">
                <a:cs typeface="Courier New" pitchFamily="49" charset="0"/>
              </a:rPr>
              <a:t>#</a:t>
            </a:r>
            <a:r>
              <a:rPr lang="en-US" sz="2400" u="none" dirty="0">
                <a:latin typeface="Calibri" pitchFamily="34" charset="0"/>
              </a:rPr>
              <a:t>)</a:t>
            </a:r>
          </a:p>
          <a:p>
            <a:pPr marL="342900" indent="-342900" algn="l"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>
                <a:latin typeface="Calibri" pitchFamily="34" charset="0"/>
              </a:rPr>
              <a:t>in </a:t>
            </a:r>
            <a:r>
              <a:rPr lang="en-US" sz="2000" u="none" dirty="0" err="1">
                <a:latin typeface="Calibri" pitchFamily="34" charset="0"/>
              </a:rPr>
              <a:t>sommige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smtClean="0">
                <a:latin typeface="Calibri" pitchFamily="34" charset="0"/>
              </a:rPr>
              <a:t>UNIX </a:t>
            </a:r>
            <a:r>
              <a:rPr lang="en-US" sz="2000" u="none" dirty="0" err="1" smtClean="0">
                <a:latin typeface="Calibri" pitchFamily="34" charset="0"/>
              </a:rPr>
              <a:t>distributies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>
                <a:latin typeface="Calibri" pitchFamily="34" charset="0"/>
              </a:rPr>
              <a:t>mag </a:t>
            </a:r>
            <a:r>
              <a:rPr lang="en-US" sz="2000" u="none" dirty="0" err="1">
                <a:latin typeface="Calibri" pitchFamily="34" charset="0"/>
              </a:rPr>
              <a:t>enkel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eerste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regel van </a:t>
            </a:r>
            <a:r>
              <a:rPr lang="en-US" sz="2000" b="1" u="none" dirty="0" err="1">
                <a:cs typeface="Courier New" pitchFamily="49" charset="0"/>
              </a:rPr>
              <a:t>sed</a:t>
            </a:r>
            <a:r>
              <a:rPr lang="en-US" sz="2000" u="none" dirty="0">
                <a:latin typeface="Calibri" pitchFamily="34" charset="0"/>
              </a:rPr>
              <a:t> script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commentaarlijn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zijn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eerste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karakter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</a:t>
            </a:r>
            <a:r>
              <a:rPr lang="en-US" sz="2000" u="none" dirty="0">
                <a:latin typeface="Calibri" pitchFamily="34" charset="0"/>
              </a:rPr>
              <a:t> het </a:t>
            </a:r>
            <a:r>
              <a:rPr lang="en-US" sz="2000" u="none" dirty="0" err="1">
                <a:latin typeface="Calibri" pitchFamily="34" charset="0"/>
              </a:rPr>
              <a:t>hekje</a:t>
            </a:r>
            <a:r>
              <a:rPr lang="en-US" sz="2000" u="none" dirty="0">
                <a:latin typeface="Calibri" pitchFamily="34" charset="0"/>
              </a:rPr>
              <a:t> op de </a:t>
            </a:r>
            <a:r>
              <a:rPr lang="en-US" sz="2000" u="none" dirty="0" err="1">
                <a:latin typeface="Calibri" pitchFamily="34" charset="0"/>
              </a:rPr>
              <a:t>eerste</a:t>
            </a: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'</a:t>
            </a:r>
            <a:r>
              <a:rPr lang="en-US" sz="2000" b="1" u="none" dirty="0">
                <a:cs typeface="Courier New" pitchFamily="49" charset="0"/>
              </a:rPr>
              <a:t>n</a:t>
            </a:r>
            <a:r>
              <a:rPr lang="en-US" sz="2000" u="none" dirty="0">
                <a:latin typeface="Calibri" pitchFamily="34" charset="0"/>
              </a:rPr>
              <a:t>' is, </a:t>
            </a:r>
            <a:r>
              <a:rPr lang="en-US" sz="2000" u="none" dirty="0" err="1">
                <a:latin typeface="Calibri" pitchFamily="34" charset="0"/>
              </a:rPr>
              <a:t>dan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wegschrijven</a:t>
            </a:r>
            <a:r>
              <a:rPr lang="en-US" sz="2000" u="none" dirty="0">
                <a:latin typeface="Calibri" pitchFamily="34" charset="0"/>
              </a:rPr>
              <a:t> van de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pattern space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standaard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uitvoer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onderdrukt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1257300" lvl="2" indent="-3429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alternatief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voor</a:t>
            </a:r>
            <a:r>
              <a:rPr lang="en-US" sz="1800" u="none" dirty="0">
                <a:latin typeface="Calibri" pitchFamily="34" charset="0"/>
              </a:rPr>
              <a:t> de </a:t>
            </a:r>
            <a:r>
              <a:rPr lang="en-US" sz="1800" b="1" u="none" dirty="0">
                <a:cs typeface="Courier New" pitchFamily="49" charset="0"/>
              </a:rPr>
              <a:t>-n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vlag</a:t>
            </a:r>
            <a:r>
              <a:rPr lang="en-US" sz="1800" u="none" dirty="0">
                <a:latin typeface="Calibri" pitchFamily="34" charset="0"/>
              </a:rPr>
              <a:t> op de </a:t>
            </a:r>
            <a:r>
              <a:rPr lang="en-US" sz="1800" u="none" dirty="0" err="1">
                <a:latin typeface="Calibri" pitchFamily="34" charset="0"/>
              </a:rPr>
              <a:t>commandolijn</a:t>
            </a:r>
            <a:endParaRPr lang="en-US" sz="1800" u="none" dirty="0">
              <a:latin typeface="Calibri" pitchFamily="34" charset="0"/>
            </a:endParaRPr>
          </a:p>
          <a:p>
            <a:pPr marL="1257300" lvl="2" indent="-3429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>
                <a:latin typeface="Calibri" pitchFamily="34" charset="0"/>
              </a:rPr>
              <a:t>rest van </a:t>
            </a:r>
            <a:r>
              <a:rPr lang="en-US" sz="1800" u="none" dirty="0" err="1">
                <a:latin typeface="Calibri" pitchFamily="34" charset="0"/>
              </a:rPr>
              <a:t>lijn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wordt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beschouwd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als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commentaar</a:t>
            </a:r>
            <a:endParaRPr lang="en-US" sz="1800" u="none" dirty="0">
              <a:latin typeface="Calibri" pitchFamily="34" charset="0"/>
            </a:endParaRPr>
          </a:p>
          <a:p>
            <a:pPr marL="1257300" lvl="2" indent="-3429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bij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normale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commentaarregels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voeg</a:t>
            </a:r>
            <a:r>
              <a:rPr lang="en-US" sz="1800" u="none" dirty="0">
                <a:latin typeface="Calibri" pitchFamily="34" charset="0"/>
              </a:rPr>
              <a:t> je </a:t>
            </a:r>
            <a:r>
              <a:rPr lang="en-US" sz="1800" u="none" dirty="0" err="1">
                <a:latin typeface="Calibri" pitchFamily="34" charset="0"/>
              </a:rPr>
              <a:t>dus</a:t>
            </a:r>
            <a:r>
              <a:rPr lang="en-US" sz="1800" u="none" dirty="0">
                <a:latin typeface="Calibri" pitchFamily="34" charset="0"/>
              </a:rPr>
              <a:t> best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 err="1">
                <a:latin typeface="Calibri" pitchFamily="34" charset="0"/>
              </a:rPr>
              <a:t>spatie</a:t>
            </a:r>
            <a:r>
              <a:rPr lang="en-US" sz="1800" u="none" dirty="0">
                <a:latin typeface="Calibri" pitchFamily="34" charset="0"/>
              </a:rPr>
              <a:t> in </a:t>
            </a:r>
            <a:r>
              <a:rPr lang="en-US" sz="1800" u="none" dirty="0" err="1">
                <a:latin typeface="Calibri" pitchFamily="34" charset="0"/>
              </a:rPr>
              <a:t>na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hekje</a:t>
            </a:r>
            <a:r>
              <a:rPr lang="en-US" sz="1800" u="none" dirty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240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Substitutie</a:t>
            </a:r>
            <a:endParaRPr lang="nl-NL"/>
          </a:p>
        </p:txBody>
      </p:sp>
      <p:sp>
        <p:nvSpPr>
          <p:cNvPr id="2023427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]s/</a:t>
            </a:r>
            <a:r>
              <a:rPr lang="en-US" sz="2400" b="1" i="1" u="none" dirty="0" err="1"/>
              <a:t>patroon</a:t>
            </a:r>
            <a:r>
              <a:rPr lang="en-US" sz="2400" b="1" u="none" dirty="0"/>
              <a:t>/</a:t>
            </a:r>
            <a:r>
              <a:rPr lang="en-US" sz="2400" b="1" i="1" u="none" dirty="0" err="1"/>
              <a:t>vervanging</a:t>
            </a:r>
            <a:r>
              <a:rPr lang="en-US" sz="2400" b="1" u="none" dirty="0"/>
              <a:t>/</a:t>
            </a:r>
            <a:r>
              <a:rPr lang="en-US" sz="2400" b="1" i="1" u="none" dirty="0" err="1"/>
              <a:t>vlaggen</a:t>
            </a:r>
            <a:r>
              <a:rPr lang="en-US" sz="800" b="1" i="1" u="none" dirty="0"/>
              <a:t/>
            </a:r>
            <a:br>
              <a:rPr lang="en-US" sz="800" b="1" i="1" u="none" dirty="0"/>
            </a:b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vlaggen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i="1" u="none" dirty="0">
                <a:cs typeface="Courier New" pitchFamily="49" charset="0"/>
              </a:rPr>
              <a:t>n</a:t>
            </a:r>
            <a:r>
              <a:rPr lang="en-US" sz="1800" u="none" dirty="0">
                <a:latin typeface="Arial" charset="0"/>
              </a:rPr>
              <a:t>	</a:t>
            </a:r>
            <a:r>
              <a:rPr lang="en-US" sz="1800" u="none" dirty="0" err="1">
                <a:latin typeface="Calibri" pitchFamily="34" charset="0"/>
              </a:rPr>
              <a:t>substituteer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enkel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i="1" u="none" dirty="0">
                <a:latin typeface="Calibri" pitchFamily="34" charset="0"/>
              </a:rPr>
              <a:t>n</a:t>
            </a:r>
            <a:r>
              <a:rPr lang="en-US" sz="1800" u="none" dirty="0">
                <a:latin typeface="Calibri" pitchFamily="34" charset="0"/>
              </a:rPr>
              <a:t>-de </a:t>
            </a:r>
            <a:r>
              <a:rPr lang="en-US" sz="1800" u="none" dirty="0" err="1">
                <a:latin typeface="Calibri" pitchFamily="34" charset="0"/>
              </a:rPr>
              <a:t>voorkomen</a:t>
            </a:r>
            <a:r>
              <a:rPr lang="en-US" sz="1800" u="none" dirty="0">
                <a:latin typeface="Calibri" pitchFamily="34" charset="0"/>
              </a:rPr>
              <a:t> van </a:t>
            </a:r>
            <a:r>
              <a:rPr lang="en-US" sz="1800" u="none" dirty="0" err="1">
                <a:latin typeface="Calibri" pitchFamily="34" charset="0"/>
              </a:rPr>
              <a:t>patroon</a:t>
            </a:r>
            <a:r>
              <a:rPr lang="en-US" sz="1800" u="none" dirty="0">
                <a:latin typeface="Calibri" pitchFamily="34" charset="0"/>
              </a:rPr>
              <a:t> </a:t>
            </a: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>
                <a:latin typeface="Calibri" pitchFamily="34" charset="0"/>
              </a:rPr>
              <a:t>(</a:t>
            </a:r>
            <a:r>
              <a:rPr lang="en-US" sz="1600" i="1" u="none" dirty="0">
                <a:latin typeface="Calibri" pitchFamily="34" charset="0"/>
              </a:rPr>
              <a:t>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</a:t>
            </a:r>
            <a:r>
              <a:rPr lang="en-US" sz="1600" u="none" dirty="0">
                <a:latin typeface="Calibri" pitchFamily="34" charset="0"/>
              </a:rPr>
              <a:t> [1,512])</a:t>
            </a: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g</a:t>
            </a:r>
            <a:r>
              <a:rPr lang="en-US" sz="1800" u="none" dirty="0">
                <a:latin typeface="Arial" charset="0"/>
              </a:rPr>
              <a:t>	</a:t>
            </a:r>
            <a:r>
              <a:rPr lang="en-US" sz="1800" u="none" dirty="0" err="1">
                <a:latin typeface="Calibri" pitchFamily="34" charset="0"/>
              </a:rPr>
              <a:t>substitueer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alle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voorkomens</a:t>
            </a:r>
            <a:r>
              <a:rPr lang="en-US" sz="1800" u="none" dirty="0">
                <a:latin typeface="Calibri" pitchFamily="34" charset="0"/>
              </a:rPr>
              <a:t> van </a:t>
            </a:r>
            <a:r>
              <a:rPr lang="en-US" sz="1800" u="none" dirty="0" err="1">
                <a:latin typeface="Calibri" pitchFamily="34" charset="0"/>
              </a:rPr>
              <a:t>patroon</a:t>
            </a:r>
            <a:endParaRPr lang="en-US" sz="18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p</a:t>
            </a:r>
            <a:r>
              <a:rPr lang="en-US" sz="1800" u="none" dirty="0">
                <a:latin typeface="Arial" charset="0"/>
              </a:rPr>
              <a:t>	</a:t>
            </a:r>
            <a:r>
              <a:rPr lang="en-US" sz="1800" u="none" dirty="0" err="1">
                <a:latin typeface="Calibri" pitchFamily="34" charset="0"/>
              </a:rPr>
              <a:t>schrijf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inhoud</a:t>
            </a:r>
            <a:r>
              <a:rPr lang="en-US" sz="1800" u="none" dirty="0">
                <a:latin typeface="Calibri" pitchFamily="34" charset="0"/>
              </a:rPr>
              <a:t> van pattern space </a:t>
            </a:r>
            <a:r>
              <a:rPr lang="en-US" sz="1800" u="none" dirty="0" err="1">
                <a:latin typeface="Calibri" pitchFamily="34" charset="0"/>
              </a:rPr>
              <a:t>naar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b="1" u="none" dirty="0" err="1">
                <a:cs typeface="Courier New" pitchFamily="49" charset="0"/>
              </a:rPr>
              <a:t>stdout</a:t>
            </a:r>
            <a:endParaRPr lang="en-US" sz="1800" b="1" u="none" dirty="0">
              <a:cs typeface="Courier New" pitchFamily="49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enkel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bij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geslaagde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substitutie</a:t>
            </a:r>
            <a:endParaRPr lang="en-US" sz="16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w</a:t>
            </a:r>
            <a:r>
              <a:rPr lang="en-US" sz="1800" i="1" u="none" dirty="0">
                <a:latin typeface="Arial" charset="0"/>
              </a:rPr>
              <a:t>	</a:t>
            </a:r>
            <a:r>
              <a:rPr lang="en-US" sz="1800" u="none" dirty="0" err="1">
                <a:latin typeface="Calibri" pitchFamily="34" charset="0"/>
              </a:rPr>
              <a:t>schrijf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inhoud</a:t>
            </a:r>
            <a:r>
              <a:rPr lang="en-US" sz="1800" u="none" dirty="0">
                <a:latin typeface="Calibri" pitchFamily="34" charset="0"/>
              </a:rPr>
              <a:t> van pattern space </a:t>
            </a:r>
            <a:r>
              <a:rPr lang="en-US" sz="1800" u="none" dirty="0" err="1">
                <a:latin typeface="Calibri" pitchFamily="34" charset="0"/>
              </a:rPr>
              <a:t>naar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b="1" i="1" u="none" dirty="0" err="1">
                <a:cs typeface="Courier New" pitchFamily="49" charset="0"/>
              </a:rPr>
              <a:t>bestand</a:t>
            </a:r>
            <a:endParaRPr lang="en-US" sz="1800" b="1" i="1" u="none" dirty="0">
              <a:cs typeface="Courier New" pitchFamily="49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enkel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bij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geslaagde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substitutie</a:t>
            </a:r>
            <a:r>
              <a:rPr lang="en-US" sz="800" i="1" u="none" dirty="0">
                <a:latin typeface="Arial" charset="0"/>
              </a:rPr>
              <a:t/>
            </a:r>
            <a:br>
              <a:rPr lang="en-US" sz="800" i="1" u="none" dirty="0">
                <a:latin typeface="Arial" charset="0"/>
              </a:rPr>
            </a:br>
            <a:endParaRPr lang="en-US" sz="800" i="1" u="none" dirty="0">
              <a:latin typeface="Arial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verschillende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vlaggen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mogen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gecombineerd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i="1" u="none" dirty="0" err="1">
                <a:latin typeface="Calibri" pitchFamily="34" charset="0"/>
              </a:rPr>
              <a:t>adres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>
                <a:latin typeface="Calibri" pitchFamily="34" charset="0"/>
              </a:rPr>
              <a:t>regex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patroon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opgegeven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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adres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patroon</a:t>
            </a:r>
            <a:endParaRPr lang="en-US" sz="800" i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3427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Substitutie</a:t>
            </a:r>
            <a:endParaRPr lang="nl-NL"/>
          </a:p>
        </p:txBody>
      </p:sp>
      <p:sp>
        <p:nvSpPr>
          <p:cNvPr id="2024451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]s/</a:t>
            </a:r>
            <a:r>
              <a:rPr lang="en-US" sz="2400" b="1" i="1" u="none" dirty="0" err="1"/>
              <a:t>patroon</a:t>
            </a:r>
            <a:r>
              <a:rPr lang="en-US" sz="2400" b="1" u="none" dirty="0"/>
              <a:t>/</a:t>
            </a:r>
            <a:r>
              <a:rPr lang="en-US" sz="2400" b="1" i="1" u="none" dirty="0" err="1"/>
              <a:t>vervanging</a:t>
            </a:r>
            <a:r>
              <a:rPr lang="en-US" sz="2400" b="1" u="none" dirty="0"/>
              <a:t>/</a:t>
            </a:r>
            <a:r>
              <a:rPr lang="en-US" sz="2400" b="1" i="1" u="none" dirty="0" err="1"/>
              <a:t>vlaggen</a:t>
            </a:r>
            <a:r>
              <a:rPr lang="en-US" sz="800" b="1" i="1" u="none" dirty="0"/>
              <a:t/>
            </a:r>
            <a:br>
              <a:rPr lang="en-US" sz="800" b="1" i="1" u="none" dirty="0"/>
            </a:b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adressen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moeten</a:t>
            </a:r>
            <a:r>
              <a:rPr lang="en-US" sz="2000" u="none" dirty="0">
                <a:latin typeface="Calibri" pitchFamily="34" charset="0"/>
              </a:rPr>
              <a:t> slash (</a:t>
            </a:r>
            <a:r>
              <a:rPr lang="en-US" sz="2000" b="1" u="none" dirty="0">
                <a:cs typeface="Courier New" pitchFamily="49" charset="0"/>
              </a:rPr>
              <a:t>/</a:t>
            </a:r>
            <a:r>
              <a:rPr lang="en-US" sz="2000" u="none" dirty="0">
                <a:latin typeface="Calibri" pitchFamily="34" charset="0"/>
              </a:rPr>
              <a:t>)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scheidingsteken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substitutie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mag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alternatieve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scheidingstekens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gebruiken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letterlijk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scheidingsteken</a:t>
            </a:r>
            <a:r>
              <a:rPr lang="en-US" sz="1800" u="none" dirty="0">
                <a:latin typeface="Calibri" pitchFamily="34" charset="0"/>
              </a:rPr>
              <a:t> in </a:t>
            </a:r>
            <a:r>
              <a:rPr lang="en-US" sz="1800" b="1" i="1" u="none" dirty="0" err="1">
                <a:cs typeface="Courier New" pitchFamily="49" charset="0"/>
              </a:rPr>
              <a:t>patroon</a:t>
            </a:r>
            <a:r>
              <a:rPr lang="en-US" sz="1800" u="none" dirty="0">
                <a:latin typeface="Calibri" pitchFamily="34" charset="0"/>
              </a:rPr>
              <a:t> of </a:t>
            </a:r>
            <a:r>
              <a:rPr lang="en-US" sz="1800" b="1" i="1" u="none" dirty="0" err="1">
                <a:cs typeface="Courier New" pitchFamily="49" charset="0"/>
              </a:rPr>
              <a:t>vervanging</a:t>
            </a:r>
            <a:r>
              <a:rPr lang="en-US" sz="1800" u="none" dirty="0">
                <a:cs typeface="Courier New" pitchFamily="49" charset="0"/>
              </a:rPr>
              <a:t> </a:t>
            </a:r>
            <a:r>
              <a:rPr lang="en-US" sz="1800" u="none" dirty="0">
                <a:latin typeface="Calibri" pitchFamily="34" charset="0"/>
              </a:rPr>
              <a:t/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 err="1">
                <a:latin typeface="Calibri" pitchFamily="34" charset="0"/>
              </a:rPr>
              <a:t>moet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worden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voorafgegeaan</a:t>
            </a:r>
            <a:r>
              <a:rPr lang="en-US" sz="1800" u="none" dirty="0">
                <a:latin typeface="Calibri" pitchFamily="34" charset="0"/>
              </a:rPr>
              <a:t> door </a:t>
            </a:r>
            <a:r>
              <a:rPr lang="en-US" sz="1800" u="none" dirty="0" err="1">
                <a:latin typeface="Calibri" pitchFamily="34" charset="0"/>
              </a:rPr>
              <a:t>een</a:t>
            </a:r>
            <a:r>
              <a:rPr lang="en-US" sz="1800" u="none" dirty="0">
                <a:latin typeface="Calibri" pitchFamily="34" charset="0"/>
              </a:rPr>
              <a:t> backslash (</a:t>
            </a:r>
            <a:r>
              <a:rPr lang="en-US" sz="1800" b="1" u="none" dirty="0">
                <a:cs typeface="Courier New" pitchFamily="49" charset="0"/>
              </a:rPr>
              <a:t>\</a:t>
            </a:r>
            <a:r>
              <a:rPr lang="en-US" sz="1800" u="none" dirty="0">
                <a:latin typeface="Calibri" pitchFamily="34" charset="0"/>
              </a:rPr>
              <a:t>)</a:t>
            </a:r>
            <a:endParaRPr lang="en-US" sz="800" u="none" dirty="0">
              <a:latin typeface="Calibri" pitchFamily="34" charset="0"/>
            </a:endParaRPr>
          </a:p>
          <a:p>
            <a:pPr marL="1143000" lvl="2" indent="-228600" algn="l"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substitutie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gebeurt</a:t>
            </a:r>
            <a:r>
              <a:rPr lang="en-US" sz="2000" u="none" dirty="0">
                <a:latin typeface="Calibri" pitchFamily="34" charset="0"/>
              </a:rPr>
              <a:t> op </a:t>
            </a:r>
            <a:r>
              <a:rPr lang="en-US" sz="2000" u="none" dirty="0" err="1">
                <a:latin typeface="Calibri" pitchFamily="34" charset="0"/>
              </a:rPr>
              <a:t>volledige</a:t>
            </a:r>
            <a:r>
              <a:rPr lang="en-US" sz="2000" u="none" dirty="0">
                <a:latin typeface="Calibri" pitchFamily="34" charset="0"/>
              </a:rPr>
              <a:t> pattern space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regeleindes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kunnen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u="none" dirty="0" err="1">
                <a:latin typeface="Calibri" pitchFamily="34" charset="0"/>
              </a:rPr>
              <a:t>reguliere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expressies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symbolisch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voorgesteld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cs typeface="Courier New" pitchFamily="49" charset="0"/>
              </a:rPr>
              <a:t>\n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4451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Substitutie</a:t>
            </a:r>
            <a:endParaRPr lang="nl-NL"/>
          </a:p>
        </p:txBody>
      </p:sp>
      <p:sp>
        <p:nvSpPr>
          <p:cNvPr id="2025475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]s/</a:t>
            </a:r>
            <a:r>
              <a:rPr lang="en-US" sz="2400" b="1" i="1" u="none" dirty="0" err="1"/>
              <a:t>patroon</a:t>
            </a:r>
            <a:r>
              <a:rPr lang="en-US" sz="2400" b="1" u="none" dirty="0"/>
              <a:t>/</a:t>
            </a:r>
            <a:r>
              <a:rPr lang="en-US" sz="2400" b="1" i="1" u="none" dirty="0" err="1"/>
              <a:t>vervanging</a:t>
            </a:r>
            <a:r>
              <a:rPr lang="en-US" sz="2400" b="1" u="none" dirty="0"/>
              <a:t>/</a:t>
            </a:r>
            <a:r>
              <a:rPr lang="en-US" sz="2400" b="1" i="1" u="none" dirty="0" err="1"/>
              <a:t>vlaggen</a:t>
            </a:r>
            <a:r>
              <a:rPr lang="en-US" sz="800" b="1" i="1" u="none" dirty="0"/>
              <a:t/>
            </a:r>
            <a:br>
              <a:rPr lang="en-US" sz="800" b="1" i="1" u="none" dirty="0"/>
            </a:b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metakarakters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u="none" dirty="0" err="1">
                <a:latin typeface="Calibri" pitchFamily="34" charset="0"/>
              </a:rPr>
              <a:t>vervanging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&amp;</a:t>
            </a:r>
            <a:r>
              <a:rPr lang="en-US" sz="1800" u="none" dirty="0">
                <a:latin typeface="Arial" charset="0"/>
              </a:rPr>
              <a:t>	</a:t>
            </a:r>
            <a:r>
              <a:rPr lang="en-US" sz="1800" u="none" dirty="0" err="1">
                <a:latin typeface="Calibri" pitchFamily="34" charset="0"/>
              </a:rPr>
              <a:t>tekenreeks</a:t>
            </a:r>
            <a:r>
              <a:rPr lang="en-US" sz="1800" u="none" dirty="0">
                <a:latin typeface="Calibri" pitchFamily="34" charset="0"/>
              </a:rPr>
              <a:t> die </a:t>
            </a:r>
            <a:r>
              <a:rPr lang="en-US" sz="1800" u="none" dirty="0" err="1">
                <a:latin typeface="Calibri" pitchFamily="34" charset="0"/>
              </a:rPr>
              <a:t>matcht</a:t>
            </a:r>
            <a:r>
              <a:rPr lang="en-US" sz="1800" u="none" dirty="0">
                <a:latin typeface="Calibri" pitchFamily="34" charset="0"/>
              </a:rPr>
              <a:t> met </a:t>
            </a:r>
            <a:r>
              <a:rPr lang="en-US" sz="1800" b="1" i="1" u="none" dirty="0" err="1">
                <a:cs typeface="Courier New" pitchFamily="49" charset="0"/>
              </a:rPr>
              <a:t>patroon</a:t>
            </a:r>
            <a:endParaRPr lang="en-US" sz="1800" b="1" i="1" u="none" dirty="0">
              <a:cs typeface="Courier New" pitchFamily="49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\</a:t>
            </a:r>
            <a:r>
              <a:rPr lang="en-US" sz="1800" b="1" i="1" u="none" dirty="0">
                <a:cs typeface="Courier New" pitchFamily="49" charset="0"/>
              </a:rPr>
              <a:t>k</a:t>
            </a:r>
            <a:r>
              <a:rPr lang="en-US" sz="1800" i="1" u="none" dirty="0">
                <a:latin typeface="Calibri" pitchFamily="34" charset="0"/>
              </a:rPr>
              <a:t>	</a:t>
            </a:r>
            <a:r>
              <a:rPr lang="en-US" sz="1800" b="1" i="1" u="none" dirty="0" err="1">
                <a:cs typeface="Courier New" pitchFamily="49" charset="0"/>
              </a:rPr>
              <a:t>k</a:t>
            </a:r>
            <a:r>
              <a:rPr lang="en-US" sz="1800" u="none" dirty="0">
                <a:latin typeface="Calibri" pitchFamily="34" charset="0"/>
              </a:rPr>
              <a:t>-de </a:t>
            </a:r>
            <a:r>
              <a:rPr lang="en-US" sz="1800" u="none" dirty="0" err="1">
                <a:latin typeface="Calibri" pitchFamily="34" charset="0"/>
              </a:rPr>
              <a:t>groep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uit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b="1" i="1" u="none" dirty="0" err="1">
                <a:cs typeface="Courier New" pitchFamily="49" charset="0"/>
              </a:rPr>
              <a:t>patroon</a:t>
            </a:r>
            <a:r>
              <a:rPr lang="en-US" sz="1800" u="none" dirty="0">
                <a:latin typeface="Calibri" pitchFamily="34" charset="0"/>
              </a:rPr>
              <a:t> (</a:t>
            </a:r>
            <a:r>
              <a:rPr lang="en-US" sz="1800" b="1" i="1" u="none" dirty="0">
                <a:cs typeface="Courier New" pitchFamily="49" charset="0"/>
              </a:rPr>
              <a:t>k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</a:t>
            </a:r>
            <a:r>
              <a:rPr lang="en-US" sz="1800" u="none" dirty="0">
                <a:latin typeface="Calibri" pitchFamily="34" charset="0"/>
              </a:rPr>
              <a:t> [1,9])</a:t>
            </a:r>
            <a:endParaRPr lang="en-US" sz="1800" i="1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b="1" u="none" dirty="0">
                <a:cs typeface="Courier New" pitchFamily="49" charset="0"/>
              </a:rPr>
              <a:t>\</a:t>
            </a:r>
            <a:r>
              <a:rPr lang="en-US" sz="1800" u="none" dirty="0">
                <a:latin typeface="Calibri" pitchFamily="34" charset="0"/>
              </a:rPr>
              <a:t>	escape-</a:t>
            </a:r>
            <a:r>
              <a:rPr lang="en-US" sz="1800" u="none" dirty="0" err="1">
                <a:latin typeface="Calibri" pitchFamily="34" charset="0"/>
              </a:rPr>
              <a:t>sequentie</a:t>
            </a:r>
            <a:endParaRPr lang="en-US" sz="1800" u="none" dirty="0">
              <a:latin typeface="Calibri" pitchFamily="34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>
                <a:latin typeface="Calibri" pitchFamily="34" charset="0"/>
              </a:rPr>
              <a:t>ampersand (</a:t>
            </a:r>
            <a:r>
              <a:rPr lang="en-US" sz="1600" b="1" u="none" dirty="0">
                <a:cs typeface="Courier New" pitchFamily="49" charset="0"/>
              </a:rPr>
              <a:t>&amp;</a:t>
            </a:r>
            <a:r>
              <a:rPr lang="en-US" sz="1600" u="none" dirty="0">
                <a:latin typeface="Calibri" pitchFamily="34" charset="0"/>
              </a:rPr>
              <a:t>), backslash (</a:t>
            </a:r>
            <a:r>
              <a:rPr lang="en-US" sz="1600" b="1" u="none" dirty="0">
                <a:cs typeface="Courier New" pitchFamily="49" charset="0"/>
              </a:rPr>
              <a:t>\</a:t>
            </a:r>
            <a:r>
              <a:rPr lang="en-US" sz="1600" u="none" dirty="0">
                <a:latin typeface="Calibri" pitchFamily="34" charset="0"/>
              </a:rPr>
              <a:t>) en </a:t>
            </a:r>
            <a:r>
              <a:rPr lang="en-US" sz="1600" u="none" dirty="0" err="1">
                <a:latin typeface="Calibri" pitchFamily="34" charset="0"/>
              </a:rPr>
              <a:t>substitutie-scheidingsteken</a:t>
            </a:r>
            <a:endParaRPr lang="en-US" sz="1600" u="none" dirty="0">
              <a:latin typeface="Calibri" pitchFamily="34" charset="0"/>
            </a:endParaRP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>
                <a:latin typeface="Calibri" pitchFamily="34" charset="0"/>
              </a:rPr>
              <a:t>newline (</a:t>
            </a:r>
            <a:r>
              <a:rPr lang="en-US" sz="1600" b="1" u="none" dirty="0">
                <a:cs typeface="Courier New" pitchFamily="49" charset="0"/>
              </a:rPr>
              <a:t>\n</a:t>
            </a:r>
            <a:r>
              <a:rPr lang="en-US" sz="1600" u="none" dirty="0">
                <a:latin typeface="Calibri" pitchFamily="34" charset="0"/>
              </a:rPr>
              <a:t>)</a:t>
            </a:r>
          </a:p>
          <a:p>
            <a:pPr marL="2057400" lvl="4" indent="-228600" algn="l">
              <a:buFontTx/>
              <a:buChar char="»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kan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gebruikt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worden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om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voor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vervanging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een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tekenreeks</a:t>
            </a:r>
            <a:r>
              <a:rPr lang="en-US" sz="1600" u="none" dirty="0">
                <a:latin typeface="Calibri" pitchFamily="34" charset="0"/>
              </a:rPr>
              <a:t>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>
                <a:latin typeface="Calibri" pitchFamily="34" charset="0"/>
              </a:rPr>
              <a:t>op </a:t>
            </a:r>
            <a:r>
              <a:rPr lang="en-US" sz="1600" u="none" dirty="0" err="1">
                <a:latin typeface="Calibri" pitchFamily="34" charset="0"/>
              </a:rPr>
              <a:t>te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geven</a:t>
            </a:r>
            <a:r>
              <a:rPr lang="en-US" sz="1600" u="none" dirty="0">
                <a:latin typeface="Calibri" pitchFamily="34" charset="0"/>
              </a:rPr>
              <a:t> die over </a:t>
            </a:r>
            <a:r>
              <a:rPr lang="en-US" sz="1600" u="none" dirty="0" err="1">
                <a:latin typeface="Calibri" pitchFamily="34" charset="0"/>
              </a:rPr>
              <a:t>meerdere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regels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loopt</a:t>
            </a:r>
            <a:endParaRPr lang="en-US" sz="16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5475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sed: </a:t>
            </a:r>
            <a:r>
              <a:rPr lang="fr-BE">
                <a:solidFill>
                  <a:srgbClr val="3333CC"/>
                </a:solidFill>
              </a:rPr>
              <a:t>s</a:t>
            </a:r>
            <a:r>
              <a:rPr lang="fr-BE"/>
              <a:t>tream </a:t>
            </a:r>
            <a:r>
              <a:rPr lang="fr-BE">
                <a:solidFill>
                  <a:srgbClr val="3333CC"/>
                </a:solidFill>
              </a:rPr>
              <a:t>ed</a:t>
            </a:r>
            <a:r>
              <a:rPr lang="fr-BE"/>
              <a:t>itor</a:t>
            </a:r>
            <a:endParaRPr lang="nl-NL"/>
          </a:p>
        </p:txBody>
      </p:sp>
      <p:sp>
        <p:nvSpPr>
          <p:cNvPr id="1964037" name="Rectangle 5"/>
          <p:cNvSpPr>
            <a:spLocks noChangeArrowheads="1"/>
          </p:cNvSpPr>
          <p:nvPr/>
        </p:nvSpPr>
        <p:spPr bwMode="auto">
          <a:xfrm>
            <a:off x="971550" y="1557338"/>
            <a:ext cx="7848600" cy="258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wat</a:t>
            </a:r>
            <a:r>
              <a:rPr lang="en-US" sz="2400" u="none" dirty="0">
                <a:latin typeface="Calibri" pitchFamily="34" charset="0"/>
              </a:rPr>
              <a:t> is </a:t>
            </a:r>
            <a:r>
              <a:rPr lang="en-US" sz="2400" u="none" dirty="0" err="1">
                <a:latin typeface="Calibri" pitchFamily="34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?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niet-interactieve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teksteditor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aangeroepen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vanaf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unix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commandolijn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wordt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gebruikt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voor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programmeren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filters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inlezen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via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standaard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invoer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422650" y="4846638"/>
            <a:ext cx="2878138" cy="1246187"/>
            <a:chOff x="2156" y="3053"/>
            <a:chExt cx="1813" cy="785"/>
          </a:xfrm>
        </p:grpSpPr>
        <p:sp>
          <p:nvSpPr>
            <p:cNvPr id="8216" name="Text Box 6"/>
            <p:cNvSpPr txBox="1">
              <a:spLocks noChangeArrowheads="1"/>
            </p:cNvSpPr>
            <p:nvPr/>
          </p:nvSpPr>
          <p:spPr bwMode="auto">
            <a:xfrm>
              <a:off x="2666" y="3326"/>
              <a:ext cx="82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800" u="none">
                  <a:latin typeface="Arial" charset="0"/>
                </a:rPr>
                <a:t>commando</a:t>
              </a:r>
              <a:endParaRPr lang="nl-NL" sz="1800" u="none">
                <a:latin typeface="Arial" charset="0"/>
              </a:endParaRPr>
            </a:p>
          </p:txBody>
        </p:sp>
        <p:sp>
          <p:nvSpPr>
            <p:cNvPr id="8217" name="Rectangle 7"/>
            <p:cNvSpPr>
              <a:spLocks noChangeArrowheads="1"/>
            </p:cNvSpPr>
            <p:nvPr/>
          </p:nvSpPr>
          <p:spPr bwMode="auto">
            <a:xfrm>
              <a:off x="2331" y="3113"/>
              <a:ext cx="1486" cy="68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nl-NL"/>
            </a:p>
          </p:txBody>
        </p:sp>
        <p:sp>
          <p:nvSpPr>
            <p:cNvPr id="8218" name="Line 8"/>
            <p:cNvSpPr>
              <a:spLocks noChangeShapeType="1"/>
            </p:cNvSpPr>
            <p:nvPr/>
          </p:nvSpPr>
          <p:spPr bwMode="auto">
            <a:xfrm>
              <a:off x="3657" y="3518"/>
              <a:ext cx="3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19" name="Line 9"/>
            <p:cNvSpPr>
              <a:spLocks noChangeShapeType="1"/>
            </p:cNvSpPr>
            <p:nvPr/>
          </p:nvSpPr>
          <p:spPr bwMode="auto">
            <a:xfrm>
              <a:off x="3644" y="3379"/>
              <a:ext cx="3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20" name="Line 10"/>
            <p:cNvSpPr>
              <a:spLocks noChangeShapeType="1"/>
            </p:cNvSpPr>
            <p:nvPr/>
          </p:nvSpPr>
          <p:spPr bwMode="auto">
            <a:xfrm>
              <a:off x="3644" y="3657"/>
              <a:ext cx="3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21" name="Line 11"/>
            <p:cNvSpPr>
              <a:spLocks noChangeShapeType="1"/>
            </p:cNvSpPr>
            <p:nvPr/>
          </p:nvSpPr>
          <p:spPr bwMode="auto">
            <a:xfrm>
              <a:off x="3583" y="3792"/>
              <a:ext cx="3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22" name="AutoShape 12"/>
            <p:cNvSpPr>
              <a:spLocks noChangeArrowheads="1"/>
            </p:cNvSpPr>
            <p:nvPr/>
          </p:nvSpPr>
          <p:spPr bwMode="auto">
            <a:xfrm rot="-5400000">
              <a:off x="2757" y="2939"/>
              <a:ext cx="680" cy="1117"/>
            </a:xfrm>
            <a:prstGeom prst="can">
              <a:avLst>
                <a:gd name="adj" fmla="val 41066"/>
              </a:avLst>
            </a:prstGeom>
            <a:gradFill rotWithShape="1">
              <a:gsLst>
                <a:gs pos="0">
                  <a:srgbClr val="D7F0F9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223" name="Line 13"/>
            <p:cNvSpPr>
              <a:spLocks noChangeShapeType="1"/>
            </p:cNvSpPr>
            <p:nvPr/>
          </p:nvSpPr>
          <p:spPr bwMode="auto">
            <a:xfrm>
              <a:off x="2220" y="3240"/>
              <a:ext cx="426" cy="1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24" name="Line 14"/>
            <p:cNvSpPr>
              <a:spLocks noChangeShapeType="1"/>
            </p:cNvSpPr>
            <p:nvPr/>
          </p:nvSpPr>
          <p:spPr bwMode="auto">
            <a:xfrm>
              <a:off x="2271" y="3376"/>
              <a:ext cx="42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25" name="Line 15"/>
            <p:cNvSpPr>
              <a:spLocks noChangeShapeType="1"/>
            </p:cNvSpPr>
            <p:nvPr/>
          </p:nvSpPr>
          <p:spPr bwMode="auto">
            <a:xfrm>
              <a:off x="2297" y="3518"/>
              <a:ext cx="42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26" name="Line 16"/>
            <p:cNvSpPr>
              <a:spLocks noChangeShapeType="1"/>
            </p:cNvSpPr>
            <p:nvPr/>
          </p:nvSpPr>
          <p:spPr bwMode="auto">
            <a:xfrm>
              <a:off x="2276" y="3654"/>
              <a:ext cx="42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27" name="Line 17"/>
            <p:cNvSpPr>
              <a:spLocks noChangeShapeType="1"/>
            </p:cNvSpPr>
            <p:nvPr/>
          </p:nvSpPr>
          <p:spPr bwMode="auto">
            <a:xfrm>
              <a:off x="2225" y="3790"/>
              <a:ext cx="42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28" name="Text Box 18"/>
            <p:cNvSpPr txBox="1">
              <a:spLocks noChangeArrowheads="1"/>
            </p:cNvSpPr>
            <p:nvPr/>
          </p:nvSpPr>
          <p:spPr bwMode="auto">
            <a:xfrm>
              <a:off x="2156" y="3062"/>
              <a:ext cx="340" cy="1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400" u="none" dirty="0" err="1">
                  <a:latin typeface="Calibri" pitchFamily="34" charset="0"/>
                </a:rPr>
                <a:t>stdin</a:t>
              </a:r>
              <a:endParaRPr lang="nl-NL" sz="1400" u="none" dirty="0">
                <a:latin typeface="Calibri" pitchFamily="34" charset="0"/>
              </a:endParaRPr>
            </a:p>
          </p:txBody>
        </p:sp>
        <p:sp>
          <p:nvSpPr>
            <p:cNvPr id="8229" name="Line 19"/>
            <p:cNvSpPr>
              <a:spLocks noChangeShapeType="1"/>
            </p:cNvSpPr>
            <p:nvPr/>
          </p:nvSpPr>
          <p:spPr bwMode="auto">
            <a:xfrm>
              <a:off x="3611" y="3244"/>
              <a:ext cx="312" cy="1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30" name="Text Box 20"/>
            <p:cNvSpPr txBox="1">
              <a:spLocks noChangeArrowheads="1"/>
            </p:cNvSpPr>
            <p:nvPr/>
          </p:nvSpPr>
          <p:spPr bwMode="auto">
            <a:xfrm>
              <a:off x="3534" y="3053"/>
              <a:ext cx="412" cy="1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400" u="none">
                  <a:latin typeface="Calibri" pitchFamily="34" charset="0"/>
                </a:rPr>
                <a:t>stdout</a:t>
              </a:r>
              <a:endParaRPr lang="nl-NL" sz="1400" u="none">
                <a:latin typeface="Calibri" pitchFamily="34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90688" y="4670425"/>
            <a:ext cx="649287" cy="935038"/>
            <a:chOff x="1746" y="2115"/>
            <a:chExt cx="409" cy="589"/>
          </a:xfrm>
        </p:grpSpPr>
        <p:grpSp>
          <p:nvGrpSpPr>
            <p:cNvPr id="8198" name="Group 22"/>
            <p:cNvGrpSpPr>
              <a:grpSpLocks/>
            </p:cNvGrpSpPr>
            <p:nvPr/>
          </p:nvGrpSpPr>
          <p:grpSpPr bwMode="auto">
            <a:xfrm>
              <a:off x="1746" y="2115"/>
              <a:ext cx="409" cy="589"/>
              <a:chOff x="1383" y="935"/>
              <a:chExt cx="907" cy="1134"/>
            </a:xfrm>
          </p:grpSpPr>
          <p:sp>
            <p:nvSpPr>
              <p:cNvPr id="8200" name="AutoShape 23"/>
              <p:cNvSpPr>
                <a:spLocks noChangeArrowheads="1"/>
              </p:cNvSpPr>
              <p:nvPr/>
            </p:nvSpPr>
            <p:spPr bwMode="auto">
              <a:xfrm>
                <a:off x="1383" y="935"/>
                <a:ext cx="907" cy="1134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01" name="Line 24"/>
              <p:cNvSpPr>
                <a:spLocks noChangeShapeType="1"/>
              </p:cNvSpPr>
              <p:nvPr/>
            </p:nvSpPr>
            <p:spPr bwMode="auto">
              <a:xfrm>
                <a:off x="1498" y="1026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02" name="Line 25"/>
              <p:cNvSpPr>
                <a:spLocks noChangeShapeType="1"/>
              </p:cNvSpPr>
              <p:nvPr/>
            </p:nvSpPr>
            <p:spPr bwMode="auto">
              <a:xfrm>
                <a:off x="1498" y="1162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03" name="Line 26"/>
              <p:cNvSpPr>
                <a:spLocks noChangeShapeType="1"/>
              </p:cNvSpPr>
              <p:nvPr/>
            </p:nvSpPr>
            <p:spPr bwMode="auto">
              <a:xfrm>
                <a:off x="1498" y="1298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04" name="Line 27"/>
              <p:cNvSpPr>
                <a:spLocks noChangeShapeType="1"/>
              </p:cNvSpPr>
              <p:nvPr/>
            </p:nvSpPr>
            <p:spPr bwMode="auto">
              <a:xfrm>
                <a:off x="1498" y="1434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05" name="Line 28"/>
              <p:cNvSpPr>
                <a:spLocks noChangeShapeType="1"/>
              </p:cNvSpPr>
              <p:nvPr/>
            </p:nvSpPr>
            <p:spPr bwMode="auto">
              <a:xfrm>
                <a:off x="1498" y="1570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06" name="Line 29"/>
              <p:cNvSpPr>
                <a:spLocks noChangeShapeType="1"/>
              </p:cNvSpPr>
              <p:nvPr/>
            </p:nvSpPr>
            <p:spPr bwMode="auto">
              <a:xfrm>
                <a:off x="1498" y="1706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07" name="Line 30"/>
              <p:cNvSpPr>
                <a:spLocks noChangeShapeType="1"/>
              </p:cNvSpPr>
              <p:nvPr/>
            </p:nvSpPr>
            <p:spPr bwMode="auto">
              <a:xfrm>
                <a:off x="1498" y="1842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08" name="Line 31"/>
              <p:cNvSpPr>
                <a:spLocks noChangeShapeType="1"/>
              </p:cNvSpPr>
              <p:nvPr/>
            </p:nvSpPr>
            <p:spPr bwMode="auto">
              <a:xfrm>
                <a:off x="1498" y="1978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09" name="Line 32"/>
              <p:cNvSpPr>
                <a:spLocks noChangeShapeType="1"/>
              </p:cNvSpPr>
              <p:nvPr/>
            </p:nvSpPr>
            <p:spPr bwMode="auto">
              <a:xfrm>
                <a:off x="1498" y="1092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10" name="Line 33"/>
              <p:cNvSpPr>
                <a:spLocks noChangeShapeType="1"/>
              </p:cNvSpPr>
              <p:nvPr/>
            </p:nvSpPr>
            <p:spPr bwMode="auto">
              <a:xfrm>
                <a:off x="1498" y="1228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11" name="Line 34"/>
              <p:cNvSpPr>
                <a:spLocks noChangeShapeType="1"/>
              </p:cNvSpPr>
              <p:nvPr/>
            </p:nvSpPr>
            <p:spPr bwMode="auto">
              <a:xfrm>
                <a:off x="1498" y="1364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12" name="Line 35"/>
              <p:cNvSpPr>
                <a:spLocks noChangeShapeType="1"/>
              </p:cNvSpPr>
              <p:nvPr/>
            </p:nvSpPr>
            <p:spPr bwMode="auto">
              <a:xfrm>
                <a:off x="1498" y="1500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13" name="Line 36"/>
              <p:cNvSpPr>
                <a:spLocks noChangeShapeType="1"/>
              </p:cNvSpPr>
              <p:nvPr/>
            </p:nvSpPr>
            <p:spPr bwMode="auto">
              <a:xfrm>
                <a:off x="1498" y="1636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14" name="Line 37"/>
              <p:cNvSpPr>
                <a:spLocks noChangeShapeType="1"/>
              </p:cNvSpPr>
              <p:nvPr/>
            </p:nvSpPr>
            <p:spPr bwMode="auto">
              <a:xfrm>
                <a:off x="1498" y="1772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8215" name="Line 38"/>
              <p:cNvSpPr>
                <a:spLocks noChangeShapeType="1"/>
              </p:cNvSpPr>
              <p:nvPr/>
            </p:nvSpPr>
            <p:spPr bwMode="auto">
              <a:xfrm>
                <a:off x="1498" y="1908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8199" name="Rectangle 39"/>
            <p:cNvSpPr>
              <a:spLocks noChangeArrowheads="1"/>
            </p:cNvSpPr>
            <p:nvPr/>
          </p:nvSpPr>
          <p:spPr bwMode="auto">
            <a:xfrm>
              <a:off x="1900" y="2154"/>
              <a:ext cx="100" cy="52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33559 -3.7037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4037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Wissen</a:t>
            </a:r>
            <a:endParaRPr lang="nl-NL"/>
          </a:p>
        </p:txBody>
      </p:sp>
      <p:sp>
        <p:nvSpPr>
          <p:cNvPr id="2026499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]d</a:t>
            </a:r>
            <a:r>
              <a:rPr lang="en-US" sz="800" b="1" i="1" u="none" dirty="0"/>
              <a:t/>
            </a:r>
            <a:br>
              <a:rPr lang="en-US" sz="800" b="1" i="1" u="none" dirty="0"/>
            </a:b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wist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volledige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de pattern space</a:t>
            </a: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niet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enkel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gedeelte</a:t>
            </a:r>
            <a:r>
              <a:rPr lang="en-US" sz="1800" u="none" dirty="0">
                <a:latin typeface="Calibri" pitchFamily="34" charset="0"/>
              </a:rPr>
              <a:t> van </a:t>
            </a:r>
            <a:r>
              <a:rPr lang="en-US" sz="1800" u="none" dirty="0" err="1">
                <a:latin typeface="Calibri" pitchFamily="34" charset="0"/>
              </a:rPr>
              <a:t>regel</a:t>
            </a:r>
            <a:r>
              <a:rPr lang="en-US" sz="1800" u="none" dirty="0">
                <a:latin typeface="Calibri" pitchFamily="34" charset="0"/>
              </a:rPr>
              <a:t> die </a:t>
            </a:r>
            <a:r>
              <a:rPr lang="en-US" sz="1800" u="none" dirty="0" err="1">
                <a:latin typeface="Calibri" pitchFamily="34" charset="0"/>
              </a:rPr>
              <a:t>eventueel</a:t>
            </a:r>
            <a:r>
              <a:rPr lang="en-US" sz="1800" u="none" dirty="0">
                <a:latin typeface="Calibri" pitchFamily="34" charset="0"/>
              </a:rPr>
              <a:t>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 err="1">
                <a:latin typeface="Calibri" pitchFamily="34" charset="0"/>
              </a:rPr>
              <a:t>overeenkomt</a:t>
            </a:r>
            <a:r>
              <a:rPr lang="en-US" sz="1800" u="none" dirty="0">
                <a:latin typeface="Calibri" pitchFamily="34" charset="0"/>
              </a:rPr>
              <a:t> met de </a:t>
            </a:r>
            <a:r>
              <a:rPr lang="en-US" sz="1800" u="none" dirty="0" err="1">
                <a:latin typeface="Calibri" pitchFamily="34" charset="0"/>
              </a:rPr>
              <a:t>regex</a:t>
            </a:r>
            <a:r>
              <a:rPr lang="en-US" sz="1800" u="none" dirty="0">
                <a:latin typeface="Calibri" pitchFamily="34" charset="0"/>
              </a:rPr>
              <a:t> in het </a:t>
            </a:r>
            <a:r>
              <a:rPr lang="en-US" sz="1800" u="none" dirty="0" err="1">
                <a:latin typeface="Calibri" pitchFamily="34" charset="0"/>
              </a:rPr>
              <a:t>adres</a:t>
            </a:r>
            <a:endParaRPr lang="en-US" sz="800" u="none" dirty="0">
              <a:latin typeface="Calibri" pitchFamily="34" charset="0"/>
            </a:endParaRPr>
          </a:p>
          <a:p>
            <a:pPr marL="1143000" lvl="2" indent="-228600" algn="l">
              <a:tabLst>
                <a:tab pos="1795463" algn="l"/>
              </a:tabLst>
            </a:pP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na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cs typeface="Courier New" pitchFamily="49" charset="0"/>
              </a:rPr>
              <a:t>d</a:t>
            </a:r>
            <a:r>
              <a:rPr lang="en-US" sz="2000" u="none" dirty="0">
                <a:latin typeface="Calibri" pitchFamily="34" charset="0"/>
              </a:rPr>
              <a:t> commando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verder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geen</a:t>
            </a:r>
            <a:r>
              <a:rPr lang="en-US" sz="2000" u="none" dirty="0" smtClean="0">
                <a:latin typeface="Calibri" pitchFamily="34" charset="0"/>
              </a:rPr>
              <a:t> commando's </a:t>
            </a:r>
            <a:br>
              <a:rPr lang="en-US" sz="2000" u="none" dirty="0" smtClean="0">
                <a:latin typeface="Calibri" pitchFamily="34" charset="0"/>
              </a:rPr>
            </a:br>
            <a:r>
              <a:rPr lang="en-US" sz="2000" u="none" dirty="0" err="1" smtClean="0">
                <a:latin typeface="Calibri" pitchFamily="34" charset="0"/>
              </a:rPr>
              <a:t>meer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2000" u="none" dirty="0">
                <a:latin typeface="Calibri" pitchFamily="34" charset="0"/>
              </a:rPr>
              <a:t> op de </a:t>
            </a:r>
            <a:r>
              <a:rPr lang="en-US" sz="2000" u="none" dirty="0" err="1">
                <a:latin typeface="Calibri" pitchFamily="34" charset="0"/>
              </a:rPr>
              <a:t>lege</a:t>
            </a:r>
            <a:r>
              <a:rPr lang="en-US" sz="2000" u="none" dirty="0">
                <a:latin typeface="Calibri" pitchFamily="34" charset="0"/>
              </a:rPr>
              <a:t> pattern space</a:t>
            </a: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verandert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normale</a:t>
            </a:r>
            <a:r>
              <a:rPr lang="en-US" sz="1800" u="none" dirty="0">
                <a:latin typeface="Calibri" pitchFamily="34" charset="0"/>
              </a:rPr>
              <a:t> flow-of-control van </a:t>
            </a:r>
            <a:r>
              <a:rPr lang="en-US" sz="1800" b="1" u="none" dirty="0" err="1">
                <a:cs typeface="Courier New" pitchFamily="49" charset="0"/>
              </a:rPr>
              <a:t>sed</a:t>
            </a:r>
            <a:endParaRPr lang="en-US" sz="1800" b="1" u="none" dirty="0">
              <a:cs typeface="Courier New" pitchFamily="49" charset="0"/>
            </a:endParaRPr>
          </a:p>
          <a:p>
            <a:pPr marL="1600200" lvl="3" indent="-228600" algn="l">
              <a:buFontTx/>
              <a:buChar char="–"/>
              <a:tabLst>
                <a:tab pos="1795463" algn="l"/>
              </a:tabLst>
            </a:pPr>
            <a:r>
              <a:rPr lang="en-US" sz="1600" u="none" dirty="0" err="1">
                <a:latin typeface="Calibri" pitchFamily="34" charset="0"/>
              </a:rPr>
              <a:t>nieuwe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regel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wordt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ingelezen</a:t>
            </a:r>
            <a:r>
              <a:rPr lang="en-US" sz="1600" u="none" dirty="0">
                <a:latin typeface="Calibri" pitchFamily="34" charset="0"/>
              </a:rPr>
              <a:t> in de pattern space</a:t>
            </a:r>
          </a:p>
          <a:p>
            <a:pPr marL="1600200" lvl="3" indent="-228600" algn="l">
              <a:buFontTx/>
              <a:buChar char="–"/>
              <a:tabLst>
                <a:tab pos="1795463" algn="l"/>
              </a:tabLst>
            </a:pPr>
            <a:r>
              <a:rPr lang="en-US" sz="1600" u="none" dirty="0">
                <a:latin typeface="Calibri" pitchFamily="34" charset="0"/>
              </a:rPr>
              <a:t>script </a:t>
            </a:r>
            <a:r>
              <a:rPr lang="en-US" sz="1600" u="none" dirty="0" err="1">
                <a:latin typeface="Calibri" pitchFamily="34" charset="0"/>
              </a:rPr>
              <a:t>wordt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opnieuw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uitgevoerd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vanaf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eerste</a:t>
            </a:r>
            <a:r>
              <a:rPr lang="en-US" sz="1600" u="none" dirty="0">
                <a:latin typeface="Calibri" pitchFamily="34" charset="0"/>
              </a:rPr>
              <a:t> commando</a:t>
            </a:r>
          </a:p>
        </p:txBody>
      </p:sp>
      <p:sp>
        <p:nvSpPr>
          <p:cNvPr id="2026513" name="AutoShape 17"/>
          <p:cNvSpPr>
            <a:spLocks noChangeArrowheads="1"/>
          </p:cNvSpPr>
          <p:nvPr/>
        </p:nvSpPr>
        <p:spPr bwMode="auto">
          <a:xfrm>
            <a:off x="1403350" y="5734050"/>
            <a:ext cx="7416800" cy="719138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400" b="1" u="none" dirty="0" err="1"/>
              <a:t>sed</a:t>
            </a:r>
            <a:r>
              <a:rPr lang="en-GB" sz="2400" b="1" u="none" dirty="0"/>
              <a:t> '/^$/d' document</a:t>
            </a:r>
          </a:p>
          <a:p>
            <a:pPr algn="l">
              <a:buFontTx/>
              <a:buNone/>
            </a:pPr>
            <a:r>
              <a:rPr lang="en-GB" sz="2400" b="1" u="none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6499" grpId="0" build="p" bldLvl="2"/>
      <p:bldP spid="20265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Toevoegen en vervangen</a:t>
            </a:r>
            <a:endParaRPr lang="nl-NL"/>
          </a:p>
        </p:txBody>
      </p:sp>
      <p:sp>
        <p:nvSpPr>
          <p:cNvPr id="2027523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regel-adres</a:t>
            </a:r>
            <a:r>
              <a:rPr lang="en-US" sz="2400" b="1" u="none" dirty="0"/>
              <a:t>]a\</a:t>
            </a:r>
            <a:br>
              <a:rPr lang="en-US" sz="2400" b="1" u="none" dirty="0"/>
            </a:br>
            <a:r>
              <a:rPr lang="en-US" sz="2400" b="1" u="none" dirty="0" err="1"/>
              <a:t>tekst</a:t>
            </a:r>
            <a:endParaRPr lang="en-US" sz="2400" b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tekst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uitschrijven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nadat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van de pattern space </a:t>
            </a:r>
            <a:r>
              <a:rPr lang="en-US" sz="2000" u="none" dirty="0" err="1">
                <a:latin typeface="Calibri" pitchFamily="34" charset="0"/>
              </a:rPr>
              <a:t>werd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uitgeschreven</a:t>
            </a: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u="none" dirty="0">
              <a:latin typeface="Arial" charset="0"/>
            </a:endParaRPr>
          </a:p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regel-adres</a:t>
            </a:r>
            <a:r>
              <a:rPr lang="en-US" sz="2400" b="1" u="none" dirty="0"/>
              <a:t>]</a:t>
            </a:r>
            <a:r>
              <a:rPr lang="en-US" sz="2400" b="1" u="none" dirty="0" err="1"/>
              <a:t>i</a:t>
            </a:r>
            <a:r>
              <a:rPr lang="en-US" sz="2400" b="1" u="none" dirty="0"/>
              <a:t>\</a:t>
            </a:r>
            <a:br>
              <a:rPr lang="en-US" sz="2400" b="1" u="none" dirty="0"/>
            </a:br>
            <a:r>
              <a:rPr lang="en-US" sz="2400" b="1" u="none" dirty="0" err="1"/>
              <a:t>tekst</a:t>
            </a:r>
            <a:endParaRPr lang="en-US" sz="2400" b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tekst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uitschrijven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vooraleer</a:t>
            </a:r>
            <a:r>
              <a:rPr lang="en-US" sz="2000" u="none" dirty="0">
                <a:latin typeface="Calibri" pitchFamily="34" charset="0"/>
              </a:rPr>
              <a:t> de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de pattern space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uitgeschreven</a:t>
            </a:r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800" b="1" u="none" dirty="0"/>
          </a:p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]c\</a:t>
            </a:r>
            <a:br>
              <a:rPr lang="en-US" sz="2400" b="1" u="none" dirty="0"/>
            </a:br>
            <a:r>
              <a:rPr lang="en-US" sz="2400" b="1" u="none" dirty="0" err="1"/>
              <a:t>tekst</a:t>
            </a:r>
            <a:endParaRPr lang="en-US" sz="2400" b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tekst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uitschrijven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u="none" dirty="0" err="1">
                <a:latin typeface="Calibri" pitchFamily="34" charset="0"/>
              </a:rPr>
              <a:t>plaats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van de pattern space </a:t>
            </a:r>
            <a:r>
              <a:rPr lang="en-US" sz="2000" u="none" dirty="0" err="1">
                <a:latin typeface="Calibri" pitchFamily="34" charset="0"/>
              </a:rPr>
              <a:t>zelf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uitgeschreven</a:t>
            </a:r>
            <a:endParaRPr lang="en-US" sz="20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2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Weergeven</a:t>
            </a:r>
            <a:endParaRPr lang="nl-NL"/>
          </a:p>
        </p:txBody>
      </p:sp>
      <p:sp>
        <p:nvSpPr>
          <p:cNvPr id="2028547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215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]l</a:t>
            </a:r>
            <a:r>
              <a:rPr lang="en-US" sz="800" b="1" i="1" u="none" dirty="0"/>
              <a:t/>
            </a:r>
            <a:br>
              <a:rPr lang="en-US" sz="800" b="1" i="1" u="none" dirty="0"/>
            </a:b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endParaRPr lang="en-US" sz="2000" b="1" u="none" dirty="0">
              <a:cs typeface="Courier New" pitchFamily="49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niet-afdrukbare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lettertekens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voorgesteld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door ASCII-codes (</a:t>
            </a:r>
            <a:r>
              <a:rPr lang="en-US" sz="2000" u="none" dirty="0" err="1">
                <a:latin typeface="Calibri" pitchFamily="34" charset="0"/>
              </a:rPr>
              <a:t>hexadecimaal</a:t>
            </a:r>
            <a:r>
              <a:rPr lang="en-US" sz="2000" u="none" dirty="0">
                <a:latin typeface="Calibri" pitchFamily="34" charset="0"/>
              </a:rPr>
              <a:t>; 2 </a:t>
            </a:r>
            <a:r>
              <a:rPr lang="en-US" sz="2000" u="none" dirty="0" err="1">
                <a:latin typeface="Calibri" pitchFamily="34" charset="0"/>
              </a:rPr>
              <a:t>karakters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"</a:t>
            </a:r>
            <a:r>
              <a:rPr lang="en-US" sz="2000" u="none" dirty="0" err="1">
                <a:latin typeface="Calibri" pitchFamily="34" charset="0"/>
              </a:rPr>
              <a:t>onzichtbare</a:t>
            </a:r>
            <a:r>
              <a:rPr lang="en-US" sz="2000" u="none" dirty="0">
                <a:latin typeface="Calibri" pitchFamily="34" charset="0"/>
              </a:rPr>
              <a:t>" </a:t>
            </a:r>
            <a:r>
              <a:rPr lang="en-US" sz="2000" u="none" dirty="0" err="1">
                <a:latin typeface="Calibri" pitchFamily="34" charset="0"/>
              </a:rPr>
              <a:t>tekens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weer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geven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028553" name="AutoShape 9"/>
          <p:cNvSpPr>
            <a:spLocks noChangeArrowheads="1"/>
          </p:cNvSpPr>
          <p:nvPr/>
        </p:nvSpPr>
        <p:spPr bwMode="auto">
          <a:xfrm>
            <a:off x="1403350" y="3933825"/>
            <a:ext cx="7416800" cy="2519363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 dirty="0" smtClean="0">
                <a:solidFill>
                  <a:srgbClr val="009900"/>
                </a:solidFill>
              </a:rPr>
              <a:t>$</a:t>
            </a:r>
            <a:r>
              <a:rPr lang="en-GB" sz="1800" b="1" u="none" dirty="0" smtClean="0"/>
              <a:t> </a:t>
            </a:r>
            <a:r>
              <a:rPr lang="en-GB" sz="1800" b="1" u="none" dirty="0"/>
              <a:t>less test</a:t>
            </a:r>
          </a:p>
          <a:p>
            <a:pPr algn="l">
              <a:buFontTx/>
              <a:buNone/>
            </a:pPr>
            <a:r>
              <a:rPr lang="en-GB" sz="1800" b="1" u="none" dirty="0" err="1"/>
              <a:t>Hierna</a:t>
            </a:r>
            <a:r>
              <a:rPr lang="en-GB" sz="1800" b="1" u="none" dirty="0"/>
              <a:t> </a:t>
            </a:r>
            <a:r>
              <a:rPr lang="en-GB" sz="1800" b="1" u="none" dirty="0" err="1"/>
              <a:t>volgen</a:t>
            </a:r>
            <a:r>
              <a:rPr lang="en-GB" sz="1800" b="1" u="none" dirty="0"/>
              <a:t> </a:t>
            </a:r>
            <a:r>
              <a:rPr lang="en-GB" sz="1800" b="1" u="none" dirty="0" err="1"/>
              <a:t>enkele</a:t>
            </a:r>
            <a:r>
              <a:rPr lang="en-GB" sz="1800" b="1" u="none" dirty="0"/>
              <a:t> </a:t>
            </a:r>
            <a:r>
              <a:rPr lang="en-GB" sz="1800" b="1" u="none" dirty="0" err="1"/>
              <a:t>speciale</a:t>
            </a:r>
            <a:r>
              <a:rPr lang="en-GB" sz="1800" b="1" u="none" dirty="0"/>
              <a:t> </a:t>
            </a:r>
            <a:r>
              <a:rPr lang="en-GB" sz="1800" b="1" u="none" dirty="0" err="1"/>
              <a:t>lettertekens</a:t>
            </a:r>
            <a:r>
              <a:rPr lang="en-GB" sz="1800" b="1" u="none" dirty="0"/>
              <a:t>: ^A ^B</a:t>
            </a:r>
          </a:p>
          <a:p>
            <a:pPr algn="l">
              <a:buFontTx/>
              <a:buNone/>
            </a:pPr>
            <a:r>
              <a:rPr lang="en-GB" sz="1800" b="1" u="none" dirty="0"/>
              <a:t>^M ^G</a:t>
            </a:r>
            <a:br>
              <a:rPr lang="en-GB" sz="1800" b="1" u="none" dirty="0"/>
            </a:br>
            <a:endParaRPr lang="en-GB" sz="1800" b="1" u="none" dirty="0"/>
          </a:p>
          <a:p>
            <a:pPr algn="l">
              <a:buFontTx/>
              <a:buNone/>
            </a:pPr>
            <a:r>
              <a:rPr lang="en-GB" sz="1800" b="1" u="none" dirty="0" smtClean="0">
                <a:solidFill>
                  <a:srgbClr val="009900"/>
                </a:solidFill>
              </a:rPr>
              <a:t>$</a:t>
            </a:r>
            <a:r>
              <a:rPr lang="en-GB" sz="1800" b="1" u="none" dirty="0" smtClean="0"/>
              <a:t> </a:t>
            </a:r>
            <a:r>
              <a:rPr lang="en-GB" sz="1800" b="1" u="none" dirty="0" err="1"/>
              <a:t>sed</a:t>
            </a:r>
            <a:r>
              <a:rPr lang="en-GB" sz="1800" b="1" u="none" dirty="0"/>
              <a:t> -</a:t>
            </a:r>
            <a:r>
              <a:rPr lang="en-GB" sz="1800" b="1" u="none" dirty="0" smtClean="0"/>
              <a:t>ne </a:t>
            </a:r>
            <a:r>
              <a:rPr lang="en-GB" sz="1800" b="1" u="none" dirty="0"/>
              <a:t>"l" test</a:t>
            </a:r>
          </a:p>
          <a:p>
            <a:pPr algn="l">
              <a:buFontTx/>
              <a:buNone/>
            </a:pPr>
            <a:r>
              <a:rPr lang="en-GB" sz="1800" b="1" u="none" dirty="0" err="1"/>
              <a:t>Hierna</a:t>
            </a:r>
            <a:r>
              <a:rPr lang="en-GB" sz="1800" b="1" u="none" dirty="0"/>
              <a:t> </a:t>
            </a:r>
            <a:r>
              <a:rPr lang="en-GB" sz="1800" b="1" u="none" dirty="0" err="1"/>
              <a:t>volgen</a:t>
            </a:r>
            <a:r>
              <a:rPr lang="en-GB" sz="1800" b="1" u="none" dirty="0"/>
              <a:t> </a:t>
            </a:r>
            <a:r>
              <a:rPr lang="en-GB" sz="1800" b="1" u="none" dirty="0" err="1"/>
              <a:t>enkele</a:t>
            </a:r>
            <a:r>
              <a:rPr lang="en-GB" sz="1800" b="1" u="none" dirty="0"/>
              <a:t> </a:t>
            </a:r>
            <a:r>
              <a:rPr lang="en-GB" sz="1800" b="1" u="none" dirty="0" err="1"/>
              <a:t>speciale</a:t>
            </a:r>
            <a:r>
              <a:rPr lang="en-GB" sz="1800" b="1" u="none" dirty="0"/>
              <a:t> </a:t>
            </a:r>
            <a:r>
              <a:rPr lang="en-GB" sz="1800" b="1" u="none" dirty="0" err="1"/>
              <a:t>lettertekens</a:t>
            </a:r>
            <a:r>
              <a:rPr lang="en-GB" sz="1800" b="1" u="none" dirty="0"/>
              <a:t> \01 \02</a:t>
            </a:r>
            <a:br>
              <a:rPr lang="en-GB" sz="1800" b="1" u="none" dirty="0"/>
            </a:br>
            <a:r>
              <a:rPr lang="en-GB" sz="1800" b="1" u="none" dirty="0"/>
              <a:t>\15 \07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547" grpId="0" build="p" bldLvl="2"/>
      <p:bldP spid="20285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Weergeven</a:t>
            </a:r>
            <a:endParaRPr lang="nl-NL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223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]l</a:t>
            </a:r>
            <a:r>
              <a:rPr lang="en-US" sz="800" b="1" i="1" u="none" dirty="0"/>
              <a:t/>
            </a:r>
            <a:br>
              <a:rPr lang="en-US" sz="800" b="1" i="1" u="none" dirty="0"/>
            </a:b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endParaRPr lang="en-US" sz="2000" b="1" u="none" dirty="0">
              <a:cs typeface="Courier New" pitchFamily="49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niet-afdrukbare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lettertekens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voorgesteld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door ASCII-codes (</a:t>
            </a:r>
            <a:r>
              <a:rPr lang="en-US" sz="2000" u="none" dirty="0" err="1">
                <a:latin typeface="Calibri" pitchFamily="34" charset="0"/>
              </a:rPr>
              <a:t>hexadecimaal</a:t>
            </a:r>
            <a:r>
              <a:rPr lang="en-US" sz="2000" u="none" dirty="0">
                <a:latin typeface="Calibri" pitchFamily="34" charset="0"/>
              </a:rPr>
              <a:t>; 2 </a:t>
            </a:r>
            <a:r>
              <a:rPr lang="en-US" sz="2000" u="none" dirty="0" err="1">
                <a:latin typeface="Calibri" pitchFamily="34" charset="0"/>
              </a:rPr>
              <a:t>karakters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"</a:t>
            </a:r>
            <a:r>
              <a:rPr lang="en-US" sz="2000" u="none" dirty="0" err="1">
                <a:latin typeface="Calibri" pitchFamily="34" charset="0"/>
              </a:rPr>
              <a:t>onzichtbare</a:t>
            </a:r>
            <a:r>
              <a:rPr lang="en-US" sz="2000" u="none" dirty="0">
                <a:latin typeface="Calibri" pitchFamily="34" charset="0"/>
              </a:rPr>
              <a:t>" </a:t>
            </a:r>
            <a:r>
              <a:rPr lang="en-US" sz="2000" u="none" dirty="0" err="1">
                <a:latin typeface="Calibri" pitchFamily="34" charset="0"/>
              </a:rPr>
              <a:t>tekens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weer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geven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36868" name="AutoShape 9"/>
          <p:cNvSpPr>
            <a:spLocks noChangeArrowheads="1"/>
          </p:cNvSpPr>
          <p:nvPr/>
        </p:nvSpPr>
        <p:spPr bwMode="auto">
          <a:xfrm>
            <a:off x="1403350" y="3933825"/>
            <a:ext cx="7416800" cy="2519363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 dirty="0" smtClean="0">
                <a:solidFill>
                  <a:srgbClr val="009900"/>
                </a:solidFill>
              </a:rPr>
              <a:t>$</a:t>
            </a:r>
            <a:r>
              <a:rPr lang="en-GB" sz="1800" b="1" u="none" dirty="0" smtClean="0"/>
              <a:t> </a:t>
            </a:r>
            <a:r>
              <a:rPr lang="en-GB" sz="1800" b="1" u="none" dirty="0"/>
              <a:t>less test</a:t>
            </a:r>
          </a:p>
          <a:p>
            <a:pPr algn="l">
              <a:buFontTx/>
              <a:buNone/>
            </a:pPr>
            <a:r>
              <a:rPr lang="en-GB" sz="1800" b="1" u="none" dirty="0" err="1"/>
              <a:t>Hierna</a:t>
            </a:r>
            <a:r>
              <a:rPr lang="en-GB" sz="1800" b="1" u="none" dirty="0"/>
              <a:t> </a:t>
            </a:r>
            <a:r>
              <a:rPr lang="en-GB" sz="1800" b="1" u="none" dirty="0" err="1"/>
              <a:t>volgen</a:t>
            </a:r>
            <a:r>
              <a:rPr lang="en-GB" sz="1800" b="1" u="none" dirty="0"/>
              <a:t> </a:t>
            </a:r>
            <a:r>
              <a:rPr lang="en-GB" sz="1800" b="1" u="none" dirty="0" err="1"/>
              <a:t>enkele</a:t>
            </a:r>
            <a:r>
              <a:rPr lang="en-GB" sz="1800" b="1" u="none" dirty="0"/>
              <a:t> </a:t>
            </a:r>
            <a:r>
              <a:rPr lang="en-GB" sz="1800" b="1" u="none" dirty="0" err="1"/>
              <a:t>speciale</a:t>
            </a:r>
            <a:r>
              <a:rPr lang="en-GB" sz="1800" b="1" u="none" dirty="0"/>
              <a:t> </a:t>
            </a:r>
            <a:r>
              <a:rPr lang="en-GB" sz="1800" b="1" u="none" dirty="0" err="1"/>
              <a:t>lettertekens</a:t>
            </a:r>
            <a:r>
              <a:rPr lang="en-GB" sz="1800" b="1" u="none" dirty="0"/>
              <a:t>: ^A ^B</a:t>
            </a:r>
          </a:p>
          <a:p>
            <a:pPr algn="l">
              <a:buFontTx/>
              <a:buNone/>
            </a:pPr>
            <a:r>
              <a:rPr lang="en-GB" sz="1800" b="1" u="none" dirty="0"/>
              <a:t>^M ^G</a:t>
            </a:r>
            <a:br>
              <a:rPr lang="en-GB" sz="1800" b="1" u="none" dirty="0"/>
            </a:br>
            <a:endParaRPr lang="en-GB" sz="1800" b="1" u="none" dirty="0"/>
          </a:p>
          <a:p>
            <a:pPr algn="l">
              <a:buFontTx/>
              <a:buNone/>
            </a:pPr>
            <a:r>
              <a:rPr lang="en-GB" sz="1800" b="1" u="none" dirty="0" smtClean="0">
                <a:solidFill>
                  <a:srgbClr val="009900"/>
                </a:solidFill>
              </a:rPr>
              <a:t>$</a:t>
            </a:r>
            <a:r>
              <a:rPr lang="en-GB" sz="1800" b="1" u="none" dirty="0" smtClean="0"/>
              <a:t> </a:t>
            </a:r>
            <a:r>
              <a:rPr lang="en-GB" sz="1800" b="1" u="none" dirty="0" err="1"/>
              <a:t>gsed</a:t>
            </a:r>
            <a:r>
              <a:rPr lang="en-GB" sz="1800" b="1" u="none" dirty="0"/>
              <a:t> -</a:t>
            </a:r>
            <a:r>
              <a:rPr lang="en-GB" sz="1800" b="1" u="none" dirty="0" smtClean="0"/>
              <a:t>ne </a:t>
            </a:r>
            <a:r>
              <a:rPr lang="en-GB" sz="1800" b="1" u="none" dirty="0"/>
              <a:t>"l" test    </a:t>
            </a:r>
            <a:r>
              <a:rPr lang="en-GB" sz="1800" b="1" u="none" dirty="0">
                <a:solidFill>
                  <a:srgbClr val="009900"/>
                </a:solidFill>
              </a:rPr>
              <a:t>#GNU </a:t>
            </a:r>
            <a:r>
              <a:rPr lang="en-GB" sz="1800" b="1" u="none" dirty="0" err="1">
                <a:solidFill>
                  <a:srgbClr val="009900"/>
                </a:solidFill>
              </a:rPr>
              <a:t>sed</a:t>
            </a:r>
            <a:endParaRPr lang="en-GB" sz="1800" b="1" u="none" dirty="0"/>
          </a:p>
          <a:p>
            <a:pPr algn="l">
              <a:buFontTx/>
              <a:buNone/>
            </a:pPr>
            <a:r>
              <a:rPr lang="en-GB" sz="1800" b="1" u="none" dirty="0" err="1"/>
              <a:t>Hierna</a:t>
            </a:r>
            <a:r>
              <a:rPr lang="en-GB" sz="1800" b="1" u="none" dirty="0"/>
              <a:t> </a:t>
            </a:r>
            <a:r>
              <a:rPr lang="en-GB" sz="1800" b="1" u="none" dirty="0" err="1"/>
              <a:t>volgen</a:t>
            </a:r>
            <a:r>
              <a:rPr lang="en-GB" sz="1800" b="1" u="none" dirty="0"/>
              <a:t> </a:t>
            </a:r>
            <a:r>
              <a:rPr lang="en-GB" sz="1800" b="1" u="none" dirty="0" err="1"/>
              <a:t>enkele</a:t>
            </a:r>
            <a:r>
              <a:rPr lang="en-GB" sz="1800" b="1" u="none" dirty="0"/>
              <a:t> </a:t>
            </a:r>
            <a:r>
              <a:rPr lang="en-GB" sz="1800" b="1" u="none" dirty="0" err="1"/>
              <a:t>speciale</a:t>
            </a:r>
            <a:r>
              <a:rPr lang="en-GB" sz="1800" b="1" u="none" dirty="0"/>
              <a:t> </a:t>
            </a:r>
            <a:r>
              <a:rPr lang="en-GB" sz="1800" b="1" u="none" dirty="0" err="1"/>
              <a:t>lettertekens</a:t>
            </a:r>
            <a:r>
              <a:rPr lang="en-GB" sz="1800" b="1" u="none" dirty="0"/>
              <a:t> \01 \02</a:t>
            </a:r>
            <a:br>
              <a:rPr lang="en-GB" sz="1800" b="1" u="none" dirty="0"/>
            </a:br>
            <a:r>
              <a:rPr lang="en-GB" sz="1800" b="1" u="none" dirty="0"/>
              <a:t>\r \a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Vervangen</a:t>
            </a:r>
            <a:endParaRPr lang="nl-NL"/>
          </a:p>
        </p:txBody>
      </p:sp>
      <p:sp>
        <p:nvSpPr>
          <p:cNvPr id="2030595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]y/</a:t>
            </a:r>
            <a:r>
              <a:rPr lang="en-US" sz="2400" b="1" i="1" u="none" dirty="0" err="1"/>
              <a:t>abc</a:t>
            </a:r>
            <a:r>
              <a:rPr lang="en-US" sz="2400" b="1" u="none" dirty="0"/>
              <a:t>/</a:t>
            </a:r>
            <a:r>
              <a:rPr lang="en-US" sz="2400" b="1" i="1" u="none" dirty="0"/>
              <a:t>xyz</a:t>
            </a:r>
            <a:r>
              <a:rPr lang="en-US" sz="2400" b="1" u="none" dirty="0"/>
              <a:t>/</a:t>
            </a:r>
            <a:r>
              <a:rPr lang="en-US" sz="800" b="1" i="1" u="none" dirty="0"/>
              <a:t/>
            </a:r>
            <a:br>
              <a:rPr lang="en-US" sz="800" b="1" i="1" u="none" dirty="0"/>
            </a:b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vervangt</a:t>
            </a:r>
            <a:r>
              <a:rPr lang="en-US" sz="2000" u="none" dirty="0">
                <a:latin typeface="Calibri" pitchFamily="34" charset="0"/>
              </a:rPr>
              <a:t> elk </a:t>
            </a:r>
            <a:r>
              <a:rPr lang="en-US" sz="2000" u="none" dirty="0" err="1">
                <a:latin typeface="Calibri" pitchFamily="34" charset="0"/>
              </a:rPr>
              <a:t>letterteken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i="1" u="none" dirty="0" err="1">
                <a:cs typeface="Courier New" pitchFamily="49" charset="0"/>
              </a:rPr>
              <a:t>abc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letterteken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op de </a:t>
            </a:r>
            <a:r>
              <a:rPr lang="en-US" sz="2000" u="none" dirty="0" err="1">
                <a:latin typeface="Calibri" pitchFamily="34" charset="0"/>
              </a:rPr>
              <a:t>overeenkomstige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positie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b="1" i="1" u="none" dirty="0">
                <a:cs typeface="Courier New" pitchFamily="49" charset="0"/>
              </a:rPr>
              <a:t>xyz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vervanging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gebeurt</a:t>
            </a:r>
            <a:r>
              <a:rPr lang="en-US" sz="2000" u="none" dirty="0">
                <a:latin typeface="Calibri" pitchFamily="34" charset="0"/>
              </a:rPr>
              <a:t> op </a:t>
            </a:r>
            <a:r>
              <a:rPr lang="en-US" sz="2000" u="none" dirty="0" err="1">
                <a:latin typeface="Calibri" pitchFamily="34" charset="0"/>
              </a:rPr>
              <a:t>volledige</a:t>
            </a:r>
            <a:r>
              <a:rPr lang="en-US" sz="2000" u="none" dirty="0">
                <a:latin typeface="Calibri" pitchFamily="34" charset="0"/>
              </a:rPr>
              <a:t> pattern space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>
                <a:latin typeface="Calibri" pitchFamily="34" charset="0"/>
              </a:rPr>
              <a:t>effect </a:t>
            </a:r>
            <a:r>
              <a:rPr lang="en-US" sz="2000" u="none" dirty="0" err="1">
                <a:latin typeface="Calibri" pitchFamily="34" charset="0"/>
              </a:rPr>
              <a:t>overeenkomstig</a:t>
            </a:r>
            <a:r>
              <a:rPr lang="en-US" sz="2000" u="none" dirty="0">
                <a:latin typeface="Calibri" pitchFamily="34" charset="0"/>
              </a:rPr>
              <a:t> met </a:t>
            </a:r>
            <a:r>
              <a:rPr lang="en-US" sz="2000" u="none" dirty="0" err="1">
                <a:latin typeface="Calibri" pitchFamily="34" charset="0"/>
              </a:rPr>
              <a:t>dat</a:t>
            </a:r>
            <a:r>
              <a:rPr lang="en-US" sz="2000" u="none" dirty="0">
                <a:latin typeface="Calibri" pitchFamily="34" charset="0"/>
              </a:rPr>
              <a:t> van het </a:t>
            </a:r>
            <a:r>
              <a:rPr lang="en-US" sz="2000" b="1" u="none" dirty="0" err="1">
                <a:cs typeface="Courier New" pitchFamily="49" charset="0"/>
              </a:rPr>
              <a:t>tr</a:t>
            </a:r>
            <a:r>
              <a:rPr lang="en-US" sz="2000" u="none" dirty="0">
                <a:latin typeface="Calibri" pitchFamily="34" charset="0"/>
              </a:rPr>
              <a:t> commando</a:t>
            </a:r>
          </a:p>
        </p:txBody>
      </p:sp>
      <p:sp>
        <p:nvSpPr>
          <p:cNvPr id="2030601" name="AutoShape 9"/>
          <p:cNvSpPr>
            <a:spLocks noChangeArrowheads="1"/>
          </p:cNvSpPr>
          <p:nvPr/>
        </p:nvSpPr>
        <p:spPr bwMode="auto">
          <a:xfrm>
            <a:off x="1403350" y="5805488"/>
            <a:ext cx="7416800" cy="647700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600" b="1" u="none"/>
              <a:t>y/abcdefghijklmnopqrstuvwxyz/ABCDEFGHIJKLMNOPQRSTUVWXYZ/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0595" grpId="0" build="p" bldLvl="2"/>
      <p:bldP spid="20306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Caesarrotatie</a:t>
            </a:r>
            <a:endParaRPr lang="nl-NL"/>
          </a:p>
        </p:txBody>
      </p:sp>
      <p:sp>
        <p:nvSpPr>
          <p:cNvPr id="2030601" name="AutoShape 9"/>
          <p:cNvSpPr>
            <a:spLocks noChangeArrowheads="1"/>
          </p:cNvSpPr>
          <p:nvPr/>
        </p:nvSpPr>
        <p:spPr bwMode="auto">
          <a:xfrm>
            <a:off x="1403350" y="5805488"/>
            <a:ext cx="7416800" cy="647700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600" b="1" u="none" dirty="0"/>
              <a:t>y/DEFGHIJKLMNOPQRSTUVWXYZABC/ABCDEFGHIJKLMNOPQRSTUVWXYZ/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6688" y="1500188"/>
            <a:ext cx="4508500" cy="23606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401763" y="4643438"/>
            <a:ext cx="7416800" cy="647700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600" b="1" u="none" dirty="0"/>
              <a:t>y/ABCDEFGHIJKLMNOPQRSTUVWXYZ/DEFGHIJKLMNOPQRSTUVWXYZABC/</a:t>
            </a:r>
          </a:p>
        </p:txBody>
      </p:sp>
      <p:sp>
        <p:nvSpPr>
          <p:cNvPr id="7" name="Tekstvak 6"/>
          <p:cNvSpPr txBox="1">
            <a:spLocks noChangeArrowheads="1"/>
          </p:cNvSpPr>
          <p:nvPr/>
        </p:nvSpPr>
        <p:spPr bwMode="auto">
          <a:xfrm>
            <a:off x="1143000" y="4344988"/>
            <a:ext cx="1714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fr-BE" sz="1600" b="1" u="none"/>
              <a:t>codeer.sed</a:t>
            </a:r>
            <a:endParaRPr lang="nl-NL" sz="1600" b="1" u="none"/>
          </a:p>
        </p:txBody>
      </p:sp>
      <p:sp>
        <p:nvSpPr>
          <p:cNvPr id="8" name="Tekstvak 7"/>
          <p:cNvSpPr txBox="1">
            <a:spLocks noChangeArrowheads="1"/>
          </p:cNvSpPr>
          <p:nvPr/>
        </p:nvSpPr>
        <p:spPr bwMode="auto">
          <a:xfrm>
            <a:off x="1293813" y="5500688"/>
            <a:ext cx="1714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fr-BE" sz="1600" b="1" u="none"/>
              <a:t>decodeer.sed</a:t>
            </a:r>
            <a:endParaRPr lang="nl-NL" sz="1600" b="1" u="none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0601" grpId="0" animBg="1"/>
      <p:bldP spid="6" grpId="0" animBg="1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Atbash</a:t>
            </a:r>
            <a:endParaRPr lang="nl-NL"/>
          </a:p>
        </p:txBody>
      </p:sp>
      <p:sp>
        <p:nvSpPr>
          <p:cNvPr id="2030595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nl-NL" sz="2000" u="none" dirty="0">
                <a:latin typeface="Calibri" pitchFamily="34" charset="0"/>
              </a:rPr>
              <a:t>eenvoudige substitutieversleuteling</a:t>
            </a:r>
          </a:p>
          <a:p>
            <a:pPr marL="800100" lvl="1" indent="-34290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nl-NL" sz="1800" u="none" dirty="0">
                <a:latin typeface="Calibri" pitchFamily="34" charset="0"/>
              </a:rPr>
              <a:t>komt voor in het Bijbelboek </a:t>
            </a:r>
            <a:r>
              <a:rPr lang="nl-NL" sz="1800" u="none" dirty="0" err="1">
                <a:latin typeface="Calibri" pitchFamily="34" charset="0"/>
              </a:rPr>
              <a:t>Jeremia</a:t>
            </a:r>
            <a:r>
              <a:rPr lang="nl-NL" sz="1800" u="none" dirty="0">
                <a:latin typeface="Calibri" pitchFamily="34" charset="0"/>
              </a:rPr>
              <a:t> (25:26 &amp; 54:41)</a:t>
            </a:r>
          </a:p>
          <a:p>
            <a:pPr marL="800100" lvl="1" indent="-34290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nl-NL" sz="1800" u="none" dirty="0">
                <a:latin typeface="Calibri" pitchFamily="34" charset="0"/>
              </a:rPr>
              <a:t>geassocieerd met esoterische </a:t>
            </a:r>
            <a:r>
              <a:rPr lang="nl-NL" sz="1800" u="none" dirty="0" err="1">
                <a:latin typeface="Calibri" pitchFamily="34" charset="0"/>
              </a:rPr>
              <a:t>methodologieën</a:t>
            </a:r>
            <a:r>
              <a:rPr lang="nl-NL" sz="1800" u="none" dirty="0">
                <a:latin typeface="Calibri" pitchFamily="34" charset="0"/>
              </a:rPr>
              <a:t> van Joodse mystici</a:t>
            </a:r>
          </a:p>
          <a:p>
            <a:pPr marL="800100" lvl="1" indent="-34290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nl-NL" sz="1800" u="none" dirty="0">
                <a:latin typeface="Calibri" pitchFamily="34" charset="0"/>
              </a:rPr>
              <a:t>gebruikt in bestseller "De Da Vinci Code" van Dan Brown</a:t>
            </a:r>
          </a:p>
        </p:txBody>
      </p:sp>
      <p:sp>
        <p:nvSpPr>
          <p:cNvPr id="2030601" name="AutoShape 9"/>
          <p:cNvSpPr>
            <a:spLocks noChangeArrowheads="1"/>
          </p:cNvSpPr>
          <p:nvPr/>
        </p:nvSpPr>
        <p:spPr bwMode="auto">
          <a:xfrm>
            <a:off x="1403350" y="5662613"/>
            <a:ext cx="7416800" cy="949325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nl-NL" sz="1600" b="1" u="none" dirty="0"/>
              <a:t>y/ABCDEFGHIJKLMNOPQRSTUVWXYZ/ZYXWVUTSRQPONMLKJIHGFEDCBA/</a:t>
            </a:r>
          </a:p>
          <a:p>
            <a:pPr algn="l">
              <a:buFontTx/>
              <a:buNone/>
            </a:pPr>
            <a:r>
              <a:rPr lang="nl-NL" sz="1600" b="1" u="none" dirty="0"/>
              <a:t>y/</a:t>
            </a:r>
            <a:r>
              <a:rPr lang="nl-NL" sz="1600" b="1" u="none" dirty="0" err="1"/>
              <a:t>abcdefghijklmnopqrstuvwxyz</a:t>
            </a:r>
            <a:r>
              <a:rPr lang="nl-NL" sz="1600" b="1" u="none" dirty="0"/>
              <a:t>/</a:t>
            </a:r>
            <a:r>
              <a:rPr lang="nl-NL" sz="1600" b="1" u="none" dirty="0" err="1"/>
              <a:t>zyxwvutsrqponmlkjihgfedcba</a:t>
            </a:r>
            <a:r>
              <a:rPr lang="nl-NL" sz="1600" b="1" u="none" dirty="0"/>
              <a:t>/</a:t>
            </a:r>
          </a:p>
        </p:txBody>
      </p:sp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3071813"/>
            <a:ext cx="2357438" cy="235743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</p:pic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1293813" y="5357813"/>
            <a:ext cx="1714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fr-BE" sz="1600" b="1" u="none"/>
              <a:t>atbash.sed</a:t>
            </a:r>
            <a:endParaRPr lang="nl-NL" sz="1600" b="1" u="none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0595" grpId="0" build="p" bldLvl="2"/>
      <p:bldP spid="2030601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Weergeven (2)</a:t>
            </a:r>
            <a:endParaRPr lang="nl-NL"/>
          </a:p>
        </p:txBody>
      </p:sp>
      <p:sp>
        <p:nvSpPr>
          <p:cNvPr id="2031619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]p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endParaRPr lang="en-US" sz="2000" b="1" u="none" dirty="0">
              <a:cs typeface="Courier New" pitchFamily="49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>
                <a:latin typeface="Calibri" pitchFamily="34" charset="0"/>
              </a:rPr>
              <a:t>pattern space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hierdoor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leeg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gemaakt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vaak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u="none" dirty="0" err="1">
                <a:latin typeface="Calibri" pitchFamily="34" charset="0"/>
              </a:rPr>
              <a:t>combinatie</a:t>
            </a:r>
            <a:r>
              <a:rPr lang="en-US" sz="2000" u="none" dirty="0">
                <a:latin typeface="Calibri" pitchFamily="34" charset="0"/>
              </a:rPr>
              <a:t> met de </a:t>
            </a:r>
            <a:r>
              <a:rPr lang="en-US" sz="2000" b="1" u="none" dirty="0">
                <a:cs typeface="Courier New" pitchFamily="49" charset="0"/>
              </a:rPr>
              <a:t>-n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vlag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031626" name="AutoShape 10"/>
          <p:cNvSpPr>
            <a:spLocks noChangeArrowheads="1"/>
          </p:cNvSpPr>
          <p:nvPr/>
        </p:nvSpPr>
        <p:spPr bwMode="auto">
          <a:xfrm>
            <a:off x="1403350" y="4005263"/>
            <a:ext cx="7416800" cy="2447925"/>
          </a:xfrm>
          <a:prstGeom prst="foldedCorner">
            <a:avLst>
              <a:gd name="adj" fmla="val 9583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000" b="1" u="none">
                <a:solidFill>
                  <a:srgbClr val="009900"/>
                </a:solidFill>
              </a:rPr>
              <a:t>#n regel afdrukken voor en na substitutie</a:t>
            </a:r>
            <a:endParaRPr lang="en-GB" sz="2000" b="1" u="none"/>
          </a:p>
          <a:p>
            <a:pPr algn="l">
              <a:buFontTx/>
              <a:buNone/>
            </a:pPr>
            <a:r>
              <a:rPr lang="en-GB" sz="2000" b="1" u="none"/>
              <a:t>/^&lt;p&gt;/{</a:t>
            </a:r>
            <a:br>
              <a:rPr lang="en-GB" sz="2000" b="1" u="none"/>
            </a:br>
            <a:r>
              <a:rPr lang="en-GB" sz="2000" b="1" u="none"/>
              <a:t>  p</a:t>
            </a:r>
            <a:br>
              <a:rPr lang="en-GB" sz="2000" b="1" u="none"/>
            </a:br>
            <a:r>
              <a:rPr lang="en-GB" sz="2000" b="1" u="none"/>
              <a:t>  s/"//g</a:t>
            </a:r>
          </a:p>
          <a:p>
            <a:pPr algn="l">
              <a:buFontTx/>
              <a:buNone/>
            </a:pPr>
            <a:r>
              <a:rPr lang="en-GB" sz="2000" b="1" u="none"/>
              <a:t>  s/^&lt;p&gt; //p</a:t>
            </a:r>
          </a:p>
          <a:p>
            <a:pPr algn="l">
              <a:buFontTx/>
              <a:buNone/>
            </a:pPr>
            <a:r>
              <a:rPr lang="en-GB" sz="2000" b="1" u="none"/>
              <a:t>}</a:t>
            </a:r>
          </a:p>
        </p:txBody>
      </p:sp>
      <p:sp>
        <p:nvSpPr>
          <p:cNvPr id="2031627" name="Text Box 11"/>
          <p:cNvSpPr txBox="1">
            <a:spLocks noChangeArrowheads="1"/>
          </p:cNvSpPr>
          <p:nvPr/>
        </p:nvSpPr>
        <p:spPr bwMode="auto">
          <a:xfrm>
            <a:off x="1296988" y="3690938"/>
            <a:ext cx="1292225" cy="34131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600" b="1" u="none"/>
              <a:t>debug.sed</a:t>
            </a:r>
            <a:endParaRPr lang="nl-NL" sz="1600" b="1" u="none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619" grpId="0" build="p" bldLvl="2"/>
      <p:bldP spid="2031626" grpId="0" animBg="1"/>
      <p:bldP spid="20316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Weergeven (2)</a:t>
            </a:r>
            <a:endParaRPr lang="nl-NL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]p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endParaRPr lang="en-US" sz="2000" b="1" u="none" dirty="0">
              <a:cs typeface="Courier New" pitchFamily="49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>
                <a:latin typeface="Calibri" pitchFamily="34" charset="0"/>
              </a:rPr>
              <a:t>pattern space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hierdoor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leeg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gemaakt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vaak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u="none" dirty="0" err="1">
                <a:latin typeface="Calibri" pitchFamily="34" charset="0"/>
              </a:rPr>
              <a:t>combinatie</a:t>
            </a:r>
            <a:r>
              <a:rPr lang="en-US" sz="2000" u="none" dirty="0">
                <a:latin typeface="Calibri" pitchFamily="34" charset="0"/>
              </a:rPr>
              <a:t> met de </a:t>
            </a:r>
            <a:r>
              <a:rPr lang="en-US" sz="2000" b="1" u="none" dirty="0">
                <a:cs typeface="Courier New" pitchFamily="49" charset="0"/>
              </a:rPr>
              <a:t>-n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vlag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032649" name="AutoShape 9"/>
          <p:cNvSpPr>
            <a:spLocks noChangeArrowheads="1"/>
          </p:cNvSpPr>
          <p:nvPr/>
        </p:nvSpPr>
        <p:spPr bwMode="auto">
          <a:xfrm>
            <a:off x="4067175" y="4005263"/>
            <a:ext cx="4752975" cy="2447925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None/>
            </a:pPr>
            <a:r>
              <a:rPr lang="en-GB" sz="2000" b="1" u="none" dirty="0" err="1" smtClean="0"/>
              <a:t>sed</a:t>
            </a:r>
            <a:r>
              <a:rPr lang="en-GB" sz="2000" b="1" u="none" dirty="0" smtClean="0"/>
              <a:t> </a:t>
            </a:r>
            <a:r>
              <a:rPr lang="en-GB" sz="2000" b="1" u="none" dirty="0"/>
              <a:t>-f </a:t>
            </a:r>
            <a:r>
              <a:rPr lang="en-GB" sz="2000" b="1" u="none" dirty="0" err="1"/>
              <a:t>debug.sed</a:t>
            </a:r>
            <a:r>
              <a:rPr lang="en-GB" sz="2000" b="1" u="none" dirty="0"/>
              <a:t> </a:t>
            </a:r>
            <a:r>
              <a:rPr lang="en-GB" sz="2000" b="1" u="none" dirty="0" smtClean="0"/>
              <a:t>test.html</a:t>
            </a:r>
          </a:p>
          <a:p>
            <a:pPr algn="l">
              <a:buNone/>
            </a:pPr>
            <a:r>
              <a:rPr lang="en-GB" sz="2000" b="1" u="none" dirty="0" smtClean="0"/>
              <a:t>&lt;p</a:t>
            </a:r>
            <a:r>
              <a:rPr lang="en-GB" sz="2000" b="1" u="none" dirty="0"/>
              <a:t>&gt; "</a:t>
            </a:r>
            <a:r>
              <a:rPr lang="en-GB" sz="2000" b="1" u="none" dirty="0" err="1"/>
              <a:t>commentaar</a:t>
            </a:r>
            <a:r>
              <a:rPr lang="en-GB" sz="2000" b="1" u="none" dirty="0"/>
              <a:t>"</a:t>
            </a:r>
          </a:p>
          <a:p>
            <a:pPr algn="l">
              <a:buFont typeface="Wingdings" pitchFamily="2" charset="2"/>
              <a:buNone/>
            </a:pPr>
            <a:r>
              <a:rPr lang="en-GB" sz="2000" b="1" u="none" dirty="0" err="1"/>
              <a:t>commentaar</a:t>
            </a:r>
            <a:endParaRPr lang="en-GB" sz="2000" b="1" u="none" dirty="0"/>
          </a:p>
          <a:p>
            <a:pPr algn="l">
              <a:buFont typeface="Wingdings" pitchFamily="2" charset="2"/>
              <a:buNone/>
            </a:pPr>
            <a:r>
              <a:rPr lang="en-GB" sz="2000" b="1" u="none" dirty="0"/>
              <a:t>&lt;p&gt; </a:t>
            </a:r>
            <a:r>
              <a:rPr lang="en-GB" sz="2000" b="1" u="none" dirty="0" err="1"/>
              <a:t>paragraaf</a:t>
            </a:r>
            <a:endParaRPr lang="en-GB" sz="2000" b="1" u="none" dirty="0"/>
          </a:p>
          <a:p>
            <a:pPr algn="l">
              <a:buFont typeface="Wingdings" pitchFamily="2" charset="2"/>
              <a:buNone/>
            </a:pPr>
            <a:r>
              <a:rPr lang="en-GB" sz="2000" b="1" u="none" dirty="0" err="1"/>
              <a:t>paragraaf</a:t>
            </a:r>
            <a:endParaRPr lang="en-GB" sz="2000" b="1" u="none" dirty="0"/>
          </a:p>
          <a:p>
            <a:pPr algn="l">
              <a:buFont typeface="Wingdings" pitchFamily="2" charset="2"/>
              <a:buNone/>
            </a:pPr>
            <a:r>
              <a:rPr lang="en-GB" sz="2000" b="1" u="none" dirty="0"/>
              <a:t>&lt;p&gt;"</a:t>
            </a:r>
            <a:r>
              <a:rPr lang="en-GB" sz="2000" b="1" u="none" dirty="0" err="1"/>
              <a:t>nog</a:t>
            </a:r>
            <a:r>
              <a:rPr lang="en-GB" sz="2000" b="1" u="none" dirty="0"/>
              <a:t> </a:t>
            </a:r>
            <a:r>
              <a:rPr lang="en-GB" sz="2000" b="1" u="none" dirty="0" err="1"/>
              <a:t>commentaar</a:t>
            </a:r>
            <a:r>
              <a:rPr lang="en-GB" sz="2000" b="1" u="none" dirty="0"/>
              <a:t>"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8013" y="3748088"/>
            <a:ext cx="3243262" cy="1697037"/>
            <a:chOff x="383" y="2361"/>
            <a:chExt cx="2043" cy="1069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431" y="2523"/>
              <a:ext cx="1995" cy="907"/>
            </a:xfrm>
            <a:prstGeom prst="foldedCorner">
              <a:avLst>
                <a:gd name="adj" fmla="val 9583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r>
                <a:rPr lang="en-GB" sz="2000" b="1" u="none"/>
                <a:t>&lt;p&gt; "commentaar"</a:t>
              </a:r>
            </a:p>
            <a:p>
              <a:pPr algn="l">
                <a:buFontTx/>
                <a:buNone/>
              </a:pPr>
              <a:r>
                <a:rPr lang="en-GB" sz="2000" b="1" u="none"/>
                <a:t>&lt;p&gt; paragraaf</a:t>
              </a:r>
            </a:p>
            <a:p>
              <a:pPr algn="l">
                <a:buFontTx/>
                <a:buNone/>
              </a:pPr>
              <a:r>
                <a:rPr lang="en-GB" sz="2000" b="1" u="none"/>
                <a:t>&lt;p&gt;"nog commentaar"</a:t>
              </a:r>
            </a:p>
          </p:txBody>
        </p:sp>
        <p:sp>
          <p:nvSpPr>
            <p:cNvPr id="41991" name="Text Box 11"/>
            <p:cNvSpPr txBox="1">
              <a:spLocks noChangeArrowheads="1"/>
            </p:cNvSpPr>
            <p:nvPr/>
          </p:nvSpPr>
          <p:spPr bwMode="auto">
            <a:xfrm>
              <a:off x="383" y="2361"/>
              <a:ext cx="717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400" b="1" u="none"/>
                <a:t>test.html</a:t>
              </a:r>
              <a:endParaRPr lang="nl-NL" sz="1400" b="1" u="none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1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2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3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4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2649" grpId="0" uiExpan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Regelnummers</a:t>
            </a:r>
            <a:endParaRPr lang="nl-NL"/>
          </a:p>
        </p:txBody>
      </p:sp>
      <p:sp>
        <p:nvSpPr>
          <p:cNvPr id="2033667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u="none" dirty="0" err="1"/>
              <a:t>regel-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]=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regelnummer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weg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endParaRPr lang="en-US" sz="2000" b="1" u="none" dirty="0">
              <a:cs typeface="Courier New" pitchFamily="49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cs typeface="Courier New" pitchFamily="49" charset="0"/>
              </a:rPr>
              <a:t>-n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vlag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zowel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-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nummer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tekstregel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geschreven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033676" name="AutoShape 12"/>
          <p:cNvSpPr>
            <a:spLocks noChangeArrowheads="1"/>
          </p:cNvSpPr>
          <p:nvPr/>
        </p:nvSpPr>
        <p:spPr bwMode="auto">
          <a:xfrm>
            <a:off x="1403350" y="4437063"/>
            <a:ext cx="7416800" cy="2016125"/>
          </a:xfrm>
          <a:prstGeom prst="foldedCorner">
            <a:avLst>
              <a:gd name="adj" fmla="val 9583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000" b="1" u="none">
                <a:solidFill>
                  <a:srgbClr val="009900"/>
                </a:solidFill>
              </a:rPr>
              <a:t>#n afdrukken van regels met if instructie</a:t>
            </a:r>
            <a:endParaRPr lang="en-GB" sz="2000" b="1" u="none"/>
          </a:p>
          <a:p>
            <a:pPr algn="l">
              <a:buFontTx/>
              <a:buNone/>
            </a:pPr>
            <a:r>
              <a:rPr lang="en-GB" sz="2000" b="1" u="none"/>
              <a:t>/        if/{</a:t>
            </a:r>
            <a:br>
              <a:rPr lang="en-GB" sz="2000" b="1" u="none"/>
            </a:br>
            <a:r>
              <a:rPr lang="en-GB" sz="2000" b="1" u="none"/>
              <a:t>  =</a:t>
            </a:r>
            <a:br>
              <a:rPr lang="en-GB" sz="2000" b="1" u="none"/>
            </a:br>
            <a:r>
              <a:rPr lang="en-GB" sz="2000" b="1" u="none"/>
              <a:t>  p</a:t>
            </a:r>
          </a:p>
          <a:p>
            <a:pPr algn="l">
              <a:buFontTx/>
              <a:buNone/>
            </a:pPr>
            <a:r>
              <a:rPr lang="en-GB" sz="2000" b="1" u="none"/>
              <a:t>}</a:t>
            </a:r>
          </a:p>
        </p:txBody>
      </p:sp>
      <p:sp>
        <p:nvSpPr>
          <p:cNvPr id="2033677" name="Text Box 13"/>
          <p:cNvSpPr txBox="1">
            <a:spLocks noChangeArrowheads="1"/>
          </p:cNvSpPr>
          <p:nvPr/>
        </p:nvSpPr>
        <p:spPr bwMode="auto">
          <a:xfrm>
            <a:off x="1303338" y="4164013"/>
            <a:ext cx="1244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400" b="1" u="none"/>
              <a:t>debug2.sed</a:t>
            </a:r>
            <a:endParaRPr lang="nl-NL" sz="1400" b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3667" grpId="0" build="p" bldLvl="2"/>
      <p:bldP spid="2033676" grpId="0" animBg="1"/>
      <p:bldP spid="20336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sed: </a:t>
            </a:r>
            <a:r>
              <a:rPr lang="fr-BE">
                <a:solidFill>
                  <a:srgbClr val="3333CC"/>
                </a:solidFill>
              </a:rPr>
              <a:t>s</a:t>
            </a:r>
            <a:r>
              <a:rPr lang="fr-BE"/>
              <a:t>tream </a:t>
            </a:r>
            <a:r>
              <a:rPr lang="fr-BE">
                <a:solidFill>
                  <a:srgbClr val="3333CC"/>
                </a:solidFill>
              </a:rPr>
              <a:t>ed</a:t>
            </a:r>
            <a:r>
              <a:rPr lang="fr-BE"/>
              <a:t>itor</a:t>
            </a:r>
            <a:endParaRPr lang="nl-NL"/>
          </a:p>
        </p:txBody>
      </p:sp>
      <p:sp>
        <p:nvSpPr>
          <p:cNvPr id="1988611" name="Rectangle 3"/>
          <p:cNvSpPr>
            <a:spLocks noChangeArrowheads="1"/>
          </p:cNvSpPr>
          <p:nvPr/>
        </p:nvSpPr>
        <p:spPr bwMode="auto">
          <a:xfrm>
            <a:off x="971550" y="1557338"/>
            <a:ext cx="7848600" cy="294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wat</a:t>
            </a:r>
            <a:r>
              <a:rPr lang="en-US" sz="2400" u="none" dirty="0">
                <a:latin typeface="Calibri" pitchFamily="34" charset="0"/>
              </a:rPr>
              <a:t> is </a:t>
            </a:r>
            <a:r>
              <a:rPr lang="en-US" sz="2400" u="none" dirty="0" err="1">
                <a:latin typeface="Calibri" pitchFamily="34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?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niet-interactieve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teksteditor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aangeroepen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vanaf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unix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commandolijn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wordt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gebruikt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voor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programmeren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filters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inlezen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via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standaard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invoer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verwerken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verwerkte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wegschrijven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naar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standaard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uitvoer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9220" name="Text Box 74"/>
          <p:cNvSpPr txBox="1">
            <a:spLocks noChangeArrowheads="1"/>
          </p:cNvSpPr>
          <p:nvPr/>
        </p:nvSpPr>
        <p:spPr bwMode="auto">
          <a:xfrm>
            <a:off x="4232275" y="5280025"/>
            <a:ext cx="1314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r-BE" sz="1800" u="none">
                <a:latin typeface="Arial" charset="0"/>
              </a:rPr>
              <a:t>commando</a:t>
            </a:r>
            <a:endParaRPr lang="nl-NL" sz="1800" u="none">
              <a:latin typeface="Arial" charset="0"/>
            </a:endParaRPr>
          </a:p>
        </p:txBody>
      </p:sp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3700463" y="4941888"/>
            <a:ext cx="2359025" cy="1079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nl-NL"/>
          </a:p>
        </p:txBody>
      </p:sp>
      <p:sp>
        <p:nvSpPr>
          <p:cNvPr id="9222" name="Line 76"/>
          <p:cNvSpPr>
            <a:spLocks noChangeShapeType="1"/>
          </p:cNvSpPr>
          <p:nvPr/>
        </p:nvSpPr>
        <p:spPr bwMode="auto">
          <a:xfrm>
            <a:off x="5805488" y="5584825"/>
            <a:ext cx="4953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9223" name="Line 77"/>
          <p:cNvSpPr>
            <a:spLocks noChangeShapeType="1"/>
          </p:cNvSpPr>
          <p:nvPr/>
        </p:nvSpPr>
        <p:spPr bwMode="auto">
          <a:xfrm>
            <a:off x="5784850" y="5364163"/>
            <a:ext cx="495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9224" name="Line 78"/>
          <p:cNvSpPr>
            <a:spLocks noChangeShapeType="1"/>
          </p:cNvSpPr>
          <p:nvPr/>
        </p:nvSpPr>
        <p:spPr bwMode="auto">
          <a:xfrm>
            <a:off x="5784850" y="5805488"/>
            <a:ext cx="495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9225" name="Line 79"/>
          <p:cNvSpPr>
            <a:spLocks noChangeShapeType="1"/>
          </p:cNvSpPr>
          <p:nvPr/>
        </p:nvSpPr>
        <p:spPr bwMode="auto">
          <a:xfrm>
            <a:off x="5688013" y="6019800"/>
            <a:ext cx="4953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9226" name="AutoShape 80"/>
          <p:cNvSpPr>
            <a:spLocks noChangeArrowheads="1"/>
          </p:cNvSpPr>
          <p:nvPr/>
        </p:nvSpPr>
        <p:spPr bwMode="auto">
          <a:xfrm rot="-5400000">
            <a:off x="4375944" y="4666456"/>
            <a:ext cx="1079500" cy="1773238"/>
          </a:xfrm>
          <a:prstGeom prst="can">
            <a:avLst>
              <a:gd name="adj" fmla="val 41066"/>
            </a:avLst>
          </a:prstGeom>
          <a:gradFill rotWithShape="1">
            <a:gsLst>
              <a:gs pos="0">
                <a:srgbClr val="D7F0F9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9227" name="Line 81"/>
          <p:cNvSpPr>
            <a:spLocks noChangeShapeType="1"/>
          </p:cNvSpPr>
          <p:nvPr/>
        </p:nvSpPr>
        <p:spPr bwMode="auto">
          <a:xfrm>
            <a:off x="3524250" y="5143500"/>
            <a:ext cx="676275" cy="158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9228" name="Line 82"/>
          <p:cNvSpPr>
            <a:spLocks noChangeShapeType="1"/>
          </p:cNvSpPr>
          <p:nvPr/>
        </p:nvSpPr>
        <p:spPr bwMode="auto">
          <a:xfrm>
            <a:off x="3605213" y="5359400"/>
            <a:ext cx="676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9229" name="Line 83"/>
          <p:cNvSpPr>
            <a:spLocks noChangeShapeType="1"/>
          </p:cNvSpPr>
          <p:nvPr/>
        </p:nvSpPr>
        <p:spPr bwMode="auto">
          <a:xfrm>
            <a:off x="3646488" y="5584825"/>
            <a:ext cx="676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9230" name="Line 84"/>
          <p:cNvSpPr>
            <a:spLocks noChangeShapeType="1"/>
          </p:cNvSpPr>
          <p:nvPr/>
        </p:nvSpPr>
        <p:spPr bwMode="auto">
          <a:xfrm>
            <a:off x="3613150" y="5800725"/>
            <a:ext cx="676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9231" name="Line 85"/>
          <p:cNvSpPr>
            <a:spLocks noChangeShapeType="1"/>
          </p:cNvSpPr>
          <p:nvPr/>
        </p:nvSpPr>
        <p:spPr bwMode="auto">
          <a:xfrm>
            <a:off x="3532188" y="6016625"/>
            <a:ext cx="676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9232" name="Text Box 86"/>
          <p:cNvSpPr txBox="1">
            <a:spLocks noChangeArrowheads="1"/>
          </p:cNvSpPr>
          <p:nvPr/>
        </p:nvSpPr>
        <p:spPr bwMode="auto">
          <a:xfrm>
            <a:off x="3422650" y="4860925"/>
            <a:ext cx="540061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400" u="none" dirty="0" err="1">
                <a:latin typeface="Calibri" pitchFamily="34" charset="0"/>
              </a:rPr>
              <a:t>stdin</a:t>
            </a:r>
            <a:endParaRPr lang="nl-NL" sz="1400" u="none" dirty="0">
              <a:latin typeface="Calibri" pitchFamily="34" charset="0"/>
            </a:endParaRPr>
          </a:p>
        </p:txBody>
      </p:sp>
      <p:sp>
        <p:nvSpPr>
          <p:cNvPr id="9233" name="Line 87"/>
          <p:cNvSpPr>
            <a:spLocks noChangeShapeType="1"/>
          </p:cNvSpPr>
          <p:nvPr/>
        </p:nvSpPr>
        <p:spPr bwMode="auto">
          <a:xfrm>
            <a:off x="5732463" y="5149850"/>
            <a:ext cx="495300" cy="158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9234" name="Text Box 88"/>
          <p:cNvSpPr txBox="1">
            <a:spLocks noChangeArrowheads="1"/>
          </p:cNvSpPr>
          <p:nvPr/>
        </p:nvSpPr>
        <p:spPr bwMode="auto">
          <a:xfrm>
            <a:off x="5610225" y="4846638"/>
            <a:ext cx="653875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400" u="none">
                <a:latin typeface="Calibri" pitchFamily="34" charset="0"/>
              </a:rPr>
              <a:t>stdout</a:t>
            </a:r>
            <a:endParaRPr lang="nl-NL" sz="1400" u="none">
              <a:latin typeface="Calibri" pitchFamily="34" charset="0"/>
            </a:endParaRP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4754563" y="4662488"/>
            <a:ext cx="649287" cy="935037"/>
            <a:chOff x="1746" y="2115"/>
            <a:chExt cx="409" cy="589"/>
          </a:xfrm>
        </p:grpSpPr>
        <p:grpSp>
          <p:nvGrpSpPr>
            <p:cNvPr id="9237" name="Group 90"/>
            <p:cNvGrpSpPr>
              <a:grpSpLocks/>
            </p:cNvGrpSpPr>
            <p:nvPr/>
          </p:nvGrpSpPr>
          <p:grpSpPr bwMode="auto">
            <a:xfrm>
              <a:off x="1746" y="2115"/>
              <a:ext cx="409" cy="589"/>
              <a:chOff x="1383" y="935"/>
              <a:chExt cx="907" cy="1134"/>
            </a:xfrm>
          </p:grpSpPr>
          <p:sp>
            <p:nvSpPr>
              <p:cNvPr id="9239" name="AutoShape 91"/>
              <p:cNvSpPr>
                <a:spLocks noChangeArrowheads="1"/>
              </p:cNvSpPr>
              <p:nvPr/>
            </p:nvSpPr>
            <p:spPr bwMode="auto">
              <a:xfrm>
                <a:off x="1383" y="935"/>
                <a:ext cx="907" cy="1134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40" name="Line 92"/>
              <p:cNvSpPr>
                <a:spLocks noChangeShapeType="1"/>
              </p:cNvSpPr>
              <p:nvPr/>
            </p:nvSpPr>
            <p:spPr bwMode="auto">
              <a:xfrm>
                <a:off x="1498" y="1026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41" name="Line 93"/>
              <p:cNvSpPr>
                <a:spLocks noChangeShapeType="1"/>
              </p:cNvSpPr>
              <p:nvPr/>
            </p:nvSpPr>
            <p:spPr bwMode="auto">
              <a:xfrm>
                <a:off x="1498" y="1162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42" name="Line 94"/>
              <p:cNvSpPr>
                <a:spLocks noChangeShapeType="1"/>
              </p:cNvSpPr>
              <p:nvPr/>
            </p:nvSpPr>
            <p:spPr bwMode="auto">
              <a:xfrm>
                <a:off x="1498" y="1298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43" name="Line 95"/>
              <p:cNvSpPr>
                <a:spLocks noChangeShapeType="1"/>
              </p:cNvSpPr>
              <p:nvPr/>
            </p:nvSpPr>
            <p:spPr bwMode="auto">
              <a:xfrm>
                <a:off x="1498" y="1434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44" name="Line 96"/>
              <p:cNvSpPr>
                <a:spLocks noChangeShapeType="1"/>
              </p:cNvSpPr>
              <p:nvPr/>
            </p:nvSpPr>
            <p:spPr bwMode="auto">
              <a:xfrm>
                <a:off x="1498" y="1570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45" name="Line 97"/>
              <p:cNvSpPr>
                <a:spLocks noChangeShapeType="1"/>
              </p:cNvSpPr>
              <p:nvPr/>
            </p:nvSpPr>
            <p:spPr bwMode="auto">
              <a:xfrm>
                <a:off x="1498" y="1706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46" name="Line 98"/>
              <p:cNvSpPr>
                <a:spLocks noChangeShapeType="1"/>
              </p:cNvSpPr>
              <p:nvPr/>
            </p:nvSpPr>
            <p:spPr bwMode="auto">
              <a:xfrm>
                <a:off x="1498" y="1842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47" name="Line 99"/>
              <p:cNvSpPr>
                <a:spLocks noChangeShapeType="1"/>
              </p:cNvSpPr>
              <p:nvPr/>
            </p:nvSpPr>
            <p:spPr bwMode="auto">
              <a:xfrm>
                <a:off x="1498" y="1978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48" name="Line 100"/>
              <p:cNvSpPr>
                <a:spLocks noChangeShapeType="1"/>
              </p:cNvSpPr>
              <p:nvPr/>
            </p:nvSpPr>
            <p:spPr bwMode="auto">
              <a:xfrm>
                <a:off x="1498" y="1092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49" name="Line 101"/>
              <p:cNvSpPr>
                <a:spLocks noChangeShapeType="1"/>
              </p:cNvSpPr>
              <p:nvPr/>
            </p:nvSpPr>
            <p:spPr bwMode="auto">
              <a:xfrm>
                <a:off x="1498" y="1228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50" name="Line 102"/>
              <p:cNvSpPr>
                <a:spLocks noChangeShapeType="1"/>
              </p:cNvSpPr>
              <p:nvPr/>
            </p:nvSpPr>
            <p:spPr bwMode="auto">
              <a:xfrm>
                <a:off x="1498" y="1364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51" name="Line 103"/>
              <p:cNvSpPr>
                <a:spLocks noChangeShapeType="1"/>
              </p:cNvSpPr>
              <p:nvPr/>
            </p:nvSpPr>
            <p:spPr bwMode="auto">
              <a:xfrm>
                <a:off x="1498" y="1500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52" name="Line 104"/>
              <p:cNvSpPr>
                <a:spLocks noChangeShapeType="1"/>
              </p:cNvSpPr>
              <p:nvPr/>
            </p:nvSpPr>
            <p:spPr bwMode="auto">
              <a:xfrm>
                <a:off x="1498" y="1636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53" name="Line 105"/>
              <p:cNvSpPr>
                <a:spLocks noChangeShapeType="1"/>
              </p:cNvSpPr>
              <p:nvPr/>
            </p:nvSpPr>
            <p:spPr bwMode="auto">
              <a:xfrm>
                <a:off x="1498" y="1772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9254" name="Line 106"/>
              <p:cNvSpPr>
                <a:spLocks noChangeShapeType="1"/>
              </p:cNvSpPr>
              <p:nvPr/>
            </p:nvSpPr>
            <p:spPr bwMode="auto">
              <a:xfrm>
                <a:off x="1498" y="1908"/>
                <a:ext cx="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9238" name="Rectangle 107"/>
            <p:cNvSpPr>
              <a:spLocks noChangeArrowheads="1"/>
            </p:cNvSpPr>
            <p:nvPr/>
          </p:nvSpPr>
          <p:spPr bwMode="auto">
            <a:xfrm>
              <a:off x="1900" y="2154"/>
              <a:ext cx="100" cy="52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</p:grpSp>
      <p:pic>
        <p:nvPicPr>
          <p:cNvPr id="1988717" name="Picture 1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5813" y="5368925"/>
            <a:ext cx="996950" cy="652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1.94444E-6 0.05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16 L -0.00018 -0.0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88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8611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Regelnummers</a:t>
            </a:r>
            <a:endParaRPr lang="nl-NL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/>
              <a:t>[regel-</a:t>
            </a:r>
            <a:r>
              <a:rPr lang="en-US" sz="2400" b="1" i="1" u="none"/>
              <a:t>adres</a:t>
            </a:r>
            <a:r>
              <a:rPr lang="en-US" sz="2400" b="1" u="none"/>
              <a:t>]=</a:t>
            </a:r>
          </a:p>
        </p:txBody>
      </p:sp>
      <p:sp>
        <p:nvSpPr>
          <p:cNvPr id="2034699" name="AutoShape 11"/>
          <p:cNvSpPr>
            <a:spLocks noChangeArrowheads="1"/>
          </p:cNvSpPr>
          <p:nvPr/>
        </p:nvSpPr>
        <p:spPr bwMode="auto">
          <a:xfrm>
            <a:off x="1403350" y="2205038"/>
            <a:ext cx="7416800" cy="4248150"/>
          </a:xfrm>
          <a:prstGeom prst="foldedCorner">
            <a:avLst>
              <a:gd name="adj" fmla="val 577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000" b="1" u="none" dirty="0" smtClean="0">
                <a:solidFill>
                  <a:srgbClr val="009900"/>
                </a:solidFill>
              </a:rPr>
              <a:t>$</a:t>
            </a:r>
            <a:r>
              <a:rPr lang="en-GB" sz="2000" u="none" dirty="0" smtClean="0"/>
              <a:t> </a:t>
            </a:r>
            <a:r>
              <a:rPr lang="en-US" sz="2000" b="1" u="none" dirty="0" err="1"/>
              <a:t>sed</a:t>
            </a:r>
            <a:r>
              <a:rPr lang="en-US" sz="2000" b="1" u="none" dirty="0"/>
              <a:t> -f debug2.sed sample.java</a:t>
            </a:r>
          </a:p>
          <a:p>
            <a:pPr algn="l">
              <a:buFontTx/>
              <a:buNone/>
            </a:pPr>
            <a:r>
              <a:rPr lang="en-US" sz="1600" b="1" u="none" dirty="0"/>
              <a:t>144</a:t>
            </a:r>
          </a:p>
          <a:p>
            <a:pPr algn="l">
              <a:buFontTx/>
              <a:buNone/>
            </a:pPr>
            <a:r>
              <a:rPr lang="en-US" sz="1600" b="1" u="none" dirty="0"/>
              <a:t>         if (</a:t>
            </a:r>
            <a:r>
              <a:rPr lang="en-US" sz="1600" b="1" u="none" dirty="0" err="1"/>
              <a:t>rand_type</a:t>
            </a:r>
            <a:r>
              <a:rPr lang="en-US" sz="1600" b="1" u="none" dirty="0"/>
              <a:t> == TYPE_0) {</a:t>
            </a:r>
          </a:p>
          <a:p>
            <a:pPr algn="l">
              <a:buFontTx/>
              <a:buNone/>
            </a:pPr>
            <a:r>
              <a:rPr lang="en-US" sz="1600" b="1" u="none" dirty="0"/>
              <a:t>323</a:t>
            </a:r>
          </a:p>
          <a:p>
            <a:pPr algn="l">
              <a:buFontTx/>
              <a:buNone/>
            </a:pPr>
            <a:r>
              <a:rPr lang="en-US" sz="1600" b="1" u="none" dirty="0"/>
              <a:t>         if (</a:t>
            </a:r>
            <a:r>
              <a:rPr lang="en-US" sz="1600" b="1" u="none" dirty="0" err="1"/>
              <a:t>rand_type</a:t>
            </a:r>
            <a:r>
              <a:rPr lang="en-US" sz="1600" b="1" u="none" dirty="0"/>
              <a:t> == TYPE_0) state[-1] = </a:t>
            </a:r>
            <a:r>
              <a:rPr lang="en-US" sz="1600" b="1" u="none" dirty="0" err="1"/>
              <a:t>rand_type</a:t>
            </a:r>
            <a:r>
              <a:rPr lang="en-US" sz="1600" b="1" u="none" dirty="0"/>
              <a:t>;</a:t>
            </a:r>
          </a:p>
          <a:p>
            <a:pPr algn="l">
              <a:buFontTx/>
              <a:buNone/>
            </a:pPr>
            <a:r>
              <a:rPr lang="en-US" sz="1600" b="1" u="none" dirty="0"/>
              <a:t>502</a:t>
            </a:r>
          </a:p>
          <a:p>
            <a:pPr algn="l">
              <a:buFontTx/>
              <a:buNone/>
            </a:pPr>
            <a:r>
              <a:rPr lang="en-US" sz="1600" b="1" u="none" dirty="0"/>
              <a:t>         if (n &lt; BREAK_1) {</a:t>
            </a:r>
          </a:p>
          <a:p>
            <a:pPr algn="l">
              <a:buFontTx/>
              <a:buNone/>
            </a:pPr>
            <a:r>
              <a:rPr lang="en-US" sz="1600" b="1" u="none" dirty="0"/>
              <a:t>681</a:t>
            </a:r>
          </a:p>
          <a:p>
            <a:pPr algn="l">
              <a:buFontTx/>
              <a:buNone/>
            </a:pPr>
            <a:r>
              <a:rPr lang="en-US" sz="1600" b="1" u="none" dirty="0"/>
              <a:t>                 if (n &lt; BREAK_3) {</a:t>
            </a:r>
          </a:p>
          <a:p>
            <a:pPr algn="l">
              <a:buFontTx/>
              <a:buNone/>
            </a:pPr>
            <a:r>
              <a:rPr lang="en-US" sz="1600" b="1" u="none" dirty="0"/>
              <a:t>860</a:t>
            </a:r>
          </a:p>
          <a:p>
            <a:pPr algn="l">
              <a:buFontTx/>
              <a:buNone/>
            </a:pPr>
            <a:r>
              <a:rPr lang="en-US" sz="1600" b="1" u="none" dirty="0"/>
              <a:t>         if (</a:t>
            </a:r>
            <a:r>
              <a:rPr lang="en-US" sz="1600" b="1" u="none" dirty="0" err="1"/>
              <a:t>rand_type</a:t>
            </a:r>
            <a:r>
              <a:rPr lang="en-US" sz="1600" b="1" u="none" dirty="0"/>
              <a:t> == TYPE_0) state[-1] = </a:t>
            </a:r>
            <a:r>
              <a:rPr lang="en-US" sz="1600" b="1" u="none" dirty="0" err="1"/>
              <a:t>rand_type</a:t>
            </a:r>
            <a:r>
              <a:rPr lang="en-US" sz="1600" b="1" u="none" dirty="0"/>
              <a:t>;</a:t>
            </a:r>
          </a:p>
          <a:p>
            <a:pPr algn="l">
              <a:buFontTx/>
              <a:buNone/>
            </a:pPr>
            <a:r>
              <a:rPr lang="en-US" sz="1600" b="1" u="none" dirty="0"/>
              <a:t>1039</a:t>
            </a:r>
          </a:p>
          <a:p>
            <a:pPr algn="l">
              <a:buFontTx/>
              <a:buNone/>
            </a:pPr>
            <a:r>
              <a:rPr lang="en-US" sz="1600" b="1" u="none" dirty="0"/>
              <a:t>         if (</a:t>
            </a:r>
            <a:r>
              <a:rPr lang="en-US" sz="1600" b="1" u="none" dirty="0" err="1"/>
              <a:t>rand_type</a:t>
            </a:r>
            <a:r>
              <a:rPr lang="en-US" sz="1600" b="1" u="none" dirty="0"/>
              <a:t> == TYPE_0) state[-1] = </a:t>
            </a:r>
            <a:r>
              <a:rPr lang="en-US" sz="1600" b="1" u="none" dirty="0" err="1"/>
              <a:t>rand_type</a:t>
            </a:r>
            <a:r>
              <a:rPr lang="en-US" sz="1600" b="1" u="none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46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err="1"/>
              <a:t>Volgende</a:t>
            </a:r>
            <a:r>
              <a:rPr lang="fr-BE" dirty="0"/>
              <a:t> regel</a:t>
            </a:r>
            <a:endParaRPr lang="nl-NL" dirty="0"/>
          </a:p>
        </p:txBody>
      </p:sp>
      <p:sp>
        <p:nvSpPr>
          <p:cNvPr id="2037763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]n</a:t>
            </a:r>
            <a:r>
              <a:rPr lang="en-US" sz="800" b="1" i="1" u="none" dirty="0"/>
              <a:t/>
            </a:r>
            <a:br>
              <a:rPr lang="en-US" sz="800" b="1" i="1" u="none" dirty="0"/>
            </a:b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endParaRPr lang="en-US" sz="2000" b="1" u="none" dirty="0">
              <a:cs typeface="Courier New" pitchFamily="49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indien</a:t>
            </a:r>
            <a:r>
              <a:rPr lang="en-US" sz="1800" u="none" dirty="0">
                <a:latin typeface="Calibri" pitchFamily="34" charset="0"/>
              </a:rPr>
              <a:t> het </a:t>
            </a:r>
            <a:r>
              <a:rPr lang="en-US" sz="1800" u="none" dirty="0" err="1">
                <a:latin typeface="Calibri" pitchFamily="34" charset="0"/>
              </a:rPr>
              <a:t>uitschrijven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niet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onderdrukt</a:t>
            </a:r>
            <a:r>
              <a:rPr lang="en-US" sz="1800" u="none" dirty="0">
                <a:latin typeface="Calibri" pitchFamily="34" charset="0"/>
              </a:rPr>
              <a:t> is (</a:t>
            </a:r>
            <a:r>
              <a:rPr lang="en-US" sz="1800" b="1" u="none" dirty="0">
                <a:cs typeface="Courier New" pitchFamily="49" charset="0"/>
              </a:rPr>
              <a:t>-n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vlag</a:t>
            </a:r>
            <a:r>
              <a:rPr lang="en-US" sz="18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overschrijft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vervolgens</a:t>
            </a:r>
            <a:r>
              <a:rPr lang="en-US" sz="2000" u="none" dirty="0">
                <a:latin typeface="Calibri" pitchFamily="34" charset="0"/>
              </a:rPr>
              <a:t> pattern space met </a:t>
            </a:r>
            <a:r>
              <a:rPr lang="en-US" sz="2000" u="none" dirty="0" err="1">
                <a:latin typeface="Calibri" pitchFamily="34" charset="0"/>
              </a:rPr>
              <a:t>volgende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springt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daarbij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solidFill>
                  <a:srgbClr val="FF0000"/>
                </a:solidFill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het begin van het script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verandert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daarmee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normale</a:t>
            </a:r>
            <a:r>
              <a:rPr lang="en-US" sz="2000" u="none" dirty="0">
                <a:latin typeface="Calibri" pitchFamily="34" charset="0"/>
              </a:rPr>
              <a:t> flow-of-control van </a:t>
            </a:r>
            <a:r>
              <a:rPr lang="en-US" sz="2000" b="1" u="none" dirty="0" err="1" smtClean="0">
                <a:cs typeface="Courier New" pitchFamily="49" charset="0"/>
              </a:rPr>
              <a:t>sed</a:t>
            </a:r>
            <a:r>
              <a:rPr lang="en-US" sz="2000" u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  <a:cs typeface="Calibri" pitchFamily="34" charset="0"/>
              </a:rPr>
              <a:t>niet</a:t>
            </a:r>
            <a:endParaRPr lang="en-US" sz="20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37769" name="AutoShape 9"/>
          <p:cNvSpPr>
            <a:spLocks noChangeArrowheads="1"/>
          </p:cNvSpPr>
          <p:nvPr/>
        </p:nvSpPr>
        <p:spPr bwMode="auto">
          <a:xfrm>
            <a:off x="1187450" y="4076700"/>
            <a:ext cx="2232025" cy="1584325"/>
          </a:xfrm>
          <a:prstGeom prst="foldedCorner">
            <a:avLst>
              <a:gd name="adj" fmla="val 12306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/>
              <a:t>/&lt;h1&gt;/{</a:t>
            </a:r>
            <a:br>
              <a:rPr lang="en-GB" sz="1800" b="1" u="none"/>
            </a:br>
            <a:r>
              <a:rPr lang="en-GB" sz="1800" b="1" u="none"/>
              <a:t>  n</a:t>
            </a:r>
          </a:p>
          <a:p>
            <a:pPr algn="l">
              <a:buFontTx/>
              <a:buNone/>
            </a:pPr>
            <a:r>
              <a:rPr lang="en-GB" sz="1800" b="1" u="none"/>
              <a:t>  /^$/d</a:t>
            </a:r>
          </a:p>
          <a:p>
            <a:pPr algn="l">
              <a:buFontTx/>
              <a:buNone/>
            </a:pPr>
            <a:r>
              <a:rPr lang="en-GB" sz="1800" b="1" u="none"/>
              <a:t>}</a:t>
            </a:r>
          </a:p>
        </p:txBody>
      </p:sp>
      <p:sp>
        <p:nvSpPr>
          <p:cNvPr id="2037770" name="AutoShape 10"/>
          <p:cNvSpPr>
            <a:spLocks noChangeArrowheads="1"/>
          </p:cNvSpPr>
          <p:nvPr/>
        </p:nvSpPr>
        <p:spPr bwMode="auto">
          <a:xfrm>
            <a:off x="3627438" y="4078288"/>
            <a:ext cx="5184775" cy="2519362"/>
          </a:xfrm>
          <a:prstGeom prst="foldedCorner">
            <a:avLst>
              <a:gd name="adj" fmla="val 5995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/>
              <a:t>&lt;h1&gt;"On Egypt"&lt;/h1&gt;</a:t>
            </a:r>
          </a:p>
          <a:p>
            <a:pPr algn="l">
              <a:buFontTx/>
              <a:buNone/>
            </a:pP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/>
              <a:t>Napoleon, pointing to the Pyramids, </a:t>
            </a:r>
            <a:br>
              <a:rPr lang="en-GB" sz="1800" b="1" u="none"/>
            </a:br>
            <a:r>
              <a:rPr lang="en-GB" sz="1800" b="1" u="none"/>
              <a:t>said to his troops:</a:t>
            </a:r>
          </a:p>
          <a:p>
            <a:pPr algn="l">
              <a:buFontTx/>
              <a:buNone/>
            </a:pP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/>
              <a:t>  "Soldiers, forty centuries </a:t>
            </a:r>
            <a:br>
              <a:rPr lang="en-GB" sz="1800" b="1" u="none"/>
            </a:br>
            <a:r>
              <a:rPr lang="en-GB" sz="1800" b="1" u="none"/>
              <a:t>   have their eyes upon you."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63" grpId="0" build="p" bldLvl="2"/>
      <p:bldP spid="2037769" grpId="0" animBg="1"/>
      <p:bldP spid="203777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Volgende regel</a:t>
            </a:r>
            <a:endParaRPr lang="nl-NL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]n</a:t>
            </a:r>
            <a:r>
              <a:rPr lang="en-US" sz="800" b="1" i="1" u="none" dirty="0"/>
              <a:t/>
            </a:r>
            <a:br>
              <a:rPr lang="en-US" sz="800" b="1" i="1" u="none" dirty="0"/>
            </a:b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endParaRPr lang="en-US" sz="2000" b="1" u="none" dirty="0">
              <a:cs typeface="Courier New" pitchFamily="49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indien</a:t>
            </a:r>
            <a:r>
              <a:rPr lang="en-US" sz="1800" u="none" dirty="0">
                <a:latin typeface="Calibri" pitchFamily="34" charset="0"/>
              </a:rPr>
              <a:t> het </a:t>
            </a:r>
            <a:r>
              <a:rPr lang="en-US" sz="1800" u="none" dirty="0" err="1">
                <a:latin typeface="Calibri" pitchFamily="34" charset="0"/>
              </a:rPr>
              <a:t>uitschrijven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niet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onderdrukt</a:t>
            </a:r>
            <a:r>
              <a:rPr lang="en-US" sz="1800" u="none" dirty="0">
                <a:latin typeface="Calibri" pitchFamily="34" charset="0"/>
              </a:rPr>
              <a:t> is (</a:t>
            </a:r>
            <a:r>
              <a:rPr lang="en-US" sz="1800" b="1" u="none" dirty="0">
                <a:cs typeface="Courier New" pitchFamily="49" charset="0"/>
              </a:rPr>
              <a:t>-n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vlag</a:t>
            </a:r>
            <a:r>
              <a:rPr lang="en-US" sz="18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overschrijft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vervolgens</a:t>
            </a:r>
            <a:r>
              <a:rPr lang="en-US" sz="2000" u="none" dirty="0">
                <a:latin typeface="Calibri" pitchFamily="34" charset="0"/>
              </a:rPr>
              <a:t> pattern space met </a:t>
            </a:r>
            <a:r>
              <a:rPr lang="en-US" sz="2000" u="none" dirty="0" err="1">
                <a:latin typeface="Calibri" pitchFamily="34" charset="0"/>
              </a:rPr>
              <a:t>volgende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springt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daarbij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solidFill>
                  <a:srgbClr val="FF0000"/>
                </a:solidFill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het begin van het script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verandert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daarmee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normale</a:t>
            </a:r>
            <a:r>
              <a:rPr lang="en-US" sz="2000" u="none" dirty="0">
                <a:latin typeface="Calibri" pitchFamily="34" charset="0"/>
              </a:rPr>
              <a:t> flow-of-control van </a:t>
            </a:r>
            <a:r>
              <a:rPr lang="en-US" sz="2000" b="1" u="none" dirty="0" err="1">
                <a:cs typeface="Courier New" pitchFamily="49" charset="0"/>
              </a:rPr>
              <a:t>sed</a:t>
            </a:r>
            <a:endParaRPr lang="en-US" sz="2000" b="1" u="none" dirty="0">
              <a:cs typeface="Courier New" pitchFamily="49" charset="0"/>
            </a:endParaRPr>
          </a:p>
        </p:txBody>
      </p:sp>
      <p:sp>
        <p:nvSpPr>
          <p:cNvPr id="46084" name="AutoShape 9"/>
          <p:cNvSpPr>
            <a:spLocks noChangeArrowheads="1"/>
          </p:cNvSpPr>
          <p:nvPr/>
        </p:nvSpPr>
        <p:spPr bwMode="auto">
          <a:xfrm>
            <a:off x="1187450" y="4076700"/>
            <a:ext cx="2232025" cy="1584325"/>
          </a:xfrm>
          <a:prstGeom prst="foldedCorner">
            <a:avLst>
              <a:gd name="adj" fmla="val 12306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/>
              <a:t>/&lt;h1&gt;/{</a:t>
            </a:r>
            <a:br>
              <a:rPr lang="en-GB" sz="1800" b="1" u="none"/>
            </a:br>
            <a:r>
              <a:rPr lang="en-GB" sz="1800" b="1" u="none"/>
              <a:t>  n</a:t>
            </a:r>
          </a:p>
          <a:p>
            <a:pPr algn="l">
              <a:buFontTx/>
              <a:buNone/>
            </a:pPr>
            <a:r>
              <a:rPr lang="en-GB" sz="1800" b="1" u="none"/>
              <a:t>  /^$/d</a:t>
            </a:r>
          </a:p>
          <a:p>
            <a:pPr algn="l">
              <a:buFontTx/>
              <a:buNone/>
            </a:pPr>
            <a:r>
              <a:rPr lang="en-GB" sz="1800" b="1" u="none"/>
              <a:t>}</a:t>
            </a:r>
          </a:p>
        </p:txBody>
      </p:sp>
      <p:sp>
        <p:nvSpPr>
          <p:cNvPr id="2038794" name="AutoShape 10"/>
          <p:cNvSpPr>
            <a:spLocks noChangeArrowheads="1"/>
          </p:cNvSpPr>
          <p:nvPr/>
        </p:nvSpPr>
        <p:spPr bwMode="auto">
          <a:xfrm>
            <a:off x="3627438" y="4078288"/>
            <a:ext cx="5184775" cy="2230437"/>
          </a:xfrm>
          <a:prstGeom prst="foldedCorner">
            <a:avLst>
              <a:gd name="adj" fmla="val 5995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1800" b="1" u="none"/>
              <a:t>&lt;h1&gt;"On Egypt"&lt;/h1&gt;</a:t>
            </a:r>
          </a:p>
          <a:p>
            <a:pPr algn="l">
              <a:buFontTx/>
              <a:buNone/>
            </a:pPr>
            <a:r>
              <a:rPr lang="en-GB" sz="1800" b="1" u="none"/>
              <a:t>Napoleon, pointing to the Pyramids, </a:t>
            </a:r>
            <a:br>
              <a:rPr lang="en-GB" sz="1800" b="1" u="none"/>
            </a:br>
            <a:r>
              <a:rPr lang="en-GB" sz="1800" b="1" u="none"/>
              <a:t>said to his troops:</a:t>
            </a:r>
          </a:p>
          <a:p>
            <a:pPr algn="l">
              <a:buFontTx/>
              <a:buNone/>
            </a:pPr>
            <a:endParaRPr lang="en-GB" sz="1800" b="1" u="none"/>
          </a:p>
          <a:p>
            <a:pPr algn="l">
              <a:buFontTx/>
              <a:buNone/>
            </a:pPr>
            <a:r>
              <a:rPr lang="en-GB" sz="1800" b="1" u="none"/>
              <a:t>  "Soldiers, forty centuries </a:t>
            </a:r>
            <a:br>
              <a:rPr lang="en-GB" sz="1800" b="1" u="none"/>
            </a:br>
            <a:r>
              <a:rPr lang="en-GB" sz="1800" b="1" u="none"/>
              <a:t>   have their eyes upon you."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Inlezen van bestand</a:t>
            </a:r>
            <a:endParaRPr lang="nl-NL"/>
          </a:p>
        </p:txBody>
      </p:sp>
      <p:sp>
        <p:nvSpPr>
          <p:cNvPr id="2041859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regel-adres</a:t>
            </a:r>
            <a:r>
              <a:rPr lang="en-US" sz="2400" b="1" u="none" dirty="0"/>
              <a:t>]r </a:t>
            </a:r>
            <a:r>
              <a:rPr lang="en-US" sz="2400" b="1" i="1" u="none" dirty="0" err="1"/>
              <a:t>bestand</a:t>
            </a:r>
            <a:endParaRPr lang="en-US" sz="24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b="1" i="1" u="none" dirty="0" err="1">
                <a:cs typeface="Courier New" pitchFamily="49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nadat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ingelezen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lijn</a:t>
            </a:r>
            <a:r>
              <a:rPr lang="en-US" sz="2000" u="none" dirty="0">
                <a:latin typeface="Calibri" pitchFamily="34" charset="0"/>
              </a:rPr>
              <a:t> (pattern space) </a:t>
            </a:r>
            <a:r>
              <a:rPr lang="en-US" sz="2000" u="none" dirty="0" err="1">
                <a:latin typeface="Calibri" pitchFamily="34" charset="0"/>
              </a:rPr>
              <a:t>werd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uitgeschreven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gebruik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slechts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één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spatie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</a:t>
            </a:r>
            <a:r>
              <a:rPr lang="en-US" sz="2000" u="none" dirty="0">
                <a:latin typeface="Calibri" pitchFamily="34" charset="0"/>
              </a:rPr>
              <a:t> het </a:t>
            </a:r>
            <a:r>
              <a:rPr lang="en-US" sz="2000" b="1" u="none" dirty="0">
                <a:cs typeface="Courier New" pitchFamily="49" charset="0"/>
              </a:rPr>
              <a:t>r</a:t>
            </a:r>
            <a:r>
              <a:rPr lang="en-US" sz="2000" u="none" dirty="0">
                <a:latin typeface="Calibri" pitchFamily="34" charset="0"/>
              </a:rPr>
              <a:t>-commando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en </a:t>
            </a: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spaties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</a:t>
            </a:r>
            <a:r>
              <a:rPr lang="en-US" sz="2000" u="none" dirty="0">
                <a:latin typeface="Calibri" pitchFamily="34" charset="0"/>
              </a:rPr>
              <a:t> de </a:t>
            </a:r>
            <a:r>
              <a:rPr lang="en-US" sz="2000" u="none" dirty="0" err="1">
                <a:latin typeface="Calibri" pitchFamily="34" charset="0"/>
              </a:rPr>
              <a:t>bestandsnaam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bijkomende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spaties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worden</a:t>
            </a:r>
            <a:r>
              <a:rPr lang="en-US" sz="1800" u="none" dirty="0">
                <a:latin typeface="Calibri" pitchFamily="34" charset="0"/>
              </a:rPr>
              <a:t> door </a:t>
            </a: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beschouwd</a:t>
            </a:r>
            <a:r>
              <a:rPr lang="en-US" sz="1800" u="none" dirty="0">
                <a:latin typeface="Calibri" pitchFamily="34" charset="0"/>
              </a:rPr>
              <a:t>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 err="1">
                <a:latin typeface="Calibri" pitchFamily="34" charset="0"/>
              </a:rPr>
              <a:t>als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onderdeel</a:t>
            </a:r>
            <a:r>
              <a:rPr lang="en-US" sz="1800" u="none" dirty="0">
                <a:latin typeface="Calibri" pitchFamily="34" charset="0"/>
              </a:rPr>
              <a:t> van de </a:t>
            </a:r>
            <a:r>
              <a:rPr lang="en-US" sz="1800" u="none" dirty="0" err="1">
                <a:latin typeface="Calibri" pitchFamily="34" charset="0"/>
              </a:rPr>
              <a:t>bestandsnaam</a:t>
            </a:r>
            <a:endParaRPr lang="en-US" sz="1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foutboodschap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bestaat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dan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wordt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gewoon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geen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informatie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ingelezen</a:t>
            </a:r>
            <a:endParaRPr lang="en-US" sz="1800" u="none" dirty="0">
              <a:latin typeface="Calibri" pitchFamily="34" charset="0"/>
            </a:endParaRPr>
          </a:p>
        </p:txBody>
      </p:sp>
      <p:sp>
        <p:nvSpPr>
          <p:cNvPr id="2041865" name="AutoShape 9"/>
          <p:cNvSpPr>
            <a:spLocks noChangeArrowheads="1"/>
          </p:cNvSpPr>
          <p:nvPr/>
        </p:nvSpPr>
        <p:spPr bwMode="auto">
          <a:xfrm>
            <a:off x="1403350" y="5734050"/>
            <a:ext cx="7416800" cy="719138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b="1" u="none" dirty="0" err="1"/>
              <a:t>sed</a:t>
            </a:r>
            <a:r>
              <a:rPr lang="en-GB" b="1" u="none" dirty="0"/>
              <a:t> '$r .signature' brief | mail </a:t>
            </a:r>
            <a:r>
              <a:rPr lang="en-GB" b="1" u="none" dirty="0" err="1"/>
              <a:t>pdawyndt</a:t>
            </a:r>
            <a:endParaRPr lang="en-GB" b="1" u="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1859" grpId="0" build="p" bldLvl="2"/>
      <p:bldP spid="20418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Schrijven naar bestand</a:t>
            </a:r>
            <a:endParaRPr lang="nl-NL"/>
          </a:p>
        </p:txBody>
      </p:sp>
      <p:sp>
        <p:nvSpPr>
          <p:cNvPr id="2039811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]w </a:t>
            </a:r>
            <a:r>
              <a:rPr lang="en-US" sz="2400" b="1" i="1" u="none" dirty="0" err="1"/>
              <a:t>bestand</a:t>
            </a:r>
            <a:endParaRPr lang="en-US" sz="2400" b="1" i="1" u="none" dirty="0"/>
          </a:p>
          <a:p>
            <a:pPr marL="342900" indent="-342900" algn="l">
              <a:tabLst>
                <a:tab pos="1795463" algn="l"/>
              </a:tabLst>
            </a:pP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i="1" u="none" dirty="0" err="1">
                <a:cs typeface="Courier New" pitchFamily="49" charset="0"/>
              </a:rPr>
              <a:t>bestand</a:t>
            </a:r>
            <a:endParaRPr lang="en-US" sz="2000" b="1" i="1" u="none" dirty="0">
              <a:cs typeface="Courier New" pitchFamily="49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gebruik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slechts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één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spatie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</a:t>
            </a:r>
            <a:r>
              <a:rPr lang="en-US" sz="2000" u="none" dirty="0">
                <a:latin typeface="Calibri" pitchFamily="34" charset="0"/>
              </a:rPr>
              <a:t> het </a:t>
            </a:r>
            <a:r>
              <a:rPr lang="en-US" sz="2000" b="1" u="none" dirty="0">
                <a:cs typeface="Courier New" pitchFamily="49" charset="0"/>
              </a:rPr>
              <a:t>w</a:t>
            </a:r>
            <a:r>
              <a:rPr lang="en-US" sz="2000" u="none" dirty="0">
                <a:latin typeface="Calibri" pitchFamily="34" charset="0"/>
              </a:rPr>
              <a:t>-commando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en </a:t>
            </a: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spaties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</a:t>
            </a:r>
            <a:r>
              <a:rPr lang="en-US" sz="2000" u="none" dirty="0">
                <a:latin typeface="Calibri" pitchFamily="34" charset="0"/>
              </a:rPr>
              <a:t> de </a:t>
            </a:r>
            <a:r>
              <a:rPr lang="en-US" sz="2000" u="none" dirty="0" err="1">
                <a:latin typeface="Calibri" pitchFamily="34" charset="0"/>
              </a:rPr>
              <a:t>bestandsnaam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bijkomende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spaties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worden</a:t>
            </a:r>
            <a:r>
              <a:rPr lang="en-US" sz="1800" u="none" dirty="0">
                <a:latin typeface="Calibri" pitchFamily="34" charset="0"/>
              </a:rPr>
              <a:t> door </a:t>
            </a:r>
            <a:r>
              <a:rPr lang="en-US" sz="1800" b="1" u="none" dirty="0" err="1">
                <a:cs typeface="Courier New" pitchFamily="49" charset="0"/>
              </a:rPr>
              <a:t>sed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beschouwd</a:t>
            </a:r>
            <a:r>
              <a:rPr lang="en-US" sz="1800" u="none" dirty="0">
                <a:latin typeface="Calibri" pitchFamily="34" charset="0"/>
              </a:rPr>
              <a:t>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 err="1">
                <a:latin typeface="Calibri" pitchFamily="34" charset="0"/>
              </a:rPr>
              <a:t>als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onderdeel</a:t>
            </a:r>
            <a:r>
              <a:rPr lang="en-US" sz="1800" u="none" dirty="0">
                <a:latin typeface="Calibri" pitchFamily="34" charset="0"/>
              </a:rPr>
              <a:t> van de </a:t>
            </a:r>
            <a:r>
              <a:rPr lang="en-US" sz="1800" u="none" dirty="0" err="1">
                <a:latin typeface="Calibri" pitchFamily="34" charset="0"/>
              </a:rPr>
              <a:t>bestandsnaam</a:t>
            </a:r>
            <a:endParaRPr lang="en-US" sz="1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nieuw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aangemaakt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i="1" u="none" dirty="0" err="1">
                <a:cs typeface="Courier New" pitchFamily="49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bestaat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bestaande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bestanden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overschreven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verschillende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instructies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u="none" dirty="0" err="1">
                <a:latin typeface="Calibri" pitchFamily="34" charset="0"/>
              </a:rPr>
              <a:t>eenzelfde</a:t>
            </a:r>
            <a:r>
              <a:rPr lang="en-US" sz="2000" u="none" dirty="0">
                <a:latin typeface="Calibri" pitchFamily="34" charset="0"/>
              </a:rPr>
              <a:t> script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kunnen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eenzelfde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schrijven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  <a:tabLst>
                <a:tab pos="1795463" algn="l"/>
              </a:tabLst>
            </a:pPr>
            <a:r>
              <a:rPr lang="en-US" sz="1800" u="none" dirty="0" err="1">
                <a:latin typeface="Calibri" pitchFamily="34" charset="0"/>
              </a:rPr>
              <a:t>informatie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wordt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achteraan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toegevoegd</a:t>
            </a:r>
            <a:endParaRPr lang="en-US" sz="1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2000" i="1" u="none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9811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Schrijven naar bestand</a:t>
            </a:r>
            <a:endParaRPr lang="nl-NL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]w </a:t>
            </a:r>
            <a:r>
              <a:rPr lang="en-US" sz="2400" b="1" i="1" u="none" dirty="0" err="1"/>
              <a:t>bestand</a:t>
            </a:r>
            <a:endParaRPr lang="en-US" sz="2400" b="1" i="1" u="none" dirty="0"/>
          </a:p>
          <a:p>
            <a:pPr marL="342900" indent="-342900" algn="l">
              <a:tabLst>
                <a:tab pos="1795463" algn="l"/>
              </a:tabLst>
            </a:pP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i="1" u="none" dirty="0" err="1">
                <a:cs typeface="Courier New" pitchFamily="49" charset="0"/>
              </a:rPr>
              <a:t>bestand</a:t>
            </a:r>
            <a:endParaRPr lang="en-US" sz="2000" i="1" u="none" dirty="0">
              <a:cs typeface="Courier New" pitchFamily="49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2000" u="none" dirty="0">
              <a:latin typeface="Arial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2000" i="1" u="none" dirty="0">
              <a:latin typeface="Arial" charset="0"/>
            </a:endParaRPr>
          </a:p>
        </p:txBody>
      </p:sp>
      <p:sp>
        <p:nvSpPr>
          <p:cNvPr id="2042889" name="AutoShape 9"/>
          <p:cNvSpPr>
            <a:spLocks noChangeArrowheads="1"/>
          </p:cNvSpPr>
          <p:nvPr/>
        </p:nvSpPr>
        <p:spPr bwMode="auto">
          <a:xfrm>
            <a:off x="1403350" y="3573463"/>
            <a:ext cx="7416800" cy="2879725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000" b="1" u="none"/>
              <a:t>Adams, Henrietta		Northeast</a:t>
            </a:r>
          </a:p>
          <a:p>
            <a:pPr algn="l">
              <a:buFontTx/>
              <a:buNone/>
            </a:pPr>
            <a:r>
              <a:rPr lang="en-GB" sz="2000" b="1" u="none"/>
              <a:t>Banks, Freda		South</a:t>
            </a:r>
          </a:p>
          <a:p>
            <a:pPr algn="l">
              <a:buFontTx/>
              <a:buNone/>
            </a:pPr>
            <a:r>
              <a:rPr lang="en-GB" sz="2000" b="1" u="none"/>
              <a:t>Dennis, Jim			Midwest</a:t>
            </a:r>
          </a:p>
          <a:p>
            <a:pPr algn="l">
              <a:buFontTx/>
              <a:buNone/>
            </a:pPr>
            <a:r>
              <a:rPr lang="en-GB" sz="2000" b="1" u="none"/>
              <a:t>Garvey, Bill		Northeast</a:t>
            </a:r>
          </a:p>
          <a:p>
            <a:pPr algn="l">
              <a:buFontTx/>
              <a:buNone/>
            </a:pPr>
            <a:r>
              <a:rPr lang="en-GB" sz="2000" b="1" u="none"/>
              <a:t>Jeffries, Jane		West</a:t>
            </a:r>
          </a:p>
          <a:p>
            <a:pPr algn="l">
              <a:buFontTx/>
              <a:buNone/>
            </a:pPr>
            <a:r>
              <a:rPr lang="en-GB" sz="2000" b="1" u="none"/>
              <a:t>Madison, Sylvia		Midwest</a:t>
            </a:r>
          </a:p>
          <a:p>
            <a:pPr algn="l">
              <a:buFontTx/>
              <a:buNone/>
            </a:pPr>
            <a:r>
              <a:rPr lang="en-GB" sz="2000" b="1" u="none"/>
              <a:t>Sommes, Tom			South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288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Schrijven naar bestand</a:t>
            </a:r>
            <a:endParaRPr lang="nl-NL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adres</a:t>
            </a:r>
            <a:r>
              <a:rPr lang="en-US" sz="2400" b="1" u="none" dirty="0"/>
              <a:t>]w </a:t>
            </a:r>
            <a:r>
              <a:rPr lang="en-US" sz="2400" b="1" i="1" u="none" dirty="0" err="1"/>
              <a:t>bestand</a:t>
            </a:r>
            <a:endParaRPr lang="en-US" sz="2400" b="1" i="1" u="none" dirty="0"/>
          </a:p>
          <a:p>
            <a:pPr marL="342900" indent="-342900" algn="l">
              <a:tabLst>
                <a:tab pos="1795463" algn="l"/>
              </a:tabLst>
            </a:pPr>
            <a:endParaRPr lang="en-US" sz="800" b="1" i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i="1" u="none" dirty="0" err="1">
                <a:cs typeface="Courier New" pitchFamily="49" charset="0"/>
              </a:rPr>
              <a:t>bestand</a:t>
            </a:r>
            <a:endParaRPr lang="en-US" sz="2000" u="none" dirty="0">
              <a:latin typeface="Arial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endParaRPr lang="en-US" sz="2000" i="1" u="none" dirty="0">
              <a:latin typeface="Arial" charset="0"/>
            </a:endParaRPr>
          </a:p>
        </p:txBody>
      </p:sp>
      <p:sp>
        <p:nvSpPr>
          <p:cNvPr id="2043914" name="AutoShape 10"/>
          <p:cNvSpPr>
            <a:spLocks noChangeArrowheads="1"/>
          </p:cNvSpPr>
          <p:nvPr/>
        </p:nvSpPr>
        <p:spPr bwMode="auto">
          <a:xfrm>
            <a:off x="1403350" y="4554538"/>
            <a:ext cx="7416800" cy="2232025"/>
          </a:xfrm>
          <a:prstGeom prst="foldedCorner">
            <a:avLst>
              <a:gd name="adj" fmla="val 9583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000" b="1" u="none" dirty="0">
                <a:solidFill>
                  <a:srgbClr val="009900"/>
                </a:solidFill>
              </a:rPr>
              <a:t># </a:t>
            </a:r>
            <a:r>
              <a:rPr lang="en-GB" sz="2000" b="1" u="none" dirty="0" err="1">
                <a:solidFill>
                  <a:srgbClr val="009900"/>
                </a:solidFill>
              </a:rPr>
              <a:t>opsplitsen</a:t>
            </a:r>
            <a:r>
              <a:rPr lang="en-GB" sz="2000" b="1" u="none" dirty="0">
                <a:solidFill>
                  <a:srgbClr val="009900"/>
                </a:solidFill>
              </a:rPr>
              <a:t> over </a:t>
            </a:r>
            <a:r>
              <a:rPr lang="en-GB" sz="2000" b="1" u="none" dirty="0" err="1">
                <a:solidFill>
                  <a:srgbClr val="009900"/>
                </a:solidFill>
              </a:rPr>
              <a:t>verschillende</a:t>
            </a:r>
            <a:r>
              <a:rPr lang="en-GB" sz="2000" b="1" u="none" dirty="0">
                <a:solidFill>
                  <a:srgbClr val="009900"/>
                </a:solidFill>
              </a:rPr>
              <a:t> </a:t>
            </a:r>
            <a:r>
              <a:rPr lang="en-GB" sz="2000" b="1" u="none" dirty="0" err="1">
                <a:solidFill>
                  <a:srgbClr val="009900"/>
                </a:solidFill>
              </a:rPr>
              <a:t>bestanden</a:t>
            </a:r>
            <a:endParaRPr lang="en-GB" sz="2000" b="1" u="none" dirty="0"/>
          </a:p>
          <a:p>
            <a:pPr algn="l">
              <a:buFontTx/>
              <a:buNone/>
            </a:pPr>
            <a:r>
              <a:rPr lang="en-GB" sz="2000" b="1" u="none" dirty="0"/>
              <a:t>/Northeast$/w </a:t>
            </a:r>
            <a:r>
              <a:rPr lang="en-GB" sz="2000" b="1" u="none" dirty="0" err="1"/>
              <a:t>region.northeast</a:t>
            </a:r>
            <a:endParaRPr lang="en-GB" sz="2000" b="1" u="none" dirty="0"/>
          </a:p>
          <a:p>
            <a:pPr algn="l">
              <a:buFontTx/>
              <a:buNone/>
            </a:pPr>
            <a:r>
              <a:rPr lang="en-GB" sz="2000" b="1" u="none" dirty="0"/>
              <a:t>/South$/w </a:t>
            </a:r>
            <a:r>
              <a:rPr lang="en-GB" sz="2000" b="1" u="none" dirty="0" err="1"/>
              <a:t>region.south</a:t>
            </a:r>
            <a:endParaRPr lang="en-GB" sz="2000" b="1" u="none" dirty="0"/>
          </a:p>
          <a:p>
            <a:pPr algn="l">
              <a:buFontTx/>
              <a:buNone/>
            </a:pPr>
            <a:r>
              <a:rPr lang="en-GB" sz="2000" b="1" u="none" dirty="0"/>
              <a:t>/Midwest$/w </a:t>
            </a:r>
            <a:r>
              <a:rPr lang="en-GB" sz="2000" b="1" u="none" dirty="0" err="1"/>
              <a:t>region.midwest</a:t>
            </a:r>
            <a:endParaRPr lang="en-GB" sz="2000" b="1" u="none" dirty="0"/>
          </a:p>
          <a:p>
            <a:pPr algn="l">
              <a:buFontTx/>
              <a:buNone/>
            </a:pPr>
            <a:r>
              <a:rPr lang="en-GB" sz="2000" b="1" u="none" dirty="0"/>
              <a:t>/West$/w </a:t>
            </a:r>
            <a:r>
              <a:rPr lang="en-GB" sz="2000" b="1" u="none" dirty="0" err="1"/>
              <a:t>region.west</a:t>
            </a:r>
            <a:endParaRPr lang="en-GB" sz="2000" b="1" u="none" dirty="0"/>
          </a:p>
        </p:txBody>
      </p:sp>
      <p:sp>
        <p:nvSpPr>
          <p:cNvPr id="2043915" name="AutoShape 11"/>
          <p:cNvSpPr>
            <a:spLocks noChangeArrowheads="1"/>
          </p:cNvSpPr>
          <p:nvPr/>
        </p:nvSpPr>
        <p:spPr bwMode="auto">
          <a:xfrm>
            <a:off x="1403350" y="2819400"/>
            <a:ext cx="3529013" cy="1657350"/>
          </a:xfrm>
          <a:prstGeom prst="foldedCorner">
            <a:avLst>
              <a:gd name="adj" fmla="val 9583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000" b="1" u="none" dirty="0"/>
              <a:t>/Northeast$/{</a:t>
            </a:r>
            <a:br>
              <a:rPr lang="en-GB" sz="2000" b="1" u="none" dirty="0"/>
            </a:br>
            <a:r>
              <a:rPr lang="en-GB" sz="2000" b="1" u="none" dirty="0"/>
              <a:t>  s///</a:t>
            </a:r>
          </a:p>
          <a:p>
            <a:pPr algn="l">
              <a:buFontTx/>
              <a:buNone/>
            </a:pPr>
            <a:r>
              <a:rPr lang="en-GB" sz="2000" b="1" u="none" dirty="0"/>
              <a:t>  w </a:t>
            </a:r>
            <a:r>
              <a:rPr lang="en-GB" sz="2000" b="1" u="none" dirty="0" err="1"/>
              <a:t>region.northeast</a:t>
            </a:r>
            <a:r>
              <a:rPr lang="en-GB" sz="2000" b="1" u="none" dirty="0"/>
              <a:t/>
            </a:r>
            <a:br>
              <a:rPr lang="en-GB" sz="2000" b="1" u="none" dirty="0"/>
            </a:br>
            <a:r>
              <a:rPr lang="en-GB" sz="2000" b="1" u="none" dirty="0"/>
              <a:t>}</a:t>
            </a:r>
            <a:endParaRPr lang="en-GB" b="1" u="none" dirty="0"/>
          </a:p>
        </p:txBody>
      </p:sp>
      <p:cxnSp>
        <p:nvCxnSpPr>
          <p:cNvPr id="2043916" name="AutoShape 12"/>
          <p:cNvCxnSpPr>
            <a:cxnSpLocks noChangeShapeType="1"/>
            <a:endCxn id="2043915" idx="3"/>
          </p:cNvCxnSpPr>
          <p:nvPr/>
        </p:nvCxnSpPr>
        <p:spPr bwMode="auto">
          <a:xfrm rot="16200000" flipV="1">
            <a:off x="4800601" y="3779837"/>
            <a:ext cx="1568450" cy="1304925"/>
          </a:xfrm>
          <a:prstGeom prst="curvedConnector2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204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3914" grpId="0" animBg="1"/>
      <p:bldP spid="20439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Afbreken</a:t>
            </a:r>
            <a:endParaRPr lang="nl-NL"/>
          </a:p>
        </p:txBody>
      </p:sp>
      <p:sp>
        <p:nvSpPr>
          <p:cNvPr id="2044931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regel-adres</a:t>
            </a:r>
            <a:r>
              <a:rPr lang="en-US" sz="2400" b="1" u="none" dirty="0"/>
              <a:t>]q</a:t>
            </a:r>
          </a:p>
          <a:p>
            <a:pPr marL="342900" indent="-342900" algn="l">
              <a:tabLst>
                <a:tab pos="1795463" algn="l"/>
              </a:tabLst>
            </a:pPr>
            <a:endParaRPr lang="en-US" sz="800" b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nog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laatste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keer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onderdrukt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breekt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daarna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uitvoer</a:t>
            </a:r>
            <a:r>
              <a:rPr lang="en-US" sz="2000" u="none" dirty="0">
                <a:latin typeface="Calibri" pitchFamily="34" charset="0"/>
              </a:rPr>
              <a:t> van het </a:t>
            </a:r>
            <a:r>
              <a:rPr lang="en-US" sz="2000" b="1" u="none" dirty="0" err="1">
                <a:cs typeface="Courier New" pitchFamily="49" charset="0"/>
              </a:rPr>
              <a:t>sed</a:t>
            </a:r>
            <a:r>
              <a:rPr lang="en-US" sz="2000" u="none" dirty="0">
                <a:latin typeface="Calibri" pitchFamily="34" charset="0"/>
              </a:rPr>
              <a:t> commando </a:t>
            </a:r>
            <a:r>
              <a:rPr lang="en-US" sz="2000" u="none" dirty="0" err="1">
                <a:latin typeface="Calibri" pitchFamily="34" charset="0"/>
              </a:rPr>
              <a:t>af</a:t>
            </a:r>
            <a:endParaRPr lang="en-US" sz="2000" i="1" u="none" dirty="0">
              <a:latin typeface="Calibri" pitchFamily="34" charset="0"/>
            </a:endParaRPr>
          </a:p>
        </p:txBody>
      </p:sp>
      <p:sp>
        <p:nvSpPr>
          <p:cNvPr id="2044940" name="AutoShape 12"/>
          <p:cNvSpPr>
            <a:spLocks noChangeArrowheads="1"/>
          </p:cNvSpPr>
          <p:nvPr/>
        </p:nvSpPr>
        <p:spPr bwMode="auto">
          <a:xfrm>
            <a:off x="1403350" y="5300663"/>
            <a:ext cx="7416800" cy="1152525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b="1" u="none" dirty="0" smtClean="0">
                <a:solidFill>
                  <a:srgbClr val="009900"/>
                </a:solidFill>
              </a:rPr>
              <a:t>$</a:t>
            </a:r>
            <a:r>
              <a:rPr lang="en-GB" b="1" u="none" dirty="0" smtClean="0"/>
              <a:t> </a:t>
            </a:r>
            <a:r>
              <a:rPr lang="en-GB" b="1" u="none" dirty="0" err="1"/>
              <a:t>sed</a:t>
            </a:r>
            <a:r>
              <a:rPr lang="en-GB" b="1" u="none" dirty="0"/>
              <a:t> '100q' brief</a:t>
            </a:r>
          </a:p>
          <a:p>
            <a:pPr algn="l">
              <a:buFontTx/>
              <a:buNone/>
            </a:pPr>
            <a:r>
              <a:rPr lang="en-GB" b="1" u="none" dirty="0" smtClean="0">
                <a:solidFill>
                  <a:srgbClr val="009900"/>
                </a:solidFill>
              </a:rPr>
              <a:t>$</a:t>
            </a:r>
            <a:r>
              <a:rPr lang="en-GB" b="1" u="none" dirty="0" smtClean="0"/>
              <a:t> </a:t>
            </a:r>
            <a:r>
              <a:rPr lang="en-GB" b="1" u="none" dirty="0"/>
              <a:t>head -100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4931" grpId="0" build="p" bldLvl="2"/>
      <p:bldP spid="20449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961" name="AutoShape 9"/>
          <p:cNvSpPr>
            <a:spLocks noChangeArrowheads="1"/>
          </p:cNvSpPr>
          <p:nvPr/>
        </p:nvSpPr>
        <p:spPr bwMode="auto">
          <a:xfrm>
            <a:off x="1403350" y="4149725"/>
            <a:ext cx="7416800" cy="2303463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b="1" u="none" dirty="0" smtClean="0">
                <a:solidFill>
                  <a:srgbClr val="009900"/>
                </a:solidFill>
              </a:rPr>
              <a:t>$</a:t>
            </a:r>
            <a:r>
              <a:rPr lang="en-GB" b="1" u="none" dirty="0" smtClean="0"/>
              <a:t> </a:t>
            </a:r>
            <a:r>
              <a:rPr lang="en-GB" b="1" u="none" dirty="0" err="1"/>
              <a:t>sed</a:t>
            </a:r>
            <a:r>
              <a:rPr lang="en-GB" b="1" u="none" dirty="0"/>
              <a:t> -n "</a:t>
            </a:r>
          </a:p>
          <a:p>
            <a:pPr algn="l">
              <a:buFontTx/>
              <a:buNone/>
            </a:pPr>
            <a:r>
              <a:rPr lang="en-GB" b="1" u="none" dirty="0"/>
              <a:t>/^&lt;table/,/^&lt;\/table&gt;$/{</a:t>
            </a:r>
            <a:br>
              <a:rPr lang="en-GB" b="1" u="none" dirty="0"/>
            </a:br>
            <a:r>
              <a:rPr lang="en-GB" b="1" u="none" dirty="0"/>
              <a:t>  p</a:t>
            </a:r>
          </a:p>
          <a:p>
            <a:pPr algn="l">
              <a:buFontTx/>
              <a:buNone/>
            </a:pPr>
            <a:r>
              <a:rPr lang="en-GB" b="1" u="none" dirty="0"/>
              <a:t>  /^&lt;\/table&gt;$/q</a:t>
            </a:r>
          </a:p>
          <a:p>
            <a:pPr algn="l">
              <a:buFontTx/>
              <a:buNone/>
            </a:pPr>
            <a:r>
              <a:rPr lang="en-GB" b="1" u="none" dirty="0"/>
              <a:t>}" sample.html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Afbreken</a:t>
            </a:r>
            <a:endParaRPr lang="nl-NL"/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tabLst>
                <a:tab pos="1795463" algn="l"/>
              </a:tabLst>
            </a:pPr>
            <a:r>
              <a:rPr lang="en-US" sz="2400" b="1" u="none" dirty="0"/>
              <a:t>[</a:t>
            </a:r>
            <a:r>
              <a:rPr lang="en-US" sz="2400" b="1" i="1" u="none" dirty="0" err="1"/>
              <a:t>regel-adres</a:t>
            </a:r>
            <a:r>
              <a:rPr lang="en-US" sz="2400" b="1" u="none" dirty="0"/>
              <a:t>]q</a:t>
            </a:r>
          </a:p>
          <a:p>
            <a:pPr marL="342900" indent="-342900" algn="l">
              <a:tabLst>
                <a:tab pos="1795463" algn="l"/>
              </a:tabLst>
            </a:pPr>
            <a:endParaRPr lang="en-US" sz="800" b="1" u="none" dirty="0"/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pattern space </a:t>
            </a:r>
            <a:r>
              <a:rPr lang="en-US" sz="2000" u="none" dirty="0" err="1">
                <a:latin typeface="Calibri" pitchFamily="34" charset="0"/>
              </a:rPr>
              <a:t>nog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laatste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keer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cs typeface="Courier New" pitchFamily="49" charset="0"/>
              </a:rPr>
              <a:t>stdout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onderdrukt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  <a:tabLst>
                <a:tab pos="1795463" algn="l"/>
              </a:tabLst>
            </a:pPr>
            <a:r>
              <a:rPr lang="en-US" sz="2000" u="none" dirty="0" err="1">
                <a:latin typeface="Calibri" pitchFamily="34" charset="0"/>
              </a:rPr>
              <a:t>breekt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daarna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uitvoer</a:t>
            </a:r>
            <a:r>
              <a:rPr lang="en-US" sz="2000" u="none" dirty="0">
                <a:latin typeface="Calibri" pitchFamily="34" charset="0"/>
              </a:rPr>
              <a:t> van het </a:t>
            </a:r>
            <a:r>
              <a:rPr lang="en-US" sz="2000" b="1" u="none" dirty="0" err="1">
                <a:cs typeface="Courier New" pitchFamily="49" charset="0"/>
              </a:rPr>
              <a:t>sed</a:t>
            </a:r>
            <a:r>
              <a:rPr lang="en-US" sz="2000" u="none" dirty="0">
                <a:latin typeface="Calibri" pitchFamily="34" charset="0"/>
              </a:rPr>
              <a:t> commando </a:t>
            </a:r>
            <a:r>
              <a:rPr lang="en-US" sz="2000" u="none" dirty="0" err="1">
                <a:latin typeface="Calibri" pitchFamily="34" charset="0"/>
              </a:rPr>
              <a:t>af</a:t>
            </a:r>
            <a:endParaRPr lang="en-US" sz="2000" i="1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59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Vragen of opmerkingen ?</a:t>
            </a:r>
            <a:endParaRPr lang="nl-NL"/>
          </a:p>
        </p:txBody>
      </p:sp>
      <p:pic>
        <p:nvPicPr>
          <p:cNvPr id="1363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4745" y="1428736"/>
            <a:ext cx="5184775" cy="4573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sed: </a:t>
            </a:r>
            <a:r>
              <a:rPr lang="fr-BE">
                <a:solidFill>
                  <a:srgbClr val="3333CC"/>
                </a:solidFill>
              </a:rPr>
              <a:t>s</a:t>
            </a:r>
            <a:r>
              <a:rPr lang="fr-BE"/>
              <a:t>tream </a:t>
            </a:r>
            <a:r>
              <a:rPr lang="fr-BE">
                <a:solidFill>
                  <a:srgbClr val="3333CC"/>
                </a:solidFill>
              </a:rPr>
              <a:t>ed</a:t>
            </a:r>
            <a:r>
              <a:rPr lang="fr-BE"/>
              <a:t>itor</a:t>
            </a:r>
            <a:endParaRPr lang="nl-NL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71550" y="1557338"/>
            <a:ext cx="7848600" cy="287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wat</a:t>
            </a:r>
            <a:r>
              <a:rPr lang="en-US" sz="2400" u="none" dirty="0">
                <a:latin typeface="Calibri" pitchFamily="34" charset="0"/>
              </a:rPr>
              <a:t> is </a:t>
            </a:r>
            <a:r>
              <a:rPr lang="en-US" sz="2400" u="none" dirty="0" err="1">
                <a:latin typeface="Calibri" pitchFamily="34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?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niet-interactieve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teksteditor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aangeroepen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vanaf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unix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commandolijn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wordt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gebruikt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voor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programmeren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filters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inlezen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via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standaard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invoer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verwerken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verwerkte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wegschrijven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naar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standaard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uitvoer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10244" name="Text Box 39"/>
          <p:cNvSpPr txBox="1">
            <a:spLocks noChangeArrowheads="1"/>
          </p:cNvSpPr>
          <p:nvPr/>
        </p:nvSpPr>
        <p:spPr bwMode="auto">
          <a:xfrm>
            <a:off x="4232275" y="5280025"/>
            <a:ext cx="1314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fr-BE" sz="1800" u="none">
                <a:latin typeface="Arial" charset="0"/>
              </a:rPr>
              <a:t>commando</a:t>
            </a:r>
            <a:endParaRPr lang="nl-NL" sz="1800" u="none">
              <a:latin typeface="Arial" charset="0"/>
            </a:endParaRPr>
          </a:p>
        </p:txBody>
      </p:sp>
      <p:sp>
        <p:nvSpPr>
          <p:cNvPr id="10245" name="Rectangle 40"/>
          <p:cNvSpPr>
            <a:spLocks noChangeArrowheads="1"/>
          </p:cNvSpPr>
          <p:nvPr/>
        </p:nvSpPr>
        <p:spPr bwMode="auto">
          <a:xfrm>
            <a:off x="3700463" y="4941888"/>
            <a:ext cx="2359025" cy="1079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nl-NL"/>
          </a:p>
        </p:txBody>
      </p:sp>
      <p:sp>
        <p:nvSpPr>
          <p:cNvPr id="10246" name="Line 41"/>
          <p:cNvSpPr>
            <a:spLocks noChangeShapeType="1"/>
          </p:cNvSpPr>
          <p:nvPr/>
        </p:nvSpPr>
        <p:spPr bwMode="auto">
          <a:xfrm>
            <a:off x="5805488" y="5584825"/>
            <a:ext cx="4953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10247" name="Line 42"/>
          <p:cNvSpPr>
            <a:spLocks noChangeShapeType="1"/>
          </p:cNvSpPr>
          <p:nvPr/>
        </p:nvSpPr>
        <p:spPr bwMode="auto">
          <a:xfrm>
            <a:off x="5784850" y="5364163"/>
            <a:ext cx="495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10248" name="Line 43"/>
          <p:cNvSpPr>
            <a:spLocks noChangeShapeType="1"/>
          </p:cNvSpPr>
          <p:nvPr/>
        </p:nvSpPr>
        <p:spPr bwMode="auto">
          <a:xfrm>
            <a:off x="5784850" y="5805488"/>
            <a:ext cx="495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10249" name="Line 44"/>
          <p:cNvSpPr>
            <a:spLocks noChangeShapeType="1"/>
          </p:cNvSpPr>
          <p:nvPr/>
        </p:nvSpPr>
        <p:spPr bwMode="auto">
          <a:xfrm>
            <a:off x="5688013" y="6019800"/>
            <a:ext cx="4953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10250" name="AutoShape 45"/>
          <p:cNvSpPr>
            <a:spLocks noChangeArrowheads="1"/>
          </p:cNvSpPr>
          <p:nvPr/>
        </p:nvSpPr>
        <p:spPr bwMode="auto">
          <a:xfrm rot="-5400000">
            <a:off x="4375944" y="4666456"/>
            <a:ext cx="1079500" cy="1773238"/>
          </a:xfrm>
          <a:prstGeom prst="can">
            <a:avLst>
              <a:gd name="adj" fmla="val 41066"/>
            </a:avLst>
          </a:prstGeom>
          <a:gradFill rotWithShape="1">
            <a:gsLst>
              <a:gs pos="0">
                <a:srgbClr val="D7F0F9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0251" name="Line 46"/>
          <p:cNvSpPr>
            <a:spLocks noChangeShapeType="1"/>
          </p:cNvSpPr>
          <p:nvPr/>
        </p:nvSpPr>
        <p:spPr bwMode="auto">
          <a:xfrm>
            <a:off x="3524250" y="5143500"/>
            <a:ext cx="676275" cy="158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10252" name="Line 47"/>
          <p:cNvSpPr>
            <a:spLocks noChangeShapeType="1"/>
          </p:cNvSpPr>
          <p:nvPr/>
        </p:nvSpPr>
        <p:spPr bwMode="auto">
          <a:xfrm>
            <a:off x="3605213" y="5359400"/>
            <a:ext cx="676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10253" name="Line 48"/>
          <p:cNvSpPr>
            <a:spLocks noChangeShapeType="1"/>
          </p:cNvSpPr>
          <p:nvPr/>
        </p:nvSpPr>
        <p:spPr bwMode="auto">
          <a:xfrm>
            <a:off x="3646488" y="5584825"/>
            <a:ext cx="676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10254" name="Line 49"/>
          <p:cNvSpPr>
            <a:spLocks noChangeShapeType="1"/>
          </p:cNvSpPr>
          <p:nvPr/>
        </p:nvSpPr>
        <p:spPr bwMode="auto">
          <a:xfrm>
            <a:off x="3613150" y="5800725"/>
            <a:ext cx="676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10255" name="Line 50"/>
          <p:cNvSpPr>
            <a:spLocks noChangeShapeType="1"/>
          </p:cNvSpPr>
          <p:nvPr/>
        </p:nvSpPr>
        <p:spPr bwMode="auto">
          <a:xfrm>
            <a:off x="3532188" y="6016625"/>
            <a:ext cx="676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10256" name="Text Box 51"/>
          <p:cNvSpPr txBox="1">
            <a:spLocks noChangeArrowheads="1"/>
          </p:cNvSpPr>
          <p:nvPr/>
        </p:nvSpPr>
        <p:spPr bwMode="auto">
          <a:xfrm>
            <a:off x="3422650" y="4860925"/>
            <a:ext cx="540061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400" u="none" dirty="0" err="1">
                <a:latin typeface="Calibri" pitchFamily="34" charset="0"/>
              </a:rPr>
              <a:t>stdin</a:t>
            </a:r>
            <a:endParaRPr lang="nl-NL" sz="1400" u="none" dirty="0">
              <a:latin typeface="Calibri" pitchFamily="34" charset="0"/>
            </a:endParaRPr>
          </a:p>
        </p:txBody>
      </p:sp>
      <p:sp>
        <p:nvSpPr>
          <p:cNvPr id="10257" name="Line 52"/>
          <p:cNvSpPr>
            <a:spLocks noChangeShapeType="1"/>
          </p:cNvSpPr>
          <p:nvPr/>
        </p:nvSpPr>
        <p:spPr bwMode="auto">
          <a:xfrm>
            <a:off x="5732463" y="5149850"/>
            <a:ext cx="495300" cy="1588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nl-NL"/>
          </a:p>
        </p:txBody>
      </p:sp>
      <p:sp>
        <p:nvSpPr>
          <p:cNvPr id="10258" name="Text Box 53"/>
          <p:cNvSpPr txBox="1">
            <a:spLocks noChangeArrowheads="1"/>
          </p:cNvSpPr>
          <p:nvPr/>
        </p:nvSpPr>
        <p:spPr bwMode="auto">
          <a:xfrm>
            <a:off x="5610225" y="4846638"/>
            <a:ext cx="653875" cy="309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400" u="none">
                <a:latin typeface="Calibri" pitchFamily="34" charset="0"/>
              </a:rPr>
              <a:t>stdout</a:t>
            </a:r>
            <a:endParaRPr lang="nl-NL" sz="1400" u="none">
              <a:latin typeface="Calibri" pitchFamily="34" charset="0"/>
            </a:endParaRPr>
          </a:p>
        </p:txBody>
      </p:sp>
      <p:pic>
        <p:nvPicPr>
          <p:cNvPr id="1989686" name="Picture 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75" y="4764088"/>
            <a:ext cx="996950" cy="65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989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1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5313" y="1244600"/>
            <a:ext cx="2171700" cy="292893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The sky is the limit…</a:t>
            </a:r>
            <a:endParaRPr lang="nl-NL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3419475" y="5589588"/>
            <a:ext cx="5256213" cy="3468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80000"/>
              </a:lnSpc>
              <a:buFontTx/>
              <a:buNone/>
            </a:pPr>
            <a:r>
              <a:rPr lang="en-US" sz="2000" u="none" dirty="0">
                <a:latin typeface="Calibri" pitchFamily="34" charset="0"/>
              </a:rPr>
              <a:t>"Dura </a:t>
            </a:r>
            <a:r>
              <a:rPr lang="en-US" sz="2000" u="none" dirty="0" err="1">
                <a:latin typeface="Calibri" pitchFamily="34" charset="0"/>
              </a:rPr>
              <a:t>lex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solidFill>
                  <a:srgbClr val="3333CC"/>
                </a:solidFill>
                <a:latin typeface="Calibri" pitchFamily="34" charset="0"/>
              </a:rPr>
              <a:t>sed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lex</a:t>
            </a:r>
            <a:r>
              <a:rPr lang="en-US" sz="2000" u="none" dirty="0">
                <a:latin typeface="Calibri" pitchFamily="34" charset="0"/>
              </a:rPr>
              <a:t>"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121679" y="6086475"/>
            <a:ext cx="2554009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sz="1800" u="none">
                <a:latin typeface="Calibri" pitchFamily="34" charset="0"/>
                <a:sym typeface="Symbol" pitchFamily="18" charset="2"/>
              </a:rPr>
              <a:t></a:t>
            </a:r>
            <a:r>
              <a:rPr lang="en-US" sz="1800" u="none">
                <a:latin typeface="Calibri" pitchFamily="34" charset="0"/>
              </a:rPr>
              <a:t> Romeins spreekwoord</a:t>
            </a:r>
            <a:endParaRPr lang="nl-NL" sz="1800" u="none">
              <a:latin typeface="Calibri" pitchFamily="34" charset="0"/>
            </a:endParaRPr>
          </a:p>
        </p:txBody>
      </p:sp>
      <p:graphicFrame>
        <p:nvGraphicFramePr>
          <p:cNvPr id="1365016" name="Object 24"/>
          <p:cNvGraphicFramePr>
            <a:graphicFrameLocks noChangeAspect="1"/>
          </p:cNvGraphicFramePr>
          <p:nvPr/>
        </p:nvGraphicFramePr>
        <p:xfrm>
          <a:off x="3995738" y="1268413"/>
          <a:ext cx="460375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Image" r:id="rId4" imgW="6692063" imgH="5371429" progId="Photoshop.Image.6">
                  <p:embed/>
                </p:oleObj>
              </mc:Choice>
              <mc:Fallback>
                <p:oleObj name="Image" r:id="rId4" imgW="6692063" imgH="5371429" progId="Photoshop.Image.6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268413"/>
                        <a:ext cx="460375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696" name="AutoShape 40"/>
          <p:cNvSpPr>
            <a:spLocks noChangeArrowheads="1"/>
          </p:cNvSpPr>
          <p:nvPr/>
        </p:nvSpPr>
        <p:spPr bwMode="auto">
          <a:xfrm>
            <a:off x="1403350" y="4435475"/>
            <a:ext cx="7416800" cy="2016125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400" b="1" u="none" dirty="0" smtClean="0">
                <a:solidFill>
                  <a:srgbClr val="009900"/>
                </a:solidFill>
              </a:rPr>
              <a:t>$ </a:t>
            </a:r>
            <a:r>
              <a:rPr lang="en-GB" sz="2400" b="1" u="none" dirty="0"/>
              <a:t>echo "Windows is the best OS" |</a:t>
            </a:r>
          </a:p>
          <a:p>
            <a:pPr algn="l">
              <a:buFontTx/>
              <a:buNone/>
            </a:pPr>
            <a:r>
              <a:rPr lang="en-GB" sz="2400" b="1" u="none" dirty="0"/>
              <a:t>  </a:t>
            </a:r>
            <a:r>
              <a:rPr lang="en-GB" sz="2400" b="1" u="none" dirty="0" err="1"/>
              <a:t>sed</a:t>
            </a:r>
            <a:r>
              <a:rPr lang="en-GB" sz="2400" b="1" u="none" dirty="0"/>
              <a:t> 's/Windows/Unix/'</a:t>
            </a:r>
          </a:p>
          <a:p>
            <a:pPr algn="l">
              <a:buFontTx/>
              <a:buNone/>
            </a:pPr>
            <a:r>
              <a:rPr lang="en-GB" sz="2400" b="1" u="none" dirty="0"/>
              <a:t>  </a:t>
            </a:r>
          </a:p>
        </p:txBody>
      </p:sp>
      <p:sp>
        <p:nvSpPr>
          <p:cNvPr id="1990698" name="AutoShape 42"/>
          <p:cNvSpPr>
            <a:spLocks noChangeArrowheads="1"/>
          </p:cNvSpPr>
          <p:nvPr/>
        </p:nvSpPr>
        <p:spPr bwMode="auto">
          <a:xfrm>
            <a:off x="1403350" y="4435475"/>
            <a:ext cx="7416800" cy="2016125"/>
          </a:xfrm>
          <a:prstGeom prst="foldedCorner">
            <a:avLst>
              <a:gd name="adj" fmla="val 95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GB" sz="2400" b="1" u="none" dirty="0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GB" sz="2400" b="1" u="none" dirty="0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GB" sz="2400" b="1" u="none" dirty="0" smtClean="0"/>
              <a:t>Unix </a:t>
            </a:r>
            <a:r>
              <a:rPr lang="en-GB" sz="2400" b="1" u="none" dirty="0"/>
              <a:t>is the best OS</a:t>
            </a:r>
          </a:p>
          <a:p>
            <a:pPr algn="l">
              <a:buFontTx/>
              <a:buNone/>
            </a:pPr>
            <a:r>
              <a:rPr lang="en-GB" sz="2400" b="1" u="none" dirty="0" smtClean="0">
                <a:solidFill>
                  <a:srgbClr val="009900"/>
                </a:solidFill>
              </a:rPr>
              <a:t>$</a:t>
            </a:r>
            <a:endParaRPr lang="en-GB" sz="2400" b="1" u="none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Voorbeeld van sed</a:t>
            </a:r>
            <a:endParaRPr lang="nl-NL"/>
          </a:p>
        </p:txBody>
      </p:sp>
      <p:sp>
        <p:nvSpPr>
          <p:cNvPr id="11269" name="Rectangle 43"/>
          <p:cNvSpPr>
            <a:spLocks noChangeArrowheads="1"/>
          </p:cNvSpPr>
          <p:nvPr/>
        </p:nvSpPr>
        <p:spPr bwMode="auto">
          <a:xfrm>
            <a:off x="971550" y="1557338"/>
            <a:ext cx="7848600" cy="258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wat</a:t>
            </a:r>
            <a:r>
              <a:rPr lang="en-US" sz="2400" u="none" dirty="0">
                <a:latin typeface="Calibri" pitchFamily="34" charset="0"/>
              </a:rPr>
              <a:t> is </a:t>
            </a:r>
            <a:r>
              <a:rPr lang="en-US" sz="2400" u="none" dirty="0" err="1">
                <a:latin typeface="Calibri" pitchFamily="34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?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niet-interactieve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teksteditor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aangeroepen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vanaf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unix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commandolijn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wordt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gebruikt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voor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programmeren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filters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inlezen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via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standaard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invoer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verwerken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verwerkte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wegschrijven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naar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standaard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uitvoer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0696" grpId="0" animBg="1"/>
      <p:bldP spid="19906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Waarom sed ?</a:t>
            </a:r>
            <a:endParaRPr lang="nl-NL"/>
          </a:p>
        </p:txBody>
      </p:sp>
      <p:sp>
        <p:nvSpPr>
          <p:cNvPr id="1991685" name="Rectangle 5"/>
          <p:cNvSpPr>
            <a:spLocks noChangeArrowheads="1"/>
          </p:cNvSpPr>
          <p:nvPr/>
        </p:nvSpPr>
        <p:spPr bwMode="auto">
          <a:xfrm>
            <a:off x="971550" y="1557338"/>
            <a:ext cx="78486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geautomatiseerde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tekstverwerking</a:t>
            </a:r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endParaRPr lang="en-US" sz="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zoeken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vervangen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verwijderen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toevoegen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invoegen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kan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ik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dat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nog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niet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met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een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interactieve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tekstverwerker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?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b="1" u="none" dirty="0" err="1">
                <a:cs typeface="Courier New" pitchFamily="49" charset="0"/>
                <a:sym typeface="Symbol" pitchFamily="18" charset="2"/>
              </a:rPr>
              <a:t>ed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1800" b="1" u="none" dirty="0">
                <a:cs typeface="Courier New" pitchFamily="49" charset="0"/>
                <a:sym typeface="Symbol" pitchFamily="18" charset="2"/>
              </a:rPr>
              <a:t>ex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1800" b="1" u="none" dirty="0" smtClean="0">
                <a:cs typeface="Courier New" pitchFamily="49" charset="0"/>
                <a:sym typeface="Symbol" pitchFamily="18" charset="2"/>
              </a:rPr>
              <a:t>vi(m)</a:t>
            </a:r>
            <a:r>
              <a:rPr lang="en-US" sz="1800" u="none" dirty="0" smtClean="0">
                <a:latin typeface="Calibri" pitchFamily="34" charset="0"/>
                <a:sym typeface="Symbol" pitchFamily="18" charset="2"/>
              </a:rPr>
              <a:t>, </a:t>
            </a:r>
            <a:r>
              <a:rPr lang="en-US" sz="1800" b="1" u="none" dirty="0" err="1">
                <a:cs typeface="Courier New" pitchFamily="49" charset="0"/>
                <a:sym typeface="Symbol" pitchFamily="18" charset="2"/>
              </a:rPr>
              <a:t>emacs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1800" b="1" u="none" dirty="0" err="1">
                <a:cs typeface="Courier New" pitchFamily="49" charset="0"/>
                <a:sym typeface="Symbol" pitchFamily="18" charset="2"/>
              </a:rPr>
              <a:t>pico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1800" b="1" u="none" dirty="0" err="1">
                <a:cs typeface="Courier New" pitchFamily="49" charset="0"/>
                <a:sym typeface="Symbol" pitchFamily="18" charset="2"/>
              </a:rPr>
              <a:t>nano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1800" b="1" u="none" dirty="0" err="1" smtClean="0">
                <a:cs typeface="Courier New" pitchFamily="49" charset="0"/>
                <a:sym typeface="Symbol" pitchFamily="18" charset="2"/>
              </a:rPr>
              <a:t>gedit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, ...</a:t>
            </a:r>
          </a:p>
          <a:p>
            <a:pPr marL="742950" lvl="1" indent="-285750" algn="l">
              <a:buFont typeface="Wingdings" pitchFamily="2" charset="2"/>
              <a:buNone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1991692" name="AutoShape 12"/>
          <p:cNvSpPr>
            <a:spLocks noChangeArrowheads="1"/>
          </p:cNvSpPr>
          <p:nvPr/>
        </p:nvSpPr>
        <p:spPr bwMode="auto">
          <a:xfrm>
            <a:off x="1403350" y="4148138"/>
            <a:ext cx="2952750" cy="2160587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000" b="1" u="none" dirty="0" err="1"/>
              <a:t>ed</a:t>
            </a:r>
            <a:r>
              <a:rPr lang="en-GB" sz="2000" b="1" u="none" dirty="0"/>
              <a:t> </a:t>
            </a:r>
            <a:r>
              <a:rPr lang="en-GB" sz="2000" b="1" i="1" u="none" dirty="0"/>
              <a:t>file</a:t>
            </a:r>
            <a:r>
              <a:rPr lang="en-GB" sz="2000" b="1" u="none" dirty="0"/>
              <a:t> &lt;&lt; 'HERE'</a:t>
            </a:r>
          </a:p>
          <a:p>
            <a:pPr algn="l">
              <a:buFontTx/>
              <a:buNone/>
            </a:pPr>
            <a:r>
              <a:rPr lang="en-GB" sz="2000" b="1" u="none" dirty="0"/>
              <a:t>  commando1</a:t>
            </a:r>
          </a:p>
          <a:p>
            <a:pPr algn="l">
              <a:buFontTx/>
              <a:buNone/>
            </a:pPr>
            <a:r>
              <a:rPr lang="en-GB" sz="2000" b="1" u="none" dirty="0"/>
              <a:t>  commando2</a:t>
            </a:r>
          </a:p>
          <a:p>
            <a:pPr algn="l">
              <a:buFontTx/>
              <a:buNone/>
            </a:pPr>
            <a:r>
              <a:rPr lang="en-GB" sz="2000" b="1" u="none" dirty="0"/>
              <a:t>  commando3</a:t>
            </a:r>
          </a:p>
          <a:p>
            <a:pPr algn="l">
              <a:buFontTx/>
              <a:buNone/>
            </a:pPr>
            <a:r>
              <a:rPr lang="en-GB" sz="2000" b="1" u="none" dirty="0"/>
              <a:t>HERE</a:t>
            </a:r>
          </a:p>
        </p:txBody>
      </p:sp>
      <p:sp>
        <p:nvSpPr>
          <p:cNvPr id="1991694" name="AutoShape 14"/>
          <p:cNvSpPr>
            <a:spLocks noChangeArrowheads="1"/>
          </p:cNvSpPr>
          <p:nvPr/>
        </p:nvSpPr>
        <p:spPr bwMode="auto">
          <a:xfrm>
            <a:off x="5002213" y="3789363"/>
            <a:ext cx="3746500" cy="719137"/>
          </a:xfrm>
          <a:prstGeom prst="foldedCorner">
            <a:avLst>
              <a:gd name="adj" fmla="val 9583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GB" sz="2000" b="1" u="none"/>
              <a:t>sed -f </a:t>
            </a:r>
            <a:r>
              <a:rPr lang="en-GB" sz="2000" b="1" i="1" u="none"/>
              <a:t>script.sed</a:t>
            </a:r>
            <a:r>
              <a:rPr lang="en-GB" sz="2000" b="1" u="none"/>
              <a:t> </a:t>
            </a:r>
            <a:r>
              <a:rPr lang="en-GB" sz="2000" b="1" i="1" u="none"/>
              <a:t>file</a:t>
            </a:r>
          </a:p>
        </p:txBody>
      </p:sp>
      <p:sp>
        <p:nvSpPr>
          <p:cNvPr id="1991695" name="AutoShape 15"/>
          <p:cNvSpPr>
            <a:spLocks noChangeArrowheads="1"/>
          </p:cNvSpPr>
          <p:nvPr/>
        </p:nvSpPr>
        <p:spPr bwMode="auto">
          <a:xfrm>
            <a:off x="6122988" y="5053013"/>
            <a:ext cx="1871662" cy="1368425"/>
          </a:xfrm>
          <a:prstGeom prst="foldedCorner">
            <a:avLst>
              <a:gd name="adj" fmla="val 9583"/>
            </a:avLst>
          </a:prstGeom>
          <a:solidFill>
            <a:srgbClr val="99CC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GB" sz="2000" b="1" u="none"/>
              <a:t>commando1</a:t>
            </a:r>
          </a:p>
          <a:p>
            <a:pPr>
              <a:buFontTx/>
              <a:buNone/>
            </a:pPr>
            <a:r>
              <a:rPr lang="en-GB" sz="2000" b="1" u="none"/>
              <a:t>commando2</a:t>
            </a:r>
          </a:p>
          <a:p>
            <a:pPr>
              <a:buFontTx/>
              <a:buNone/>
            </a:pPr>
            <a:r>
              <a:rPr lang="en-GB" sz="2000" b="1" u="none"/>
              <a:t>commando3</a:t>
            </a:r>
          </a:p>
        </p:txBody>
      </p:sp>
      <p:sp>
        <p:nvSpPr>
          <p:cNvPr id="1991696" name="Line 16"/>
          <p:cNvSpPr>
            <a:spLocks noChangeShapeType="1"/>
          </p:cNvSpPr>
          <p:nvPr/>
        </p:nvSpPr>
        <p:spPr bwMode="auto">
          <a:xfrm>
            <a:off x="7051675" y="4313238"/>
            <a:ext cx="0" cy="7397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triangle" w="lg" len="lg"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endParaRPr lang="nl-NL"/>
          </a:p>
        </p:txBody>
      </p:sp>
      <p:sp>
        <p:nvSpPr>
          <p:cNvPr id="1991697" name="Text Box 17"/>
          <p:cNvSpPr txBox="1">
            <a:spLocks noChangeArrowheads="1"/>
          </p:cNvSpPr>
          <p:nvPr/>
        </p:nvSpPr>
        <p:spPr bwMode="auto">
          <a:xfrm>
            <a:off x="6016625" y="6356350"/>
            <a:ext cx="1244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400" b="1" u="none"/>
              <a:t>script.sed</a:t>
            </a:r>
            <a:endParaRPr lang="nl-NL" sz="1400" b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1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99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1685" grpId="0" build="p" bldLvl="2"/>
      <p:bldP spid="1991692" grpId="0" animBg="1"/>
      <p:bldP spid="1991694" grpId="0" animBg="1"/>
      <p:bldP spid="1991695" grpId="0" animBg="1"/>
      <p:bldP spid="1991696" grpId="0" animBg="1"/>
      <p:bldP spid="19916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Waarom sed ?</a:t>
            </a:r>
            <a:endParaRPr lang="nl-NL"/>
          </a:p>
        </p:txBody>
      </p:sp>
      <p:sp>
        <p:nvSpPr>
          <p:cNvPr id="1999875" name="Rectangle 3"/>
          <p:cNvSpPr>
            <a:spLocks noChangeArrowheads="1"/>
          </p:cNvSpPr>
          <p:nvPr/>
        </p:nvSpPr>
        <p:spPr bwMode="auto">
          <a:xfrm>
            <a:off x="971550" y="1557338"/>
            <a:ext cx="78486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defRPr/>
            </a:pPr>
            <a:r>
              <a:rPr lang="en-US" sz="2400" u="none" dirty="0" err="1">
                <a:latin typeface="Calibri" pitchFamily="34" charset="0"/>
              </a:rPr>
              <a:t>interactieve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tekstverwerker</a:t>
            </a:r>
            <a:r>
              <a:rPr lang="en-US" sz="2400" u="none" dirty="0">
                <a:latin typeface="Calibri" pitchFamily="34" charset="0"/>
              </a:rPr>
              <a:t> (</a:t>
            </a:r>
            <a:r>
              <a:rPr lang="en-US" sz="2400" b="1" u="none" dirty="0" err="1">
                <a:cs typeface="Courier New" pitchFamily="49" charset="0"/>
              </a:rPr>
              <a:t>ed</a:t>
            </a:r>
            <a:r>
              <a:rPr lang="en-US" sz="24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  <a:defRPr/>
            </a:pPr>
            <a:r>
              <a:rPr lang="en-US" sz="2000" u="none" dirty="0" err="1">
                <a:latin typeface="Calibri" pitchFamily="34" charset="0"/>
              </a:rPr>
              <a:t>laadt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volledige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u="none" dirty="0" err="1">
                <a:latin typeface="Calibri" pitchFamily="34" charset="0"/>
              </a:rPr>
              <a:t>werkgeheugen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defRPr/>
            </a:pPr>
            <a:r>
              <a:rPr lang="en-US" sz="2000" u="none" dirty="0" err="1">
                <a:latin typeface="Calibri" pitchFamily="34" charset="0"/>
              </a:rPr>
              <a:t>iteratie</a:t>
            </a:r>
            <a:r>
              <a:rPr lang="en-US" sz="2000" u="none" dirty="0">
                <a:latin typeface="Calibri" pitchFamily="34" charset="0"/>
              </a:rPr>
              <a:t> over edit-script</a:t>
            </a:r>
          </a:p>
          <a:p>
            <a:pPr marL="1143000" lvl="2" indent="-228600" algn="l">
              <a:buFont typeface="Wingdings" pitchFamily="2" charset="2"/>
              <a:buChar char="§"/>
              <a:defRPr/>
            </a:pPr>
            <a:r>
              <a:rPr lang="en-US" sz="1800" u="none" dirty="0" err="1">
                <a:latin typeface="Calibri" pitchFamily="34" charset="0"/>
              </a:rPr>
              <a:t>voert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telkens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één</a:t>
            </a:r>
            <a:r>
              <a:rPr lang="en-US" sz="1800" u="none" dirty="0">
                <a:latin typeface="Calibri" pitchFamily="34" charset="0"/>
              </a:rPr>
              <a:t> commando van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>
                <a:latin typeface="Calibri" pitchFamily="34" charset="0"/>
              </a:rPr>
              <a:t>script </a:t>
            </a:r>
            <a:r>
              <a:rPr lang="en-US" sz="1800" u="none" dirty="0" err="1">
                <a:latin typeface="Calibri" pitchFamily="34" charset="0"/>
              </a:rPr>
              <a:t>uit</a:t>
            </a:r>
            <a:r>
              <a:rPr lang="en-US" sz="1800" u="none" dirty="0">
                <a:latin typeface="Calibri" pitchFamily="34" charset="0"/>
              </a:rPr>
              <a:t> op het </a:t>
            </a:r>
            <a:r>
              <a:rPr lang="en-US" sz="1800" u="none" dirty="0" err="1">
                <a:latin typeface="Calibri" pitchFamily="34" charset="0"/>
              </a:rPr>
              <a:t>volledige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bestand</a:t>
            </a:r>
            <a:endParaRPr lang="en-US" sz="1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defRPr/>
            </a:pPr>
            <a:r>
              <a:rPr lang="en-US" sz="2000" u="none" dirty="0" err="1">
                <a:latin typeface="Calibri" pitchFamily="34" charset="0"/>
              </a:rPr>
              <a:t>inputbestand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gewijzigd</a:t>
            </a:r>
            <a:r>
              <a:rPr lang="en-US" sz="900" u="none" dirty="0">
                <a:latin typeface="Calibri" pitchFamily="34" charset="0"/>
              </a:rPr>
              <a:t/>
            </a:r>
            <a:br>
              <a:rPr lang="en-US" sz="900" u="none" dirty="0">
                <a:latin typeface="Calibri" pitchFamily="34" charset="0"/>
              </a:rPr>
            </a:br>
            <a:endParaRPr lang="en-US" sz="900" u="none" dirty="0">
              <a:latin typeface="Calibri" pitchFamily="34" charset="0"/>
            </a:endParaRPr>
          </a:p>
          <a:p>
            <a:pPr marL="342900" indent="-342900" algn="l">
              <a:defRPr/>
            </a:pPr>
            <a:r>
              <a:rPr lang="en-US" sz="2400" u="none" dirty="0" err="1">
                <a:latin typeface="Calibri" pitchFamily="34" charset="0"/>
              </a:rPr>
              <a:t>niet-interactieve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tekstverwerker</a:t>
            </a:r>
            <a:r>
              <a:rPr lang="en-US" sz="2400" u="none" dirty="0">
                <a:latin typeface="Calibri" pitchFamily="34" charset="0"/>
              </a:rPr>
              <a:t> (</a:t>
            </a:r>
            <a:r>
              <a:rPr lang="en-US" sz="2400" b="1" u="none" dirty="0" err="1">
                <a:cs typeface="Courier New" pitchFamily="49" charset="0"/>
              </a:rPr>
              <a:t>sed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, </a:t>
            </a:r>
            <a:r>
              <a:rPr lang="en-US" sz="2400" b="1" u="none" dirty="0" err="1">
                <a:cs typeface="Courier New" pitchFamily="49" charset="0"/>
                <a:sym typeface="Symbol" pitchFamily="18" charset="2"/>
              </a:rPr>
              <a:t>awk</a:t>
            </a:r>
            <a:r>
              <a:rPr lang="en-US" sz="24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  <a:defRPr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laadt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volledige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edit-script in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werkgeheugen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  <a:defRPr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iteratie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over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bestand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  <a:defRPr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voert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telkens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alle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commando's van script </a:t>
            </a:r>
            <a:br>
              <a:rPr lang="en-US" sz="1800" u="none" dirty="0">
                <a:latin typeface="Calibri" pitchFamily="34" charset="0"/>
                <a:sym typeface="Symbol" pitchFamily="18" charset="2"/>
              </a:rPr>
            </a:b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uit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over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één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enkele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regel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van het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bestand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  <a:defRPr/>
            </a:pPr>
            <a:r>
              <a:rPr lang="en-US" sz="2000" u="none" dirty="0" err="1">
                <a:latin typeface="Calibri" pitchFamily="34" charset="0"/>
              </a:rPr>
              <a:t>inputbestand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i="1" u="none" dirty="0" err="1">
                <a:solidFill>
                  <a:schemeClr val="accent6"/>
                </a:solidFill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gewijzigd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  <a:defRPr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98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ed vs sed</a:t>
            </a:r>
            <a:endParaRPr lang="nl-NL"/>
          </a:p>
        </p:txBody>
      </p:sp>
      <p:sp>
        <p:nvSpPr>
          <p:cNvPr id="2002949" name="Rectangle 5"/>
          <p:cNvSpPr>
            <a:spLocks noChangeArrowheads="1"/>
          </p:cNvSpPr>
          <p:nvPr/>
        </p:nvSpPr>
        <p:spPr bwMode="auto">
          <a:xfrm>
            <a:off x="971550" y="1557338"/>
            <a:ext cx="79930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>
                <a:latin typeface="Calibri" pitchFamily="34" charset="0"/>
              </a:rPr>
              <a:t>commando's van </a:t>
            </a:r>
            <a:r>
              <a:rPr lang="en-US" sz="2400" b="1" u="none" dirty="0" err="1">
                <a:cs typeface="Courier New" pitchFamily="49" charset="0"/>
              </a:rPr>
              <a:t>sed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zijn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gebaseerd</a:t>
            </a:r>
            <a:r>
              <a:rPr lang="en-US" sz="2400" u="none" dirty="0">
                <a:latin typeface="Calibri" pitchFamily="34" charset="0"/>
              </a:rPr>
              <a:t> op </a:t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>commando's van </a:t>
            </a:r>
            <a:r>
              <a:rPr lang="en-US" sz="2400" b="1" u="none" dirty="0" err="1">
                <a:cs typeface="Courier New" pitchFamily="49" charset="0"/>
              </a:rPr>
              <a:t>ed</a:t>
            </a:r>
            <a:r>
              <a:rPr lang="en-US" sz="2400" u="none" dirty="0">
                <a:latin typeface="Calibri" pitchFamily="34" charset="0"/>
              </a:rPr>
              <a:t>, en </a:t>
            </a:r>
            <a:r>
              <a:rPr lang="en-US" sz="2400" u="none" dirty="0" err="1">
                <a:latin typeface="Calibri" pitchFamily="34" charset="0"/>
              </a:rPr>
              <a:t>werken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meestal</a:t>
            </a:r>
            <a:r>
              <a:rPr lang="en-US" sz="2400" u="none" dirty="0">
                <a:latin typeface="Calibri" pitchFamily="34" charset="0"/>
              </a:rPr>
              <a:t> </a:t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 err="1">
                <a:latin typeface="Calibri" pitchFamily="34" charset="0"/>
              </a:rPr>
              <a:t>gelijkaardig</a:t>
            </a:r>
            <a:r>
              <a:rPr lang="en-US" sz="2400" u="none" dirty="0">
                <a:latin typeface="Calibri" pitchFamily="34" charset="0"/>
              </a:rPr>
              <a:t> in het </a:t>
            </a:r>
            <a:r>
              <a:rPr lang="en-US" sz="2400" u="none" dirty="0" err="1">
                <a:latin typeface="Calibri" pitchFamily="34" charset="0"/>
              </a:rPr>
              <a:t>duale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paradigma</a:t>
            </a:r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b="1" u="none" dirty="0">
                <a:cs typeface="Courier New" pitchFamily="49" charset="0"/>
              </a:rPr>
              <a:t>25d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betekenis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in </a:t>
            </a:r>
            <a:r>
              <a:rPr lang="en-US" sz="2000" b="1" u="none" dirty="0" err="1">
                <a:cs typeface="Courier New" pitchFamily="49" charset="0"/>
                <a:sym typeface="Symbol" pitchFamily="18" charset="2"/>
              </a:rPr>
              <a:t>ed</a:t>
            </a:r>
            <a:endParaRPr lang="en-US" sz="2000" u="none" dirty="0">
              <a:cs typeface="Courier New" pitchFamily="49" charset="0"/>
              <a:sym typeface="Symbol" pitchFamily="18" charset="2"/>
            </a:endParaRP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"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ga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naar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regel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25 en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verwijder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die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regel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"</a:t>
            </a:r>
          </a:p>
          <a:p>
            <a:pPr marL="1200150" lvl="2" indent="-285750" algn="l">
              <a:buFont typeface="Wingdings" pitchFamily="2" charset="2"/>
              <a:buChar char="§"/>
            </a:pPr>
            <a:endParaRPr lang="en-US" sz="800" i="1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betekenis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in </a:t>
            </a:r>
            <a:r>
              <a:rPr lang="en-US" sz="2000" b="1" u="none" dirty="0" err="1">
                <a:cs typeface="Courier New" pitchFamily="49" charset="0"/>
                <a:sym typeface="Symbol" pitchFamily="18" charset="2"/>
              </a:rPr>
              <a:t>sed</a:t>
            </a:r>
            <a:endParaRPr lang="en-US" sz="2000" u="none" dirty="0">
              <a:cs typeface="Courier New" pitchFamily="49" charset="0"/>
              <a:sym typeface="Symbol" pitchFamily="18" charset="2"/>
            </a:endParaRPr>
          </a:p>
          <a:p>
            <a:pPr marL="1200150" lvl="2" indent="-285750" algn="l">
              <a:buFont typeface="Wingdings" pitchFamily="2" charset="2"/>
              <a:buChar char="§"/>
            </a:pP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"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als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dit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regel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25 is,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verwijder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die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dan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"</a:t>
            </a:r>
            <a:br>
              <a:rPr lang="en-US" sz="1800" i="1" u="none" dirty="0">
                <a:latin typeface="Calibri" pitchFamily="34" charset="0"/>
                <a:sym typeface="Symbol" pitchFamily="18" charset="2"/>
              </a:rPr>
            </a:b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(maw,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genereer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i="1" u="none" dirty="0" err="1">
                <a:latin typeface="Calibri" pitchFamily="34" charset="0"/>
                <a:sym typeface="Symbol" pitchFamily="18" charset="2"/>
              </a:rPr>
              <a:t>geen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 output)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2949" grpId="0" uiExpand="1" build="p"/>
    </p:bld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9BD0D"/>
          </a:buClr>
          <a:buSzTx/>
          <a:buFontTx/>
          <a:buChar char="•"/>
          <a:tabLst/>
          <a:defRPr kumimoji="0" lang="nl-NL" sz="2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9BD0D"/>
          </a:buClr>
          <a:buSzTx/>
          <a:buFontTx/>
          <a:buChar char="•"/>
          <a:tabLst/>
          <a:defRPr kumimoji="0" lang="nl-NL" sz="2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35005</TotalTime>
  <Words>1420</Words>
  <Application>Microsoft Office PowerPoint</Application>
  <PresentationFormat>Diavoorstelling (4:3)</PresentationFormat>
  <Paragraphs>539</Paragraphs>
  <Slides>50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2" baseType="lpstr">
      <vt:lpstr>Standaardontwerp</vt:lpstr>
      <vt:lpstr>Image</vt:lpstr>
      <vt:lpstr>Computergebruik</vt:lpstr>
      <vt:lpstr>Let's go scripting …</vt:lpstr>
      <vt:lpstr>sed: stream editor</vt:lpstr>
      <vt:lpstr>sed: stream editor</vt:lpstr>
      <vt:lpstr>sed: stream editor</vt:lpstr>
      <vt:lpstr>Voorbeeld van sed</vt:lpstr>
      <vt:lpstr>Waarom sed ?</vt:lpstr>
      <vt:lpstr>Waarom sed ?</vt:lpstr>
      <vt:lpstr>ed vs sed</vt:lpstr>
      <vt:lpstr>ed vs sed</vt:lpstr>
      <vt:lpstr>Waarom sed ?</vt:lpstr>
      <vt:lpstr>Flow-of-control van sed</vt:lpstr>
      <vt:lpstr>Flow-of-control van sed</vt:lpstr>
      <vt:lpstr>De pattern space</vt:lpstr>
      <vt:lpstr>Flow-of-control van sed</vt:lpstr>
      <vt:lpstr>Aanroepen van sed</vt:lpstr>
      <vt:lpstr>Aanroepen van sed</vt:lpstr>
      <vt:lpstr>Aanroepen van sed</vt:lpstr>
      <vt:lpstr>Aanroepen van sed</vt:lpstr>
      <vt:lpstr>Script commando's</vt:lpstr>
      <vt:lpstr>sed adressering</vt:lpstr>
      <vt:lpstr>sed adressering</vt:lpstr>
      <vt:lpstr>sed adressering</vt:lpstr>
      <vt:lpstr>Commando's groeperen</vt:lpstr>
      <vt:lpstr>Command garbled</vt:lpstr>
      <vt:lpstr>Commentaar</vt:lpstr>
      <vt:lpstr>Substitutie</vt:lpstr>
      <vt:lpstr>Substitutie</vt:lpstr>
      <vt:lpstr>Substitutie</vt:lpstr>
      <vt:lpstr>Wissen</vt:lpstr>
      <vt:lpstr>Toevoegen en vervangen</vt:lpstr>
      <vt:lpstr>Weergeven</vt:lpstr>
      <vt:lpstr>Weergeven</vt:lpstr>
      <vt:lpstr>Vervangen</vt:lpstr>
      <vt:lpstr>Caesarrotatie</vt:lpstr>
      <vt:lpstr>Atbash</vt:lpstr>
      <vt:lpstr>Weergeven (2)</vt:lpstr>
      <vt:lpstr>Weergeven (2)</vt:lpstr>
      <vt:lpstr>Regelnummers</vt:lpstr>
      <vt:lpstr>Regelnummers</vt:lpstr>
      <vt:lpstr>Volgende regel</vt:lpstr>
      <vt:lpstr>Volgende regel</vt:lpstr>
      <vt:lpstr>Inlezen van bestand</vt:lpstr>
      <vt:lpstr>Schrijven naar bestand</vt:lpstr>
      <vt:lpstr>Schrijven naar bestand</vt:lpstr>
      <vt:lpstr>Schrijven naar bestand</vt:lpstr>
      <vt:lpstr>Afbreken</vt:lpstr>
      <vt:lpstr>Afbreken</vt:lpstr>
      <vt:lpstr>Vragen of opmerkingen ?</vt:lpstr>
      <vt:lpstr>The sky is the limit…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UGent</dc:creator>
  <cp:lastModifiedBy>Peter Dawyndt</cp:lastModifiedBy>
  <cp:revision>234</cp:revision>
  <cp:lastPrinted>2014-02-10T08:41:27Z</cp:lastPrinted>
  <dcterms:created xsi:type="dcterms:W3CDTF">2006-04-22T13:48:01Z</dcterms:created>
  <dcterms:modified xsi:type="dcterms:W3CDTF">2014-10-17T07:02:10Z</dcterms:modified>
</cp:coreProperties>
</file>