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643" r:id="rId3"/>
    <p:sldId id="641" r:id="rId4"/>
    <p:sldId id="642" r:id="rId5"/>
    <p:sldId id="628" r:id="rId6"/>
    <p:sldId id="597" r:id="rId7"/>
    <p:sldId id="599" r:id="rId8"/>
    <p:sldId id="598" r:id="rId9"/>
    <p:sldId id="590" r:id="rId10"/>
    <p:sldId id="591" r:id="rId11"/>
    <p:sldId id="592" r:id="rId12"/>
    <p:sldId id="593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609" r:id="rId21"/>
    <p:sldId id="645" r:id="rId22"/>
    <p:sldId id="610" r:id="rId23"/>
    <p:sldId id="612" r:id="rId24"/>
    <p:sldId id="611" r:id="rId25"/>
    <p:sldId id="613" r:id="rId26"/>
    <p:sldId id="614" r:id="rId27"/>
    <p:sldId id="615" r:id="rId28"/>
    <p:sldId id="616" r:id="rId29"/>
    <p:sldId id="617" r:id="rId30"/>
    <p:sldId id="644" r:id="rId31"/>
    <p:sldId id="637" r:id="rId32"/>
    <p:sldId id="636" r:id="rId33"/>
  </p:sldIdLst>
  <p:sldSz cx="9144000" cy="6858000" type="screen4x3"/>
  <p:notesSz cx="7099300" cy="10234613"/>
  <p:defaultTextStyle>
    <a:defPPr>
      <a:defRPr lang="nl-NL"/>
    </a:defPPr>
    <a:lvl1pPr algn="ctr" rtl="0" fontAlgn="base">
      <a:spcBef>
        <a:spcPct val="20000"/>
      </a:spcBef>
      <a:spcAft>
        <a:spcPct val="0"/>
      </a:spcAft>
      <a:buClr>
        <a:srgbClr val="F9BD0D"/>
      </a:buClr>
      <a:buChar char="•"/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F9BD0D"/>
      </a:buClr>
      <a:buChar char="•"/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F9BD0D"/>
      </a:buClr>
      <a:buChar char="•"/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F9BD0D"/>
      </a:buClr>
      <a:buChar char="•"/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F9BD0D"/>
      </a:buClr>
      <a:buChar char="•"/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000000"/>
    <a:srgbClr val="F9BD0D"/>
    <a:srgbClr val="DDDDDD"/>
    <a:srgbClr val="333333"/>
    <a:srgbClr val="4D4D4D"/>
    <a:srgbClr val="5F5F5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398" autoAdjust="0"/>
    <p:restoredTop sz="94869" autoAdjust="0"/>
  </p:normalViewPr>
  <p:slideViewPr>
    <p:cSldViewPr>
      <p:cViewPr varScale="1">
        <p:scale>
          <a:sx n="108" d="100"/>
          <a:sy n="108" d="100"/>
        </p:scale>
        <p:origin x="-702" y="-96"/>
      </p:cViewPr>
      <p:guideLst>
        <p:guide orient="horz" pos="261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414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l" defTabSz="947738">
              <a:spcBef>
                <a:spcPct val="0"/>
              </a:spcBef>
              <a:buClrTx/>
              <a:buFontTx/>
              <a:buNone/>
              <a:defRPr sz="1200" u="none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buClrTx/>
              <a:buFontTx/>
              <a:buNone/>
              <a:defRPr sz="1200" u="none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l" defTabSz="947738">
              <a:spcBef>
                <a:spcPct val="0"/>
              </a:spcBef>
              <a:buClrTx/>
              <a:buFontTx/>
              <a:buNone/>
              <a:defRPr sz="1200" u="none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buClrTx/>
              <a:buFontTx/>
              <a:buNone/>
              <a:defRPr sz="1200" u="none">
                <a:latin typeface="Arial" charset="0"/>
              </a:defRPr>
            </a:lvl1pPr>
          </a:lstStyle>
          <a:p>
            <a:fld id="{43A116A2-7715-4E2A-8FC1-A7A3A9D0B421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6834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92338A-8A0E-44F3-A3DD-465F803C64B6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49264-5958-47F0-94F7-60118992DA0E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536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306" name="Picture 2" descr="right_image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2193925" cy="6858000"/>
          </a:xfrm>
          <a:prstGeom prst="rect">
            <a:avLst/>
          </a:prstGeom>
          <a:noFill/>
        </p:spPr>
      </p:pic>
      <p:sp>
        <p:nvSpPr>
          <p:cNvPr id="354307" name="Rectangle 3"/>
          <p:cNvSpPr>
            <a:spLocks noChangeArrowheads="1"/>
          </p:cNvSpPr>
          <p:nvPr userDrawn="1"/>
        </p:nvSpPr>
        <p:spPr bwMode="auto">
          <a:xfrm>
            <a:off x="0" y="0"/>
            <a:ext cx="2268538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38000"/>
                </a:schemeClr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pic>
        <p:nvPicPr>
          <p:cNvPr id="354308" name="Picture 4" descr="logozw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1613" y="5592763"/>
            <a:ext cx="985837" cy="715962"/>
          </a:xfrm>
          <a:prstGeom prst="rect">
            <a:avLst/>
          </a:prstGeom>
          <a:noFill/>
        </p:spPr>
      </p:pic>
      <p:graphicFrame>
        <p:nvGraphicFramePr>
          <p:cNvPr id="354310" name="Object 6"/>
          <p:cNvGraphicFramePr>
            <a:graphicFrameLocks noChangeAspect="1"/>
          </p:cNvGraphicFramePr>
          <p:nvPr/>
        </p:nvGraphicFramePr>
        <p:xfrm>
          <a:off x="8356600" y="0"/>
          <a:ext cx="7874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22" name="Image" r:id="rId5" imgW="787024" imgH="5079365" progId="Photoshop.Image.6">
                  <p:embed/>
                </p:oleObj>
              </mc:Choice>
              <mc:Fallback>
                <p:oleObj name="Image" r:id="rId5" imgW="787024" imgH="5079365" progId="Photoshop.Image.6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0"/>
                        <a:ext cx="7874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1" name="Rectangle 7"/>
          <p:cNvSpPr>
            <a:spLocks noChangeArrowheads="1"/>
          </p:cNvSpPr>
          <p:nvPr userDrawn="1"/>
        </p:nvSpPr>
        <p:spPr bwMode="auto">
          <a:xfrm>
            <a:off x="8286777" y="0"/>
            <a:ext cx="850874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8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noAutofit/>
          </a:bodyPr>
          <a:lstStyle/>
          <a:p>
            <a:endParaRPr lang="nl-NL"/>
          </a:p>
        </p:txBody>
      </p:sp>
      <p:sp>
        <p:nvSpPr>
          <p:cNvPr id="3543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700242" y="3957638"/>
            <a:ext cx="6400800" cy="105568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9900"/>
                </a:solidFill>
                <a:latin typeface="Calibri" pitchFamily="34" charset="0"/>
              </a:defRPr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354313" name="Rectangle 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014442" y="2201863"/>
            <a:ext cx="7772400" cy="1470025"/>
          </a:xfrm>
        </p:spPr>
        <p:txBody>
          <a:bodyPr/>
          <a:lstStyle>
            <a:lvl1pPr algn="ctr">
              <a:defRPr sz="3600">
                <a:latin typeface="Calibri" pitchFamily="34" charset="0"/>
              </a:defRPr>
            </a:lvl1pPr>
          </a:lstStyle>
          <a:p>
            <a:r>
              <a:rPr lang="nl-NL" dirty="0" smtClean="0"/>
              <a:t>Scriptingtalen</a:t>
            </a:r>
            <a:endParaRPr lang="nl-NL" dirty="0"/>
          </a:p>
        </p:txBody>
      </p:sp>
      <p:sp>
        <p:nvSpPr>
          <p:cNvPr id="354317" name="Text Box 13"/>
          <p:cNvSpPr txBox="1">
            <a:spLocks noChangeArrowheads="1"/>
          </p:cNvSpPr>
          <p:nvPr userDrawn="1"/>
        </p:nvSpPr>
        <p:spPr bwMode="auto">
          <a:xfrm>
            <a:off x="3354493" y="5784850"/>
            <a:ext cx="3092298" cy="8947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fr-BE" sz="2400" u="none" dirty="0" smtClean="0">
                <a:latin typeface="Calibri" pitchFamily="34" charset="0"/>
              </a:rPr>
              <a:t>prof</a:t>
            </a:r>
            <a:r>
              <a:rPr lang="fr-BE" sz="2400" u="none" dirty="0">
                <a:latin typeface="Calibri" pitchFamily="34" charset="0"/>
              </a:rPr>
              <a:t>. </a:t>
            </a:r>
            <a:r>
              <a:rPr lang="fr-BE" sz="2400" u="none" dirty="0" err="1" smtClean="0">
                <a:latin typeface="Calibri" pitchFamily="34" charset="0"/>
              </a:rPr>
              <a:t>dr</a:t>
            </a:r>
            <a:r>
              <a:rPr lang="fr-BE" sz="2400" u="none" dirty="0">
                <a:latin typeface="Calibri" pitchFamily="34" charset="0"/>
              </a:rPr>
              <a:t>. Peter Dawyndt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fr-BE" sz="1000" u="none" dirty="0">
              <a:latin typeface="Calibri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fr-BE" sz="1800" u="none" dirty="0">
                <a:latin typeface="Calibri" pitchFamily="34" charset="0"/>
              </a:rPr>
              <a:t>Peter.Dawyndt@UGent.be</a:t>
            </a:r>
            <a:endParaRPr lang="nl-NL" sz="1800" u="none" dirty="0">
              <a:latin typeface="Calibri" pitchFamily="34" charset="0"/>
            </a:endParaRPr>
          </a:p>
        </p:txBody>
      </p:sp>
      <p:sp>
        <p:nvSpPr>
          <p:cNvPr id="354318" name="Text Box 14"/>
          <p:cNvSpPr txBox="1">
            <a:spLocks noChangeArrowheads="1"/>
          </p:cNvSpPr>
          <p:nvPr userDrawn="1"/>
        </p:nvSpPr>
        <p:spPr bwMode="auto">
          <a:xfrm>
            <a:off x="3422942" y="285750"/>
            <a:ext cx="2955401" cy="8331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fr-BE" sz="1600" u="none" dirty="0" err="1" smtClean="0">
                <a:latin typeface="Calibri" pitchFamily="34" charset="0"/>
              </a:rPr>
              <a:t>academiejaar</a:t>
            </a:r>
            <a:r>
              <a:rPr lang="fr-BE" sz="1600" u="none" dirty="0" smtClean="0">
                <a:latin typeface="Calibri" pitchFamily="34" charset="0"/>
              </a:rPr>
              <a:t> 2014-2015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fr-BE" sz="1600" u="none" dirty="0" smtClean="0">
              <a:latin typeface="Calibri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fr-BE" sz="1600" u="none" dirty="0" smtClean="0">
                <a:latin typeface="Calibri" pitchFamily="34" charset="0"/>
              </a:rPr>
              <a:t>1</a:t>
            </a:r>
            <a:r>
              <a:rPr lang="fr-BE" sz="1600" u="none" baseline="30000" dirty="0" smtClean="0">
                <a:latin typeface="Calibri" pitchFamily="34" charset="0"/>
              </a:rPr>
              <a:t>e</a:t>
            </a:r>
            <a:r>
              <a:rPr lang="fr-BE" sz="1600" u="none" dirty="0" smtClean="0">
                <a:latin typeface="Calibri" pitchFamily="34" charset="0"/>
              </a:rPr>
              <a:t> </a:t>
            </a:r>
            <a:r>
              <a:rPr lang="fr-BE" sz="1600" u="none" dirty="0" err="1" smtClean="0">
                <a:latin typeface="Calibri" pitchFamily="34" charset="0"/>
              </a:rPr>
              <a:t>jaar</a:t>
            </a:r>
            <a:r>
              <a:rPr lang="fr-BE" sz="1600" u="none" dirty="0" smtClean="0">
                <a:latin typeface="Calibri" pitchFamily="34" charset="0"/>
              </a:rPr>
              <a:t> </a:t>
            </a:r>
            <a:r>
              <a:rPr lang="fr-BE" sz="1600" u="none" dirty="0" err="1" smtClean="0">
                <a:latin typeface="Calibri" pitchFamily="34" charset="0"/>
              </a:rPr>
              <a:t>Bachelor</a:t>
            </a:r>
            <a:r>
              <a:rPr lang="fr-BE" sz="1600" u="none" dirty="0" smtClean="0">
                <a:latin typeface="Calibri" pitchFamily="34" charset="0"/>
              </a:rPr>
              <a:t> in de </a:t>
            </a:r>
            <a:r>
              <a:rPr lang="fr-BE" sz="1600" u="none" dirty="0" err="1" smtClean="0">
                <a:latin typeface="Calibri" pitchFamily="34" charset="0"/>
              </a:rPr>
              <a:t>Informatica</a:t>
            </a:r>
            <a:endParaRPr lang="nl-NL" sz="1600" u="non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F7E1F-FF1D-4754-BCA6-FEFAFD0DAD2A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907213" y="66675"/>
            <a:ext cx="2057400" cy="60594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35013" y="66675"/>
            <a:ext cx="6019800" cy="60594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FD964-0066-4429-B7AE-D5CA563FF24B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B6409-F16D-48B9-BE14-98AF417795D6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D124F-CB63-4BBA-92A7-5DB9C9EE01B4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00663" y="1600200"/>
            <a:ext cx="33861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7B49C-68B1-4CE0-BA0A-8388E05C22AA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C181F-B1A7-48B4-8713-06CA4CB06F19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2C41C-7F40-49A4-8344-09CF5F8B8C24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BF671-8219-4863-8146-E6F105745491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A0582-CF7F-4DB9-9969-4EB9F57B0E9D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64B2D-B411-422D-8AB4-70CB75CCBF6D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slide" Target="../slides/slide3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right_images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88" y="0"/>
            <a:ext cx="2193925" cy="6858000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2268538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38000"/>
                </a:schemeClr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pic>
        <p:nvPicPr>
          <p:cNvPr id="1036" name="Picture 12" descr="logozw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1613" y="5592763"/>
            <a:ext cx="985837" cy="715962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611188" y="188913"/>
            <a:ext cx="8532812" cy="863600"/>
          </a:xfrm>
          <a:prstGeom prst="rect">
            <a:avLst/>
          </a:prstGeom>
          <a:gradFill rotWithShape="1">
            <a:gsLst>
              <a:gs pos="0">
                <a:srgbClr val="9F9FFF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8356600" y="0"/>
          <a:ext cx="7874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Image" r:id="rId16" imgW="787024" imgH="5079365" progId="Photoshop.Image.6">
                  <p:embed/>
                </p:oleObj>
              </mc:Choice>
              <mc:Fallback>
                <p:oleObj name="Image" r:id="rId16" imgW="787024" imgH="5079365" progId="Photoshop.Image.6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0"/>
                        <a:ext cx="7874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8353425" y="0"/>
            <a:ext cx="784225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8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1600200"/>
            <a:ext cx="69230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66675"/>
            <a:ext cx="7480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hier om titel te bewerken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400" u="none">
                <a:latin typeface="Calibri" pitchFamily="34" charset="0"/>
              </a:defRPr>
            </a:lvl1pPr>
          </a:lstStyle>
          <a:p>
            <a:endParaRPr 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400" u="none">
                <a:latin typeface="Calibri" pitchFamily="34" charset="0"/>
              </a:defRPr>
            </a:lvl1pPr>
          </a:lstStyle>
          <a:p>
            <a:endParaRPr 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400" u="none">
                <a:latin typeface="Calibri" pitchFamily="34" charset="0"/>
              </a:defRPr>
            </a:lvl1pPr>
          </a:lstStyle>
          <a:p>
            <a:fld id="{4264C0D5-B0C6-444A-9769-3F983E68A5CE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13" name="Group 3"/>
          <p:cNvGrpSpPr>
            <a:grpSpLocks/>
          </p:cNvGrpSpPr>
          <p:nvPr userDrawn="1"/>
        </p:nvGrpSpPr>
        <p:grpSpPr bwMode="auto">
          <a:xfrm>
            <a:off x="8304213" y="188913"/>
            <a:ext cx="839787" cy="858837"/>
            <a:chOff x="5231" y="119"/>
            <a:chExt cx="529" cy="541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231" y="119"/>
              <a:ext cx="529" cy="54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NL"/>
            </a:p>
          </p:txBody>
        </p:sp>
        <p:pic>
          <p:nvPicPr>
            <p:cNvPr id="15" name="Picture 5">
              <a:hlinkClick r:id="rId1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59" y="194"/>
              <a:ext cx="454" cy="4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373" name="Picture 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4356" y="2020888"/>
            <a:ext cx="3600450" cy="36004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</p:pic>
      <p:sp>
        <p:nvSpPr>
          <p:cNvPr id="355376" name="Rectangle 48"/>
          <p:cNvSpPr>
            <a:spLocks noChangeArrowheads="1"/>
          </p:cNvSpPr>
          <p:nvPr/>
        </p:nvSpPr>
        <p:spPr bwMode="auto">
          <a:xfrm>
            <a:off x="3008794" y="1916113"/>
            <a:ext cx="149225" cy="374808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355377" name="Rectangle 49"/>
          <p:cNvSpPr>
            <a:spLocks noChangeArrowheads="1"/>
          </p:cNvSpPr>
          <p:nvPr/>
        </p:nvSpPr>
        <p:spPr bwMode="auto">
          <a:xfrm>
            <a:off x="3064356" y="1889125"/>
            <a:ext cx="3744913" cy="246063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355378" name="Rectangle 50"/>
          <p:cNvSpPr>
            <a:spLocks noChangeArrowheads="1"/>
          </p:cNvSpPr>
          <p:nvPr/>
        </p:nvSpPr>
        <p:spPr bwMode="auto">
          <a:xfrm>
            <a:off x="6553681" y="1989138"/>
            <a:ext cx="149225" cy="374808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355379" name="Rectangle 51"/>
          <p:cNvSpPr>
            <a:spLocks noChangeArrowheads="1"/>
          </p:cNvSpPr>
          <p:nvPr/>
        </p:nvSpPr>
        <p:spPr bwMode="auto">
          <a:xfrm>
            <a:off x="3064356" y="5519738"/>
            <a:ext cx="3744913" cy="24606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355363" name="Rectangle 35"/>
          <p:cNvSpPr>
            <a:spLocks noChangeArrowheads="1"/>
          </p:cNvSpPr>
          <p:nvPr/>
        </p:nvSpPr>
        <p:spPr bwMode="auto">
          <a:xfrm>
            <a:off x="2416656" y="1557338"/>
            <a:ext cx="4679950" cy="4249737"/>
          </a:xfrm>
          <a:prstGeom prst="rect">
            <a:avLst/>
          </a:prstGeom>
          <a:solidFill>
            <a:schemeClr val="bg1">
              <a:alpha val="70000"/>
            </a:schemeClr>
          </a:solidFill>
          <a:ln w="19050" algn="ctr">
            <a:noFill/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grpSp>
        <p:nvGrpSpPr>
          <p:cNvPr id="355375" name="Group 47"/>
          <p:cNvGrpSpPr>
            <a:grpSpLocks/>
          </p:cNvGrpSpPr>
          <p:nvPr/>
        </p:nvGrpSpPr>
        <p:grpSpPr bwMode="auto">
          <a:xfrm>
            <a:off x="7948613" y="5934075"/>
            <a:ext cx="1160462" cy="879475"/>
            <a:chOff x="5007" y="3738"/>
            <a:chExt cx="731" cy="554"/>
          </a:xfrm>
        </p:grpSpPr>
        <p:pic>
          <p:nvPicPr>
            <p:cNvPr id="355366" name="Picture 3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7" y="3738"/>
              <a:ext cx="731" cy="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355367" name="Text Box 39"/>
            <p:cNvSpPr txBox="1">
              <a:spLocks noChangeArrowheads="1"/>
            </p:cNvSpPr>
            <p:nvPr/>
          </p:nvSpPr>
          <p:spPr bwMode="auto">
            <a:xfrm rot="19800000">
              <a:off x="5170" y="3880"/>
              <a:ext cx="11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endParaRPr lang="nl-NL" sz="2400" u="none">
                <a:latin typeface="Arial" charset="0"/>
              </a:endParaRPr>
            </a:p>
          </p:txBody>
        </p:sp>
        <p:sp>
          <p:nvSpPr>
            <p:cNvPr id="355368" name="Text Box 40"/>
            <p:cNvSpPr txBox="1">
              <a:spLocks noChangeArrowheads="1"/>
            </p:cNvSpPr>
            <p:nvPr/>
          </p:nvSpPr>
          <p:spPr bwMode="auto">
            <a:xfrm rot="19800000">
              <a:off x="5158" y="3902"/>
              <a:ext cx="248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fr-BE" sz="1600" u="none" dirty="0">
                  <a:latin typeface="Calibri" pitchFamily="34" charset="0"/>
                </a:rPr>
                <a:t>11</a:t>
              </a:r>
              <a:endParaRPr lang="nl-NL" sz="1600" u="none" dirty="0">
                <a:latin typeface="Calibri" pitchFamily="34" charset="0"/>
              </a:endParaRPr>
            </a:p>
          </p:txBody>
        </p:sp>
      </p:grpSp>
      <p:sp>
        <p:nvSpPr>
          <p:cNvPr id="3553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14442" y="2201863"/>
            <a:ext cx="7772400" cy="1470025"/>
          </a:xfrm>
        </p:spPr>
        <p:txBody>
          <a:bodyPr/>
          <a:lstStyle/>
          <a:p>
            <a:r>
              <a:rPr lang="fr-BE" dirty="0"/>
              <a:t>Scriptingtalen</a:t>
            </a:r>
            <a:endParaRPr lang="nl-NL" dirty="0"/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2424" y="4365625"/>
            <a:ext cx="7056437" cy="1008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BE" dirty="0" err="1"/>
              <a:t>geavanceerde</a:t>
            </a:r>
            <a:r>
              <a:rPr lang="fr-BE" dirty="0"/>
              <a:t/>
            </a:r>
            <a:br>
              <a:rPr lang="fr-BE" dirty="0"/>
            </a:br>
            <a:r>
              <a:rPr lang="fr-BE" dirty="0" err="1"/>
              <a:t>bash</a:t>
            </a:r>
            <a:r>
              <a:rPr lang="fr-BE"/>
              <a:t> shell</a:t>
            </a:r>
            <a:r>
              <a:rPr lang="fr-BE" dirty="0"/>
              <a:t> scripts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5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53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5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5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346" name="AutoShape 2"/>
          <p:cNvSpPr>
            <a:spLocks noChangeArrowheads="1"/>
          </p:cNvSpPr>
          <p:nvPr/>
        </p:nvSpPr>
        <p:spPr bwMode="auto">
          <a:xfrm>
            <a:off x="1331913" y="1346200"/>
            <a:ext cx="7416800" cy="5251450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>
                <a:solidFill>
                  <a:srgbClr val="009900"/>
                </a:solidFill>
              </a:rPr>
              <a:t># lees </a:t>
            </a:r>
            <a:r>
              <a:rPr lang="en-US" sz="1400" u="none" dirty="0" err="1">
                <a:solidFill>
                  <a:srgbClr val="009900"/>
                </a:solidFill>
              </a:rPr>
              <a:t>regel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uit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beide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bestanden</a:t>
            </a:r>
            <a:r>
              <a:rPr lang="en-US" sz="1400" u="none" dirty="0">
                <a:solidFill>
                  <a:srgbClr val="009900"/>
                </a:solidFill>
              </a:rPr>
              <a:t> en </a:t>
            </a:r>
            <a:r>
              <a:rPr lang="en-US" sz="1400" u="none" dirty="0" err="1">
                <a:solidFill>
                  <a:srgbClr val="009900"/>
                </a:solidFill>
              </a:rPr>
              <a:t>vergelijk</a:t>
            </a:r>
            <a:r>
              <a:rPr lang="en-US" sz="1400" u="none" dirty="0">
                <a:solidFill>
                  <a:srgbClr val="009900"/>
                </a:solidFill>
              </a:rPr>
              <a:t> de </a:t>
            </a:r>
            <a:r>
              <a:rPr lang="en-US" sz="1400" u="none" dirty="0" err="1">
                <a:solidFill>
                  <a:srgbClr val="009900"/>
                </a:solidFill>
              </a:rPr>
              <a:t>inhoud</a:t>
            </a:r>
            <a:r>
              <a:rPr lang="en-US" sz="1400" u="none" dirty="0">
                <a:solidFill>
                  <a:srgbClr val="009900"/>
                </a:solidFill>
              </a:rPr>
              <a:t>. </a:t>
            </a:r>
            <a:r>
              <a:rPr lang="en-US" sz="1400" u="none" dirty="0" err="1">
                <a:solidFill>
                  <a:srgbClr val="009900"/>
                </a:solidFill>
              </a:rPr>
              <a:t>Als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uit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>
                <a:solidFill>
                  <a:srgbClr val="009900"/>
                </a:solidFill>
              </a:rPr>
              <a:t># </a:t>
            </a:r>
            <a:r>
              <a:rPr lang="en-US" sz="1400" u="none" dirty="0" err="1">
                <a:solidFill>
                  <a:srgbClr val="009900"/>
                </a:solidFill>
              </a:rPr>
              <a:t>beide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bestanden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tegelijkertijd</a:t>
            </a:r>
            <a:r>
              <a:rPr lang="en-US" sz="1400" u="none" dirty="0">
                <a:solidFill>
                  <a:srgbClr val="009900"/>
                </a:solidFill>
              </a:rPr>
              <a:t> EOF </a:t>
            </a:r>
            <a:r>
              <a:rPr lang="en-US" sz="1400" u="none" dirty="0" err="1">
                <a:solidFill>
                  <a:srgbClr val="009900"/>
                </a:solidFill>
              </a:rPr>
              <a:t>gelezen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wordt</a:t>
            </a:r>
            <a:r>
              <a:rPr lang="en-US" sz="1400" u="none" dirty="0">
                <a:solidFill>
                  <a:srgbClr val="009900"/>
                </a:solidFill>
              </a:rPr>
              <a:t>, </a:t>
            </a:r>
            <a:r>
              <a:rPr lang="en-US" sz="1400" u="none" dirty="0" err="1">
                <a:solidFill>
                  <a:srgbClr val="009900"/>
                </a:solidFill>
              </a:rPr>
              <a:t>dan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zijn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ze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>
                <a:solidFill>
                  <a:srgbClr val="009900"/>
                </a:solidFill>
              </a:rPr>
              <a:t># </a:t>
            </a:r>
            <a:r>
              <a:rPr lang="en-US" sz="1400" u="none" dirty="0" err="1">
                <a:solidFill>
                  <a:srgbClr val="009900"/>
                </a:solidFill>
              </a:rPr>
              <a:t>gelijk</a:t>
            </a:r>
            <a:r>
              <a:rPr lang="en-US" sz="1400" u="none" dirty="0">
                <a:solidFill>
                  <a:srgbClr val="009900"/>
                </a:solidFill>
              </a:rPr>
              <a:t>. Anders </a:t>
            </a:r>
            <a:r>
              <a:rPr lang="en-US" sz="1400" u="none" dirty="0" err="1">
                <a:solidFill>
                  <a:srgbClr val="009900"/>
                </a:solidFill>
              </a:rPr>
              <a:t>zijn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ze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verschillend</a:t>
            </a:r>
            <a:r>
              <a:rPr lang="en-US" sz="1400" u="none" dirty="0">
                <a:solidFill>
                  <a:srgbClr val="009900"/>
                </a:solidFill>
              </a:rPr>
              <a:t>.</a:t>
            </a: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while read regel1 0&lt;&amp;3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do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if read regel2 0&lt;&amp;4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then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>
                <a:solidFill>
                  <a:srgbClr val="009900"/>
                </a:solidFill>
              </a:rPr>
              <a:t>    # </a:t>
            </a:r>
            <a:r>
              <a:rPr lang="en-US" sz="1400" u="none" dirty="0" err="1">
                <a:solidFill>
                  <a:srgbClr val="009900"/>
                </a:solidFill>
              </a:rPr>
              <a:t>als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regels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verschillend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zijn</a:t>
            </a:r>
            <a:r>
              <a:rPr lang="en-US" sz="1400" u="none" dirty="0">
                <a:solidFill>
                  <a:srgbClr val="009900"/>
                </a:solidFill>
              </a:rPr>
              <a:t>, </a:t>
            </a:r>
            <a:r>
              <a:rPr lang="en-US" sz="1400" u="none" dirty="0" err="1">
                <a:solidFill>
                  <a:srgbClr val="009900"/>
                </a:solidFill>
              </a:rPr>
              <a:t>dan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zijn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bestanden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niet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gelijk</a:t>
            </a:r>
            <a:endParaRPr lang="en-US" sz="1400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if [ "$regel1" != "$regel2" ]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then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  echo "$bestand1 en $bestand2 </a:t>
            </a:r>
            <a:r>
              <a:rPr lang="en-US" sz="1400" u="none" dirty="0" err="1"/>
              <a:t>zijn</a:t>
            </a:r>
            <a:r>
              <a:rPr lang="en-US" sz="1400" u="none" dirty="0"/>
              <a:t> </a:t>
            </a:r>
            <a:r>
              <a:rPr lang="en-US" sz="1400" u="none" dirty="0" err="1"/>
              <a:t>verschillend</a:t>
            </a:r>
            <a:r>
              <a:rPr lang="en-US" sz="1400" u="none" dirty="0"/>
              <a:t>."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  echo " $bestand1: $regel1"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  echo " $bestand2: $regel2"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  exit 1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</a:t>
            </a:r>
            <a:r>
              <a:rPr lang="en-US" sz="1400" u="none" dirty="0" err="1"/>
              <a:t>fi</a:t>
            </a: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else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>
                <a:solidFill>
                  <a:srgbClr val="009900"/>
                </a:solidFill>
              </a:rPr>
              <a:t>    # </a:t>
            </a:r>
            <a:r>
              <a:rPr lang="en-US" sz="1400" u="none" dirty="0" err="1">
                <a:solidFill>
                  <a:srgbClr val="009900"/>
                </a:solidFill>
              </a:rPr>
              <a:t>als</a:t>
            </a:r>
            <a:r>
              <a:rPr lang="en-US" sz="1400" u="none" dirty="0">
                <a:solidFill>
                  <a:srgbClr val="009900"/>
                </a:solidFill>
              </a:rPr>
              <a:t> EOF </a:t>
            </a:r>
            <a:r>
              <a:rPr lang="en-US" sz="1400" u="none" dirty="0" err="1">
                <a:solidFill>
                  <a:srgbClr val="009900"/>
                </a:solidFill>
              </a:rPr>
              <a:t>gelezen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uit</a:t>
            </a:r>
            <a:r>
              <a:rPr lang="en-US" sz="1400" u="none" dirty="0">
                <a:solidFill>
                  <a:srgbClr val="009900"/>
                </a:solidFill>
              </a:rPr>
              <a:t> bestand2, </a:t>
            </a:r>
            <a:r>
              <a:rPr lang="en-US" sz="1400" u="none" dirty="0" err="1">
                <a:solidFill>
                  <a:srgbClr val="009900"/>
                </a:solidFill>
              </a:rPr>
              <a:t>dan</a:t>
            </a:r>
            <a:r>
              <a:rPr lang="en-US" sz="1400" u="none" dirty="0">
                <a:solidFill>
                  <a:srgbClr val="009900"/>
                </a:solidFill>
              </a:rPr>
              <a:t> is bestand1 </a:t>
            </a:r>
            <a:r>
              <a:rPr lang="en-US" sz="1400" u="none" dirty="0" err="1">
                <a:solidFill>
                  <a:srgbClr val="009900"/>
                </a:solidFill>
              </a:rPr>
              <a:t>groter</a:t>
            </a:r>
            <a:endParaRPr lang="en-US" sz="1400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echo "$bestand1 is </a:t>
            </a:r>
            <a:r>
              <a:rPr lang="en-US" sz="1400" u="none" dirty="0" err="1"/>
              <a:t>groter</a:t>
            </a:r>
            <a:r>
              <a:rPr lang="en-US" sz="1400" u="none" dirty="0"/>
              <a:t> </a:t>
            </a:r>
            <a:r>
              <a:rPr lang="en-US" sz="1400" u="none" dirty="0" err="1"/>
              <a:t>dan</a:t>
            </a:r>
            <a:r>
              <a:rPr lang="en-US" sz="1400" u="none" dirty="0"/>
              <a:t> $bestand2."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exit 1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</a:t>
            </a:r>
            <a:r>
              <a:rPr lang="en-US" sz="1400" u="none" dirty="0" err="1"/>
              <a:t>fi</a:t>
            </a: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done</a:t>
            </a:r>
            <a:endParaRPr lang="en-US" sz="1400" b="1" u="none" dirty="0">
              <a:solidFill>
                <a:srgbClr val="009900"/>
              </a:solidFill>
            </a:endParaRPr>
          </a:p>
        </p:txBody>
      </p:sp>
      <p:sp>
        <p:nvSpPr>
          <p:cNvPr id="2361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Shell script I/O met exec</a:t>
            </a:r>
            <a:endParaRPr lang="nl-NL"/>
          </a:p>
        </p:txBody>
      </p:sp>
      <p:sp>
        <p:nvSpPr>
          <p:cNvPr id="2361352" name="Rectangle 8"/>
          <p:cNvSpPr>
            <a:spLocks noChangeArrowheads="1"/>
          </p:cNvSpPr>
          <p:nvPr/>
        </p:nvSpPr>
        <p:spPr bwMode="auto">
          <a:xfrm>
            <a:off x="5940425" y="6381750"/>
            <a:ext cx="2305050" cy="360363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fr-BE" sz="1400" u="none">
                <a:latin typeface="Calibri" pitchFamily="34" charset="0"/>
              </a:rPr>
              <a:t>vervolg op volgende dia</a:t>
            </a:r>
            <a:endParaRPr lang="nl-NL" sz="1400" u="none">
              <a:latin typeface="Calibri" pitchFamily="34" charset="0"/>
            </a:endParaRPr>
          </a:p>
        </p:txBody>
      </p:sp>
      <p:sp>
        <p:nvSpPr>
          <p:cNvPr id="2361353" name="AutoShape 9"/>
          <p:cNvSpPr>
            <a:spLocks noChangeArrowheads="1"/>
          </p:cNvSpPr>
          <p:nvPr/>
        </p:nvSpPr>
        <p:spPr bwMode="auto">
          <a:xfrm>
            <a:off x="5076825" y="2349500"/>
            <a:ext cx="3311525" cy="1439863"/>
          </a:xfrm>
          <a:prstGeom prst="wedgeRoundRectCallout">
            <a:avLst>
              <a:gd name="adj1" fmla="val -86194"/>
              <a:gd name="adj2" fmla="val -59704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just">
              <a:buFontTx/>
              <a:buNone/>
            </a:pPr>
            <a:r>
              <a:rPr lang="nl-NL" sz="1600" b="1" u="none" dirty="0">
                <a:latin typeface="Courier New"/>
                <a:sym typeface="Courier New"/>
              </a:rPr>
              <a:t>0&lt;&amp;3</a:t>
            </a:r>
            <a:r>
              <a:rPr lang="nl-NL" sz="1600" u="none" dirty="0">
                <a:latin typeface="Calibri" pitchFamily="34" charset="0"/>
              </a:rPr>
              <a:t> wordt gebruikt om de standaard input van het </a:t>
            </a:r>
            <a:r>
              <a:rPr lang="nl-NL" sz="1600" b="1" u="none" dirty="0" err="1">
                <a:latin typeface="Courier New"/>
                <a:sym typeface="Courier New"/>
              </a:rPr>
              <a:t>read</a:t>
            </a:r>
            <a:r>
              <a:rPr lang="nl-NL" sz="1600" b="1" u="none" dirty="0">
                <a:latin typeface="Courier New"/>
                <a:sym typeface="Courier New"/>
              </a:rPr>
              <a:t> regel1</a:t>
            </a:r>
            <a:r>
              <a:rPr lang="nl-NL" sz="1600" b="1" u="none" dirty="0">
                <a:latin typeface="Calibri" pitchFamily="34" charset="0"/>
                <a:sym typeface="Courier New"/>
              </a:rPr>
              <a:t> </a:t>
            </a:r>
            <a:r>
              <a:rPr lang="nl-NL" sz="1600" u="none" dirty="0">
                <a:latin typeface="Calibri" pitchFamily="34" charset="0"/>
              </a:rPr>
              <a:t>commando te koppelen aan file descriptor 3. Volgende regel wordt uitgelezen.</a:t>
            </a:r>
            <a:endParaRPr lang="nl-NL" sz="1600" b="1" u="none" dirty="0">
              <a:latin typeface="Calibri" pitchFamily="34" charset="0"/>
            </a:endParaRPr>
          </a:p>
        </p:txBody>
      </p:sp>
      <p:sp>
        <p:nvSpPr>
          <p:cNvPr id="2361354" name="AutoShape 10"/>
          <p:cNvSpPr>
            <a:spLocks noChangeArrowheads="1"/>
          </p:cNvSpPr>
          <p:nvPr/>
        </p:nvSpPr>
        <p:spPr bwMode="auto">
          <a:xfrm>
            <a:off x="5364163" y="3644900"/>
            <a:ext cx="3311525" cy="1512888"/>
          </a:xfrm>
          <a:prstGeom prst="wedgeRoundRectCallout">
            <a:avLst>
              <a:gd name="adj1" fmla="val -96644"/>
              <a:gd name="adj2" fmla="val -114741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just">
              <a:buFontTx/>
              <a:buNone/>
            </a:pPr>
            <a:r>
              <a:rPr lang="nl-NL" sz="1600" b="1" u="none" dirty="0">
                <a:latin typeface="Courier New"/>
                <a:sym typeface="Courier New"/>
              </a:rPr>
              <a:t>0&lt;&amp;4</a:t>
            </a:r>
            <a:r>
              <a:rPr lang="nl-NL" sz="1600" u="none" dirty="0">
                <a:latin typeface="Calibri" pitchFamily="34" charset="0"/>
              </a:rPr>
              <a:t> wordt gebruikt om de standaard input van het </a:t>
            </a:r>
            <a:r>
              <a:rPr lang="nl-NL" sz="1600" b="1" u="none" dirty="0" err="1">
                <a:latin typeface="Courier New"/>
                <a:sym typeface="Courier New"/>
              </a:rPr>
              <a:t>read</a:t>
            </a:r>
            <a:r>
              <a:rPr lang="nl-NL" sz="1600" b="1" u="none" dirty="0">
                <a:latin typeface="Courier New"/>
                <a:sym typeface="Courier New"/>
              </a:rPr>
              <a:t> regel2</a:t>
            </a:r>
            <a:r>
              <a:rPr lang="nl-NL" sz="1600" u="none" dirty="0">
                <a:latin typeface="Calibri" pitchFamily="34" charset="0"/>
              </a:rPr>
              <a:t> commando te koppelen aan file descriptor 4. Volgende regel wordt uitgelezen.</a:t>
            </a:r>
            <a:endParaRPr lang="nl-NL" sz="1600" b="1" u="none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353" grpId="0" animBg="1"/>
      <p:bldP spid="23613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370" name="AutoShape 2"/>
          <p:cNvSpPr>
            <a:spLocks noChangeArrowheads="1"/>
          </p:cNvSpPr>
          <p:nvPr/>
        </p:nvSpPr>
        <p:spPr bwMode="auto">
          <a:xfrm>
            <a:off x="1331913" y="1346200"/>
            <a:ext cx="7416800" cy="5251450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>
                <a:solidFill>
                  <a:srgbClr val="009900"/>
                </a:solidFill>
              </a:rPr>
              <a:t># </a:t>
            </a:r>
            <a:r>
              <a:rPr lang="en-US" sz="1400" u="none" dirty="0" err="1">
                <a:solidFill>
                  <a:srgbClr val="009900"/>
                </a:solidFill>
              </a:rPr>
              <a:t>als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geen</a:t>
            </a:r>
            <a:r>
              <a:rPr lang="en-US" sz="1400" u="none" dirty="0">
                <a:solidFill>
                  <a:srgbClr val="009900"/>
                </a:solidFill>
              </a:rPr>
              <a:t> EOF </a:t>
            </a:r>
            <a:r>
              <a:rPr lang="en-US" sz="1400" u="none" dirty="0" err="1">
                <a:solidFill>
                  <a:srgbClr val="009900"/>
                </a:solidFill>
              </a:rPr>
              <a:t>wordt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gelezen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uit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bestand</a:t>
            </a:r>
            <a:r>
              <a:rPr lang="en-US" sz="1400" u="none" dirty="0">
                <a:solidFill>
                  <a:srgbClr val="009900"/>
                </a:solidFill>
              </a:rPr>
              <a:t> 2, </a:t>
            </a:r>
            <a:r>
              <a:rPr lang="en-US" sz="1400" u="none" dirty="0" err="1">
                <a:solidFill>
                  <a:srgbClr val="009900"/>
                </a:solidFill>
              </a:rPr>
              <a:t>dan</a:t>
            </a:r>
            <a:r>
              <a:rPr lang="en-US" sz="1400" u="none" dirty="0">
                <a:solidFill>
                  <a:srgbClr val="009900"/>
                </a:solidFill>
              </a:rPr>
              <a:t> is bestand2 </a:t>
            </a:r>
            <a:r>
              <a:rPr lang="en-US" sz="1400" u="none" dirty="0" err="1">
                <a:solidFill>
                  <a:srgbClr val="009900"/>
                </a:solidFill>
              </a:rPr>
              <a:t>groter</a:t>
            </a:r>
            <a:endParaRPr lang="en-US" sz="1400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>
                <a:solidFill>
                  <a:srgbClr val="009900"/>
                </a:solidFill>
              </a:rPr>
              <a:t># </a:t>
            </a:r>
            <a:r>
              <a:rPr lang="en-US" sz="1400" u="none" dirty="0" err="1">
                <a:solidFill>
                  <a:srgbClr val="009900"/>
                </a:solidFill>
              </a:rPr>
              <a:t>dan</a:t>
            </a:r>
            <a:r>
              <a:rPr lang="en-US" sz="1400" u="none" dirty="0">
                <a:solidFill>
                  <a:srgbClr val="009900"/>
                </a:solidFill>
              </a:rPr>
              <a:t> bestand1. Anders </a:t>
            </a:r>
            <a:r>
              <a:rPr lang="en-US" sz="1400" u="none" dirty="0" err="1">
                <a:solidFill>
                  <a:srgbClr val="009900"/>
                </a:solidFill>
              </a:rPr>
              <a:t>zijn</a:t>
            </a:r>
            <a:r>
              <a:rPr lang="en-US" sz="1400" u="none" dirty="0">
                <a:solidFill>
                  <a:srgbClr val="009900"/>
                </a:solidFill>
              </a:rPr>
              <a:t> de twee </a:t>
            </a:r>
            <a:r>
              <a:rPr lang="en-US" sz="1400" u="none" dirty="0" err="1">
                <a:solidFill>
                  <a:srgbClr val="009900"/>
                </a:solidFill>
              </a:rPr>
              <a:t>bestanden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gelijk</a:t>
            </a:r>
            <a:r>
              <a:rPr lang="en-US" sz="1400" u="none" dirty="0">
                <a:solidFill>
                  <a:srgbClr val="009900"/>
                </a:solidFill>
              </a:rPr>
              <a:t>.</a:t>
            </a: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if read regel2 0&lt;&amp;4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then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echo "$bestand2 is </a:t>
            </a:r>
            <a:r>
              <a:rPr lang="en-US" sz="1400" u="none" dirty="0" err="1"/>
              <a:t>groter</a:t>
            </a:r>
            <a:r>
              <a:rPr lang="en-US" sz="1400" u="none" dirty="0"/>
              <a:t> </a:t>
            </a:r>
            <a:r>
              <a:rPr lang="en-US" sz="1400" u="none" dirty="0" err="1"/>
              <a:t>dan</a:t>
            </a:r>
            <a:r>
              <a:rPr lang="en-US" sz="1400" u="none" dirty="0"/>
              <a:t> $bestand1."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exit 1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else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echo "$bestand1 en $bestand2 </a:t>
            </a:r>
            <a:r>
              <a:rPr lang="en-US" sz="1400" u="none" dirty="0" err="1"/>
              <a:t>zijn</a:t>
            </a:r>
            <a:r>
              <a:rPr lang="en-US" sz="1400" u="none" dirty="0"/>
              <a:t> </a:t>
            </a:r>
            <a:r>
              <a:rPr lang="en-US" sz="1400" u="none" dirty="0" err="1"/>
              <a:t>gelijk</a:t>
            </a:r>
            <a:r>
              <a:rPr lang="en-US" sz="1400" u="none" dirty="0"/>
              <a:t>!"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exit 0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 err="1"/>
              <a:t>fi</a:t>
            </a: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>
                <a:solidFill>
                  <a:srgbClr val="009900"/>
                </a:solidFill>
              </a:rPr>
              <a:t># </a:t>
            </a:r>
            <a:r>
              <a:rPr lang="en-US" sz="1400" u="none" dirty="0" err="1">
                <a:solidFill>
                  <a:srgbClr val="009900"/>
                </a:solidFill>
              </a:rPr>
              <a:t>afsluiten</a:t>
            </a:r>
            <a:r>
              <a:rPr lang="en-US" sz="1400" u="none" dirty="0">
                <a:solidFill>
                  <a:srgbClr val="009900"/>
                </a:solidFill>
              </a:rPr>
              <a:t> van </a:t>
            </a:r>
            <a:r>
              <a:rPr lang="en-US" sz="1400" u="none" dirty="0" err="1">
                <a:solidFill>
                  <a:srgbClr val="009900"/>
                </a:solidFill>
              </a:rPr>
              <a:t>bestanden</a:t>
            </a:r>
            <a:r>
              <a:rPr lang="en-US" sz="1400" u="none" dirty="0">
                <a:solidFill>
                  <a:srgbClr val="009900"/>
                </a:solidFill>
              </a:rPr>
              <a:t> die </a:t>
            </a:r>
            <a:r>
              <a:rPr lang="en-US" sz="1400" u="none" dirty="0" err="1">
                <a:solidFill>
                  <a:srgbClr val="009900"/>
                </a:solidFill>
              </a:rPr>
              <a:t>verbonden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zijn</a:t>
            </a:r>
            <a:r>
              <a:rPr lang="en-US" sz="1400" u="none" dirty="0">
                <a:solidFill>
                  <a:srgbClr val="009900"/>
                </a:solidFill>
              </a:rPr>
              <a:t> met file descriptors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>
                <a:solidFill>
                  <a:srgbClr val="009900"/>
                </a:solidFill>
              </a:rPr>
              <a:t># 3 en 4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exec 3&lt;&amp;-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exec 4&lt;&amp;-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62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Shell script I/O met exec</a:t>
            </a:r>
            <a:endParaRPr lang="nl-NL"/>
          </a:p>
        </p:txBody>
      </p:sp>
      <p:sp>
        <p:nvSpPr>
          <p:cNvPr id="2362375" name="AutoShape 7"/>
          <p:cNvSpPr>
            <a:spLocks noChangeArrowheads="1"/>
          </p:cNvSpPr>
          <p:nvPr/>
        </p:nvSpPr>
        <p:spPr bwMode="auto">
          <a:xfrm>
            <a:off x="5003800" y="2565400"/>
            <a:ext cx="3311525" cy="1511300"/>
          </a:xfrm>
          <a:prstGeom prst="wedgeRoundRectCallout">
            <a:avLst>
              <a:gd name="adj1" fmla="val -92616"/>
              <a:gd name="adj2" fmla="val -88343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just">
              <a:buFontTx/>
              <a:buNone/>
            </a:pPr>
            <a:r>
              <a:rPr lang="nl-NL" sz="1600" b="1" u="none" dirty="0">
                <a:latin typeface="Courier New"/>
                <a:sym typeface="Courier New"/>
              </a:rPr>
              <a:t>0&lt;&amp;4</a:t>
            </a:r>
            <a:r>
              <a:rPr lang="nl-NL" sz="1600" u="none" dirty="0">
                <a:latin typeface="Calibri" pitchFamily="34" charset="0"/>
              </a:rPr>
              <a:t> wordt gebruikt om de standaard input van het </a:t>
            </a:r>
            <a:r>
              <a:rPr lang="nl-NL" sz="1600" b="1" u="none" dirty="0" err="1">
                <a:latin typeface="Courier New"/>
                <a:sym typeface="Courier New"/>
              </a:rPr>
              <a:t>read</a:t>
            </a:r>
            <a:r>
              <a:rPr lang="nl-NL" sz="1600" b="1" u="none" dirty="0">
                <a:latin typeface="Courier New"/>
                <a:sym typeface="Courier New"/>
              </a:rPr>
              <a:t> regel2 </a:t>
            </a:r>
            <a:r>
              <a:rPr lang="nl-NL" sz="1600" u="none" dirty="0">
                <a:latin typeface="Calibri" pitchFamily="34" charset="0"/>
              </a:rPr>
              <a:t>commando te koppelen aan file descriptor 4. Volgende regel wordt uitgelezen.</a:t>
            </a:r>
            <a:endParaRPr lang="nl-NL" sz="1600" b="1" u="none" dirty="0">
              <a:latin typeface="Calibri" pitchFamily="34" charset="0"/>
            </a:endParaRPr>
          </a:p>
        </p:txBody>
      </p:sp>
      <p:sp>
        <p:nvSpPr>
          <p:cNvPr id="2362376" name="AutoShape 8"/>
          <p:cNvSpPr>
            <a:spLocks noChangeArrowheads="1"/>
          </p:cNvSpPr>
          <p:nvPr/>
        </p:nvSpPr>
        <p:spPr bwMode="auto">
          <a:xfrm>
            <a:off x="3419475" y="4364038"/>
            <a:ext cx="2232025" cy="720725"/>
          </a:xfrm>
          <a:prstGeom prst="wedgeRoundRectCallout">
            <a:avLst>
              <a:gd name="adj1" fmla="val -90681"/>
              <a:gd name="adj2" fmla="val -40968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l">
              <a:buFontTx/>
              <a:buNone/>
            </a:pPr>
            <a:r>
              <a:rPr lang="nl-NL" sz="1600" u="none">
                <a:latin typeface="Calibri" pitchFamily="34" charset="0"/>
              </a:rPr>
              <a:t>afsluiten van de geopende bestanden</a:t>
            </a:r>
            <a:endParaRPr lang="nl-NL" sz="1600" b="1" u="none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2375" grpId="0" animBg="1"/>
      <p:bldP spid="23623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394" name="AutoShape 2"/>
          <p:cNvSpPr>
            <a:spLocks noChangeArrowheads="1"/>
          </p:cNvSpPr>
          <p:nvPr/>
        </p:nvSpPr>
        <p:spPr bwMode="auto">
          <a:xfrm>
            <a:off x="1331913" y="1346200"/>
            <a:ext cx="7416800" cy="5251450"/>
          </a:xfrm>
          <a:prstGeom prst="foldedCorner">
            <a:avLst>
              <a:gd name="adj" fmla="val 2954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$ </a:t>
            </a:r>
            <a:r>
              <a:rPr lang="en-US" sz="1400" b="1" u="none" dirty="0"/>
              <a:t>cat test1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nl-NL" sz="1400" u="none" dirty="0" err="1"/>
              <a:t>Hello</a:t>
            </a:r>
            <a:r>
              <a:rPr lang="nl-NL" sz="1400" u="none" dirty="0"/>
              <a:t>, </a:t>
            </a:r>
            <a:r>
              <a:rPr lang="nl-NL" sz="1400" u="none" dirty="0" err="1"/>
              <a:t>world</a:t>
            </a:r>
            <a:r>
              <a:rPr lang="nl-NL" sz="1400" u="none" dirty="0"/>
              <a:t>!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nl-NL" sz="1400" u="none" dirty="0"/>
              <a:t>Niet hetzelfde!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nl-NL" sz="1400" u="none" dirty="0"/>
              <a:t>Nog een regel.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fr-BE" sz="1400" b="1" u="none" dirty="0">
                <a:solidFill>
                  <a:srgbClr val="009900"/>
                </a:solidFill>
              </a:rPr>
              <a:t>$</a:t>
            </a:r>
            <a:r>
              <a:rPr lang="fr-BE" sz="1400" b="1" u="none" dirty="0"/>
              <a:t> cat test2</a:t>
            </a:r>
            <a:endParaRPr lang="nl-NL" sz="1400" b="1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nl-NL" sz="1400" u="none" dirty="0" err="1"/>
              <a:t>Hello</a:t>
            </a:r>
            <a:r>
              <a:rPr lang="nl-NL" sz="1400" u="none" dirty="0"/>
              <a:t>, </a:t>
            </a:r>
            <a:r>
              <a:rPr lang="nl-NL" sz="1400" u="none" dirty="0" err="1"/>
              <a:t>world</a:t>
            </a:r>
            <a:r>
              <a:rPr lang="nl-NL" sz="1400" u="none" dirty="0"/>
              <a:t>!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fr-BE" sz="1400" b="1" u="none" dirty="0">
                <a:solidFill>
                  <a:srgbClr val="009900"/>
                </a:solidFill>
              </a:rPr>
              <a:t>$</a:t>
            </a:r>
            <a:r>
              <a:rPr lang="fr-BE" sz="1400" b="1" u="none" dirty="0"/>
              <a:t> cat test3</a:t>
            </a:r>
            <a:endParaRPr lang="nl-NL" sz="1400" b="1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nl-NL" sz="1400" u="none" dirty="0" err="1"/>
              <a:t>Hello</a:t>
            </a:r>
            <a:r>
              <a:rPr lang="nl-NL" sz="1400" u="none" dirty="0"/>
              <a:t>, </a:t>
            </a:r>
            <a:r>
              <a:rPr lang="nl-NL" sz="1400" u="none" dirty="0" err="1"/>
              <a:t>world</a:t>
            </a:r>
            <a:r>
              <a:rPr lang="nl-NL" sz="1400" u="none" dirty="0"/>
              <a:t>!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nl-NL" sz="1400" u="none" dirty="0"/>
              <a:t>Niet hetzelfde.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fr-BE" sz="1400" b="1" u="none" dirty="0">
                <a:solidFill>
                  <a:srgbClr val="009900"/>
                </a:solidFill>
              </a:rPr>
              <a:t>$</a:t>
            </a:r>
            <a:endParaRPr lang="nl-NL" sz="1400" b="1" u="none" dirty="0">
              <a:solidFill>
                <a:srgbClr val="009900"/>
              </a:solidFill>
            </a:endParaRPr>
          </a:p>
        </p:txBody>
      </p:sp>
      <p:sp>
        <p:nvSpPr>
          <p:cNvPr id="2363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Shell script I/O met exec</a:t>
            </a:r>
            <a:endParaRPr lang="nl-NL"/>
          </a:p>
        </p:txBody>
      </p:sp>
      <p:sp>
        <p:nvSpPr>
          <p:cNvPr id="2363399" name="AutoShape 7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diff2</a:t>
            </a:r>
          </a:p>
        </p:txBody>
      </p:sp>
      <p:sp>
        <p:nvSpPr>
          <p:cNvPr id="2363400" name="AutoShape 8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/>
              <a:t>Gebruik: diff2 bestand1 bestand2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63401" name="AutoShape 9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diff2 test1 test2 test3</a:t>
            </a:r>
          </a:p>
        </p:txBody>
      </p:sp>
      <p:sp>
        <p:nvSpPr>
          <p:cNvPr id="2363402" name="AutoShape 10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/>
              <a:t>Gebruik: diff2 bestand1 bestand2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63403" name="AutoShape 11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/>
              <a:t>  </a:t>
            </a:r>
            <a:r>
              <a:rPr lang="en-US" sz="1400" b="1" u="none"/>
              <a:t>diff2 test1 test1</a:t>
            </a:r>
            <a:endParaRPr lang="en-US" sz="1400" b="1" u="none">
              <a:solidFill>
                <a:srgbClr val="009900"/>
              </a:solidFill>
            </a:endParaRPr>
          </a:p>
        </p:txBody>
      </p:sp>
      <p:sp>
        <p:nvSpPr>
          <p:cNvPr id="2363404" name="AutoShape 12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/>
              <a:t>test1 en test1 zijn gelijk!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63405" name="AutoShape 13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diff2 test1 test2</a:t>
            </a:r>
          </a:p>
        </p:txBody>
      </p:sp>
      <p:sp>
        <p:nvSpPr>
          <p:cNvPr id="2363406" name="AutoShape 14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/>
              <a:t>test1 is groter dan test2.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63407" name="AutoShape 15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diff2 test1 test3</a:t>
            </a:r>
            <a:endParaRPr lang="en-US" sz="1400" b="1" u="none">
              <a:solidFill>
                <a:srgbClr val="009900"/>
              </a:solidFill>
            </a:endParaRPr>
          </a:p>
        </p:txBody>
      </p:sp>
      <p:sp>
        <p:nvSpPr>
          <p:cNvPr id="2363408" name="AutoShape 16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/>
              <a:t>test1 en test2 zijn verschillend.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/>
              <a:t> test1: Niet hetzelfde!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/>
              <a:t> test2: Niet hetzelfde.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>
                <a:solidFill>
                  <a:srgbClr val="009900"/>
                </a:solidFill>
              </a:rPr>
              <a:t>$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399" grpId="0" animBg="1"/>
      <p:bldP spid="2363400" grpId="0" animBg="1"/>
      <p:bldP spid="2363401" grpId="0" animBg="1"/>
      <p:bldP spid="2363402" grpId="0" animBg="1"/>
      <p:bldP spid="2363403" grpId="0" animBg="1"/>
      <p:bldP spid="2363404" grpId="0" animBg="1"/>
      <p:bldP spid="2363405" grpId="0" animBg="1"/>
      <p:bldP spid="2363406" grpId="0" animBg="1"/>
      <p:bldP spid="2363407" grpId="0" animBg="1"/>
      <p:bldP spid="236340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Numerieke verwerking </a:t>
            </a:r>
            <a:endParaRPr lang="nl-NL"/>
          </a:p>
        </p:txBody>
      </p:sp>
      <p:sp>
        <p:nvSpPr>
          <p:cNvPr id="2374659" name="Rectangle 3"/>
          <p:cNvSpPr>
            <a:spLocks noChangeArrowheads="1"/>
          </p:cNvSpPr>
          <p:nvPr/>
        </p:nvSpPr>
        <p:spPr bwMode="auto">
          <a:xfrm>
            <a:off x="863600" y="1484312"/>
            <a:ext cx="8193088" cy="473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syntaxis</a:t>
            </a: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betekenis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evalueert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argumenten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 err="1">
                <a:latin typeface="Courier New"/>
                <a:sym typeface="Courier New"/>
              </a:rPr>
              <a:t>args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(</a:t>
            </a:r>
            <a:r>
              <a:rPr lang="en-US" sz="2000" u="none" dirty="0" err="1">
                <a:latin typeface="Calibri" pitchFamily="34" charset="0"/>
              </a:rPr>
              <a:t>numerieke</a:t>
            </a:r>
            <a:r>
              <a:rPr lang="en-US" sz="2000" u="none" dirty="0">
                <a:latin typeface="Calibri" pitchFamily="34" charset="0"/>
              </a:rPr>
              <a:t>)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expressie</a:t>
            </a:r>
            <a:r>
              <a:rPr lang="en-US" sz="2000" u="none" dirty="0">
                <a:latin typeface="Calibri" pitchFamily="34" charset="0"/>
              </a:rPr>
              <a:t> en </a:t>
            </a:r>
            <a:r>
              <a:rPr lang="en-US" sz="2000" u="none" dirty="0" err="1">
                <a:latin typeface="Calibri" pitchFamily="34" charset="0"/>
              </a:rPr>
              <a:t>schrijft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resultaat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weg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 err="1">
                <a:latin typeface="Courier New"/>
                <a:cs typeface="Courier New" pitchFamily="49" charset="0"/>
                <a:sym typeface="Courier New"/>
              </a:rPr>
              <a:t>stdout</a:t>
            </a:r>
            <a:endParaRPr lang="en-US" sz="2000" b="1" u="none" dirty="0">
              <a:latin typeface="Courier New"/>
              <a:cs typeface="Courier New" pitchFamily="49" charset="0"/>
              <a:sym typeface="Courier New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opmerkingen</a:t>
            </a:r>
            <a:r>
              <a:rPr lang="en-US" sz="400" u="none" dirty="0">
                <a:latin typeface="Calibri" pitchFamily="34" charset="0"/>
              </a:rPr>
              <a:t/>
            </a:r>
            <a:br>
              <a:rPr lang="en-US" sz="400" u="none" dirty="0">
                <a:latin typeface="Calibri" pitchFamily="34" charset="0"/>
              </a:rPr>
            </a:br>
            <a:endParaRPr lang="en-US" sz="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waarde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b="1" u="none" dirty="0">
                <a:latin typeface="Courier New"/>
                <a:cs typeface="Courier New" pitchFamily="49" charset="0"/>
                <a:sym typeface="Courier New"/>
              </a:rPr>
              <a:t>bash</a:t>
            </a:r>
            <a:r>
              <a:rPr lang="en-US" sz="2000" u="none" dirty="0">
                <a:latin typeface="Calibri" pitchFamily="34" charset="0"/>
              </a:rPr>
              <a:t> shell </a:t>
            </a:r>
            <a:r>
              <a:rPr lang="en-US" sz="2000" u="none" dirty="0" err="1">
                <a:latin typeface="Calibri" pitchFamily="34" charset="0"/>
              </a:rPr>
              <a:t>variabele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opgeslagen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string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>
                <a:latin typeface="Calibri" pitchFamily="34" charset="0"/>
              </a:rPr>
              <a:t>commando </a:t>
            </a:r>
            <a:r>
              <a:rPr lang="en-US" sz="2000" b="1" u="none" dirty="0" err="1">
                <a:latin typeface="Courier New"/>
                <a:sym typeface="Courier New"/>
              </a:rPr>
              <a:t>expr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zorgt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bij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numerieke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verwerking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voor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conversie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gehele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getallen</a:t>
            </a:r>
            <a:r>
              <a:rPr lang="en-US" sz="2000" u="none" dirty="0">
                <a:latin typeface="Calibri" pitchFamily="34" charset="0"/>
              </a:rPr>
              <a:t>, </a:t>
            </a:r>
            <a:r>
              <a:rPr lang="en-US" sz="2000" u="none" dirty="0" err="1">
                <a:latin typeface="Calibri" pitchFamily="34" charset="0"/>
              </a:rPr>
              <a:t>evaluatie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expressie</a:t>
            </a:r>
            <a:r>
              <a:rPr lang="en-US" sz="2000" u="none" dirty="0">
                <a:latin typeface="Calibri" pitchFamily="34" charset="0"/>
              </a:rPr>
              <a:t>,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en </a:t>
            </a:r>
            <a:r>
              <a:rPr lang="en-US" sz="2000" u="none" dirty="0" err="1">
                <a:latin typeface="Calibri" pitchFamily="34" charset="0"/>
              </a:rPr>
              <a:t>conversie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resultaat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tekenreeks</a:t>
            </a:r>
            <a:endParaRPr lang="en-US" sz="2000" u="none" dirty="0">
              <a:latin typeface="Calibri" pitchFamily="34" charset="0"/>
            </a:endParaRPr>
          </a:p>
        </p:txBody>
      </p:sp>
      <p:sp>
        <p:nvSpPr>
          <p:cNvPr id="2374660" name="AutoShape 4"/>
          <p:cNvSpPr>
            <a:spLocks noChangeArrowheads="1"/>
          </p:cNvSpPr>
          <p:nvPr/>
        </p:nvSpPr>
        <p:spPr bwMode="auto">
          <a:xfrm>
            <a:off x="1307637" y="2125508"/>
            <a:ext cx="6359525" cy="665163"/>
          </a:xfrm>
          <a:prstGeom prst="foldedCorner">
            <a:avLst>
              <a:gd name="adj" fmla="val 4088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8000" tIns="180000" rIns="108000" bIns="180000"/>
          <a:lstStyle/>
          <a:p>
            <a:pPr algn="l">
              <a:buFontTx/>
              <a:buNone/>
            </a:pPr>
            <a:r>
              <a:rPr lang="en-US" sz="1800" b="1" u="none"/>
              <a:t>expr</a:t>
            </a:r>
            <a:r>
              <a:rPr lang="en-US" sz="1800" b="1" i="1" u="none"/>
              <a:t> args</a:t>
            </a:r>
            <a:endParaRPr lang="fr-BE" sz="1800" b="1" u="none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4659" grpId="0" uiExpand="1" build="p" bldLvl="2"/>
      <p:bldP spid="2374660" grpId="0" uiExpan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Numerieke operatoren</a:t>
            </a:r>
            <a:endParaRPr lang="nl-NL"/>
          </a:p>
        </p:txBody>
      </p:sp>
      <p:sp>
        <p:nvSpPr>
          <p:cNvPr id="2375683" name="Rectangle 3"/>
          <p:cNvSpPr>
            <a:spLocks noChangeArrowheads="1"/>
          </p:cNvSpPr>
          <p:nvPr/>
        </p:nvSpPr>
        <p:spPr bwMode="auto">
          <a:xfrm>
            <a:off x="755650" y="1484312"/>
            <a:ext cx="8339138" cy="473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tabLst>
                <a:tab pos="2419350" algn="l"/>
                <a:tab pos="2959100" algn="l"/>
              </a:tabLst>
            </a:pPr>
            <a:r>
              <a:rPr lang="en-US" sz="2000" b="1" i="1" u="none" dirty="0">
                <a:latin typeface="Courier New"/>
                <a:sym typeface="Courier New"/>
              </a:rPr>
              <a:t>exp</a:t>
            </a:r>
            <a:r>
              <a:rPr lang="en-US" sz="2000" b="1" u="none" dirty="0">
                <a:latin typeface="Courier New"/>
                <a:sym typeface="Courier New"/>
              </a:rPr>
              <a:t> \| </a:t>
            </a:r>
            <a:r>
              <a:rPr lang="en-US" sz="2000" b="1" i="1" u="none" dirty="0">
                <a:latin typeface="Courier New"/>
                <a:sym typeface="Courier New"/>
              </a:rPr>
              <a:t>exp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geef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waarde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eerste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expressie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terug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indien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niet</a:t>
            </a:r>
            <a:r>
              <a:rPr lang="en-US" sz="2000" u="none" dirty="0">
                <a:latin typeface="Calibri" pitchFamily="34" charset="0"/>
              </a:rPr>
              <a:t/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b="1" u="none" dirty="0">
                <a:latin typeface="Courier New"/>
                <a:sym typeface="Courier New"/>
              </a:rPr>
              <a:t>null</a:t>
            </a:r>
            <a:r>
              <a:rPr lang="en-US" sz="2000" u="none" dirty="0">
                <a:latin typeface="Calibri" pitchFamily="34" charset="0"/>
              </a:rPr>
              <a:t> of 0, </a:t>
            </a:r>
            <a:r>
              <a:rPr lang="en-US" sz="2000" u="none" dirty="0" err="1">
                <a:latin typeface="Calibri" pitchFamily="34" charset="0"/>
              </a:rPr>
              <a:t>anders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geef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waarde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tweede</a:t>
            </a:r>
            <a:r>
              <a:rPr lang="en-US" sz="2000" u="none" dirty="0">
                <a:latin typeface="Calibri" pitchFamily="34" charset="0"/>
              </a:rPr>
              <a:t> 	</a:t>
            </a:r>
            <a:r>
              <a:rPr lang="en-US" sz="2000" u="none" dirty="0" err="1">
                <a:latin typeface="Calibri" pitchFamily="34" charset="0"/>
              </a:rPr>
              <a:t>expressie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terug</a:t>
            </a:r>
            <a:r>
              <a:rPr lang="en-US" sz="400" u="none" dirty="0">
                <a:latin typeface="Calibri" pitchFamily="34" charset="0"/>
              </a:rPr>
              <a:t/>
            </a:r>
            <a:br>
              <a:rPr lang="en-US" sz="400" u="none" dirty="0">
                <a:latin typeface="Calibri" pitchFamily="34" charset="0"/>
              </a:rPr>
            </a:br>
            <a:endParaRPr lang="en-US" sz="400" u="none" dirty="0">
              <a:latin typeface="Calibri" pitchFamily="34" charset="0"/>
            </a:endParaRPr>
          </a:p>
          <a:p>
            <a:pPr marL="342900" indent="-342900" algn="l">
              <a:tabLst>
                <a:tab pos="2419350" algn="l"/>
                <a:tab pos="2959100" algn="l"/>
              </a:tabLst>
            </a:pPr>
            <a:r>
              <a:rPr lang="en-US" sz="2000" b="1" i="1" u="none" dirty="0">
                <a:latin typeface="Courier New"/>
                <a:sym typeface="Courier New"/>
              </a:rPr>
              <a:t>exp</a:t>
            </a:r>
            <a:r>
              <a:rPr lang="en-US" sz="2000" b="1" u="none" dirty="0">
                <a:latin typeface="Courier New"/>
                <a:sym typeface="Courier New"/>
              </a:rPr>
              <a:t> \&amp; </a:t>
            </a:r>
            <a:r>
              <a:rPr lang="en-US" sz="2000" b="1" i="1" u="none" dirty="0">
                <a:latin typeface="Courier New"/>
                <a:sym typeface="Courier New"/>
              </a:rPr>
              <a:t>exp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geef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waarde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eerste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expressie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terug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indien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beide</a:t>
            </a:r>
            <a:r>
              <a:rPr lang="en-US" sz="2000" u="none" dirty="0">
                <a:latin typeface="Calibri" pitchFamily="34" charset="0"/>
              </a:rPr>
              <a:t> 	</a:t>
            </a:r>
            <a:r>
              <a:rPr lang="en-US" sz="2000" u="none" dirty="0" err="1">
                <a:latin typeface="Calibri" pitchFamily="34" charset="0"/>
              </a:rPr>
              <a:t>expressies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niet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null</a:t>
            </a:r>
            <a:r>
              <a:rPr lang="en-US" sz="2000" u="none" dirty="0">
                <a:latin typeface="Calibri" pitchFamily="34" charset="0"/>
              </a:rPr>
              <a:t> of 0 </a:t>
            </a:r>
            <a:r>
              <a:rPr lang="en-US" sz="2000" u="none" dirty="0" err="1">
                <a:latin typeface="Calibri" pitchFamily="34" charset="0"/>
              </a:rPr>
              <a:t>zijn</a:t>
            </a:r>
            <a:r>
              <a:rPr lang="en-US" sz="2000" u="none" dirty="0">
                <a:latin typeface="Calibri" pitchFamily="34" charset="0"/>
              </a:rPr>
              <a:t>, </a:t>
            </a:r>
            <a:r>
              <a:rPr lang="en-US" sz="2000" u="none" dirty="0" err="1">
                <a:latin typeface="Calibri" pitchFamily="34" charset="0"/>
              </a:rPr>
              <a:t>anders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geef</a:t>
            </a:r>
            <a:r>
              <a:rPr lang="en-US" sz="2000" u="none" dirty="0">
                <a:latin typeface="Calibri" pitchFamily="34" charset="0"/>
              </a:rPr>
              <a:t> 0 </a:t>
            </a:r>
            <a:r>
              <a:rPr lang="en-US" sz="2000" u="none" dirty="0" err="1">
                <a:latin typeface="Calibri" pitchFamily="34" charset="0"/>
              </a:rPr>
              <a:t>terug</a:t>
            </a:r>
            <a:endParaRPr lang="en-US" sz="400" u="none" dirty="0">
              <a:latin typeface="Calibri" pitchFamily="34" charset="0"/>
            </a:endParaRPr>
          </a:p>
          <a:p>
            <a:pPr marL="342900" indent="-342900" algn="l">
              <a:tabLst>
                <a:tab pos="2419350" algn="l"/>
                <a:tab pos="2959100" algn="l"/>
              </a:tabLst>
            </a:pPr>
            <a:endParaRPr lang="en-US" sz="400" i="1" u="none" dirty="0">
              <a:latin typeface="Calibri" pitchFamily="34" charset="0"/>
            </a:endParaRPr>
          </a:p>
          <a:p>
            <a:pPr marL="342900" indent="-342900" algn="l">
              <a:tabLst>
                <a:tab pos="2419350" algn="l"/>
                <a:tab pos="2959100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=, \&gt;, \&gt;=, \&lt;, \&lt;=, !=</a:t>
            </a:r>
            <a:r>
              <a:rPr lang="en-US" sz="2000" b="1" u="none" dirty="0">
                <a:latin typeface="Calibri" pitchFamily="34" charset="0"/>
              </a:rPr>
              <a:t/>
            </a:r>
            <a:br>
              <a:rPr lang="en-US" sz="2000" b="1" u="none" dirty="0">
                <a:latin typeface="Calibri" pitchFamily="34" charset="0"/>
              </a:rPr>
            </a:br>
            <a:r>
              <a:rPr lang="en-US" sz="2000" b="1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vergelijkingsoperatoren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voor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gehele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getallen</a:t>
            </a:r>
            <a:r>
              <a:rPr lang="en-US" sz="2000" u="none" dirty="0">
                <a:latin typeface="Calibri" pitchFamily="34" charset="0"/>
              </a:rPr>
              <a:t>: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gelijk</a:t>
            </a:r>
            <a:r>
              <a:rPr lang="en-US" sz="2000" u="none" dirty="0">
                <a:latin typeface="Calibri" pitchFamily="34" charset="0"/>
              </a:rPr>
              <a:t>, </a:t>
            </a:r>
            <a:r>
              <a:rPr lang="en-US" sz="2000" u="none" dirty="0" err="1">
                <a:latin typeface="Calibri" pitchFamily="34" charset="0"/>
              </a:rPr>
              <a:t>groter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dan</a:t>
            </a:r>
            <a:r>
              <a:rPr lang="en-US" sz="2000" u="none" dirty="0">
                <a:latin typeface="Calibri" pitchFamily="34" charset="0"/>
              </a:rPr>
              <a:t>, </a:t>
            </a:r>
            <a:r>
              <a:rPr lang="en-US" sz="2000" u="none" dirty="0" err="1">
                <a:latin typeface="Calibri" pitchFamily="34" charset="0"/>
              </a:rPr>
              <a:t>groter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dan</a:t>
            </a:r>
            <a:r>
              <a:rPr lang="en-US" sz="2000" u="none" dirty="0">
                <a:latin typeface="Calibri" pitchFamily="34" charset="0"/>
              </a:rPr>
              <a:t> of </a:t>
            </a:r>
            <a:r>
              <a:rPr lang="en-US" sz="2000" u="none" dirty="0" err="1">
                <a:latin typeface="Calibri" pitchFamily="34" charset="0"/>
              </a:rPr>
              <a:t>gelijk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aan</a:t>
            </a:r>
            <a:r>
              <a:rPr lang="en-US" sz="2000" u="none" dirty="0">
                <a:latin typeface="Calibri" pitchFamily="34" charset="0"/>
              </a:rPr>
              <a:t>,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kleiner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dan</a:t>
            </a:r>
            <a:r>
              <a:rPr lang="en-US" sz="2000" u="none" dirty="0">
                <a:latin typeface="Calibri" pitchFamily="34" charset="0"/>
              </a:rPr>
              <a:t>, </a:t>
            </a:r>
            <a:r>
              <a:rPr lang="en-US" sz="2000" u="none" dirty="0" err="1">
                <a:latin typeface="Calibri" pitchFamily="34" charset="0"/>
              </a:rPr>
              <a:t>kleiner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dan</a:t>
            </a:r>
            <a:r>
              <a:rPr lang="en-US" sz="2000" u="none" dirty="0">
                <a:latin typeface="Calibri" pitchFamily="34" charset="0"/>
              </a:rPr>
              <a:t> of </a:t>
            </a:r>
            <a:r>
              <a:rPr lang="en-US" sz="2000" u="none" dirty="0" err="1">
                <a:latin typeface="Calibri" pitchFamily="34" charset="0"/>
              </a:rPr>
              <a:t>gelijk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aan</a:t>
            </a:r>
            <a:r>
              <a:rPr lang="en-US" sz="2000" u="none" dirty="0">
                <a:latin typeface="Calibri" pitchFamily="34" charset="0"/>
              </a:rPr>
              <a:t>, </a:t>
            </a:r>
            <a:r>
              <a:rPr lang="en-US" sz="2000" u="none" dirty="0" err="1">
                <a:latin typeface="Calibri" pitchFamily="34" charset="0"/>
              </a:rPr>
              <a:t>verschillend</a:t>
            </a:r>
            <a:r>
              <a:rPr lang="en-US" sz="400" u="none" dirty="0">
                <a:latin typeface="Calibri" pitchFamily="34" charset="0"/>
              </a:rPr>
              <a:t/>
            </a:r>
            <a:br>
              <a:rPr lang="en-US" sz="400" u="none" dirty="0">
                <a:latin typeface="Calibri" pitchFamily="34" charset="0"/>
              </a:rPr>
            </a:br>
            <a:endParaRPr lang="en-US" sz="400" u="none" dirty="0">
              <a:latin typeface="Calibri" pitchFamily="34" charset="0"/>
            </a:endParaRPr>
          </a:p>
          <a:p>
            <a:pPr marL="342900" indent="-342900" algn="l">
              <a:tabLst>
                <a:tab pos="2419350" algn="l"/>
                <a:tab pos="2959100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+, -, \*, /, %</a:t>
            </a:r>
            <a:r>
              <a:rPr lang="en-US" sz="2000" u="none" dirty="0">
                <a:latin typeface="Calibri" pitchFamily="34" charset="0"/>
              </a:rPr>
              <a:t/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wiskundige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operatoren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voor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gehele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getallen</a:t>
            </a:r>
            <a:r>
              <a:rPr lang="en-US" sz="2000" u="none" dirty="0">
                <a:latin typeface="Calibri" pitchFamily="34" charset="0"/>
              </a:rPr>
              <a:t>: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optelling</a:t>
            </a:r>
            <a:r>
              <a:rPr lang="en-US" sz="2000" u="none" dirty="0">
                <a:latin typeface="Calibri" pitchFamily="34" charset="0"/>
              </a:rPr>
              <a:t>, </a:t>
            </a:r>
            <a:r>
              <a:rPr lang="en-US" sz="2000" u="none" dirty="0" err="1">
                <a:latin typeface="Calibri" pitchFamily="34" charset="0"/>
              </a:rPr>
              <a:t>aftrekking</a:t>
            </a:r>
            <a:r>
              <a:rPr lang="en-US" sz="2000" u="none" dirty="0">
                <a:latin typeface="Calibri" pitchFamily="34" charset="0"/>
              </a:rPr>
              <a:t>, </a:t>
            </a:r>
            <a:r>
              <a:rPr lang="en-US" sz="2000" u="none" dirty="0" err="1">
                <a:latin typeface="Calibri" pitchFamily="34" charset="0"/>
              </a:rPr>
              <a:t>vermenigvuldiging</a:t>
            </a:r>
            <a:r>
              <a:rPr lang="en-US" sz="2000" u="none" dirty="0">
                <a:latin typeface="Calibri" pitchFamily="34" charset="0"/>
              </a:rPr>
              <a:t>,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geheel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deel</a:t>
            </a:r>
            <a:r>
              <a:rPr lang="en-US" sz="2000" u="none" dirty="0">
                <a:latin typeface="Calibri" pitchFamily="34" charset="0"/>
              </a:rPr>
              <a:t> (</a:t>
            </a:r>
            <a:r>
              <a:rPr lang="en-US" sz="2000" u="none" dirty="0" err="1">
                <a:latin typeface="Calibri" pitchFamily="34" charset="0"/>
              </a:rPr>
              <a:t>quotiënt</a:t>
            </a:r>
            <a:r>
              <a:rPr lang="en-US" sz="2000" u="none" dirty="0">
                <a:latin typeface="Calibri" pitchFamily="34" charset="0"/>
              </a:rPr>
              <a:t>), rest </a:t>
            </a:r>
            <a:r>
              <a:rPr lang="en-US" sz="2000" u="none" dirty="0" err="1">
                <a:latin typeface="Calibri" pitchFamily="34" charset="0"/>
              </a:rPr>
              <a:t>na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deling</a:t>
            </a:r>
            <a:endParaRPr lang="en-US" sz="2000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7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683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Numerieke operatoren</a:t>
            </a:r>
            <a:endParaRPr lang="nl-NL"/>
          </a:p>
        </p:txBody>
      </p:sp>
      <p:sp>
        <p:nvSpPr>
          <p:cNvPr id="2376711" name="AutoShape 7"/>
          <p:cNvSpPr>
            <a:spLocks noChangeArrowheads="1"/>
          </p:cNvSpPr>
          <p:nvPr/>
        </p:nvSpPr>
        <p:spPr bwMode="auto">
          <a:xfrm>
            <a:off x="1331913" y="2738438"/>
            <a:ext cx="7416800" cy="3859212"/>
          </a:xfrm>
          <a:prstGeom prst="foldedCorner">
            <a:avLst>
              <a:gd name="adj" fmla="val 2954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 </a:t>
            </a:r>
            <a:r>
              <a:rPr lang="en-US" sz="1600" b="1" u="none"/>
              <a:t>var=10</a:t>
            </a:r>
          </a:p>
          <a:p>
            <a:pPr algn="l"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  <a:endParaRPr lang="nl-NL" sz="1600" b="1" u="none">
              <a:solidFill>
                <a:srgbClr val="009900"/>
              </a:solidFill>
            </a:endParaRPr>
          </a:p>
        </p:txBody>
      </p:sp>
      <p:sp>
        <p:nvSpPr>
          <p:cNvPr id="2376712" name="AutoShape 8"/>
          <p:cNvSpPr>
            <a:spLocks noChangeArrowheads="1"/>
          </p:cNvSpPr>
          <p:nvPr/>
        </p:nvSpPr>
        <p:spPr bwMode="auto">
          <a:xfrm>
            <a:off x="1331913" y="2733675"/>
            <a:ext cx="7416800" cy="3859213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r>
              <a:rPr lang="en-US" sz="1600" b="1" u="none"/>
              <a:t>  var=`expr $var + 1`</a:t>
            </a:r>
          </a:p>
          <a:p>
            <a:pPr algn="l"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76722" name="AutoShape 18"/>
          <p:cNvSpPr>
            <a:spLocks noChangeArrowheads="1"/>
          </p:cNvSpPr>
          <p:nvPr/>
        </p:nvSpPr>
        <p:spPr bwMode="auto">
          <a:xfrm>
            <a:off x="1331913" y="2733675"/>
            <a:ext cx="7416800" cy="3859213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buFontTx/>
              <a:buNone/>
            </a:pPr>
            <a:r>
              <a:rPr lang="en-US" sz="1600" b="1" u="none"/>
              <a:t>  echo $var</a:t>
            </a:r>
            <a:endParaRPr lang="en-US" sz="1600" b="1" u="none">
              <a:solidFill>
                <a:srgbClr val="009900"/>
              </a:solidFill>
            </a:endParaRPr>
          </a:p>
        </p:txBody>
      </p:sp>
      <p:sp>
        <p:nvSpPr>
          <p:cNvPr id="2376723" name="AutoShape 19"/>
          <p:cNvSpPr>
            <a:spLocks noChangeArrowheads="1"/>
          </p:cNvSpPr>
          <p:nvPr/>
        </p:nvSpPr>
        <p:spPr bwMode="auto">
          <a:xfrm>
            <a:off x="1331913" y="2733675"/>
            <a:ext cx="7416800" cy="3859213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buFontTx/>
              <a:buNone/>
            </a:pPr>
            <a:r>
              <a:rPr lang="en-US" sz="1600" u="none"/>
              <a:t>11</a:t>
            </a:r>
          </a:p>
          <a:p>
            <a:pPr algn="l"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76724" name="AutoShape 20"/>
          <p:cNvSpPr>
            <a:spLocks noChangeArrowheads="1"/>
          </p:cNvSpPr>
          <p:nvPr/>
        </p:nvSpPr>
        <p:spPr bwMode="auto">
          <a:xfrm>
            <a:off x="1331913" y="2733675"/>
            <a:ext cx="7416800" cy="3859213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r>
              <a:rPr lang="en-US" sz="1600" u="none"/>
              <a:t>  </a:t>
            </a:r>
            <a:r>
              <a:rPr lang="en-US" sz="1600" b="1" u="none"/>
              <a:t>var=`expr $var \* $var`</a:t>
            </a:r>
          </a:p>
          <a:p>
            <a:pPr algn="l"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76725" name="AutoShape 21"/>
          <p:cNvSpPr>
            <a:spLocks noChangeArrowheads="1"/>
          </p:cNvSpPr>
          <p:nvPr/>
        </p:nvSpPr>
        <p:spPr bwMode="auto">
          <a:xfrm>
            <a:off x="1331913" y="2733675"/>
            <a:ext cx="7416800" cy="3859213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r>
              <a:rPr lang="en-US" sz="1600" u="none"/>
              <a:t>  </a:t>
            </a:r>
          </a:p>
          <a:p>
            <a:pPr algn="l">
              <a:buFontTx/>
              <a:buNone/>
            </a:pPr>
            <a:r>
              <a:rPr lang="en-US" sz="1600" u="none"/>
              <a:t>  </a:t>
            </a:r>
            <a:r>
              <a:rPr lang="en-US" sz="1600" b="1" u="none"/>
              <a:t>echo $var</a:t>
            </a:r>
            <a:endParaRPr lang="en-US" sz="1600" b="1" u="none">
              <a:solidFill>
                <a:srgbClr val="009900"/>
              </a:solidFill>
            </a:endParaRPr>
          </a:p>
        </p:txBody>
      </p:sp>
      <p:sp>
        <p:nvSpPr>
          <p:cNvPr id="2376726" name="AutoShape 22"/>
          <p:cNvSpPr>
            <a:spLocks noChangeArrowheads="1"/>
          </p:cNvSpPr>
          <p:nvPr/>
        </p:nvSpPr>
        <p:spPr bwMode="auto">
          <a:xfrm>
            <a:off x="1331913" y="2733675"/>
            <a:ext cx="7416800" cy="3859213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r>
              <a:rPr lang="en-US" sz="1600" u="none"/>
              <a:t>  </a:t>
            </a:r>
          </a:p>
          <a:p>
            <a:pPr algn="l">
              <a:buFontTx/>
              <a:buNone/>
            </a:pPr>
            <a:r>
              <a:rPr lang="en-US" sz="1600" u="none"/>
              <a:t>  </a:t>
            </a:r>
          </a:p>
          <a:p>
            <a:pPr algn="l">
              <a:buFontTx/>
              <a:buNone/>
            </a:pPr>
            <a:r>
              <a:rPr lang="en-US" sz="1600" u="none"/>
              <a:t>121</a:t>
            </a:r>
          </a:p>
          <a:p>
            <a:pPr algn="l"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76727" name="AutoShape 23"/>
          <p:cNvSpPr>
            <a:spLocks noChangeArrowheads="1"/>
          </p:cNvSpPr>
          <p:nvPr/>
        </p:nvSpPr>
        <p:spPr bwMode="auto">
          <a:xfrm>
            <a:off x="1331913" y="2733675"/>
            <a:ext cx="7416800" cy="3859213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r>
              <a:rPr lang="en-US" sz="1600" u="none"/>
              <a:t>  </a:t>
            </a:r>
          </a:p>
          <a:p>
            <a:pPr algn="l">
              <a:buFontTx/>
              <a:buNone/>
            </a:pPr>
            <a:r>
              <a:rPr lang="en-US" sz="1600" u="none"/>
              <a:t>  </a:t>
            </a:r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r>
              <a:rPr lang="en-US" sz="1600" u="none"/>
              <a:t>  </a:t>
            </a:r>
            <a:r>
              <a:rPr lang="en-US" sz="1600" b="1" u="none"/>
              <a:t>echo `expr $var / 10</a:t>
            </a:r>
            <a:r>
              <a:rPr lang="en-US" sz="1600" u="none"/>
              <a:t>`</a:t>
            </a:r>
            <a:endParaRPr lang="en-US" sz="1600" b="1" u="none">
              <a:solidFill>
                <a:srgbClr val="009900"/>
              </a:solidFill>
            </a:endParaRPr>
          </a:p>
        </p:txBody>
      </p:sp>
      <p:sp>
        <p:nvSpPr>
          <p:cNvPr id="2376728" name="AutoShape 24"/>
          <p:cNvSpPr>
            <a:spLocks noChangeArrowheads="1"/>
          </p:cNvSpPr>
          <p:nvPr/>
        </p:nvSpPr>
        <p:spPr bwMode="auto">
          <a:xfrm>
            <a:off x="1331913" y="2733675"/>
            <a:ext cx="7416800" cy="3859213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r>
              <a:rPr lang="en-US" sz="1600" u="none"/>
              <a:t>  </a:t>
            </a:r>
          </a:p>
          <a:p>
            <a:pPr algn="l">
              <a:buFontTx/>
              <a:buNone/>
            </a:pPr>
            <a:r>
              <a:rPr lang="en-US" sz="1600" u="none"/>
              <a:t>  </a:t>
            </a:r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r>
              <a:rPr lang="en-US" sz="1600" u="none"/>
              <a:t>  </a:t>
            </a:r>
          </a:p>
          <a:p>
            <a:pPr algn="l">
              <a:buFontTx/>
              <a:buNone/>
            </a:pPr>
            <a:r>
              <a:rPr lang="en-US" sz="1600" u="none"/>
              <a:t>12</a:t>
            </a:r>
          </a:p>
          <a:p>
            <a:pPr algn="l"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76729" name="AutoShape 25"/>
          <p:cNvSpPr>
            <a:spLocks noChangeArrowheads="1"/>
          </p:cNvSpPr>
          <p:nvPr/>
        </p:nvSpPr>
        <p:spPr bwMode="auto">
          <a:xfrm>
            <a:off x="1331913" y="2733675"/>
            <a:ext cx="7416800" cy="3859213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600" b="1" u="none" dirty="0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r>
              <a:rPr lang="en-US" sz="1600" b="1" u="none" dirty="0"/>
              <a:t>  </a:t>
            </a:r>
          </a:p>
          <a:p>
            <a:pPr algn="l">
              <a:buFontTx/>
              <a:buNone/>
            </a:pPr>
            <a:r>
              <a:rPr lang="en-US" sz="1600" b="1" u="none" dirty="0"/>
              <a:t>  </a:t>
            </a:r>
          </a:p>
          <a:p>
            <a:pPr algn="l">
              <a:buFontTx/>
              <a:buNone/>
            </a:pPr>
            <a:endParaRPr lang="en-US" sz="1600" u="none" dirty="0"/>
          </a:p>
          <a:p>
            <a:pPr algn="l">
              <a:buFontTx/>
              <a:buNone/>
            </a:pPr>
            <a:r>
              <a:rPr lang="en-US" sz="1600" u="none" dirty="0"/>
              <a:t>  </a:t>
            </a:r>
          </a:p>
          <a:p>
            <a:pPr algn="l">
              <a:buFontTx/>
              <a:buNone/>
            </a:pPr>
            <a:r>
              <a:rPr lang="en-US" sz="1600" u="none" dirty="0"/>
              <a:t>  </a:t>
            </a:r>
          </a:p>
          <a:p>
            <a:pPr algn="l">
              <a:buFontTx/>
              <a:buNone/>
            </a:pPr>
            <a:endParaRPr lang="en-US" sz="1600" u="none" dirty="0"/>
          </a:p>
          <a:p>
            <a:pPr algn="l">
              <a:buFontTx/>
              <a:buNone/>
            </a:pPr>
            <a:r>
              <a:rPr lang="en-US" sz="1600" u="none" dirty="0"/>
              <a:t>  </a:t>
            </a:r>
          </a:p>
          <a:p>
            <a:pPr algn="l">
              <a:buFontTx/>
              <a:buNone/>
            </a:pPr>
            <a:endParaRPr lang="en-US" sz="1600" u="none" dirty="0"/>
          </a:p>
          <a:p>
            <a:pPr algn="l">
              <a:buFontTx/>
              <a:buNone/>
            </a:pPr>
            <a:r>
              <a:rPr lang="en-US" sz="1600" b="1" u="none" dirty="0"/>
              <a:t>  echo `</a:t>
            </a:r>
            <a:r>
              <a:rPr lang="en-US" sz="1600" b="1" u="none" dirty="0" err="1"/>
              <a:t>expr</a:t>
            </a:r>
            <a:r>
              <a:rPr lang="en-US" sz="1600" b="1" u="none" dirty="0"/>
              <a:t> $</a:t>
            </a:r>
            <a:r>
              <a:rPr lang="en-US" sz="1600" b="1" u="none" dirty="0" err="1"/>
              <a:t>var</a:t>
            </a:r>
            <a:r>
              <a:rPr lang="en-US" sz="1600" b="1" u="none" dirty="0"/>
              <a:t> % 10`</a:t>
            </a:r>
            <a:endParaRPr lang="en-US" sz="1600" b="1" u="none" dirty="0">
              <a:solidFill>
                <a:srgbClr val="009900"/>
              </a:solidFill>
            </a:endParaRPr>
          </a:p>
        </p:txBody>
      </p:sp>
      <p:sp>
        <p:nvSpPr>
          <p:cNvPr id="2376730" name="AutoShape 26"/>
          <p:cNvSpPr>
            <a:spLocks noChangeArrowheads="1"/>
          </p:cNvSpPr>
          <p:nvPr/>
        </p:nvSpPr>
        <p:spPr bwMode="auto">
          <a:xfrm>
            <a:off x="1331913" y="2733675"/>
            <a:ext cx="7416800" cy="3859213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600" b="1" u="none" dirty="0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r>
              <a:rPr lang="en-US" sz="1600" b="1" u="none" dirty="0"/>
              <a:t>  </a:t>
            </a:r>
          </a:p>
          <a:p>
            <a:pPr algn="l">
              <a:buFontTx/>
              <a:buNone/>
            </a:pPr>
            <a:r>
              <a:rPr lang="en-US" sz="1600" b="1" u="none" dirty="0"/>
              <a:t>  </a:t>
            </a:r>
          </a:p>
          <a:p>
            <a:pPr algn="l">
              <a:buFontTx/>
              <a:buNone/>
            </a:pPr>
            <a:endParaRPr lang="en-US" sz="1600" u="none" dirty="0"/>
          </a:p>
          <a:p>
            <a:pPr algn="l">
              <a:buFontTx/>
              <a:buNone/>
            </a:pPr>
            <a:r>
              <a:rPr lang="en-US" sz="1600" u="none" dirty="0"/>
              <a:t>  </a:t>
            </a:r>
          </a:p>
          <a:p>
            <a:pPr algn="l">
              <a:buFontTx/>
              <a:buNone/>
            </a:pPr>
            <a:r>
              <a:rPr lang="en-US" sz="1600" u="none" dirty="0"/>
              <a:t>  </a:t>
            </a:r>
          </a:p>
          <a:p>
            <a:pPr algn="l">
              <a:buFontTx/>
              <a:buNone/>
            </a:pPr>
            <a:endParaRPr lang="en-US" sz="1600" u="none" dirty="0"/>
          </a:p>
          <a:p>
            <a:pPr algn="l">
              <a:buFontTx/>
              <a:buNone/>
            </a:pPr>
            <a:r>
              <a:rPr lang="en-US" sz="1600" u="none" dirty="0"/>
              <a:t>  </a:t>
            </a:r>
          </a:p>
          <a:p>
            <a:pPr algn="l">
              <a:buFontTx/>
              <a:buNone/>
            </a:pPr>
            <a:endParaRPr lang="en-US" sz="1600" u="none" dirty="0"/>
          </a:p>
          <a:p>
            <a:pPr algn="l">
              <a:buFontTx/>
              <a:buNone/>
            </a:pPr>
            <a:r>
              <a:rPr lang="en-US" sz="1600" b="1" u="none" dirty="0"/>
              <a:t>  </a:t>
            </a:r>
          </a:p>
          <a:p>
            <a:pPr algn="l">
              <a:buFontTx/>
              <a:buNone/>
            </a:pPr>
            <a:r>
              <a:rPr lang="en-US" sz="1600" u="none" dirty="0"/>
              <a:t>1</a:t>
            </a:r>
          </a:p>
          <a:p>
            <a:pPr algn="l">
              <a:buFontTx/>
              <a:buNone/>
            </a:pPr>
            <a:r>
              <a:rPr lang="en-US" sz="1600" b="1" u="none" dirty="0">
                <a:solidFill>
                  <a:srgbClr val="009900"/>
                </a:solidFill>
              </a:rPr>
              <a:t>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711" grpId="0" animBg="1"/>
      <p:bldP spid="2376712" grpId="0" animBg="1"/>
      <p:bldP spid="2376722" grpId="0" animBg="1"/>
      <p:bldP spid="2376723" grpId="0" animBg="1"/>
      <p:bldP spid="2376724" grpId="0" animBg="1"/>
      <p:bldP spid="2376725" grpId="0" animBg="1"/>
      <p:bldP spid="2376726" grpId="0" animBg="1"/>
      <p:bldP spid="2376727" grpId="0" animBg="1"/>
      <p:bldP spid="2376728" grpId="0" animBg="1"/>
      <p:bldP spid="2376729" grpId="0" animBg="1"/>
      <p:bldP spid="23767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730" name="AutoShape 2"/>
          <p:cNvSpPr>
            <a:spLocks noChangeArrowheads="1"/>
          </p:cNvSpPr>
          <p:nvPr/>
        </p:nvSpPr>
        <p:spPr bwMode="auto">
          <a:xfrm>
            <a:off x="1331913" y="1346200"/>
            <a:ext cx="7416800" cy="5251450"/>
          </a:xfrm>
          <a:prstGeom prst="foldedCorner">
            <a:avLst>
              <a:gd name="adj" fmla="val 2954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>
                <a:solidFill>
                  <a:srgbClr val="009900"/>
                </a:solidFill>
              </a:rPr>
              <a:t>$ </a:t>
            </a:r>
            <a:r>
              <a:rPr lang="en-US" sz="1400" b="1" u="none"/>
              <a:t>reeks 5</a:t>
            </a:r>
            <a:endParaRPr lang="nl-NL" sz="1400" b="1" u="none">
              <a:solidFill>
                <a:srgbClr val="009900"/>
              </a:solidFill>
            </a:endParaRP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Numerieke operatoren</a:t>
            </a:r>
            <a:endParaRPr lang="nl-NL"/>
          </a:p>
        </p:txBody>
      </p:sp>
      <p:sp>
        <p:nvSpPr>
          <p:cNvPr id="2377735" name="AutoShape 7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/>
              <a:t>1 2 3 4 5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77745" name="AutoShape 17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cat reeks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>
                <a:solidFill>
                  <a:srgbClr val="00B050"/>
                </a:solidFill>
              </a:rPr>
              <a:t>#!/bin/bash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if [ $# </a:t>
            </a:r>
            <a:r>
              <a:rPr lang="en-US" sz="1400" u="none" dirty="0" smtClean="0"/>
              <a:t>-ne </a:t>
            </a:r>
            <a:r>
              <a:rPr lang="en-US" sz="1400" u="none" dirty="0"/>
              <a:t>1 ]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then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  echo "</a:t>
            </a:r>
            <a:r>
              <a:rPr lang="en-US" sz="1400" u="none" dirty="0" err="1"/>
              <a:t>Syntaxis</a:t>
            </a:r>
            <a:r>
              <a:rPr lang="en-US" sz="1400" u="none" dirty="0"/>
              <a:t>: $0 integer-argument" </a:t>
            </a:r>
            <a:r>
              <a:rPr lang="en-US" sz="1400" u="none" dirty="0" smtClean="0"/>
              <a:t>1&gt;&amp;2</a:t>
            </a: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  exit 1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 err="1"/>
              <a:t>fi</a:t>
            </a: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 err="1"/>
              <a:t>doel</a:t>
            </a:r>
            <a:r>
              <a:rPr lang="en-US" sz="1400" u="none" dirty="0"/>
              <a:t>="$1"    </a:t>
            </a:r>
            <a:r>
              <a:rPr lang="en-US" sz="1400" u="none" dirty="0">
                <a:solidFill>
                  <a:srgbClr val="00B050"/>
                </a:solidFill>
              </a:rPr>
              <a:t># </a:t>
            </a:r>
            <a:r>
              <a:rPr lang="en-US" sz="1400" u="none" dirty="0" err="1">
                <a:solidFill>
                  <a:srgbClr val="00B050"/>
                </a:solidFill>
              </a:rPr>
              <a:t>stel</a:t>
            </a:r>
            <a:r>
              <a:rPr lang="en-US" sz="1400" u="none" dirty="0">
                <a:solidFill>
                  <a:srgbClr val="00B050"/>
                </a:solidFill>
              </a:rPr>
              <a:t> </a:t>
            </a:r>
            <a:r>
              <a:rPr lang="en-US" sz="1400" u="none" dirty="0" err="1">
                <a:solidFill>
                  <a:srgbClr val="00B050"/>
                </a:solidFill>
              </a:rPr>
              <a:t>doel</a:t>
            </a:r>
            <a:r>
              <a:rPr lang="en-US" sz="1400" u="none" dirty="0">
                <a:solidFill>
                  <a:srgbClr val="00B050"/>
                </a:solidFill>
              </a:rPr>
              <a:t> in op </a:t>
            </a:r>
            <a:r>
              <a:rPr lang="en-US" sz="1400" u="none" dirty="0" err="1">
                <a:solidFill>
                  <a:srgbClr val="00B050"/>
                </a:solidFill>
              </a:rPr>
              <a:t>waarde</a:t>
            </a:r>
            <a:r>
              <a:rPr lang="en-US" sz="1400" u="none" dirty="0">
                <a:solidFill>
                  <a:srgbClr val="00B050"/>
                </a:solidFill>
              </a:rPr>
              <a:t> die </a:t>
            </a:r>
            <a:r>
              <a:rPr lang="en-US" sz="1400" u="none" dirty="0" err="1">
                <a:solidFill>
                  <a:srgbClr val="00B050"/>
                </a:solidFill>
              </a:rPr>
              <a:t>werd</a:t>
            </a:r>
            <a:r>
              <a:rPr lang="en-US" sz="1400" u="none" dirty="0">
                <a:solidFill>
                  <a:srgbClr val="00B050"/>
                </a:solidFill>
              </a:rPr>
              <a:t> </a:t>
            </a:r>
            <a:r>
              <a:rPr lang="en-US" sz="1400" u="none" dirty="0" err="1">
                <a:solidFill>
                  <a:srgbClr val="00B050"/>
                </a:solidFill>
              </a:rPr>
              <a:t>doorgegeven</a:t>
            </a:r>
            <a:endParaRPr lang="en-US" sz="1400" u="none" dirty="0">
              <a:solidFill>
                <a:srgbClr val="00B05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 err="1"/>
              <a:t>huidige</a:t>
            </a:r>
            <a:r>
              <a:rPr lang="en-US" sz="1400" u="none" dirty="0"/>
              <a:t>=1    </a:t>
            </a:r>
            <a:r>
              <a:rPr lang="en-US" sz="1400" u="none" dirty="0">
                <a:solidFill>
                  <a:srgbClr val="00B050"/>
                </a:solidFill>
              </a:rPr>
              <a:t># </a:t>
            </a:r>
            <a:r>
              <a:rPr lang="en-US" sz="1400" u="none" dirty="0" err="1">
                <a:solidFill>
                  <a:srgbClr val="00B050"/>
                </a:solidFill>
              </a:rPr>
              <a:t>eerste</a:t>
            </a:r>
            <a:r>
              <a:rPr lang="en-US" sz="1400" u="none" dirty="0">
                <a:solidFill>
                  <a:srgbClr val="00B050"/>
                </a:solidFill>
              </a:rPr>
              <a:t> </a:t>
            </a:r>
            <a:r>
              <a:rPr lang="en-US" sz="1400" u="none" dirty="0" err="1">
                <a:solidFill>
                  <a:srgbClr val="00B050"/>
                </a:solidFill>
              </a:rPr>
              <a:t>waarde</a:t>
            </a:r>
            <a:r>
              <a:rPr lang="en-US" sz="1400" u="none" dirty="0">
                <a:solidFill>
                  <a:srgbClr val="00B050"/>
                </a:solidFill>
              </a:rPr>
              <a:t> die </a:t>
            </a:r>
            <a:r>
              <a:rPr lang="en-US" sz="1400" u="none" dirty="0" err="1">
                <a:solidFill>
                  <a:srgbClr val="00B050"/>
                </a:solidFill>
              </a:rPr>
              <a:t>moet</a:t>
            </a:r>
            <a:r>
              <a:rPr lang="en-US" sz="1400" u="none" dirty="0">
                <a:solidFill>
                  <a:srgbClr val="00B050"/>
                </a:solidFill>
              </a:rPr>
              <a:t> </a:t>
            </a:r>
            <a:r>
              <a:rPr lang="en-US" sz="1400" u="none" dirty="0" err="1">
                <a:solidFill>
                  <a:srgbClr val="00B050"/>
                </a:solidFill>
              </a:rPr>
              <a:t>weergegeven</a:t>
            </a:r>
            <a:r>
              <a:rPr lang="en-US" sz="1400" u="none" dirty="0">
                <a:solidFill>
                  <a:srgbClr val="00B050"/>
                </a:solidFill>
              </a:rPr>
              <a:t> </a:t>
            </a:r>
            <a:r>
              <a:rPr lang="en-US" sz="1400" u="none" dirty="0" err="1">
                <a:solidFill>
                  <a:srgbClr val="00B050"/>
                </a:solidFill>
              </a:rPr>
              <a:t>worden</a:t>
            </a:r>
            <a:endParaRPr lang="en-US" sz="1400" u="none" dirty="0">
              <a:solidFill>
                <a:srgbClr val="00B05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>
                <a:solidFill>
                  <a:srgbClr val="00B050"/>
                </a:solidFill>
              </a:rPr>
              <a:t># </a:t>
            </a:r>
            <a:r>
              <a:rPr lang="en-US" sz="1400" u="none" dirty="0" err="1">
                <a:solidFill>
                  <a:srgbClr val="00B050"/>
                </a:solidFill>
              </a:rPr>
              <a:t>doorloop</a:t>
            </a:r>
            <a:r>
              <a:rPr lang="en-US" sz="1400" u="none" dirty="0">
                <a:solidFill>
                  <a:srgbClr val="00B050"/>
                </a:solidFill>
              </a:rPr>
              <a:t> </a:t>
            </a:r>
            <a:r>
              <a:rPr lang="en-US" sz="1400" u="none" dirty="0" err="1">
                <a:solidFill>
                  <a:srgbClr val="00B050"/>
                </a:solidFill>
              </a:rPr>
              <a:t>lus</a:t>
            </a:r>
            <a:r>
              <a:rPr lang="en-US" sz="1400" u="none" dirty="0">
                <a:solidFill>
                  <a:srgbClr val="00B050"/>
                </a:solidFill>
              </a:rPr>
              <a:t> </a:t>
            </a:r>
            <a:r>
              <a:rPr lang="en-US" sz="1400" u="none" dirty="0" err="1">
                <a:solidFill>
                  <a:srgbClr val="00B050"/>
                </a:solidFill>
              </a:rPr>
              <a:t>totdat</a:t>
            </a:r>
            <a:r>
              <a:rPr lang="en-US" sz="1400" u="none" dirty="0">
                <a:solidFill>
                  <a:srgbClr val="00B050"/>
                </a:solidFill>
              </a:rPr>
              <a:t> </a:t>
            </a:r>
            <a:r>
              <a:rPr lang="en-US" sz="1400" u="none" dirty="0" err="1">
                <a:solidFill>
                  <a:srgbClr val="00B050"/>
                </a:solidFill>
              </a:rPr>
              <a:t>huidige</a:t>
            </a:r>
            <a:r>
              <a:rPr lang="en-US" sz="1400" u="none" dirty="0">
                <a:solidFill>
                  <a:srgbClr val="00B050"/>
                </a:solidFill>
              </a:rPr>
              <a:t> </a:t>
            </a:r>
            <a:r>
              <a:rPr lang="en-US" sz="1400" u="none" dirty="0" err="1">
                <a:solidFill>
                  <a:srgbClr val="00B050"/>
                </a:solidFill>
              </a:rPr>
              <a:t>waarde</a:t>
            </a:r>
            <a:r>
              <a:rPr lang="en-US" sz="1400" u="none" dirty="0">
                <a:solidFill>
                  <a:srgbClr val="00B050"/>
                </a:solidFill>
              </a:rPr>
              <a:t> </a:t>
            </a:r>
            <a:r>
              <a:rPr lang="en-US" sz="1400" u="none" dirty="0" err="1">
                <a:solidFill>
                  <a:srgbClr val="00B050"/>
                </a:solidFill>
              </a:rPr>
              <a:t>groter</a:t>
            </a:r>
            <a:r>
              <a:rPr lang="en-US" sz="1400" u="none" dirty="0">
                <a:solidFill>
                  <a:srgbClr val="00B050"/>
                </a:solidFill>
              </a:rPr>
              <a:t> </a:t>
            </a:r>
            <a:r>
              <a:rPr lang="en-US" sz="1400" u="none" dirty="0" err="1">
                <a:solidFill>
                  <a:srgbClr val="00B050"/>
                </a:solidFill>
              </a:rPr>
              <a:t>wordt</a:t>
            </a:r>
            <a:r>
              <a:rPr lang="en-US" sz="1400" u="none" dirty="0">
                <a:solidFill>
                  <a:srgbClr val="00B050"/>
                </a:solidFill>
              </a:rPr>
              <a:t> </a:t>
            </a:r>
            <a:r>
              <a:rPr lang="en-US" sz="1400" u="none" dirty="0" err="1">
                <a:solidFill>
                  <a:srgbClr val="00B050"/>
                </a:solidFill>
              </a:rPr>
              <a:t>dan</a:t>
            </a:r>
            <a:r>
              <a:rPr lang="en-US" sz="1400" u="none" dirty="0">
                <a:solidFill>
                  <a:srgbClr val="00B050"/>
                </a:solidFill>
              </a:rPr>
              <a:t> </a:t>
            </a:r>
            <a:r>
              <a:rPr lang="en-US" sz="1400" u="none" dirty="0" err="1">
                <a:solidFill>
                  <a:srgbClr val="00B050"/>
                </a:solidFill>
              </a:rPr>
              <a:t>doel</a:t>
            </a:r>
            <a:endParaRPr lang="en-US" sz="1400" u="none" dirty="0">
              <a:solidFill>
                <a:srgbClr val="00B05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while [ $</a:t>
            </a:r>
            <a:r>
              <a:rPr lang="en-US" sz="1400" u="none" dirty="0" err="1"/>
              <a:t>huidige</a:t>
            </a:r>
            <a:r>
              <a:rPr lang="en-US" sz="1400" u="none" dirty="0"/>
              <a:t> -le $</a:t>
            </a:r>
            <a:r>
              <a:rPr lang="en-US" sz="1400" u="none" dirty="0" err="1"/>
              <a:t>doel</a:t>
            </a:r>
            <a:r>
              <a:rPr lang="en-US" sz="1400" u="none" dirty="0"/>
              <a:t> ]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do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  echo -n "$</a:t>
            </a:r>
            <a:r>
              <a:rPr lang="en-US" sz="1400" u="none" dirty="0" err="1"/>
              <a:t>huidige</a:t>
            </a:r>
            <a:r>
              <a:rPr lang="en-US" sz="1400" u="none" dirty="0"/>
              <a:t> "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  </a:t>
            </a:r>
            <a:r>
              <a:rPr lang="en-US" sz="1400" u="none" dirty="0" err="1" smtClean="0"/>
              <a:t>huidige</a:t>
            </a:r>
            <a:r>
              <a:rPr lang="en-US" sz="1400" u="none" dirty="0" smtClean="0"/>
              <a:t>=$(</a:t>
            </a:r>
            <a:r>
              <a:rPr lang="en-US" sz="1400" u="none" dirty="0" err="1" smtClean="0"/>
              <a:t>expr</a:t>
            </a:r>
            <a:r>
              <a:rPr lang="en-US" sz="1400" u="none" dirty="0" smtClean="0"/>
              <a:t> </a:t>
            </a:r>
            <a:r>
              <a:rPr lang="en-US" sz="1400" u="none" dirty="0"/>
              <a:t>$</a:t>
            </a:r>
            <a:r>
              <a:rPr lang="en-US" sz="1400" u="none" dirty="0" err="1"/>
              <a:t>huidige</a:t>
            </a:r>
            <a:r>
              <a:rPr lang="en-US" sz="1400" u="none" dirty="0"/>
              <a:t> + </a:t>
            </a:r>
            <a:r>
              <a:rPr lang="en-US" sz="1400" u="none" dirty="0" smtClean="0"/>
              <a:t>1)</a:t>
            </a: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done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echo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exit 0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7730" grpId="0" animBg="1"/>
      <p:bldP spid="2377735" grpId="0" animBg="1"/>
      <p:bldP spid="23777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754" name="AutoShape 2"/>
          <p:cNvSpPr>
            <a:spLocks noChangeArrowheads="1"/>
          </p:cNvSpPr>
          <p:nvPr/>
        </p:nvSpPr>
        <p:spPr bwMode="auto">
          <a:xfrm>
            <a:off x="1331913" y="1346200"/>
            <a:ext cx="7416800" cy="5251450"/>
          </a:xfrm>
          <a:prstGeom prst="foldedCorner">
            <a:avLst>
              <a:gd name="adj" fmla="val 2954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>
                <a:solidFill>
                  <a:srgbClr val="009900"/>
                </a:solidFill>
              </a:rPr>
              <a:t>$ </a:t>
            </a:r>
            <a:r>
              <a:rPr lang="en-US" sz="1400" b="1" u="none"/>
              <a:t>telop 1 4 9 16 25 36 49</a:t>
            </a:r>
            <a:endParaRPr lang="nl-NL" sz="1400" b="1" u="none">
              <a:solidFill>
                <a:srgbClr val="009900"/>
              </a:solidFill>
            </a:endParaRPr>
          </a:p>
        </p:txBody>
      </p:sp>
      <p:sp>
        <p:nvSpPr>
          <p:cNvPr id="2378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Numerieke operatoren</a:t>
            </a:r>
            <a:endParaRPr lang="nl-NL"/>
          </a:p>
        </p:txBody>
      </p:sp>
      <p:sp>
        <p:nvSpPr>
          <p:cNvPr id="2378759" name="AutoShape 7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/>
              <a:t>De som van de 7 gegeven getallen is 140.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78760" name="AutoShape 8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cat </a:t>
            </a:r>
            <a:r>
              <a:rPr lang="en-US" sz="1400" b="1" u="none" dirty="0" err="1"/>
              <a:t>telop</a:t>
            </a:r>
            <a:endParaRPr lang="en-US" sz="1400" b="1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>
                <a:solidFill>
                  <a:srgbClr val="00B050"/>
                </a:solidFill>
              </a:rPr>
              <a:t>#!/bin/bash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if [ $# </a:t>
            </a:r>
            <a:r>
              <a:rPr lang="en-US" sz="1400" u="none" dirty="0" smtClean="0"/>
              <a:t>-</a:t>
            </a:r>
            <a:r>
              <a:rPr lang="en-US" sz="1400" u="none" dirty="0" err="1" smtClean="0"/>
              <a:t>eq</a:t>
            </a:r>
            <a:r>
              <a:rPr lang="en-US" sz="1400" u="none" dirty="0" smtClean="0"/>
              <a:t> </a:t>
            </a:r>
            <a:r>
              <a:rPr lang="en-US" sz="1400" u="none" dirty="0"/>
              <a:t>0 ]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then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  echo "</a:t>
            </a:r>
            <a:r>
              <a:rPr lang="en-US" sz="1400" u="none" dirty="0" err="1"/>
              <a:t>Syntaxis</a:t>
            </a:r>
            <a:r>
              <a:rPr lang="en-US" sz="1400" u="none" dirty="0"/>
              <a:t>: $0 </a:t>
            </a:r>
            <a:r>
              <a:rPr lang="en-US" sz="1400" u="none" dirty="0" err="1"/>
              <a:t>getallenreeks</a:t>
            </a:r>
            <a:r>
              <a:rPr lang="en-US" sz="1400" u="none" dirty="0"/>
              <a:t>" </a:t>
            </a:r>
            <a:r>
              <a:rPr lang="en-US" sz="1400" u="none" dirty="0" smtClean="0"/>
              <a:t>1&gt;&amp;2</a:t>
            </a: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  exit 1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 err="1"/>
              <a:t>fi</a:t>
            </a: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 err="1"/>
              <a:t>som</a:t>
            </a:r>
            <a:r>
              <a:rPr lang="en-US" sz="1400" u="none" dirty="0"/>
              <a:t>=0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 err="1"/>
              <a:t>aantal</a:t>
            </a:r>
            <a:r>
              <a:rPr lang="en-US" sz="1400" u="none" dirty="0"/>
              <a:t>=0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while [ $# </a:t>
            </a:r>
            <a:r>
              <a:rPr lang="en-US" sz="1400" u="none" dirty="0" smtClean="0"/>
              <a:t>-ne </a:t>
            </a:r>
            <a:r>
              <a:rPr lang="en-US" sz="1400" u="none" dirty="0"/>
              <a:t>0 ]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do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  </a:t>
            </a:r>
            <a:r>
              <a:rPr lang="en-US" sz="1400" u="none" dirty="0" err="1" smtClean="0"/>
              <a:t>som</a:t>
            </a:r>
            <a:r>
              <a:rPr lang="en-US" sz="1400" u="none" dirty="0" smtClean="0"/>
              <a:t>=$(</a:t>
            </a:r>
            <a:r>
              <a:rPr lang="en-US" sz="1400" u="none" dirty="0" err="1" smtClean="0"/>
              <a:t>expr</a:t>
            </a:r>
            <a:r>
              <a:rPr lang="en-US" sz="1400" u="none" dirty="0" smtClean="0"/>
              <a:t> </a:t>
            </a:r>
            <a:r>
              <a:rPr lang="en-US" sz="1400" u="none" dirty="0"/>
              <a:t>$</a:t>
            </a:r>
            <a:r>
              <a:rPr lang="en-US" sz="1400" u="none" dirty="0" err="1"/>
              <a:t>som</a:t>
            </a:r>
            <a:r>
              <a:rPr lang="en-US" sz="1400" u="none" dirty="0"/>
              <a:t> + $</a:t>
            </a:r>
            <a:r>
              <a:rPr lang="en-US" sz="1400" u="none" dirty="0" smtClean="0"/>
              <a:t>1)</a:t>
            </a: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  </a:t>
            </a:r>
            <a:r>
              <a:rPr lang="en-US" sz="1400" u="none" dirty="0" err="1" smtClean="0"/>
              <a:t>aantal</a:t>
            </a:r>
            <a:r>
              <a:rPr lang="en-US" sz="1400" u="none" dirty="0" smtClean="0"/>
              <a:t>=$(</a:t>
            </a:r>
            <a:r>
              <a:rPr lang="en-US" sz="1400" u="none" dirty="0" err="1" smtClean="0"/>
              <a:t>expr</a:t>
            </a:r>
            <a:r>
              <a:rPr lang="en-US" sz="1400" u="none" dirty="0" smtClean="0"/>
              <a:t> </a:t>
            </a:r>
            <a:r>
              <a:rPr lang="en-US" sz="1400" u="none" dirty="0"/>
              <a:t>$</a:t>
            </a:r>
            <a:r>
              <a:rPr lang="en-US" sz="1400" u="none" dirty="0" err="1"/>
              <a:t>aantal</a:t>
            </a:r>
            <a:r>
              <a:rPr lang="en-US" sz="1400" u="none" dirty="0"/>
              <a:t> + </a:t>
            </a:r>
            <a:r>
              <a:rPr lang="en-US" sz="1400" u="none" dirty="0" smtClean="0"/>
              <a:t>1)</a:t>
            </a: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  shift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done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echo "De </a:t>
            </a:r>
            <a:r>
              <a:rPr lang="en-US" sz="1400" u="none" dirty="0" err="1"/>
              <a:t>som</a:t>
            </a:r>
            <a:r>
              <a:rPr lang="en-US" sz="1400" u="none" dirty="0"/>
              <a:t> van de $</a:t>
            </a:r>
            <a:r>
              <a:rPr lang="en-US" sz="1400" u="none" dirty="0" err="1"/>
              <a:t>aantal</a:t>
            </a:r>
            <a:r>
              <a:rPr lang="en-US" sz="1400" u="none" dirty="0"/>
              <a:t> </a:t>
            </a:r>
            <a:r>
              <a:rPr lang="en-US" sz="1400" u="none" dirty="0" err="1"/>
              <a:t>gegeven</a:t>
            </a:r>
            <a:r>
              <a:rPr lang="en-US" sz="1400" u="none" dirty="0"/>
              <a:t> </a:t>
            </a:r>
            <a:r>
              <a:rPr lang="en-US" sz="1400" u="none" dirty="0" err="1"/>
              <a:t>getallen</a:t>
            </a:r>
            <a:r>
              <a:rPr lang="en-US" sz="1400" u="none" dirty="0"/>
              <a:t> is $</a:t>
            </a:r>
            <a:r>
              <a:rPr lang="en-US" sz="1400" u="none" dirty="0" err="1"/>
              <a:t>som</a:t>
            </a:r>
            <a:r>
              <a:rPr lang="en-US" sz="1400" u="none" dirty="0"/>
              <a:t>."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exit 0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8754" grpId="0" animBg="1"/>
      <p:bldP spid="2378759" grpId="0" animBg="1"/>
      <p:bldP spid="23787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778" name="AutoShape 2"/>
          <p:cNvSpPr>
            <a:spLocks noChangeArrowheads="1"/>
          </p:cNvSpPr>
          <p:nvPr/>
        </p:nvSpPr>
        <p:spPr bwMode="auto">
          <a:xfrm>
            <a:off x="1331913" y="1346200"/>
            <a:ext cx="7416800" cy="5251450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$</a:t>
            </a:r>
            <a:r>
              <a:rPr lang="en-US" sz="1400" b="1" u="none" dirty="0"/>
              <a:t> cat </a:t>
            </a:r>
            <a:r>
              <a:rPr lang="en-US" sz="1400" b="1" u="none" dirty="0" err="1"/>
              <a:t>fs</a:t>
            </a:r>
            <a:endParaRPr lang="en-US" sz="14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>
                <a:solidFill>
                  <a:srgbClr val="009900"/>
                </a:solidFill>
              </a:rPr>
              <a:t>#!/bin/bash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if [ $# </a:t>
            </a:r>
            <a:r>
              <a:rPr lang="en-US" sz="1400" u="none" dirty="0" smtClean="0"/>
              <a:t>-</a:t>
            </a:r>
            <a:r>
              <a:rPr lang="en-US" sz="1400" u="none" dirty="0" err="1" smtClean="0"/>
              <a:t>eq</a:t>
            </a:r>
            <a:r>
              <a:rPr lang="en-US" sz="1400" u="none" dirty="0" smtClean="0"/>
              <a:t> </a:t>
            </a:r>
            <a:r>
              <a:rPr lang="en-US" sz="1400" u="none" dirty="0"/>
              <a:t>0 ]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then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map="."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 err="1"/>
              <a:t>elif</a:t>
            </a:r>
            <a:r>
              <a:rPr lang="en-US" sz="1400" u="none" dirty="0"/>
              <a:t> [ $# </a:t>
            </a:r>
            <a:r>
              <a:rPr lang="en-US" sz="1400" u="none" dirty="0" smtClean="0"/>
              <a:t>-ne 1 </a:t>
            </a:r>
            <a:r>
              <a:rPr lang="en-US" sz="1400" u="none" dirty="0"/>
              <a:t>]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then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echo "</a:t>
            </a:r>
            <a:r>
              <a:rPr lang="en-US" sz="1400" u="none" dirty="0" err="1"/>
              <a:t>Syntaxis</a:t>
            </a:r>
            <a:r>
              <a:rPr lang="en-US" sz="1400" u="none" dirty="0"/>
              <a:t>: $0 [map]" 1&gt;&amp;2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exit 1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 err="1"/>
              <a:t>elif</a:t>
            </a:r>
            <a:r>
              <a:rPr lang="en-US" sz="1400" u="none" dirty="0"/>
              <a:t> [ ! -d "$1" ]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then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echo "</a:t>
            </a:r>
            <a:r>
              <a:rPr lang="en-US" sz="1400" u="none" dirty="0" err="1"/>
              <a:t>Syntaxis</a:t>
            </a:r>
            <a:r>
              <a:rPr lang="en-US" sz="1400" u="none" dirty="0"/>
              <a:t>: $0 [map]" 1&gt;&amp;2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exit 1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else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map="$1"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 err="1"/>
              <a:t>fi</a:t>
            </a: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 err="1" smtClean="0"/>
              <a:t>aantal_bestanden</a:t>
            </a:r>
            <a:r>
              <a:rPr lang="en-US" sz="1400" u="none" dirty="0" smtClean="0"/>
              <a:t>=$(</a:t>
            </a:r>
            <a:r>
              <a:rPr lang="en-US" sz="1400" u="none" dirty="0" err="1" smtClean="0"/>
              <a:t>ls</a:t>
            </a:r>
            <a:r>
              <a:rPr lang="en-US" sz="1400" u="none" dirty="0" smtClean="0"/>
              <a:t> </a:t>
            </a:r>
            <a:r>
              <a:rPr lang="en-US" sz="1400" u="none" dirty="0"/>
              <a:t>$map | </a:t>
            </a:r>
            <a:r>
              <a:rPr lang="en-US" sz="1400" u="none" dirty="0" err="1"/>
              <a:t>wc</a:t>
            </a:r>
            <a:r>
              <a:rPr lang="en-US" sz="1400" u="none" dirty="0"/>
              <a:t> </a:t>
            </a:r>
            <a:r>
              <a:rPr lang="en-US" sz="1400" u="none" dirty="0" smtClean="0"/>
              <a:t>–w)  </a:t>
            </a:r>
            <a:r>
              <a:rPr lang="en-US" sz="1400" u="none" dirty="0">
                <a:solidFill>
                  <a:srgbClr val="00B050"/>
                </a:solidFill>
              </a:rPr>
              <a:t># </a:t>
            </a:r>
            <a:r>
              <a:rPr lang="en-US" sz="1400" u="none" dirty="0" err="1">
                <a:solidFill>
                  <a:srgbClr val="00B050"/>
                </a:solidFill>
              </a:rPr>
              <a:t>tel</a:t>
            </a:r>
            <a:r>
              <a:rPr lang="en-US" sz="1400" u="none" dirty="0">
                <a:solidFill>
                  <a:srgbClr val="00B050"/>
                </a:solidFill>
              </a:rPr>
              <a:t> </a:t>
            </a:r>
            <a:r>
              <a:rPr lang="en-US" sz="1400" u="none" dirty="0" err="1">
                <a:solidFill>
                  <a:srgbClr val="00B050"/>
                </a:solidFill>
              </a:rPr>
              <a:t>aantal</a:t>
            </a:r>
            <a:r>
              <a:rPr lang="en-US" sz="1400" u="none" dirty="0">
                <a:solidFill>
                  <a:srgbClr val="00B050"/>
                </a:solidFill>
              </a:rPr>
              <a:t> </a:t>
            </a:r>
            <a:r>
              <a:rPr lang="en-US" sz="1400" u="none" dirty="0" err="1">
                <a:solidFill>
                  <a:srgbClr val="00B050"/>
                </a:solidFill>
              </a:rPr>
              <a:t>bestanden</a:t>
            </a:r>
            <a:endParaRPr lang="en-US" sz="1400" u="none" dirty="0">
              <a:solidFill>
                <a:srgbClr val="00B05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if [ $</a:t>
            </a:r>
            <a:r>
              <a:rPr lang="en-US" sz="1400" u="none" dirty="0" err="1"/>
              <a:t>aantal_bestanden</a:t>
            </a:r>
            <a:r>
              <a:rPr lang="en-US" sz="1400" u="none" dirty="0"/>
              <a:t> -</a:t>
            </a:r>
            <a:r>
              <a:rPr lang="en-US" sz="1400" u="none" dirty="0" err="1"/>
              <a:t>eq</a:t>
            </a:r>
            <a:r>
              <a:rPr lang="en-US" sz="1400" u="none" dirty="0"/>
              <a:t> 0 ]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then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echo "$map: </a:t>
            </a:r>
            <a:r>
              <a:rPr lang="en-US" sz="1400" u="none" dirty="0" err="1"/>
              <a:t>Lege</a:t>
            </a:r>
            <a:r>
              <a:rPr lang="en-US" sz="1400" u="none" dirty="0"/>
              <a:t> map."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exit 0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 err="1"/>
              <a:t>fi</a:t>
            </a:r>
            <a:endParaRPr lang="en-US" sz="1400" b="1" u="none" dirty="0">
              <a:solidFill>
                <a:srgbClr val="009900"/>
              </a:solidFill>
            </a:endParaRPr>
          </a:p>
        </p:txBody>
      </p:sp>
      <p:sp>
        <p:nvSpPr>
          <p:cNvPr id="2379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Numerieke verwerking</a:t>
            </a:r>
            <a:endParaRPr lang="nl-NL"/>
          </a:p>
        </p:txBody>
      </p:sp>
      <p:sp>
        <p:nvSpPr>
          <p:cNvPr id="2379783" name="Rectangle 7"/>
          <p:cNvSpPr>
            <a:spLocks noChangeArrowheads="1"/>
          </p:cNvSpPr>
          <p:nvPr/>
        </p:nvSpPr>
        <p:spPr bwMode="auto">
          <a:xfrm>
            <a:off x="5940425" y="6381750"/>
            <a:ext cx="2305050" cy="360363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fr-BE" sz="1400" u="none" dirty="0" err="1">
                <a:latin typeface="Calibri" pitchFamily="34" charset="0"/>
              </a:rPr>
              <a:t>vervolg</a:t>
            </a:r>
            <a:r>
              <a:rPr lang="fr-BE" sz="1400" u="none" dirty="0">
                <a:latin typeface="Calibri" pitchFamily="34" charset="0"/>
              </a:rPr>
              <a:t> op </a:t>
            </a:r>
            <a:r>
              <a:rPr lang="fr-BE" sz="1400" u="none" dirty="0" err="1">
                <a:latin typeface="Calibri" pitchFamily="34" charset="0"/>
              </a:rPr>
              <a:t>volgende</a:t>
            </a:r>
            <a:r>
              <a:rPr lang="fr-BE" sz="1400" u="none" dirty="0">
                <a:latin typeface="Calibri" pitchFamily="34" charset="0"/>
              </a:rPr>
              <a:t> dia</a:t>
            </a:r>
            <a:endParaRPr lang="nl-NL" sz="1400" u="none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7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97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802" name="AutoShape 2"/>
          <p:cNvSpPr>
            <a:spLocks noChangeArrowheads="1"/>
          </p:cNvSpPr>
          <p:nvPr/>
        </p:nvSpPr>
        <p:spPr bwMode="auto">
          <a:xfrm>
            <a:off x="1331913" y="1346200"/>
            <a:ext cx="7416800" cy="5251450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 err="1"/>
              <a:t>som</a:t>
            </a:r>
            <a:r>
              <a:rPr lang="en-US" sz="1400" u="none" dirty="0"/>
              <a:t>=0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 err="1"/>
              <a:t>ls</a:t>
            </a:r>
            <a:r>
              <a:rPr lang="en-US" sz="1400" u="none" dirty="0"/>
              <a:t> "$map" | more |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while read </a:t>
            </a:r>
            <a:r>
              <a:rPr lang="en-US" sz="1400" u="none" dirty="0" err="1"/>
              <a:t>bestand</a:t>
            </a: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do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</a:t>
            </a:r>
            <a:r>
              <a:rPr lang="en-US" sz="1400" u="none" dirty="0" err="1"/>
              <a:t>bestand</a:t>
            </a:r>
            <a:r>
              <a:rPr lang="en-US" sz="1400" u="none" dirty="0"/>
              <a:t>="$map"/"$</a:t>
            </a:r>
            <a:r>
              <a:rPr lang="en-US" sz="1400" u="none" dirty="0" err="1"/>
              <a:t>bestand</a:t>
            </a:r>
            <a:r>
              <a:rPr lang="en-US" sz="1400" u="none" dirty="0"/>
              <a:t>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if [ -f "$</a:t>
            </a:r>
            <a:r>
              <a:rPr lang="en-US" sz="1400" u="none" dirty="0" err="1"/>
              <a:t>bestand</a:t>
            </a:r>
            <a:r>
              <a:rPr lang="en-US" sz="1400" u="none" dirty="0"/>
              <a:t>" ]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then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set -- </a:t>
            </a:r>
            <a:r>
              <a:rPr lang="en-US" sz="1400" u="none" dirty="0" smtClean="0"/>
              <a:t>$(</a:t>
            </a:r>
            <a:r>
              <a:rPr lang="en-US" sz="1400" u="none" dirty="0" err="1" smtClean="0"/>
              <a:t>ls</a:t>
            </a:r>
            <a:r>
              <a:rPr lang="en-US" sz="1400" u="none" dirty="0" smtClean="0"/>
              <a:t> </a:t>
            </a:r>
            <a:r>
              <a:rPr lang="en-US" sz="1400" u="none" dirty="0"/>
              <a:t>-l "$</a:t>
            </a:r>
            <a:r>
              <a:rPr lang="en-US" sz="1400" u="none" dirty="0" err="1" smtClean="0"/>
              <a:t>bestand</a:t>
            </a:r>
            <a:r>
              <a:rPr lang="en-US" sz="1400" u="none" dirty="0" smtClean="0"/>
              <a:t>")</a:t>
            </a: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</a:t>
            </a:r>
            <a:r>
              <a:rPr lang="en-US" sz="1400" u="none" dirty="0" err="1" smtClean="0"/>
              <a:t>som</a:t>
            </a:r>
            <a:r>
              <a:rPr lang="en-US" sz="1400" u="none" dirty="0" smtClean="0"/>
              <a:t>=$(</a:t>
            </a:r>
            <a:r>
              <a:rPr lang="en-US" sz="1400" u="none" dirty="0" err="1" smtClean="0"/>
              <a:t>expr</a:t>
            </a:r>
            <a:r>
              <a:rPr lang="en-US" sz="1400" u="none" dirty="0" smtClean="0"/>
              <a:t> </a:t>
            </a:r>
            <a:r>
              <a:rPr lang="en-US" sz="1400" u="none" dirty="0"/>
              <a:t>$</a:t>
            </a:r>
            <a:r>
              <a:rPr lang="en-US" sz="1400" u="none" dirty="0" err="1"/>
              <a:t>som</a:t>
            </a:r>
            <a:r>
              <a:rPr lang="en-US" sz="1400" u="none" dirty="0"/>
              <a:t> + $</a:t>
            </a:r>
            <a:r>
              <a:rPr lang="en-US" sz="1400" u="none" dirty="0" smtClean="0"/>
              <a:t>5)</a:t>
            </a: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fi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if [ $</a:t>
            </a:r>
            <a:r>
              <a:rPr lang="en-US" sz="1400" u="none" dirty="0" err="1"/>
              <a:t>aantal_bestanden</a:t>
            </a:r>
            <a:r>
              <a:rPr lang="en-US" sz="1400" u="none" dirty="0"/>
              <a:t> -</a:t>
            </a:r>
            <a:r>
              <a:rPr lang="en-US" sz="1400" u="none" dirty="0" err="1"/>
              <a:t>gt</a:t>
            </a:r>
            <a:r>
              <a:rPr lang="en-US" sz="1400" u="none" dirty="0"/>
              <a:t> 1 ]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then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</a:t>
            </a:r>
            <a:r>
              <a:rPr lang="en-US" sz="1400" u="none" dirty="0" err="1" smtClean="0"/>
              <a:t>aantal_bestanden</a:t>
            </a:r>
            <a:r>
              <a:rPr lang="en-US" sz="1400" u="none" dirty="0" smtClean="0"/>
              <a:t>=$(</a:t>
            </a:r>
            <a:r>
              <a:rPr lang="en-US" sz="1400" u="none" dirty="0" err="1" smtClean="0"/>
              <a:t>expr</a:t>
            </a:r>
            <a:r>
              <a:rPr lang="en-US" sz="1400" u="none" dirty="0" smtClean="0"/>
              <a:t> </a:t>
            </a:r>
            <a:r>
              <a:rPr lang="en-US" sz="1400" u="none" dirty="0"/>
              <a:t>$</a:t>
            </a:r>
            <a:r>
              <a:rPr lang="en-US" sz="1400" u="none" dirty="0" err="1"/>
              <a:t>aantal_bestanden</a:t>
            </a:r>
            <a:r>
              <a:rPr lang="en-US" sz="1400" u="none" dirty="0"/>
              <a:t> </a:t>
            </a:r>
            <a:r>
              <a:rPr lang="en-US" sz="1400" u="none" dirty="0" smtClean="0"/>
              <a:t>– 1)</a:t>
            </a: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else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if [ "$map" = "." ]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then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  map="je </a:t>
            </a:r>
            <a:r>
              <a:rPr lang="en-US" sz="1400" u="none" dirty="0" err="1"/>
              <a:t>huidige</a:t>
            </a:r>
            <a:r>
              <a:rPr lang="en-US" sz="1400" u="none" dirty="0"/>
              <a:t> map"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fi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echo "De </a:t>
            </a:r>
            <a:r>
              <a:rPr lang="en-US" sz="1400" u="none" dirty="0" err="1"/>
              <a:t>grootte</a:t>
            </a:r>
            <a:r>
              <a:rPr lang="en-US" sz="1400" u="none" dirty="0"/>
              <a:t> van </a:t>
            </a:r>
            <a:r>
              <a:rPr lang="en-US" sz="1400" u="none" dirty="0" err="1"/>
              <a:t>alle</a:t>
            </a:r>
            <a:r>
              <a:rPr lang="en-US" sz="1400" u="none" dirty="0"/>
              <a:t> </a:t>
            </a:r>
            <a:r>
              <a:rPr lang="en-US" sz="1400" u="none" dirty="0" err="1"/>
              <a:t>gewone</a:t>
            </a:r>
            <a:r>
              <a:rPr lang="en-US" sz="1400" u="none" dirty="0"/>
              <a:t> </a:t>
            </a:r>
            <a:r>
              <a:rPr lang="en-US" sz="1400" u="none" dirty="0" err="1"/>
              <a:t>bestanden</a:t>
            </a:r>
            <a:r>
              <a:rPr lang="en-US" sz="1400" u="none" dirty="0"/>
              <a:t> in $map\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      </a:t>
            </a:r>
            <a:r>
              <a:rPr lang="en-US" sz="1400" u="none" dirty="0" err="1"/>
              <a:t>bedraagt</a:t>
            </a:r>
            <a:r>
              <a:rPr lang="en-US" sz="1400" u="none" dirty="0"/>
              <a:t> $</a:t>
            </a:r>
            <a:r>
              <a:rPr lang="en-US" sz="1400" u="none" dirty="0" err="1"/>
              <a:t>som</a:t>
            </a:r>
            <a:r>
              <a:rPr lang="en-US" sz="1400" u="none" dirty="0"/>
              <a:t> bytes."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fi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done</a:t>
            </a:r>
            <a:endParaRPr lang="en-US" sz="1400" b="1" u="none" dirty="0">
              <a:solidFill>
                <a:srgbClr val="009900"/>
              </a:solidFill>
            </a:endParaRPr>
          </a:p>
        </p:txBody>
      </p:sp>
      <p:sp>
        <p:nvSpPr>
          <p:cNvPr id="2380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Numerieke verwerking</a:t>
            </a:r>
            <a:endParaRPr lang="nl-NL"/>
          </a:p>
        </p:txBody>
      </p:sp>
      <p:sp>
        <p:nvSpPr>
          <p:cNvPr id="2380808" name="AutoShape 8"/>
          <p:cNvSpPr>
            <a:spLocks noChangeArrowheads="1"/>
          </p:cNvSpPr>
          <p:nvPr/>
        </p:nvSpPr>
        <p:spPr bwMode="auto">
          <a:xfrm>
            <a:off x="3567113" y="1981200"/>
            <a:ext cx="2736850" cy="969963"/>
          </a:xfrm>
          <a:prstGeom prst="wedgeRoundRectCallout">
            <a:avLst>
              <a:gd name="adj1" fmla="val -96056"/>
              <a:gd name="adj2" fmla="val -61130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just">
              <a:buFontTx/>
              <a:buNone/>
            </a:pPr>
            <a:r>
              <a:rPr lang="nl-NL" sz="1600" u="none" dirty="0">
                <a:latin typeface="Calibri" pitchFamily="34" charset="0"/>
              </a:rPr>
              <a:t>genereert een lijst van alle gewone bestanden in de gegeven </a:t>
            </a:r>
            <a:r>
              <a:rPr lang="nl-NL" sz="1600" i="1" u="none" dirty="0">
                <a:latin typeface="Calibri" pitchFamily="34" charset="0"/>
              </a:rPr>
              <a:t>map</a:t>
            </a:r>
            <a:endParaRPr lang="nl-NL" sz="1600" b="1" i="1" u="none" dirty="0">
              <a:latin typeface="Calibri" pitchFamily="34" charset="0"/>
            </a:endParaRPr>
          </a:p>
        </p:txBody>
      </p:sp>
      <p:sp>
        <p:nvSpPr>
          <p:cNvPr id="2380810" name="AutoShape 10"/>
          <p:cNvSpPr>
            <a:spLocks noChangeArrowheads="1"/>
          </p:cNvSpPr>
          <p:nvPr/>
        </p:nvSpPr>
        <p:spPr bwMode="auto">
          <a:xfrm>
            <a:off x="4268788" y="1989138"/>
            <a:ext cx="2463800" cy="969962"/>
          </a:xfrm>
          <a:prstGeom prst="wedgeRoundRectCallout">
            <a:avLst>
              <a:gd name="adj1" fmla="val -101741"/>
              <a:gd name="adj2" fmla="val -61130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l">
              <a:buFontTx/>
              <a:buNone/>
            </a:pPr>
            <a:r>
              <a:rPr lang="nl-NL" sz="1600" u="none">
                <a:latin typeface="Calibri" pitchFamily="34" charset="0"/>
              </a:rPr>
              <a:t>converteert de lijst zodat elke naam op een afzonderlijke regel staat</a:t>
            </a:r>
            <a:endParaRPr lang="nl-NL" sz="1600" b="1" i="1" u="none">
              <a:latin typeface="Calibri" pitchFamily="34" charset="0"/>
            </a:endParaRPr>
          </a:p>
        </p:txBody>
      </p:sp>
      <p:sp>
        <p:nvSpPr>
          <p:cNvPr id="2380811" name="AutoShape 11"/>
          <p:cNvSpPr>
            <a:spLocks noChangeArrowheads="1"/>
          </p:cNvSpPr>
          <p:nvPr/>
        </p:nvSpPr>
        <p:spPr bwMode="auto">
          <a:xfrm>
            <a:off x="3995738" y="2349500"/>
            <a:ext cx="2573337" cy="969963"/>
          </a:xfrm>
          <a:prstGeom prst="wedgeRoundRectCallout">
            <a:avLst>
              <a:gd name="adj1" fmla="val -113111"/>
              <a:gd name="adj2" fmla="val -76843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l">
              <a:buFontTx/>
              <a:buNone/>
            </a:pPr>
            <a:r>
              <a:rPr lang="nl-NL" sz="1600" u="none">
                <a:latin typeface="Calibri" pitchFamily="34" charset="0"/>
              </a:rPr>
              <a:t>leest elke bestandsnaam uit de lijst totdat er geen namen meer voorkomen</a:t>
            </a:r>
            <a:endParaRPr lang="nl-NL" sz="1600" b="1" i="1" u="none">
              <a:latin typeface="Calibri" pitchFamily="34" charset="0"/>
            </a:endParaRPr>
          </a:p>
        </p:txBody>
      </p:sp>
      <p:sp>
        <p:nvSpPr>
          <p:cNvPr id="2380812" name="AutoShape 12"/>
          <p:cNvSpPr>
            <a:spLocks noChangeArrowheads="1"/>
          </p:cNvSpPr>
          <p:nvPr/>
        </p:nvSpPr>
        <p:spPr bwMode="auto">
          <a:xfrm>
            <a:off x="5292725" y="2636838"/>
            <a:ext cx="3186113" cy="969962"/>
          </a:xfrm>
          <a:prstGeom prst="wedgeRoundRectCallout">
            <a:avLst>
              <a:gd name="adj1" fmla="val -77903"/>
              <a:gd name="adj2" fmla="val -64731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l">
              <a:buFontTx/>
              <a:buNone/>
            </a:pPr>
            <a:r>
              <a:rPr lang="nl-NL" sz="1600" u="none">
                <a:latin typeface="Calibri" pitchFamily="34" charset="0"/>
              </a:rPr>
              <a:t>constructie relatieve padnaam van bestand, ten opzichte van map gegeven op commandolijn</a:t>
            </a:r>
            <a:endParaRPr lang="nl-NL" sz="1600" b="1" i="1" u="none">
              <a:latin typeface="Calibri" pitchFamily="34" charset="0"/>
            </a:endParaRPr>
          </a:p>
        </p:txBody>
      </p:sp>
      <p:sp>
        <p:nvSpPr>
          <p:cNvPr id="2380813" name="Line 13"/>
          <p:cNvSpPr>
            <a:spLocks noChangeShapeType="1"/>
          </p:cNvSpPr>
          <p:nvPr/>
        </p:nvSpPr>
        <p:spPr bwMode="auto">
          <a:xfrm>
            <a:off x="4533900" y="3173413"/>
            <a:ext cx="830263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 type="none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nl-NL"/>
          </a:p>
        </p:txBody>
      </p:sp>
      <p:sp>
        <p:nvSpPr>
          <p:cNvPr id="2380814" name="AutoShape 14"/>
          <p:cNvSpPr>
            <a:spLocks noChangeArrowheads="1"/>
          </p:cNvSpPr>
          <p:nvPr/>
        </p:nvSpPr>
        <p:spPr bwMode="auto">
          <a:xfrm>
            <a:off x="3152775" y="3349625"/>
            <a:ext cx="3146425" cy="969963"/>
          </a:xfrm>
          <a:prstGeom prst="wedgeRoundRectCallout">
            <a:avLst>
              <a:gd name="adj1" fmla="val -72046"/>
              <a:gd name="adj2" fmla="val -63912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l">
              <a:buFontTx/>
              <a:buNone/>
            </a:pPr>
            <a:r>
              <a:rPr lang="nl-NL" sz="1600" u="none" dirty="0">
                <a:latin typeface="Calibri" pitchFamily="34" charset="0"/>
              </a:rPr>
              <a:t>geeft einde argumentenlijst aan, voor geval bestandsinformatie zou beginnen met </a:t>
            </a:r>
            <a:r>
              <a:rPr lang="nl-NL" sz="1600" b="1" u="none" dirty="0">
                <a:latin typeface="Calibri" pitchFamily="34" charset="0"/>
              </a:rPr>
              <a:t>-</a:t>
            </a:r>
            <a:endParaRPr lang="nl-NL" sz="1600" b="1" i="1" u="none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38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0808" grpId="0" animBg="1"/>
      <p:bldP spid="2380810" grpId="0" animBg="1"/>
      <p:bldP spid="2380811" grpId="0" animBg="1"/>
      <p:bldP spid="2380812" grpId="0" animBg="1"/>
      <p:bldP spid="2380812" grpId="1" animBg="1"/>
      <p:bldP spid="2380813" grpId="0" animBg="1"/>
      <p:bldP spid="2380813" grpId="1" animBg="1"/>
      <p:bldP spid="23808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Commando exec</a:t>
            </a:r>
            <a:endParaRPr lang="nl-NL"/>
          </a:p>
        </p:txBody>
      </p:sp>
      <p:sp>
        <p:nvSpPr>
          <p:cNvPr id="2364419" name="Rectangle 3"/>
          <p:cNvSpPr>
            <a:spLocks noChangeArrowheads="1"/>
          </p:cNvSpPr>
          <p:nvPr/>
        </p:nvSpPr>
        <p:spPr bwMode="auto">
          <a:xfrm>
            <a:off x="863600" y="1484312"/>
            <a:ext cx="8388350" cy="4087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analogon</a:t>
            </a:r>
            <a:r>
              <a:rPr lang="en-US" sz="2400" u="none" dirty="0">
                <a:latin typeface="Calibri" pitchFamily="34" charset="0"/>
              </a:rPr>
              <a:t> van </a:t>
            </a:r>
            <a:r>
              <a:rPr lang="en-US" sz="2400" i="1" u="none" dirty="0">
                <a:latin typeface="Calibri" pitchFamily="34" charset="0"/>
              </a:rPr>
              <a:t>UNIX loader</a:t>
            </a:r>
            <a:r>
              <a:rPr lang="en-US" sz="2400" u="none" dirty="0">
                <a:latin typeface="Calibri" pitchFamily="34" charset="0"/>
              </a:rPr>
              <a:t> op </a:t>
            </a:r>
            <a:r>
              <a:rPr lang="en-US" sz="2400" u="none" dirty="0" err="1">
                <a:latin typeface="Calibri" pitchFamily="34" charset="0"/>
              </a:rPr>
              <a:t>commandoniveau</a:t>
            </a:r>
            <a:r>
              <a:rPr lang="en-US" sz="800" u="none" dirty="0">
                <a:latin typeface="Calibri" pitchFamily="34" charset="0"/>
              </a:rPr>
              <a:t/>
            </a:r>
            <a:br>
              <a:rPr lang="en-US" sz="800" u="none" dirty="0">
                <a:latin typeface="Calibri" pitchFamily="34" charset="0"/>
              </a:rPr>
            </a:br>
            <a:endParaRPr lang="en-US" sz="8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gebruikt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voor</a:t>
            </a:r>
            <a:r>
              <a:rPr lang="en-US" sz="2400" u="none" dirty="0">
                <a:latin typeface="Calibri" pitchFamily="34" charset="0"/>
              </a:rPr>
              <a:t> twee </a:t>
            </a:r>
            <a:r>
              <a:rPr lang="en-US" sz="2400" u="none" dirty="0" err="1">
                <a:latin typeface="Calibri" pitchFamily="34" charset="0"/>
              </a:rPr>
              <a:t>verschillende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doeleinden</a:t>
            </a:r>
            <a:r>
              <a:rPr lang="en-US" sz="400" u="none" dirty="0">
                <a:latin typeface="Calibri" pitchFamily="34" charset="0"/>
              </a:rPr>
              <a:t/>
            </a:r>
            <a:br>
              <a:rPr lang="en-US" sz="400" u="none" dirty="0">
                <a:latin typeface="Calibri" pitchFamily="34" charset="0"/>
              </a:rPr>
            </a:br>
            <a:endParaRPr lang="en-US" sz="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uitvoeren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van commando's/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programma's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br>
              <a:rPr lang="en-US" sz="2000" u="none" dirty="0">
                <a:latin typeface="Calibri" pitchFamily="34" charset="0"/>
                <a:sym typeface="Symbol" pitchFamily="18" charset="2"/>
              </a:rPr>
            </a:br>
            <a:r>
              <a:rPr lang="en-US" sz="2000" u="none" dirty="0">
                <a:latin typeface="Calibri" pitchFamily="34" charset="0"/>
                <a:sym typeface="Symbol" pitchFamily="18" charset="2"/>
              </a:rPr>
              <a:t>in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plaats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van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huidige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proces</a:t>
            </a:r>
            <a:endParaRPr lang="en-US" sz="2000" u="none" dirty="0">
              <a:latin typeface="Calibri" pitchFamily="34" charset="0"/>
              <a:sym typeface="Symbol" pitchFamily="18" charset="2"/>
            </a:endParaRP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huidige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proces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is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proces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dat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b="1" u="none" dirty="0">
                <a:latin typeface="Courier New"/>
                <a:sym typeface="Courier New"/>
              </a:rPr>
              <a:t>exec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commando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uitvoert</a:t>
            </a:r>
            <a:endParaRPr lang="en-US" sz="1800" u="none" dirty="0">
              <a:latin typeface="Calibri" pitchFamily="34" charset="0"/>
              <a:sym typeface="Symbol" pitchFamily="18" charset="2"/>
            </a:endParaRP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dit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is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gewoonlijk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de shell</a:t>
            </a:r>
            <a:endParaRPr lang="en-US" sz="400" u="none" dirty="0">
              <a:latin typeface="Calibri" pitchFamily="34" charset="0"/>
              <a:sym typeface="Symbol" pitchFamily="18" charset="2"/>
            </a:endParaRPr>
          </a:p>
          <a:p>
            <a:pPr marL="1143000" lvl="2" indent="-228600" algn="l"/>
            <a:endParaRPr lang="en-US" sz="4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openen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en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sluiten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van </a:t>
            </a:r>
            <a:r>
              <a:rPr lang="en-US" sz="2000" i="1" u="none" dirty="0">
                <a:latin typeface="Calibri" pitchFamily="34" charset="0"/>
                <a:sym typeface="Symbol" pitchFamily="18" charset="2"/>
              </a:rPr>
              <a:t>file descriptors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>
                <a:latin typeface="Calibri" pitchFamily="34" charset="0"/>
                <a:sym typeface="Symbol" pitchFamily="18" charset="2"/>
              </a:rPr>
              <a:t>in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combinatie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met </a:t>
            </a:r>
            <a:r>
              <a:rPr lang="en-US" sz="1800" i="1" u="none" dirty="0">
                <a:latin typeface="Calibri" pitchFamily="34" charset="0"/>
                <a:sym typeface="Symbol" pitchFamily="18" charset="2"/>
              </a:rPr>
              <a:t>redirection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operatoren</a:t>
            </a:r>
            <a:endParaRPr lang="en-US" sz="1800" u="none" dirty="0">
              <a:latin typeface="Calibri" pitchFamily="34" charset="0"/>
              <a:sym typeface="Symbol" pitchFamily="18" charset="2"/>
            </a:endParaRP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kan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gebruikt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worden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om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informatie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te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lezen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uit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en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te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br>
              <a:rPr lang="en-US" sz="1800" u="none" dirty="0">
                <a:latin typeface="Calibri" pitchFamily="34" charset="0"/>
                <a:sym typeface="Symbol" pitchFamily="18" charset="2"/>
              </a:rPr>
            </a:b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schrijven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naar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bestanden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(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inclusief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speciale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bestanden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4419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826" name="AutoShape 2"/>
          <p:cNvSpPr>
            <a:spLocks noChangeArrowheads="1"/>
          </p:cNvSpPr>
          <p:nvPr/>
        </p:nvSpPr>
        <p:spPr bwMode="auto">
          <a:xfrm>
            <a:off x="1331913" y="1346200"/>
            <a:ext cx="7416800" cy="5251450"/>
          </a:xfrm>
          <a:prstGeom prst="foldedCorner">
            <a:avLst>
              <a:gd name="adj" fmla="val 2954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>
                <a:solidFill>
                  <a:srgbClr val="009900"/>
                </a:solidFill>
              </a:rPr>
              <a:t>$ </a:t>
            </a:r>
            <a:r>
              <a:rPr lang="en-US" sz="1400" b="1" u="none"/>
              <a:t>fs dir1 dir2</a:t>
            </a:r>
            <a:endParaRPr lang="nl-NL" sz="1400" b="1" u="none">
              <a:solidFill>
                <a:srgbClr val="009900"/>
              </a:solidFill>
            </a:endParaRPr>
          </a:p>
        </p:txBody>
      </p:sp>
      <p:sp>
        <p:nvSpPr>
          <p:cNvPr id="2381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Numerieke verwerking</a:t>
            </a:r>
            <a:endParaRPr lang="nl-NL"/>
          </a:p>
        </p:txBody>
      </p:sp>
      <p:sp>
        <p:nvSpPr>
          <p:cNvPr id="2381831" name="AutoShape 7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/>
              <a:t>Syntaxis: fs [map]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81841" name="AutoShape 17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/>
              <a:t>  </a:t>
            </a:r>
            <a:r>
              <a:rPr lang="en-US" sz="1400" b="1" u="none"/>
              <a:t>fs file1</a:t>
            </a:r>
            <a:endParaRPr lang="en-US" sz="1400" b="1" u="none">
              <a:solidFill>
                <a:srgbClr val="009900"/>
              </a:solidFill>
            </a:endParaRPr>
          </a:p>
        </p:txBody>
      </p:sp>
      <p:sp>
        <p:nvSpPr>
          <p:cNvPr id="2381842" name="AutoShape 18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/>
              <a:t>Syntaxis: fs [map]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81843" name="AutoShape 19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fs</a:t>
            </a:r>
            <a:endParaRPr lang="en-US" sz="1400" b="1" u="none">
              <a:solidFill>
                <a:srgbClr val="009900"/>
              </a:solidFill>
            </a:endParaRPr>
          </a:p>
        </p:txBody>
      </p:sp>
      <p:sp>
        <p:nvSpPr>
          <p:cNvPr id="2381844" name="AutoShape 20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/>
              <a:t>De grootte van alle gewone bestanden in je huidige directory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/>
              <a:t>bedraagt 1341 bytes.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81845" name="AutoShape 21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fs .</a:t>
            </a:r>
            <a:endParaRPr lang="en-US" sz="1400" b="1" u="none">
              <a:solidFill>
                <a:srgbClr val="009900"/>
              </a:solidFill>
            </a:endParaRPr>
          </a:p>
        </p:txBody>
      </p:sp>
      <p:sp>
        <p:nvSpPr>
          <p:cNvPr id="2381846" name="AutoShape 22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/>
              <a:t>De grootte van alle gewone bestanden in je huidige directory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/>
              <a:t>bedraagt 1341 bytes.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81847" name="AutoShape 23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/>
              <a:t>  fs ..</a:t>
            </a:r>
            <a:endParaRPr lang="en-US" sz="1400" b="1" u="none">
              <a:solidFill>
                <a:srgbClr val="009900"/>
              </a:solidFill>
            </a:endParaRPr>
          </a:p>
        </p:txBody>
      </p:sp>
      <p:sp>
        <p:nvSpPr>
          <p:cNvPr id="2381848" name="AutoShape 24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De </a:t>
            </a:r>
            <a:r>
              <a:rPr lang="en-US" sz="1400" u="none" dirty="0" err="1"/>
              <a:t>grootte</a:t>
            </a:r>
            <a:r>
              <a:rPr lang="en-US" sz="1400" u="none" dirty="0"/>
              <a:t> van </a:t>
            </a:r>
            <a:r>
              <a:rPr lang="en-US" sz="1400" u="none" dirty="0" err="1"/>
              <a:t>alle</a:t>
            </a:r>
            <a:r>
              <a:rPr lang="en-US" sz="1400" u="none" dirty="0"/>
              <a:t> </a:t>
            </a:r>
            <a:r>
              <a:rPr lang="en-US" sz="1400" u="none" dirty="0" err="1"/>
              <a:t>gewone</a:t>
            </a:r>
            <a:r>
              <a:rPr lang="en-US" sz="1400" u="none" dirty="0"/>
              <a:t> </a:t>
            </a:r>
            <a:r>
              <a:rPr lang="en-US" sz="1400" u="none" dirty="0" err="1"/>
              <a:t>bestanden</a:t>
            </a:r>
            <a:r>
              <a:rPr lang="en-US" sz="1400" u="none" dirty="0"/>
              <a:t> in .. </a:t>
            </a:r>
            <a:r>
              <a:rPr lang="en-US" sz="1400" u="none" dirty="0" err="1"/>
              <a:t>bedraagt</a:t>
            </a:r>
            <a:r>
              <a:rPr lang="en-US" sz="1400" u="none" dirty="0"/>
              <a:t> 575847 bytes.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81849" name="AutoShape 25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</a:t>
            </a:r>
            <a:r>
              <a:rPr lang="en-US" sz="1400" b="1" u="none" dirty="0" err="1"/>
              <a:t>fs</a:t>
            </a:r>
            <a:r>
              <a:rPr lang="en-US" sz="1400" b="1" u="none" dirty="0"/>
              <a:t> ~</a:t>
            </a:r>
            <a:endParaRPr lang="en-US" sz="1400" b="1" u="none" dirty="0">
              <a:solidFill>
                <a:srgbClr val="009900"/>
              </a:solidFill>
            </a:endParaRPr>
          </a:p>
        </p:txBody>
      </p:sp>
      <p:sp>
        <p:nvSpPr>
          <p:cNvPr id="2381850" name="AutoShape 26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De </a:t>
            </a:r>
            <a:r>
              <a:rPr lang="en-US" sz="1400" u="none" dirty="0" err="1"/>
              <a:t>grootte</a:t>
            </a:r>
            <a:r>
              <a:rPr lang="en-US" sz="1400" u="none" dirty="0"/>
              <a:t> van </a:t>
            </a:r>
            <a:r>
              <a:rPr lang="en-US" sz="1400" u="none" dirty="0" err="1"/>
              <a:t>alle</a:t>
            </a:r>
            <a:r>
              <a:rPr lang="en-US" sz="1400" u="none" dirty="0"/>
              <a:t> </a:t>
            </a:r>
            <a:r>
              <a:rPr lang="en-US" sz="1400" u="none" dirty="0" err="1"/>
              <a:t>gewone</a:t>
            </a:r>
            <a:r>
              <a:rPr lang="en-US" sz="1400" u="none" dirty="0"/>
              <a:t> </a:t>
            </a:r>
            <a:r>
              <a:rPr lang="en-US" sz="1400" u="none" dirty="0" err="1"/>
              <a:t>bestanden</a:t>
            </a:r>
            <a:r>
              <a:rPr lang="en-US" sz="1400" u="none" dirty="0"/>
              <a:t> in /staff/</a:t>
            </a:r>
            <a:r>
              <a:rPr lang="en-US" sz="1400" u="none" dirty="0" err="1"/>
              <a:t>fwet</a:t>
            </a:r>
            <a:r>
              <a:rPr lang="en-US" sz="1400" u="none" dirty="0"/>
              <a:t>/</a:t>
            </a:r>
            <a:r>
              <a:rPr lang="en-US" sz="1400" u="none" dirty="0" err="1"/>
              <a:t>pdawyndt</a:t>
            </a: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 err="1"/>
              <a:t>bedraagt</a:t>
            </a:r>
            <a:r>
              <a:rPr lang="en-US" sz="1400" u="none" dirty="0"/>
              <a:t> 748204 bytes.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81851" name="AutoShape 27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b="1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</a:t>
            </a:r>
            <a:r>
              <a:rPr lang="en-US" sz="1400" b="1" u="none" dirty="0" err="1"/>
              <a:t>fs</a:t>
            </a:r>
            <a:r>
              <a:rPr lang="en-US" sz="1400" b="1" u="none" dirty="0"/>
              <a:t> ~/examples</a:t>
            </a:r>
            <a:endParaRPr lang="en-US" sz="1400" b="1" u="none" dirty="0">
              <a:solidFill>
                <a:srgbClr val="009900"/>
              </a:solidFill>
            </a:endParaRPr>
          </a:p>
        </p:txBody>
      </p:sp>
      <p:sp>
        <p:nvSpPr>
          <p:cNvPr id="2381852" name="AutoShape 28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De </a:t>
            </a:r>
            <a:r>
              <a:rPr lang="en-US" sz="1400" u="none" dirty="0" err="1"/>
              <a:t>grootte</a:t>
            </a:r>
            <a:r>
              <a:rPr lang="en-US" sz="1400" u="none" dirty="0"/>
              <a:t> van </a:t>
            </a:r>
            <a:r>
              <a:rPr lang="en-US" sz="1400" u="none" dirty="0" err="1"/>
              <a:t>alle</a:t>
            </a:r>
            <a:r>
              <a:rPr lang="en-US" sz="1400" u="none" dirty="0"/>
              <a:t> </a:t>
            </a:r>
            <a:r>
              <a:rPr lang="en-US" sz="1400" u="none" dirty="0" err="1"/>
              <a:t>gewone</a:t>
            </a:r>
            <a:r>
              <a:rPr lang="en-US" sz="1400" u="none" dirty="0"/>
              <a:t> </a:t>
            </a:r>
            <a:r>
              <a:rPr lang="en-US" sz="1400" u="none" dirty="0" err="1"/>
              <a:t>bestanden</a:t>
            </a:r>
            <a:r>
              <a:rPr lang="en-US" sz="1400" u="none" dirty="0"/>
              <a:t> in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u="none" dirty="0"/>
              <a:t>/staff/</a:t>
            </a:r>
            <a:r>
              <a:rPr lang="en-US" sz="1400" u="none" dirty="0" err="1"/>
              <a:t>fwet</a:t>
            </a:r>
            <a:r>
              <a:rPr lang="en-US" sz="1400" u="none" dirty="0"/>
              <a:t>/</a:t>
            </a:r>
            <a:r>
              <a:rPr lang="en-US" sz="1400" u="none" dirty="0" err="1"/>
              <a:t>pdawyndt</a:t>
            </a:r>
            <a:r>
              <a:rPr lang="en-US" sz="1400" u="none" dirty="0"/>
              <a:t>/examples </a:t>
            </a:r>
            <a:r>
              <a:rPr lang="en-US" sz="1400" u="none" dirty="0" err="1"/>
              <a:t>bedraagt</a:t>
            </a:r>
            <a:r>
              <a:rPr lang="en-US" sz="1400" u="none" dirty="0"/>
              <a:t> 29838 bytes.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1826" grpId="0" animBg="1"/>
      <p:bldP spid="2381831" grpId="0" animBg="1"/>
      <p:bldP spid="2381841" grpId="0" animBg="1"/>
      <p:bldP spid="2381842" grpId="0" animBg="1"/>
      <p:bldP spid="2381843" grpId="0" animBg="1"/>
      <p:bldP spid="2381844" grpId="0" animBg="1"/>
      <p:bldP spid="2381845" grpId="0" animBg="1"/>
      <p:bldP spid="2381846" grpId="0" animBg="1"/>
      <p:bldP spid="2381847" grpId="0" animBg="1"/>
      <p:bldP spid="2381848" grpId="0" animBg="1"/>
      <p:bldP spid="2381849" grpId="0" animBg="1"/>
      <p:bldP spid="2381850" grpId="0" animBg="1"/>
      <p:bldP spid="2381851" grpId="0" animBg="1"/>
      <p:bldP spid="23818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7"/>
          <p:cNvSpPr>
            <a:spLocks noChangeShapeType="1"/>
          </p:cNvSpPr>
          <p:nvPr/>
        </p:nvSpPr>
        <p:spPr bwMode="auto">
          <a:xfrm>
            <a:off x="5796136" y="4670731"/>
            <a:ext cx="1080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>
            <a:off x="5796136" y="3399892"/>
            <a:ext cx="1080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Onderbrekingssignalen</a:t>
            </a:r>
            <a:endParaRPr lang="nl-NL" dirty="0"/>
          </a:p>
        </p:txBody>
      </p:sp>
      <p:sp>
        <p:nvSpPr>
          <p:cNvPr id="34" name="AutoShape 14"/>
          <p:cNvSpPr>
            <a:spLocks noChangeAspect="1" noChangeArrowheads="1"/>
          </p:cNvSpPr>
          <p:nvPr/>
        </p:nvSpPr>
        <p:spPr bwMode="auto">
          <a:xfrm rot="16200000">
            <a:off x="3762375" y="2699458"/>
            <a:ext cx="1619250" cy="2659857"/>
          </a:xfrm>
          <a:prstGeom prst="can">
            <a:avLst>
              <a:gd name="adj" fmla="val 41066"/>
            </a:avLst>
          </a:prstGeom>
          <a:gradFill rotWithShape="1">
            <a:gsLst>
              <a:gs pos="0">
                <a:srgbClr val="D7F0F9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483768" y="4029386"/>
            <a:ext cx="1080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36" name="Tekstvak 35"/>
          <p:cNvSpPr txBox="1"/>
          <p:nvPr/>
        </p:nvSpPr>
        <p:spPr>
          <a:xfrm>
            <a:off x="772979" y="3648284"/>
            <a:ext cx="1710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fr-BE" sz="2000" b="0" i="0" u="none" dirty="0">
                <a:latin typeface="Calibri" pitchFamily="34" charset="0"/>
              </a:rPr>
              <a:t>standard input</a:t>
            </a:r>
          </a:p>
          <a:p>
            <a:pPr>
              <a:buNone/>
            </a:pPr>
            <a:r>
              <a:rPr lang="fr-BE" sz="2000" b="0" i="0" u="none" dirty="0">
                <a:solidFill>
                  <a:srgbClr val="C00000"/>
                </a:solidFill>
                <a:latin typeface="Calibri" pitchFamily="34" charset="0"/>
              </a:rPr>
              <a:t>(</a:t>
            </a:r>
            <a:r>
              <a:rPr lang="fr-BE" sz="2000" i="0" u="none" dirty="0" err="1">
                <a:solidFill>
                  <a:srgbClr val="C00000"/>
                </a:solidFill>
                <a:cs typeface="Courier New" pitchFamily="49" charset="0"/>
              </a:rPr>
              <a:t>stdin</a:t>
            </a:r>
            <a:r>
              <a:rPr lang="fr-BE" sz="2000" b="0" i="0" u="none" dirty="0">
                <a:solidFill>
                  <a:srgbClr val="C00000"/>
                </a:solidFill>
                <a:latin typeface="Calibri" pitchFamily="34" charset="0"/>
              </a:rPr>
              <a:t>)</a:t>
            </a:r>
            <a:endParaRPr lang="nl-NL" sz="2000" b="0" i="0" u="none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9" name="Tekstvak 38"/>
          <p:cNvSpPr txBox="1"/>
          <p:nvPr/>
        </p:nvSpPr>
        <p:spPr>
          <a:xfrm>
            <a:off x="6802174" y="3007484"/>
            <a:ext cx="1872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fr-BE" sz="2000" b="0" i="0" u="none" dirty="0">
                <a:latin typeface="Calibri" pitchFamily="34" charset="0"/>
              </a:rPr>
              <a:t>standard output</a:t>
            </a:r>
          </a:p>
          <a:p>
            <a:pPr>
              <a:buNone/>
            </a:pPr>
            <a:r>
              <a:rPr lang="fr-BE" sz="2000" b="0" i="0" u="none" dirty="0">
                <a:solidFill>
                  <a:srgbClr val="C00000"/>
                </a:solidFill>
                <a:latin typeface="Calibri" pitchFamily="34" charset="0"/>
              </a:rPr>
              <a:t>(</a:t>
            </a:r>
            <a:r>
              <a:rPr lang="fr-BE" sz="2000" i="0" u="none" dirty="0" err="1">
                <a:solidFill>
                  <a:srgbClr val="C00000"/>
                </a:solidFill>
                <a:cs typeface="Courier New" pitchFamily="49" charset="0"/>
              </a:rPr>
              <a:t>stdout</a:t>
            </a:r>
            <a:r>
              <a:rPr lang="fr-BE" sz="2000" b="0" i="0" u="none" dirty="0">
                <a:solidFill>
                  <a:srgbClr val="C00000"/>
                </a:solidFill>
                <a:latin typeface="Calibri" pitchFamily="34" charset="0"/>
              </a:rPr>
              <a:t>)</a:t>
            </a:r>
            <a:endParaRPr lang="nl-NL" sz="2000" b="0" i="0" u="none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1" name="Tekstvak 40"/>
          <p:cNvSpPr txBox="1"/>
          <p:nvPr/>
        </p:nvSpPr>
        <p:spPr>
          <a:xfrm>
            <a:off x="6893994" y="4278323"/>
            <a:ext cx="16890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fr-BE" sz="2000" b="0" i="0" u="none" dirty="0">
                <a:latin typeface="Calibri" pitchFamily="34" charset="0"/>
              </a:rPr>
              <a:t>standard </a:t>
            </a:r>
            <a:r>
              <a:rPr lang="fr-BE" sz="2000" b="0" i="0" u="none" dirty="0" err="1">
                <a:latin typeface="Calibri" pitchFamily="34" charset="0"/>
              </a:rPr>
              <a:t>error</a:t>
            </a:r>
            <a:endParaRPr lang="fr-BE" sz="2000" b="0" i="0" u="none" dirty="0">
              <a:latin typeface="Calibri" pitchFamily="34" charset="0"/>
            </a:endParaRPr>
          </a:p>
          <a:p>
            <a:pPr>
              <a:buNone/>
            </a:pPr>
            <a:r>
              <a:rPr lang="fr-BE" sz="2000" b="0" i="0" u="none" dirty="0">
                <a:solidFill>
                  <a:srgbClr val="C00000"/>
                </a:solidFill>
                <a:latin typeface="Calibri" pitchFamily="34" charset="0"/>
              </a:rPr>
              <a:t>(</a:t>
            </a:r>
            <a:r>
              <a:rPr lang="fr-BE" sz="2000" i="0" u="none" dirty="0" err="1">
                <a:solidFill>
                  <a:srgbClr val="C00000"/>
                </a:solidFill>
                <a:cs typeface="Courier New" pitchFamily="49" charset="0"/>
              </a:rPr>
              <a:t>stderr</a:t>
            </a:r>
            <a:r>
              <a:rPr lang="fr-BE" sz="2000" b="0" i="0" u="none" dirty="0">
                <a:solidFill>
                  <a:srgbClr val="C00000"/>
                </a:solidFill>
                <a:latin typeface="Calibri" pitchFamily="34" charset="0"/>
              </a:rPr>
              <a:t>)</a:t>
            </a:r>
            <a:endParaRPr lang="nl-NL" sz="2000" b="0" i="0" u="none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55" name="Tekstvak 54"/>
          <p:cNvSpPr txBox="1"/>
          <p:nvPr/>
        </p:nvSpPr>
        <p:spPr>
          <a:xfrm>
            <a:off x="4008760" y="3613888"/>
            <a:ext cx="176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BE" b="0" i="0" u="none" dirty="0">
                <a:latin typeface="Calibri" pitchFamily="34" charset="0"/>
              </a:rPr>
              <a:t>UNIX commando</a:t>
            </a:r>
            <a:endParaRPr lang="nl-NL" b="0" i="0" u="none" dirty="0">
              <a:latin typeface="Calibri" pitchFamily="34" charset="0"/>
            </a:endParaRPr>
          </a:p>
        </p:txBody>
      </p:sp>
      <p:grpSp>
        <p:nvGrpSpPr>
          <p:cNvPr id="23" name="Groep 22"/>
          <p:cNvGrpSpPr/>
          <p:nvPr/>
        </p:nvGrpSpPr>
        <p:grpSpPr>
          <a:xfrm>
            <a:off x="492397" y="1397143"/>
            <a:ext cx="7214695" cy="5073777"/>
            <a:chOff x="492397" y="1235543"/>
            <a:chExt cx="7214695" cy="5073777"/>
          </a:xfrm>
        </p:grpSpPr>
        <p:cxnSp>
          <p:nvCxnSpPr>
            <p:cNvPr id="32" name="Gebogen verbindingslijn 31"/>
            <p:cNvCxnSpPr/>
            <p:nvPr/>
          </p:nvCxnSpPr>
          <p:spPr bwMode="auto">
            <a:xfrm>
              <a:off x="5064744" y="4679144"/>
              <a:ext cx="781536" cy="663047"/>
            </a:xfrm>
            <a:prstGeom prst="bentConnector3">
              <a:avLst>
                <a:gd name="adj1" fmla="val -625"/>
              </a:avLst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grpSp>
          <p:nvGrpSpPr>
            <p:cNvPr id="9" name="Groep 8"/>
            <p:cNvGrpSpPr/>
            <p:nvPr/>
          </p:nvGrpSpPr>
          <p:grpSpPr>
            <a:xfrm>
              <a:off x="492397" y="1235543"/>
              <a:ext cx="7214695" cy="5073777"/>
              <a:chOff x="492397" y="1235543"/>
              <a:chExt cx="7214695" cy="5073777"/>
            </a:xfrm>
          </p:grpSpPr>
          <p:cxnSp>
            <p:nvCxnSpPr>
              <p:cNvPr id="43" name="Gebogen verbindingslijn 42"/>
              <p:cNvCxnSpPr/>
              <p:nvPr/>
            </p:nvCxnSpPr>
            <p:spPr bwMode="auto">
              <a:xfrm rot="16200000" flipH="1">
                <a:off x="3713228" y="2332776"/>
                <a:ext cx="900000" cy="540000"/>
              </a:xfrm>
              <a:prstGeom prst="bentConnector3">
                <a:avLst>
                  <a:gd name="adj1" fmla="val -570"/>
                </a:avLst>
              </a:prstGeom>
              <a:noFill/>
              <a:ln w="190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sp>
            <p:nvSpPr>
              <p:cNvPr id="48" name="Tekstvak 47"/>
              <p:cNvSpPr txBox="1"/>
              <p:nvPr/>
            </p:nvSpPr>
            <p:spPr>
              <a:xfrm>
                <a:off x="1533787" y="1556792"/>
                <a:ext cx="30128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fr-BE" sz="2000" b="0" i="0" u="none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commandolijnargumenten</a:t>
                </a:r>
                <a:endParaRPr lang="fr-BE" sz="2000" b="0" i="0" u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endParaRPr>
              </a:p>
              <a:p>
                <a:pPr>
                  <a:buNone/>
                </a:pPr>
                <a:r>
                  <a:rPr lang="fr-BE" sz="2000" b="0" i="0" u="none" dirty="0">
                    <a:solidFill>
                      <a:srgbClr val="C00000"/>
                    </a:solidFill>
                    <a:latin typeface="Calibri" pitchFamily="34" charset="0"/>
                  </a:rPr>
                  <a:t>(</a:t>
                </a:r>
                <a:r>
                  <a:rPr lang="fr-BE" sz="2000" i="0" u="none" dirty="0" err="1">
                    <a:solidFill>
                      <a:srgbClr val="C00000"/>
                    </a:solidFill>
                    <a:cs typeface="Courier New" pitchFamily="49" charset="0"/>
                  </a:rPr>
                  <a:t>argc,argv</a:t>
                </a:r>
                <a:r>
                  <a:rPr lang="fr-BE" sz="2000" b="0" i="0" u="none" dirty="0">
                    <a:solidFill>
                      <a:srgbClr val="C00000"/>
                    </a:solidFill>
                    <a:latin typeface="Calibri" pitchFamily="34" charset="0"/>
                  </a:rPr>
                  <a:t>)</a:t>
                </a:r>
                <a:endParaRPr lang="nl-NL" sz="2000" b="0" i="0" u="none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49" name="Gebogen verbindingslijn 48"/>
              <p:cNvCxnSpPr/>
              <p:nvPr/>
            </p:nvCxnSpPr>
            <p:spPr bwMode="auto">
              <a:xfrm rot="5400000">
                <a:off x="5141804" y="2328980"/>
                <a:ext cx="900000" cy="540120"/>
              </a:xfrm>
              <a:prstGeom prst="bentConnector3">
                <a:avLst>
                  <a:gd name="adj1" fmla="val -1038"/>
                </a:avLst>
              </a:prstGeom>
              <a:noFill/>
              <a:ln w="190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sp>
            <p:nvSpPr>
              <p:cNvPr id="52" name="Tekstvak 51"/>
              <p:cNvSpPr txBox="1"/>
              <p:nvPr/>
            </p:nvSpPr>
            <p:spPr>
              <a:xfrm>
                <a:off x="3419872" y="5539879"/>
                <a:ext cx="20345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fr-BE" sz="2000" b="0" i="0" u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exit </a:t>
                </a:r>
                <a:r>
                  <a:rPr lang="fr-BE" sz="2000" b="0" i="0" u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status</a:t>
                </a:r>
                <a:endParaRPr lang="fr-BE" sz="2000" b="0" i="0" u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endParaRPr>
              </a:p>
              <a:p>
                <a:pPr>
                  <a:buNone/>
                </a:pPr>
                <a:r>
                  <a:rPr lang="fr-BE" sz="2000" b="0" i="0" u="none" dirty="0">
                    <a:solidFill>
                      <a:srgbClr val="C00000"/>
                    </a:solidFill>
                    <a:latin typeface="Calibri" pitchFamily="34" charset="0"/>
                  </a:rPr>
                  <a:t>(</a:t>
                </a:r>
                <a:r>
                  <a:rPr lang="fr-BE" sz="2000" i="0" u="none" dirty="0" err="1">
                    <a:solidFill>
                      <a:srgbClr val="C00000"/>
                    </a:solidFill>
                    <a:cs typeface="Courier New" pitchFamily="49" charset="0"/>
                  </a:rPr>
                  <a:t>return,exit</a:t>
                </a:r>
                <a:r>
                  <a:rPr lang="fr-BE" sz="2000" b="0" i="0" u="none" dirty="0">
                    <a:solidFill>
                      <a:srgbClr val="C00000"/>
                    </a:solidFill>
                    <a:latin typeface="Calibri" pitchFamily="34" charset="0"/>
                  </a:rPr>
                  <a:t>)</a:t>
                </a:r>
                <a:endParaRPr lang="nl-NL" sz="2000" b="0" i="0" u="none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54" name="Rechte verbindingslijn met pijl 53"/>
              <p:cNvCxnSpPr/>
              <p:nvPr/>
            </p:nvCxnSpPr>
            <p:spPr bwMode="auto">
              <a:xfrm rot="5400000">
                <a:off x="3984443" y="5125783"/>
                <a:ext cx="900000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sp>
            <p:nvSpPr>
              <p:cNvPr id="56" name="Tekstvak 55"/>
              <p:cNvSpPr txBox="1"/>
              <p:nvPr/>
            </p:nvSpPr>
            <p:spPr>
              <a:xfrm>
                <a:off x="5318168" y="1556792"/>
                <a:ext cx="238892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fr-BE" sz="2000" b="0" i="0" u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omgevingsvariabelen</a:t>
                </a:r>
                <a:endParaRPr lang="fr-BE" sz="2000" b="0" i="0" u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endParaRPr>
              </a:p>
              <a:p>
                <a:pPr>
                  <a:buNone/>
                </a:pPr>
                <a:r>
                  <a:rPr lang="fr-BE" sz="2000" b="0" i="0" u="none" dirty="0">
                    <a:solidFill>
                      <a:srgbClr val="C00000"/>
                    </a:solidFill>
                    <a:latin typeface="Calibri" pitchFamily="34" charset="0"/>
                  </a:rPr>
                  <a:t>(</a:t>
                </a:r>
                <a:r>
                  <a:rPr lang="fr-BE" sz="2000" i="0" u="none" dirty="0" err="1">
                    <a:solidFill>
                      <a:srgbClr val="C00000"/>
                    </a:solidFill>
                    <a:cs typeface="Courier New" pitchFamily="49" charset="0"/>
                  </a:rPr>
                  <a:t>getenv</a:t>
                </a:r>
                <a:r>
                  <a:rPr lang="fr-BE" sz="2000" b="0" i="0" u="none" dirty="0">
                    <a:solidFill>
                      <a:srgbClr val="C00000"/>
                    </a:solidFill>
                    <a:latin typeface="Calibri" pitchFamily="34" charset="0"/>
                  </a:rPr>
                  <a:t>)</a:t>
                </a:r>
                <a:endParaRPr lang="nl-NL" sz="2000" b="0" i="0" u="none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19" name="Rechte verbindingslijn met pijl 18"/>
              <p:cNvCxnSpPr/>
              <p:nvPr/>
            </p:nvCxnSpPr>
            <p:spPr bwMode="auto">
              <a:xfrm rot="5400000">
                <a:off x="4168368" y="2331377"/>
                <a:ext cx="1440000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sp>
            <p:nvSpPr>
              <p:cNvPr id="20" name="Rechthoek 19"/>
              <p:cNvSpPr/>
              <p:nvPr/>
            </p:nvSpPr>
            <p:spPr>
              <a:xfrm>
                <a:off x="3952951" y="1235543"/>
                <a:ext cx="18758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fr-BE" sz="2000" b="0" i="0" u="none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signalen</a:t>
                </a:r>
                <a:r>
                  <a:rPr lang="fr-BE" sz="2000" b="0" i="0" u="none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 </a:t>
                </a:r>
                <a:r>
                  <a:rPr lang="fr-BE" sz="2000" b="0" i="0" u="none" dirty="0">
                    <a:solidFill>
                      <a:srgbClr val="C00000"/>
                    </a:solidFill>
                    <a:latin typeface="Calibri" pitchFamily="34" charset="0"/>
                  </a:rPr>
                  <a:t>(</a:t>
                </a:r>
                <a:r>
                  <a:rPr lang="fr-BE" sz="2000" i="0" u="none" dirty="0" err="1">
                    <a:solidFill>
                      <a:srgbClr val="C00000"/>
                    </a:solidFill>
                    <a:cs typeface="Courier New" pitchFamily="49" charset="0"/>
                  </a:rPr>
                  <a:t>kill</a:t>
                </a:r>
                <a:r>
                  <a:rPr lang="fr-BE" sz="2000" b="0" i="0" u="none" dirty="0">
                    <a:solidFill>
                      <a:srgbClr val="C00000"/>
                    </a:solidFill>
                    <a:latin typeface="Calibri" pitchFamily="34" charset="0"/>
                  </a:rPr>
                  <a:t>)</a:t>
                </a:r>
              </a:p>
            </p:txBody>
          </p:sp>
          <p:cxnSp>
            <p:nvCxnSpPr>
              <p:cNvPr id="22" name="Gebogen verbindingslijn 21"/>
              <p:cNvCxnSpPr/>
              <p:nvPr/>
            </p:nvCxnSpPr>
            <p:spPr bwMode="auto">
              <a:xfrm>
                <a:off x="3178447" y="2602776"/>
                <a:ext cx="786326" cy="450000"/>
              </a:xfrm>
              <a:prstGeom prst="bentConnector3">
                <a:avLst>
                  <a:gd name="adj1" fmla="val 100317"/>
                </a:avLst>
              </a:prstGeom>
              <a:noFill/>
              <a:ln w="190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sp>
            <p:nvSpPr>
              <p:cNvPr id="30" name="Tekstvak 29"/>
              <p:cNvSpPr txBox="1"/>
              <p:nvPr/>
            </p:nvSpPr>
            <p:spPr>
              <a:xfrm>
                <a:off x="492397" y="2402000"/>
                <a:ext cx="26889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fr-BE" sz="2000" b="0" i="0" u="none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(</a:t>
                </a:r>
                <a:r>
                  <a:rPr lang="fr-BE" sz="2000" b="0" i="0" u="none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configuratie</a:t>
                </a:r>
                <a:r>
                  <a:rPr lang="fr-BE" sz="2000" b="0" i="0" u="none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)</a:t>
                </a:r>
                <a:r>
                  <a:rPr lang="fr-BE" sz="2000" b="0" i="0" u="none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</a:rPr>
                  <a:t>bestanden</a:t>
                </a:r>
                <a:endParaRPr lang="fr-BE" sz="2000" b="0" i="0" u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3" name="Tekstvak 32"/>
            <p:cNvSpPr txBox="1"/>
            <p:nvPr/>
          </p:nvSpPr>
          <p:spPr>
            <a:xfrm>
              <a:off x="5859352" y="5148400"/>
              <a:ext cx="1284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fr-BE" sz="2000" b="0" i="0" u="none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bestanden</a:t>
              </a:r>
              <a:endParaRPr lang="fr-BE" sz="2000" b="0" i="0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7825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0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0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7" grpId="0" animBg="1"/>
      <p:bldP spid="37" grpId="1" animBg="1"/>
      <p:bldP spid="35" grpId="0" animBg="1"/>
      <p:bldP spid="36" grpId="0"/>
      <p:bldP spid="39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Onderbrekingssignalen</a:t>
            </a:r>
            <a:endParaRPr lang="nl-NL" dirty="0"/>
          </a:p>
        </p:txBody>
      </p:sp>
      <p:sp>
        <p:nvSpPr>
          <p:cNvPr id="2382851" name="Rectangle 3"/>
          <p:cNvSpPr>
            <a:spLocks noChangeArrowheads="1"/>
          </p:cNvSpPr>
          <p:nvPr/>
        </p:nvSpPr>
        <p:spPr bwMode="auto">
          <a:xfrm>
            <a:off x="863600" y="1484312"/>
            <a:ext cx="7566052" cy="344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onderbrekingssignaal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kan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naar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proces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gestuurd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worden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>
                <a:latin typeface="Calibri" pitchFamily="34" charset="0"/>
                <a:sym typeface="Symbol" pitchFamily="18" charset="2"/>
              </a:rPr>
              <a:t>door kernel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>
                <a:latin typeface="Calibri" pitchFamily="34" charset="0"/>
                <a:sym typeface="Symbol" pitchFamily="18" charset="2"/>
              </a:rPr>
              <a:t>via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randapparaten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(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bv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.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bepaalde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toetsencombinaties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)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>
                <a:latin typeface="Calibri" pitchFamily="34" charset="0"/>
                <a:sym typeface="Symbol" pitchFamily="18" charset="2"/>
              </a:rPr>
              <a:t>via commando </a:t>
            </a:r>
            <a:r>
              <a:rPr lang="en-US" sz="2000" b="1" u="none" dirty="0">
                <a:latin typeface="Courier New"/>
                <a:sym typeface="Courier New"/>
              </a:rPr>
              <a:t>kill</a:t>
            </a:r>
          </a:p>
          <a:p>
            <a:pPr marL="742950" lvl="1" indent="-285750" algn="l">
              <a:buFont typeface="Wingdings" pitchFamily="2" charset="2"/>
              <a:buChar char="Ø"/>
            </a:pPr>
            <a:endParaRPr lang="en-US" sz="800" b="1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mogelijk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reacties</a:t>
            </a:r>
            <a:r>
              <a:rPr lang="en-US" sz="2400" u="none" dirty="0">
                <a:latin typeface="Calibri" pitchFamily="34" charset="0"/>
              </a:rPr>
              <a:t> van </a:t>
            </a:r>
            <a:r>
              <a:rPr lang="en-US" sz="2400" u="none" dirty="0" err="1">
                <a:latin typeface="Calibri" pitchFamily="34" charset="0"/>
              </a:rPr>
              <a:t>proces</a:t>
            </a:r>
            <a:r>
              <a:rPr lang="en-US" sz="2400" u="none" dirty="0">
                <a:latin typeface="Calibri" pitchFamily="34" charset="0"/>
              </a:rPr>
              <a:t> op </a:t>
            </a:r>
            <a:r>
              <a:rPr lang="en-US" sz="2400" u="none" dirty="0" err="1">
                <a:latin typeface="Calibri" pitchFamily="34" charset="0"/>
              </a:rPr>
              <a:t>binnenkomend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signaal</a:t>
            </a:r>
            <a:r>
              <a:rPr lang="en-US" sz="400" u="none" dirty="0">
                <a:latin typeface="Calibri" pitchFamily="34" charset="0"/>
              </a:rPr>
              <a:t/>
            </a:r>
            <a:br>
              <a:rPr lang="en-US" sz="400" u="none" dirty="0">
                <a:latin typeface="Calibri" pitchFamily="34" charset="0"/>
              </a:rPr>
            </a:br>
            <a:endParaRPr lang="en-US" sz="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aanvaarden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standaardactie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bepaald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door UNIX kernel</a:t>
            </a:r>
            <a:endParaRPr lang="en-US" sz="5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signaal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negeren</a:t>
            </a:r>
            <a:endParaRPr lang="en-US" sz="400" u="none" dirty="0">
              <a:latin typeface="Calibri" pitchFamily="34" charset="0"/>
              <a:sym typeface="Symbol" pitchFamily="18" charset="2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geprogrammeerde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actie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ondernemen</a:t>
            </a:r>
            <a:endParaRPr lang="en-US" sz="2000" u="none" dirty="0">
              <a:latin typeface="Calibri" pitchFamily="34" charset="0"/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8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8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8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8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8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8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8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8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2851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Onderbrekingssignalen</a:t>
            </a:r>
            <a:endParaRPr lang="nl-NL"/>
          </a:p>
        </p:txBody>
      </p:sp>
      <p:sp>
        <p:nvSpPr>
          <p:cNvPr id="2384899" name="Rectangle 3"/>
          <p:cNvSpPr>
            <a:spLocks noChangeArrowheads="1"/>
          </p:cNvSpPr>
          <p:nvPr/>
        </p:nvSpPr>
        <p:spPr bwMode="auto">
          <a:xfrm>
            <a:off x="755650" y="1484312"/>
            <a:ext cx="8470900" cy="3587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tabLst>
                <a:tab pos="2239963" algn="l"/>
                <a:tab pos="2959100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SIGHUP</a:t>
            </a:r>
            <a:r>
              <a:rPr lang="en-US" sz="2000" b="1" u="none" dirty="0">
                <a:latin typeface="Calibri" pitchFamily="34" charset="0"/>
              </a:rPr>
              <a:t>	 </a:t>
            </a:r>
            <a:r>
              <a:rPr lang="en-US" sz="2000" b="1" u="none" dirty="0">
                <a:latin typeface="Courier New"/>
                <a:sym typeface="Courier New"/>
              </a:rPr>
              <a:t>1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informeert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proces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gebruiker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proces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1200" b="1" u="none" dirty="0">
                <a:latin typeface="Courier New"/>
                <a:sym typeface="Courier New"/>
              </a:rPr>
              <a:t>(hang up)</a:t>
            </a:r>
            <a:r>
              <a:rPr lang="en-US" sz="2000" u="none" dirty="0">
                <a:latin typeface="Calibri" pitchFamily="34" charset="0"/>
              </a:rPr>
              <a:t>		</a:t>
            </a:r>
            <a:r>
              <a:rPr lang="en-US" sz="2000" u="none" dirty="0" err="1">
                <a:latin typeface="Calibri" pitchFamily="34" charset="0"/>
              </a:rPr>
              <a:t>uitlogt</a:t>
            </a:r>
            <a:r>
              <a:rPr lang="en-US" sz="2000" u="none" dirty="0">
                <a:latin typeface="Calibri" pitchFamily="34" charset="0"/>
              </a:rPr>
              <a:t>, en </a:t>
            </a:r>
            <a:r>
              <a:rPr lang="en-US" sz="2000" u="none" dirty="0" err="1">
                <a:latin typeface="Calibri" pitchFamily="34" charset="0"/>
              </a:rPr>
              <a:t>daarmee</a:t>
            </a:r>
            <a:r>
              <a:rPr lang="en-US" sz="2000" u="none" dirty="0">
                <a:latin typeface="Calibri" pitchFamily="34" charset="0"/>
              </a:rPr>
              <a:t> het </a:t>
            </a:r>
            <a:r>
              <a:rPr lang="en-US" sz="2000" u="none" dirty="0" err="1">
                <a:latin typeface="Calibri" pitchFamily="34" charset="0"/>
              </a:rPr>
              <a:t>proces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afsluit</a:t>
            </a:r>
            <a:r>
              <a:rPr lang="en-US" sz="800" u="none" dirty="0">
                <a:latin typeface="Calibri" pitchFamily="34" charset="0"/>
              </a:rPr>
              <a:t/>
            </a:r>
            <a:br>
              <a:rPr lang="en-US" sz="800" u="none" dirty="0">
                <a:latin typeface="Calibri" pitchFamily="34" charset="0"/>
              </a:rPr>
            </a:br>
            <a:endParaRPr lang="en-US" sz="800" u="none" dirty="0">
              <a:latin typeface="Calibri" pitchFamily="34" charset="0"/>
            </a:endParaRPr>
          </a:p>
          <a:p>
            <a:pPr marL="342900" indent="-342900" algn="l">
              <a:tabLst>
                <a:tab pos="2239963" algn="l"/>
                <a:tab pos="2959100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SIGINT</a:t>
            </a:r>
            <a:r>
              <a:rPr lang="en-US" sz="2000" b="1" u="none" dirty="0">
                <a:latin typeface="Calibri" pitchFamily="34" charset="0"/>
              </a:rPr>
              <a:t>	 </a:t>
            </a:r>
            <a:r>
              <a:rPr lang="en-US" sz="2000" b="1" u="none" dirty="0">
                <a:latin typeface="Courier New"/>
                <a:sym typeface="Courier New"/>
              </a:rPr>
              <a:t>2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informeert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proces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gebruiker</a:t>
            </a:r>
            <a:r>
              <a:rPr lang="en-US" sz="2000" u="none" dirty="0">
                <a:latin typeface="Calibri" pitchFamily="34" charset="0"/>
              </a:rPr>
              <a:t> op </a:t>
            </a:r>
            <a:r>
              <a:rPr lang="en-US" sz="2000" b="1" u="none" dirty="0">
                <a:latin typeface="Courier New"/>
                <a:sym typeface="Courier New"/>
              </a:rPr>
              <a:t>CTRL-C </a:t>
            </a:r>
            <a:r>
              <a:rPr lang="en-US" sz="1200" b="1" u="none" dirty="0">
                <a:latin typeface="Courier New"/>
                <a:sym typeface="Courier New"/>
              </a:rPr>
              <a:t>(keyboard interrupt)</a:t>
            </a:r>
            <a:r>
              <a:rPr lang="en-US" sz="2000" b="1" u="none" dirty="0">
                <a:latin typeface="Calibri" pitchFamily="34" charset="0"/>
              </a:rPr>
              <a:t> 	</a:t>
            </a:r>
            <a:r>
              <a:rPr lang="en-US" sz="2000" u="none" dirty="0" err="1">
                <a:latin typeface="Calibri" pitchFamily="34" charset="0"/>
              </a:rPr>
              <a:t>drukt</a:t>
            </a:r>
            <a:r>
              <a:rPr lang="en-US" sz="2000" u="none" dirty="0">
                <a:latin typeface="Calibri" pitchFamily="34" charset="0"/>
              </a:rPr>
              <a:t> en </a:t>
            </a:r>
            <a:r>
              <a:rPr lang="en-US" sz="2000" u="none" dirty="0" err="1">
                <a:latin typeface="Calibri" pitchFamily="34" charset="0"/>
              </a:rPr>
              <a:t>daarmee</a:t>
            </a:r>
            <a:r>
              <a:rPr lang="en-US" sz="2000" u="none" dirty="0">
                <a:latin typeface="Calibri" pitchFamily="34" charset="0"/>
              </a:rPr>
              <a:t> het </a:t>
            </a:r>
            <a:r>
              <a:rPr lang="en-US" sz="2000" u="none" dirty="0" err="1">
                <a:latin typeface="Calibri" pitchFamily="34" charset="0"/>
              </a:rPr>
              <a:t>proces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afsluit</a:t>
            </a:r>
            <a:r>
              <a:rPr lang="en-US" sz="800" u="none" dirty="0">
                <a:latin typeface="Calibri" pitchFamily="34" charset="0"/>
              </a:rPr>
              <a:t/>
            </a:r>
            <a:br>
              <a:rPr lang="en-US" sz="800" u="none" dirty="0">
                <a:latin typeface="Calibri" pitchFamily="34" charset="0"/>
              </a:rPr>
            </a:br>
            <a:endParaRPr lang="en-US" sz="800" u="none" dirty="0">
              <a:latin typeface="Calibri" pitchFamily="34" charset="0"/>
            </a:endParaRPr>
          </a:p>
          <a:p>
            <a:pPr marL="342900" indent="-342900" algn="l">
              <a:tabLst>
                <a:tab pos="2239963" algn="l"/>
                <a:tab pos="2959100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SIGQUIT</a:t>
            </a:r>
            <a:r>
              <a:rPr lang="en-US" sz="2000" b="1" u="none" dirty="0">
                <a:latin typeface="Calibri" pitchFamily="34" charset="0"/>
              </a:rPr>
              <a:t>	 </a:t>
            </a:r>
            <a:r>
              <a:rPr lang="en-US" sz="2000" b="1" u="none" dirty="0">
                <a:latin typeface="Courier New"/>
                <a:sym typeface="Courier New"/>
              </a:rPr>
              <a:t>3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informeert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proces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gebruiker</a:t>
            </a:r>
            <a:r>
              <a:rPr lang="en-US" sz="2000" u="none" dirty="0">
                <a:latin typeface="Calibri" pitchFamily="34" charset="0"/>
              </a:rPr>
              <a:t> op </a:t>
            </a:r>
            <a:r>
              <a:rPr lang="en-US" sz="2000" b="1" u="none" dirty="0">
                <a:latin typeface="Courier New"/>
                <a:sym typeface="Courier New"/>
              </a:rPr>
              <a:t>CTRL-| </a:t>
            </a:r>
            <a:br>
              <a:rPr lang="en-US" sz="2000" b="1" u="none" dirty="0">
                <a:latin typeface="Courier New"/>
                <a:sym typeface="Courier New"/>
              </a:rPr>
            </a:br>
            <a:r>
              <a:rPr lang="en-US" sz="1200" b="1" u="none" dirty="0">
                <a:latin typeface="Courier New"/>
                <a:sym typeface="Courier New"/>
              </a:rPr>
              <a:t>(quit signal)</a:t>
            </a:r>
            <a:r>
              <a:rPr lang="en-US" sz="2000" u="none" dirty="0">
                <a:latin typeface="Calibri" pitchFamily="34" charset="0"/>
              </a:rPr>
              <a:t>		of </a:t>
            </a:r>
            <a:r>
              <a:rPr lang="en-US" sz="2000" b="1" u="none" dirty="0">
                <a:latin typeface="Courier New"/>
                <a:sym typeface="Courier New"/>
              </a:rPr>
              <a:t>CTRL-\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drukt</a:t>
            </a:r>
            <a:r>
              <a:rPr lang="en-US" sz="2000" u="none" dirty="0">
                <a:latin typeface="Calibri" pitchFamily="34" charset="0"/>
              </a:rPr>
              <a:t> en </a:t>
            </a:r>
            <a:r>
              <a:rPr lang="en-US" sz="2000" u="none" dirty="0" err="1">
                <a:latin typeface="Calibri" pitchFamily="34" charset="0"/>
              </a:rPr>
              <a:t>daarmee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proces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afsluit</a:t>
            </a:r>
            <a:r>
              <a:rPr lang="en-US" sz="800" u="none" dirty="0">
                <a:latin typeface="Calibri" pitchFamily="34" charset="0"/>
              </a:rPr>
              <a:t/>
            </a:r>
            <a:br>
              <a:rPr lang="en-US" sz="800" u="none" dirty="0">
                <a:latin typeface="Calibri" pitchFamily="34" charset="0"/>
              </a:rPr>
            </a:br>
            <a:endParaRPr lang="en-US" sz="800" i="1" u="none" dirty="0">
              <a:latin typeface="Calibri" pitchFamily="34" charset="0"/>
            </a:endParaRPr>
          </a:p>
          <a:p>
            <a:pPr marL="342900" indent="-342900" algn="l">
              <a:tabLst>
                <a:tab pos="2239963" algn="l"/>
                <a:tab pos="2959100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SIGKILL</a:t>
            </a:r>
            <a:r>
              <a:rPr lang="en-US" sz="2000" b="1" u="none" dirty="0">
                <a:latin typeface="Calibri" pitchFamily="34" charset="0"/>
              </a:rPr>
              <a:t>	 </a:t>
            </a:r>
            <a:r>
              <a:rPr lang="en-US" sz="2000" b="1" u="none" dirty="0">
                <a:latin typeface="Courier New"/>
                <a:sym typeface="Courier New"/>
              </a:rPr>
              <a:t>9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garandeert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afsluiten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proces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wanneer</a:t>
            </a:r>
            <a:r>
              <a:rPr lang="en-US" sz="2000" u="none" dirty="0">
                <a:latin typeface="Calibri" pitchFamily="34" charset="0"/>
              </a:rPr>
              <a:t/>
            </a:r>
            <a:br>
              <a:rPr lang="en-US" sz="2000" u="none" dirty="0">
                <a:latin typeface="Calibri" pitchFamily="34" charset="0"/>
              </a:rPr>
            </a:br>
            <a:r>
              <a:rPr lang="en-US" sz="1200" b="1" u="none" dirty="0">
                <a:latin typeface="Courier New"/>
                <a:sym typeface="Courier New"/>
              </a:rPr>
              <a:t>(sure kill)</a:t>
            </a:r>
            <a:r>
              <a:rPr lang="en-US" sz="2000" u="none" dirty="0">
                <a:latin typeface="Calibri" pitchFamily="34" charset="0"/>
              </a:rPr>
              <a:t>		</a:t>
            </a:r>
            <a:r>
              <a:rPr lang="en-US" sz="2000" u="none" dirty="0" err="1">
                <a:latin typeface="Calibri" pitchFamily="34" charset="0"/>
              </a:rPr>
              <a:t>gebruiker</a:t>
            </a:r>
            <a:r>
              <a:rPr lang="en-US" sz="2000" u="none" dirty="0">
                <a:latin typeface="Calibri" pitchFamily="34" charset="0"/>
              </a:rPr>
              <a:t> het </a:t>
            </a:r>
            <a:r>
              <a:rPr lang="en-US" sz="2000" b="1" u="none" dirty="0">
                <a:latin typeface="Courier New"/>
                <a:sym typeface="Courier New"/>
              </a:rPr>
              <a:t>kill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-9</a:t>
            </a:r>
            <a:r>
              <a:rPr lang="en-US" sz="2000" u="none" dirty="0">
                <a:latin typeface="Calibri" pitchFamily="34" charset="0"/>
              </a:rPr>
              <a:t> commando </a:t>
            </a:r>
            <a:r>
              <a:rPr lang="en-US" sz="2000" u="none" dirty="0" err="1">
                <a:latin typeface="Calibri" pitchFamily="34" charset="0"/>
              </a:rPr>
              <a:t>gebruikt</a:t>
            </a:r>
            <a:endParaRPr lang="en-US" sz="2000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8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8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8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8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8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8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8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8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8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8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8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8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8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8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8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8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4899" grpId="0" uiExpand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Onderbrekingssignalen</a:t>
            </a:r>
            <a:endParaRPr lang="nl-NL"/>
          </a:p>
        </p:txBody>
      </p:sp>
      <p:sp>
        <p:nvSpPr>
          <p:cNvPr id="2383875" name="Rectangle 3"/>
          <p:cNvSpPr>
            <a:spLocks noChangeArrowheads="1"/>
          </p:cNvSpPr>
          <p:nvPr/>
        </p:nvSpPr>
        <p:spPr bwMode="auto">
          <a:xfrm>
            <a:off x="755650" y="1484312"/>
            <a:ext cx="7816878" cy="387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tabLst>
                <a:tab pos="2239963" algn="l"/>
                <a:tab pos="2959100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SIGSEGV</a:t>
            </a:r>
            <a:r>
              <a:rPr lang="en-US" sz="2000" b="1" u="none" dirty="0">
                <a:latin typeface="Calibri" pitchFamily="34" charset="0"/>
              </a:rPr>
              <a:t>	</a:t>
            </a:r>
            <a:r>
              <a:rPr lang="en-US" sz="2000" b="1" u="none" dirty="0">
                <a:latin typeface="Courier New"/>
                <a:sym typeface="Courier New"/>
              </a:rPr>
              <a:t>11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sluit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proces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af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geheugenfout</a:t>
            </a:r>
            <a:r>
              <a:rPr lang="en-US" sz="2000" u="none" dirty="0">
                <a:latin typeface="Calibri" pitchFamily="34" charset="0"/>
              </a:rPr>
              <a:t>, </a:t>
            </a:r>
            <a:r>
              <a:rPr lang="en-US" sz="2000" u="none" dirty="0" err="1">
                <a:latin typeface="Calibri" pitchFamily="34" charset="0"/>
              </a:rPr>
              <a:t>waarbij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1200" b="1" u="none" dirty="0">
                <a:latin typeface="Courier New"/>
                <a:sym typeface="Courier New"/>
              </a:rPr>
              <a:t>(segmentation violation)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proces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geheugenruimte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probeert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</a:t>
            </a:r>
            <a:r>
              <a:rPr lang="en-US" sz="2000" u="none" dirty="0">
                <a:latin typeface="Calibri" pitchFamily="34" charset="0"/>
              </a:rPr>
              <a:t> 			</a:t>
            </a:r>
            <a:r>
              <a:rPr lang="en-US" sz="2000" u="none" dirty="0" err="1">
                <a:latin typeface="Calibri" pitchFamily="34" charset="0"/>
              </a:rPr>
              <a:t>spreken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niet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bij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proces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behoort</a:t>
            </a:r>
            <a:r>
              <a:rPr lang="en-US" sz="800" u="none" dirty="0">
                <a:latin typeface="Calibri" pitchFamily="34" charset="0"/>
              </a:rPr>
              <a:t/>
            </a:r>
            <a:br>
              <a:rPr lang="en-US" sz="800" u="none" dirty="0">
                <a:latin typeface="Calibri" pitchFamily="34" charset="0"/>
              </a:rPr>
            </a:br>
            <a:endParaRPr lang="en-US" sz="800" u="none" dirty="0">
              <a:latin typeface="Calibri" pitchFamily="34" charset="0"/>
            </a:endParaRPr>
          </a:p>
          <a:p>
            <a:pPr marL="342900" indent="-342900" algn="l">
              <a:tabLst>
                <a:tab pos="2239963" algn="l"/>
                <a:tab pos="2959100" algn="l"/>
              </a:tabLst>
            </a:pPr>
            <a:r>
              <a:rPr lang="en-US" sz="2000" b="1" u="none" dirty="0" smtClean="0">
                <a:latin typeface="Courier New"/>
                <a:sym typeface="Courier New"/>
              </a:rPr>
              <a:t>SIGTERM</a:t>
            </a:r>
            <a:r>
              <a:rPr lang="en-US" sz="2000" b="1" u="none" dirty="0" smtClean="0">
                <a:latin typeface="Calibri" pitchFamily="34" charset="0"/>
              </a:rPr>
              <a:t>	</a:t>
            </a:r>
            <a:r>
              <a:rPr lang="en-US" sz="2000" b="1" u="none" dirty="0" smtClean="0">
                <a:latin typeface="Courier New"/>
                <a:sym typeface="Courier New"/>
              </a:rPr>
              <a:t>15</a:t>
            </a:r>
            <a:r>
              <a:rPr lang="en-US" sz="2000" u="none" dirty="0" smtClean="0">
                <a:latin typeface="Calibri" pitchFamily="34" charset="0"/>
              </a:rPr>
              <a:t>	</a:t>
            </a:r>
            <a:r>
              <a:rPr lang="en-US" sz="2000" u="none" dirty="0" err="1" smtClean="0">
                <a:latin typeface="Calibri" pitchFamily="34" charset="0"/>
              </a:rPr>
              <a:t>sluit</a:t>
            </a:r>
            <a:r>
              <a:rPr lang="en-US" sz="2000" u="none" dirty="0" smtClean="0">
                <a:latin typeface="Calibri" pitchFamily="34" charset="0"/>
              </a:rPr>
              <a:t> </a:t>
            </a:r>
            <a:r>
              <a:rPr lang="en-US" sz="2000" u="none" dirty="0" err="1" smtClean="0">
                <a:latin typeface="Calibri" pitchFamily="34" charset="0"/>
              </a:rPr>
              <a:t>proces</a:t>
            </a:r>
            <a:r>
              <a:rPr lang="en-US" sz="2000" u="none" dirty="0" smtClean="0">
                <a:latin typeface="Calibri" pitchFamily="34" charset="0"/>
              </a:rPr>
              <a:t> </a:t>
            </a:r>
            <a:r>
              <a:rPr lang="en-US" sz="2000" u="none" dirty="0" err="1" smtClean="0">
                <a:latin typeface="Calibri" pitchFamily="34" charset="0"/>
              </a:rPr>
              <a:t>af</a:t>
            </a:r>
            <a:r>
              <a:rPr lang="en-US" sz="2000" u="none" dirty="0" smtClean="0">
                <a:latin typeface="Calibri" pitchFamily="34" charset="0"/>
              </a:rPr>
              <a:t> </a:t>
            </a:r>
            <a:r>
              <a:rPr lang="en-US" sz="2000" u="none" dirty="0" err="1" smtClean="0">
                <a:latin typeface="Calibri" pitchFamily="34" charset="0"/>
              </a:rPr>
              <a:t>nadat</a:t>
            </a:r>
            <a:r>
              <a:rPr lang="en-US" sz="2000" u="none" dirty="0" smtClean="0">
                <a:latin typeface="Calibri" pitchFamily="34" charset="0"/>
              </a:rPr>
              <a:t> </a:t>
            </a:r>
            <a:r>
              <a:rPr lang="en-US" sz="2000" b="1" u="none" dirty="0" smtClean="0">
                <a:latin typeface="Courier New"/>
                <a:sym typeface="Courier New"/>
              </a:rPr>
              <a:t>kill</a:t>
            </a:r>
            <a:r>
              <a:rPr lang="en-US" sz="2000" u="none" dirty="0" smtClean="0">
                <a:latin typeface="Calibri" pitchFamily="34" charset="0"/>
              </a:rPr>
              <a:t> commando </a:t>
            </a:r>
            <a:br>
              <a:rPr lang="en-US" sz="2000" u="none" dirty="0" smtClean="0">
                <a:latin typeface="Calibri" pitchFamily="34" charset="0"/>
              </a:rPr>
            </a:br>
            <a:r>
              <a:rPr lang="en-US" sz="1200" b="1" u="none" dirty="0" smtClean="0">
                <a:latin typeface="Courier New"/>
                <a:sym typeface="Courier New"/>
              </a:rPr>
              <a:t>(software termination)</a:t>
            </a:r>
            <a:r>
              <a:rPr lang="en-US" sz="2000" u="none" dirty="0" smtClean="0">
                <a:latin typeface="Calibri" pitchFamily="34" charset="0"/>
              </a:rPr>
              <a:t>	</a:t>
            </a:r>
            <a:r>
              <a:rPr lang="en-US" sz="2000" u="none" dirty="0" err="1" smtClean="0">
                <a:latin typeface="Calibri" pitchFamily="34" charset="0"/>
              </a:rPr>
              <a:t>gebruikt</a:t>
            </a:r>
            <a:r>
              <a:rPr lang="en-US" sz="2000" u="none" dirty="0" smtClean="0">
                <a:latin typeface="Calibri" pitchFamily="34" charset="0"/>
              </a:rPr>
              <a:t> </a:t>
            </a:r>
            <a:r>
              <a:rPr lang="en-US" sz="2000" u="none" dirty="0" err="1" smtClean="0">
                <a:latin typeface="Calibri" pitchFamily="34" charset="0"/>
              </a:rPr>
              <a:t>werd</a:t>
            </a:r>
            <a:r>
              <a:rPr lang="en-US" sz="2000" u="none" dirty="0" smtClean="0">
                <a:latin typeface="Calibri" pitchFamily="34" charset="0"/>
              </a:rPr>
              <a:t> </a:t>
            </a:r>
            <a:r>
              <a:rPr lang="en-US" sz="2000" u="none" dirty="0" err="1" smtClean="0">
                <a:latin typeface="Calibri" pitchFamily="34" charset="0"/>
              </a:rPr>
              <a:t>zonder</a:t>
            </a:r>
            <a:r>
              <a:rPr lang="en-US" sz="2000" u="none" dirty="0" smtClean="0">
                <a:latin typeface="Calibri" pitchFamily="34" charset="0"/>
              </a:rPr>
              <a:t> </a:t>
            </a:r>
            <a:r>
              <a:rPr lang="en-US" sz="2000" u="none" dirty="0" err="1" smtClean="0">
                <a:latin typeface="Calibri" pitchFamily="34" charset="0"/>
              </a:rPr>
              <a:t>specifiek</a:t>
            </a:r>
            <a:r>
              <a:rPr lang="en-US" sz="2000" u="none" dirty="0" smtClean="0">
                <a:latin typeface="Calibri" pitchFamily="34" charset="0"/>
              </a:rPr>
              <a:t> </a:t>
            </a:r>
            <a:r>
              <a:rPr lang="en-US" sz="2000" u="none" dirty="0" err="1" smtClean="0">
                <a:latin typeface="Calibri" pitchFamily="34" charset="0"/>
              </a:rPr>
              <a:t>signaal</a:t>
            </a:r>
            <a:r>
              <a:rPr lang="en-US" sz="2000" u="none" dirty="0" smtClean="0">
                <a:latin typeface="Calibri" pitchFamily="34" charset="0"/>
              </a:rPr>
              <a:t>-</a:t>
            </a:r>
            <a:br>
              <a:rPr lang="en-US" sz="2000" u="none" dirty="0" smtClean="0">
                <a:latin typeface="Calibri" pitchFamily="34" charset="0"/>
              </a:rPr>
            </a:br>
            <a:r>
              <a:rPr lang="en-US" sz="2000" u="none" dirty="0" smtClean="0">
                <a:latin typeface="Calibri" pitchFamily="34" charset="0"/>
              </a:rPr>
              <a:t>		</a:t>
            </a:r>
            <a:r>
              <a:rPr lang="en-US" sz="2000" u="none" dirty="0" err="1" smtClean="0">
                <a:latin typeface="Calibri" pitchFamily="34" charset="0"/>
              </a:rPr>
              <a:t>nummer</a:t>
            </a:r>
            <a:r>
              <a:rPr lang="en-US" sz="800" u="none" dirty="0" smtClean="0">
                <a:latin typeface="Calibri" pitchFamily="34" charset="0"/>
              </a:rPr>
              <a:t/>
            </a:r>
            <a:br>
              <a:rPr lang="en-US" sz="800" u="none" dirty="0" smtClean="0">
                <a:latin typeface="Calibri" pitchFamily="34" charset="0"/>
              </a:rPr>
            </a:br>
            <a:endParaRPr lang="en-US" sz="800" u="none" dirty="0" smtClean="0">
              <a:latin typeface="Calibri" pitchFamily="34" charset="0"/>
            </a:endParaRPr>
          </a:p>
          <a:p>
            <a:pPr marL="342900" indent="-342900" algn="l">
              <a:tabLst>
                <a:tab pos="2239963" algn="l"/>
                <a:tab pos="2959100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SIGCHLD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b="1" u="none" dirty="0">
                <a:latin typeface="Courier New"/>
                <a:sym typeface="Courier New"/>
              </a:rPr>
              <a:t>17</a:t>
            </a:r>
            <a:r>
              <a:rPr lang="en-US" sz="2000" b="1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informeert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proces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één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zijn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kinderen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1200" b="1" u="none" dirty="0">
                <a:latin typeface="Courier New"/>
                <a:sym typeface="Courier New"/>
              </a:rPr>
              <a:t>(child finishes execution)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werd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afgesloten</a:t>
            </a:r>
            <a:endParaRPr lang="en-US" sz="800" b="1" u="none" dirty="0">
              <a:latin typeface="Calibri" pitchFamily="34" charset="0"/>
            </a:endParaRPr>
          </a:p>
          <a:p>
            <a:pPr marL="342900" indent="-342900" algn="l">
              <a:tabLst>
                <a:tab pos="2239963" algn="l"/>
                <a:tab pos="2959100" algn="l"/>
              </a:tabLst>
            </a:pPr>
            <a:endParaRPr lang="en-US" sz="800" b="1" u="none" dirty="0" smtClean="0">
              <a:latin typeface="Courier New"/>
              <a:sym typeface="Courier New"/>
            </a:endParaRPr>
          </a:p>
          <a:p>
            <a:pPr marL="342900" indent="-342900" algn="l">
              <a:tabLst>
                <a:tab pos="2239963" algn="l"/>
                <a:tab pos="2959100" algn="l"/>
              </a:tabLst>
            </a:pPr>
            <a:r>
              <a:rPr lang="en-US" sz="2000" b="1" u="none" dirty="0" smtClean="0">
                <a:latin typeface="Courier New"/>
                <a:sym typeface="Courier New"/>
              </a:rPr>
              <a:t>SIGTSTP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b="1" u="none" dirty="0" smtClean="0">
                <a:latin typeface="Courier New"/>
                <a:sym typeface="Courier New"/>
              </a:rPr>
              <a:t>20</a:t>
            </a:r>
            <a:r>
              <a:rPr lang="en-US" sz="2000" b="1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staakt</a:t>
            </a:r>
            <a:r>
              <a:rPr lang="en-US" sz="2000" u="none" dirty="0">
                <a:latin typeface="Calibri" pitchFamily="34" charset="0"/>
              </a:rPr>
              <a:t> het </a:t>
            </a:r>
            <a:r>
              <a:rPr lang="en-US" sz="2000" u="none" dirty="0" err="1">
                <a:latin typeface="Calibri" pitchFamily="34" charset="0"/>
              </a:rPr>
              <a:t>proces</a:t>
            </a:r>
            <a:r>
              <a:rPr lang="en-US" sz="2000" u="none" dirty="0">
                <a:latin typeface="Calibri" pitchFamily="34" charset="0"/>
              </a:rPr>
              <a:t>, </a:t>
            </a:r>
            <a:r>
              <a:rPr lang="en-US" sz="2000" u="none" dirty="0" err="1">
                <a:latin typeface="Calibri" pitchFamily="34" charset="0"/>
              </a:rPr>
              <a:t>meestal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nadat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gebruiker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1200" b="1" u="none" dirty="0">
                <a:latin typeface="Courier New"/>
                <a:sym typeface="Courier New"/>
              </a:rPr>
              <a:t>(suspend/stop signal)</a:t>
            </a:r>
            <a:r>
              <a:rPr lang="en-US" sz="2000" u="none" dirty="0">
                <a:latin typeface="Calibri" pitchFamily="34" charset="0"/>
              </a:rPr>
              <a:t> 	op </a:t>
            </a:r>
            <a:r>
              <a:rPr lang="en-US" sz="2000" b="1" u="none" dirty="0">
                <a:latin typeface="Courier New"/>
                <a:sym typeface="Courier New"/>
              </a:rPr>
              <a:t>CTRL-Z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heeft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gedrukt</a:t>
            </a:r>
            <a:r>
              <a:rPr lang="en-US" sz="800" u="none" dirty="0">
                <a:latin typeface="Calibri" pitchFamily="34" charset="0"/>
              </a:rPr>
              <a:t/>
            </a:r>
            <a:br>
              <a:rPr lang="en-US" sz="800" u="none" dirty="0">
                <a:latin typeface="Calibri" pitchFamily="34" charset="0"/>
              </a:rPr>
            </a:br>
            <a:endParaRPr lang="en-US" sz="800" b="1" u="none" dirty="0" smtClean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8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8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8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8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8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8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8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8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8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8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8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8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8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8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8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8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3875" grpId="0" uiExpan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Signalen afhandelen</a:t>
            </a:r>
            <a:endParaRPr lang="nl-NL"/>
          </a:p>
        </p:txBody>
      </p:sp>
      <p:sp>
        <p:nvSpPr>
          <p:cNvPr id="2385923" name="Rectangle 3"/>
          <p:cNvSpPr>
            <a:spLocks noChangeArrowheads="1"/>
          </p:cNvSpPr>
          <p:nvPr/>
        </p:nvSpPr>
        <p:spPr bwMode="auto">
          <a:xfrm>
            <a:off x="863600" y="1484313"/>
            <a:ext cx="8193088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tabLst>
                <a:tab pos="1255713" algn="r"/>
                <a:tab pos="1433513" algn="l"/>
              </a:tabLst>
            </a:pPr>
            <a:r>
              <a:rPr lang="en-US" sz="2400" u="none" dirty="0" err="1">
                <a:latin typeface="Calibri" pitchFamily="34" charset="0"/>
              </a:rPr>
              <a:t>syntaxis</a:t>
            </a: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  <a:p>
            <a:pPr marL="342900" indent="-342900" algn="l">
              <a:tabLst>
                <a:tab pos="1255713" algn="r"/>
                <a:tab pos="1433513" algn="l"/>
              </a:tabLst>
            </a:pPr>
            <a:r>
              <a:rPr lang="en-US" sz="2400" u="none" dirty="0" err="1">
                <a:latin typeface="Calibri" pitchFamily="34" charset="0"/>
              </a:rPr>
              <a:t>betekenis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255713" algn="r"/>
                <a:tab pos="1433513" algn="l"/>
              </a:tabLst>
            </a:pPr>
            <a:r>
              <a:rPr lang="en-US" sz="2000" u="none" dirty="0" err="1">
                <a:latin typeface="Calibri" pitchFamily="34" charset="0"/>
              </a:rPr>
              <a:t>opvangen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signalen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signaallijst</a:t>
            </a:r>
            <a:r>
              <a:rPr lang="en-US" sz="2000" u="none" dirty="0">
                <a:latin typeface="Calibri" pitchFamily="34" charset="0"/>
              </a:rPr>
              <a:t> en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1800" i="1" u="none" dirty="0" err="1">
                <a:latin typeface="Calibri" pitchFamily="34" charset="0"/>
              </a:rPr>
              <a:t>i</a:t>
            </a:r>
            <a:r>
              <a:rPr lang="en-US" sz="1800" u="none" dirty="0">
                <a:latin typeface="Calibri" pitchFamily="34" charset="0"/>
              </a:rPr>
              <a:t>)	</a:t>
            </a:r>
            <a:r>
              <a:rPr lang="en-US" sz="1800" u="none" dirty="0" err="1">
                <a:latin typeface="Calibri" pitchFamily="34" charset="0"/>
              </a:rPr>
              <a:t>uitvoeren</a:t>
            </a:r>
            <a:r>
              <a:rPr lang="en-US" sz="1800" u="none" dirty="0">
                <a:latin typeface="Calibri" pitchFamily="34" charset="0"/>
              </a:rPr>
              <a:t> van </a:t>
            </a:r>
            <a:r>
              <a:rPr lang="en-US" sz="1800" u="none" dirty="0" err="1">
                <a:latin typeface="Calibri" pitchFamily="34" charset="0"/>
              </a:rPr>
              <a:t>standaard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kernelgedefinieerde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actie</a:t>
            </a:r>
            <a:r>
              <a:rPr lang="en-US" sz="1800" u="none" dirty="0">
                <a:latin typeface="Calibri" pitchFamily="34" charset="0"/>
              </a:rPr>
              <a:t/>
            </a:r>
            <a:br>
              <a:rPr lang="en-US" sz="1800" u="none" dirty="0">
                <a:latin typeface="Calibri" pitchFamily="34" charset="0"/>
              </a:rPr>
            </a:br>
            <a:r>
              <a:rPr lang="en-US" sz="1800" u="none" dirty="0">
                <a:latin typeface="Calibri" pitchFamily="34" charset="0"/>
              </a:rPr>
              <a:t> 	</a:t>
            </a:r>
            <a:r>
              <a:rPr lang="en-US" sz="1800" i="1" u="none" dirty="0">
                <a:latin typeface="Calibri" pitchFamily="34" charset="0"/>
              </a:rPr>
              <a:t>ii</a:t>
            </a:r>
            <a:r>
              <a:rPr lang="en-US" sz="1800" u="none" dirty="0">
                <a:latin typeface="Calibri" pitchFamily="34" charset="0"/>
              </a:rPr>
              <a:t>)	</a:t>
            </a:r>
            <a:r>
              <a:rPr lang="en-US" sz="1800" u="none" dirty="0" err="1">
                <a:latin typeface="Calibri" pitchFamily="34" charset="0"/>
              </a:rPr>
              <a:t>negeren</a:t>
            </a:r>
            <a:r>
              <a:rPr lang="en-US" sz="1800" u="none" dirty="0">
                <a:latin typeface="Calibri" pitchFamily="34" charset="0"/>
              </a:rPr>
              <a:t> van </a:t>
            </a:r>
            <a:r>
              <a:rPr lang="en-US" sz="1800" u="none" dirty="0" err="1">
                <a:latin typeface="Calibri" pitchFamily="34" charset="0"/>
              </a:rPr>
              <a:t>signalen</a:t>
            </a:r>
            <a:r>
              <a:rPr lang="en-US" sz="1800" u="none" dirty="0">
                <a:latin typeface="Calibri" pitchFamily="34" charset="0"/>
              </a:rPr>
              <a:t/>
            </a:r>
            <a:br>
              <a:rPr lang="en-US" sz="1800" u="none" dirty="0">
                <a:latin typeface="Calibri" pitchFamily="34" charset="0"/>
              </a:rPr>
            </a:br>
            <a:r>
              <a:rPr lang="en-US" sz="1800" u="none" dirty="0">
                <a:latin typeface="Calibri" pitchFamily="34" charset="0"/>
              </a:rPr>
              <a:t> 	</a:t>
            </a:r>
            <a:r>
              <a:rPr lang="en-US" sz="1800" i="1" u="none" dirty="0">
                <a:latin typeface="Calibri" pitchFamily="34" charset="0"/>
              </a:rPr>
              <a:t>iii</a:t>
            </a:r>
            <a:r>
              <a:rPr lang="en-US" sz="1800" u="none" dirty="0">
                <a:latin typeface="Calibri" pitchFamily="34" charset="0"/>
              </a:rPr>
              <a:t>)	</a:t>
            </a:r>
            <a:r>
              <a:rPr lang="en-US" sz="1800" u="none" dirty="0" err="1">
                <a:latin typeface="Calibri" pitchFamily="34" charset="0"/>
              </a:rPr>
              <a:t>uitvoeren</a:t>
            </a:r>
            <a:r>
              <a:rPr lang="en-US" sz="1800" u="none" dirty="0">
                <a:latin typeface="Calibri" pitchFamily="34" charset="0"/>
              </a:rPr>
              <a:t> van commando's </a:t>
            </a:r>
            <a:r>
              <a:rPr lang="en-US" sz="1800" u="none" dirty="0" err="1">
                <a:latin typeface="Calibri" pitchFamily="34" charset="0"/>
              </a:rPr>
              <a:t>uit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i="1" u="none" dirty="0" err="1">
                <a:latin typeface="Calibri" pitchFamily="34" charset="0"/>
              </a:rPr>
              <a:t>commandolijst</a:t>
            </a:r>
            <a:endParaRPr lang="en-US" sz="1800" b="1" i="1" u="none" dirty="0">
              <a:latin typeface="Calibri" pitchFamily="34" charset="0"/>
            </a:endParaRPr>
          </a:p>
          <a:p>
            <a:pPr marL="342900" indent="-342900" algn="l">
              <a:tabLst>
                <a:tab pos="1255713" algn="r"/>
                <a:tab pos="1433513" algn="l"/>
              </a:tabLst>
            </a:pPr>
            <a:r>
              <a:rPr lang="en-US" sz="2400" u="none" dirty="0" err="1">
                <a:latin typeface="Calibri" pitchFamily="34" charset="0"/>
              </a:rPr>
              <a:t>opmerkingen</a:t>
            </a:r>
            <a:r>
              <a:rPr lang="en-US" sz="400" u="none" dirty="0">
                <a:latin typeface="Calibri" pitchFamily="34" charset="0"/>
              </a:rPr>
              <a:t/>
            </a:r>
            <a:br>
              <a:rPr lang="en-US" sz="400" u="none" dirty="0">
                <a:latin typeface="Calibri" pitchFamily="34" charset="0"/>
              </a:rPr>
            </a:br>
            <a:endParaRPr lang="en-US" sz="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255713" algn="r"/>
                <a:tab pos="1433513" algn="l"/>
              </a:tabLst>
            </a:pPr>
            <a:r>
              <a:rPr lang="en-US" sz="2000" u="none" dirty="0" err="1">
                <a:latin typeface="Calibri" pitchFamily="34" charset="0"/>
              </a:rPr>
              <a:t>aanhalingstekens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rond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commandolijst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zijn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verplicht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255713" algn="r"/>
                <a:tab pos="1433513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trap</a:t>
            </a:r>
            <a:r>
              <a:rPr lang="en-US" sz="2000" u="none" dirty="0">
                <a:latin typeface="Calibri" pitchFamily="34" charset="0"/>
              </a:rPr>
              <a:t> commando </a:t>
            </a:r>
            <a:r>
              <a:rPr lang="en-US" sz="2000" u="none" dirty="0" err="1">
                <a:latin typeface="Calibri" pitchFamily="34" charset="0"/>
              </a:rPr>
              <a:t>zonder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argumenten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heeft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geen</a:t>
            </a:r>
            <a:r>
              <a:rPr lang="en-US" sz="2000" u="none" dirty="0">
                <a:latin typeface="Calibri" pitchFamily="34" charset="0"/>
              </a:rPr>
              <a:t> effect</a:t>
            </a:r>
          </a:p>
          <a:p>
            <a:pPr marL="1143000" lvl="2" indent="-228600" algn="l">
              <a:buFont typeface="Wingdings" pitchFamily="2" charset="2"/>
              <a:buChar char="§"/>
              <a:tabLst>
                <a:tab pos="1255713" algn="r"/>
                <a:tab pos="1433513" algn="l"/>
              </a:tabLst>
            </a:pPr>
            <a:r>
              <a:rPr lang="en-US" sz="1800" u="none" dirty="0" err="1">
                <a:latin typeface="Calibri" pitchFamily="34" charset="0"/>
              </a:rPr>
              <a:t>standaardacties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worden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uitgevoerd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wanneer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proces</a:t>
            </a:r>
            <a:r>
              <a:rPr lang="en-US" sz="1800" u="none" dirty="0">
                <a:latin typeface="Calibri" pitchFamily="34" charset="0"/>
              </a:rPr>
              <a:t> </a:t>
            </a:r>
            <a:br>
              <a:rPr lang="en-US" sz="1800" u="none" dirty="0">
                <a:latin typeface="Calibri" pitchFamily="34" charset="0"/>
              </a:rPr>
            </a:br>
            <a:r>
              <a:rPr lang="en-US" sz="1800" u="none" dirty="0" err="1">
                <a:latin typeface="Calibri" pitchFamily="34" charset="0"/>
              </a:rPr>
              <a:t>signalen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opvangt</a:t>
            </a:r>
            <a:endParaRPr lang="en-US" sz="1800" u="none" dirty="0">
              <a:latin typeface="Calibri" pitchFamily="34" charset="0"/>
            </a:endParaRPr>
          </a:p>
        </p:txBody>
      </p:sp>
      <p:sp>
        <p:nvSpPr>
          <p:cNvPr id="2385924" name="AutoShape 4"/>
          <p:cNvSpPr>
            <a:spLocks noChangeArrowheads="1"/>
          </p:cNvSpPr>
          <p:nvPr/>
        </p:nvSpPr>
        <p:spPr bwMode="auto">
          <a:xfrm>
            <a:off x="1331913" y="2133600"/>
            <a:ext cx="6359525" cy="665163"/>
          </a:xfrm>
          <a:prstGeom prst="foldedCorner">
            <a:avLst>
              <a:gd name="adj" fmla="val 4088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8000" tIns="180000" rIns="108000" bIns="180000"/>
          <a:lstStyle/>
          <a:p>
            <a:pPr algn="l">
              <a:buFontTx/>
              <a:buNone/>
            </a:pPr>
            <a:r>
              <a:rPr lang="en-US" sz="1800" b="1" u="none"/>
              <a:t>trap ['</a:t>
            </a:r>
            <a:r>
              <a:rPr lang="en-US" sz="1800" b="1" i="1" u="none"/>
              <a:t>commandolijst</a:t>
            </a:r>
            <a:r>
              <a:rPr lang="en-US" sz="1800" b="1" u="none"/>
              <a:t>'] [</a:t>
            </a:r>
            <a:r>
              <a:rPr lang="en-US" sz="1800" b="1" i="1" u="none"/>
              <a:t>signaallijst</a:t>
            </a:r>
            <a:r>
              <a:rPr lang="en-US" sz="1800" b="1" u="none"/>
              <a:t>]</a:t>
            </a:r>
            <a:endParaRPr lang="fr-BE" sz="1800" b="1" u="non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23" grpId="0" build="p" bldLvl="2"/>
      <p:bldP spid="23859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Signalen afhandelen</a:t>
            </a:r>
            <a:endParaRPr lang="nl-NL"/>
          </a:p>
        </p:txBody>
      </p:sp>
      <p:sp>
        <p:nvSpPr>
          <p:cNvPr id="2386947" name="Rectangle 3"/>
          <p:cNvSpPr>
            <a:spLocks noChangeArrowheads="1"/>
          </p:cNvSpPr>
          <p:nvPr/>
        </p:nvSpPr>
        <p:spPr bwMode="auto">
          <a:xfrm>
            <a:off x="863600" y="1484312"/>
            <a:ext cx="8193088" cy="473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tabLst>
                <a:tab pos="1255713" algn="r"/>
                <a:tab pos="1433513" algn="l"/>
              </a:tabLst>
            </a:pPr>
            <a:r>
              <a:rPr lang="en-US" sz="2400" u="none" dirty="0" err="1">
                <a:latin typeface="Calibri" pitchFamily="34" charset="0"/>
              </a:rPr>
              <a:t>syntaxis</a:t>
            </a: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  <a:p>
            <a:pPr marL="342900" indent="-342900" algn="l">
              <a:tabLst>
                <a:tab pos="1255713" algn="r"/>
                <a:tab pos="1433513" algn="l"/>
              </a:tabLst>
            </a:pPr>
            <a:r>
              <a:rPr lang="en-US" sz="2400" u="none" dirty="0" err="1">
                <a:latin typeface="Calibri" pitchFamily="34" charset="0"/>
              </a:rPr>
              <a:t>betekenis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255713" algn="r"/>
                <a:tab pos="1433513" algn="l"/>
              </a:tabLst>
            </a:pPr>
            <a:r>
              <a:rPr lang="en-US" sz="2000" u="none" dirty="0" err="1">
                <a:latin typeface="Calibri" pitchFamily="34" charset="0"/>
              </a:rPr>
              <a:t>opvangen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signalen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signaallijst</a:t>
            </a:r>
            <a:endParaRPr lang="en-US" sz="1800" b="1" i="1" u="none" dirty="0">
              <a:latin typeface="Calibri" pitchFamily="34" charset="0"/>
            </a:endParaRPr>
          </a:p>
          <a:p>
            <a:pPr marL="342900" indent="-342900" algn="l">
              <a:tabLst>
                <a:tab pos="1255713" algn="r"/>
                <a:tab pos="1433513" algn="l"/>
              </a:tabLst>
            </a:pPr>
            <a:r>
              <a:rPr lang="en-US" sz="2400" u="none" dirty="0" err="1">
                <a:latin typeface="Calibri" pitchFamily="34" charset="0"/>
              </a:rPr>
              <a:t>opmerkingen</a:t>
            </a:r>
            <a:r>
              <a:rPr lang="en-US" sz="400" u="none" dirty="0">
                <a:latin typeface="Calibri" pitchFamily="34" charset="0"/>
              </a:rPr>
              <a:t/>
            </a:r>
            <a:br>
              <a:rPr lang="en-US" sz="400" u="none" dirty="0">
                <a:latin typeface="Calibri" pitchFamily="34" charset="0"/>
              </a:rPr>
            </a:br>
            <a:endParaRPr lang="en-US" sz="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255713" algn="r"/>
                <a:tab pos="1433513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trap</a:t>
            </a:r>
            <a:r>
              <a:rPr lang="en-US" sz="2000" u="none" dirty="0">
                <a:latin typeface="Calibri" pitchFamily="34" charset="0"/>
              </a:rPr>
              <a:t> commando </a:t>
            </a:r>
            <a:r>
              <a:rPr lang="en-US" sz="2000" u="none" dirty="0" smtClean="0">
                <a:latin typeface="Calibri" pitchFamily="34" charset="0"/>
              </a:rPr>
              <a:t>met </a:t>
            </a:r>
            <a:r>
              <a:rPr lang="en-US" sz="2000" u="none" dirty="0" err="1" smtClean="0">
                <a:latin typeface="Calibri" pitchFamily="34" charset="0"/>
              </a:rPr>
              <a:t>lege</a:t>
            </a:r>
            <a:r>
              <a:rPr lang="en-US" sz="2000" u="none" dirty="0" smtClean="0">
                <a:latin typeface="Calibri" pitchFamily="34" charset="0"/>
              </a:rPr>
              <a:t> string </a:t>
            </a:r>
            <a:r>
              <a:rPr lang="en-US" sz="2000" u="none" dirty="0" err="1" smtClean="0">
                <a:latin typeface="Calibri" pitchFamily="34" charset="0"/>
              </a:rPr>
              <a:t>als</a:t>
            </a:r>
            <a:r>
              <a:rPr lang="en-US" sz="2000" u="none" dirty="0" smtClean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commandolijst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negeert</a:t>
            </a:r>
            <a:r>
              <a:rPr lang="en-US" sz="2000" u="none" dirty="0">
                <a:latin typeface="Calibri" pitchFamily="34" charset="0"/>
              </a:rPr>
              <a:t/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opgegeven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signalen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signaallijst</a:t>
            </a:r>
            <a:endParaRPr lang="en-US" sz="2000" i="1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  <a:tabLst>
                <a:tab pos="1255713" algn="r"/>
                <a:tab pos="1433513" algn="l"/>
              </a:tabLst>
            </a:pPr>
            <a:r>
              <a:rPr lang="en-US" sz="2000" u="none" dirty="0" err="1">
                <a:latin typeface="Calibri" pitchFamily="34" charset="0"/>
              </a:rPr>
              <a:t>indien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zowel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commandolijst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signaallijst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argumenten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meegegeven</a:t>
            </a:r>
            <a:r>
              <a:rPr lang="en-US" sz="2000" u="none" dirty="0">
                <a:latin typeface="Calibri" pitchFamily="34" charset="0"/>
              </a:rPr>
              <a:t>,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commando's </a:t>
            </a:r>
            <a:r>
              <a:rPr lang="en-US" sz="2000" u="none" dirty="0" err="1">
                <a:latin typeface="Calibri" pitchFamily="34" charset="0"/>
              </a:rPr>
              <a:t>uitgevoerd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bij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binnenkomen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aangegeven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signalen</a:t>
            </a:r>
            <a:endParaRPr lang="en-US" sz="2000" u="none" dirty="0">
              <a:latin typeface="Calibri" pitchFamily="34" charset="0"/>
            </a:endParaRPr>
          </a:p>
        </p:txBody>
      </p:sp>
      <p:sp>
        <p:nvSpPr>
          <p:cNvPr id="2386948" name="AutoShape 4"/>
          <p:cNvSpPr>
            <a:spLocks noChangeArrowheads="1"/>
          </p:cNvSpPr>
          <p:nvPr/>
        </p:nvSpPr>
        <p:spPr bwMode="auto">
          <a:xfrm>
            <a:off x="1331913" y="2133600"/>
            <a:ext cx="6359525" cy="665163"/>
          </a:xfrm>
          <a:prstGeom prst="foldedCorner">
            <a:avLst>
              <a:gd name="adj" fmla="val 4088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8000" tIns="180000" rIns="108000" bIns="180000"/>
          <a:lstStyle/>
          <a:p>
            <a:pPr algn="l">
              <a:buFontTx/>
              <a:buNone/>
            </a:pPr>
            <a:r>
              <a:rPr lang="en-US" sz="1800" b="1" u="none"/>
              <a:t>trap ['</a:t>
            </a:r>
            <a:r>
              <a:rPr lang="en-US" sz="1800" b="1" i="1" u="none"/>
              <a:t>commandolijst</a:t>
            </a:r>
            <a:r>
              <a:rPr lang="en-US" sz="1800" b="1" u="none"/>
              <a:t>'] [</a:t>
            </a:r>
            <a:r>
              <a:rPr lang="en-US" sz="1800" b="1" i="1" u="none"/>
              <a:t>signaallijst</a:t>
            </a:r>
            <a:r>
              <a:rPr lang="en-US" sz="1800" b="1" u="none"/>
              <a:t>]</a:t>
            </a:r>
            <a:endParaRPr lang="fr-BE" sz="1800" b="1" u="non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947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970" name="AutoShape 2"/>
          <p:cNvSpPr>
            <a:spLocks noChangeArrowheads="1"/>
          </p:cNvSpPr>
          <p:nvPr/>
        </p:nvSpPr>
        <p:spPr bwMode="auto">
          <a:xfrm>
            <a:off x="1330325" y="1157288"/>
            <a:ext cx="7416800" cy="5581650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$</a:t>
            </a:r>
            <a:r>
              <a:rPr lang="en-US" sz="1400" b="1" u="none" dirty="0"/>
              <a:t> cat </a:t>
            </a:r>
            <a:r>
              <a:rPr lang="en-US" sz="1400" b="1" u="none" dirty="0" err="1"/>
              <a:t>trap_demo</a:t>
            </a:r>
            <a:endParaRPr lang="en-US" sz="14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>
                <a:solidFill>
                  <a:srgbClr val="008000"/>
                </a:solidFill>
              </a:rPr>
              <a:t>#!/bin/bash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trap '' 1 2 3 15 </a:t>
            </a:r>
            <a:r>
              <a:rPr lang="en-US" sz="1400" u="none" dirty="0" smtClean="0"/>
              <a:t>20    </a:t>
            </a:r>
            <a:r>
              <a:rPr lang="en-US" sz="1400" u="none" dirty="0">
                <a:solidFill>
                  <a:srgbClr val="008000"/>
                </a:solidFill>
              </a:rPr>
              <a:t># </a:t>
            </a:r>
            <a:r>
              <a:rPr lang="en-US" sz="1400" u="none" dirty="0" err="1">
                <a:solidFill>
                  <a:srgbClr val="008000"/>
                </a:solidFill>
              </a:rPr>
              <a:t>onderscheppen</a:t>
            </a:r>
            <a:r>
              <a:rPr lang="en-US" sz="1400" u="none" dirty="0">
                <a:solidFill>
                  <a:srgbClr val="008000"/>
                </a:solidFill>
              </a:rPr>
              <a:t> en </a:t>
            </a:r>
            <a:r>
              <a:rPr lang="en-US" sz="1400" u="none" dirty="0" err="1">
                <a:solidFill>
                  <a:srgbClr val="008000"/>
                </a:solidFill>
              </a:rPr>
              <a:t>negeren</a:t>
            </a:r>
            <a:r>
              <a:rPr lang="en-US" sz="1400" u="none" dirty="0">
                <a:solidFill>
                  <a:srgbClr val="008000"/>
                </a:solidFill>
              </a:rPr>
              <a:t> van </a:t>
            </a:r>
            <a:r>
              <a:rPr lang="en-US" sz="1400" u="none" dirty="0" err="1">
                <a:solidFill>
                  <a:srgbClr val="008000"/>
                </a:solidFill>
              </a:rPr>
              <a:t>signalen</a:t>
            </a:r>
            <a:endParaRPr lang="en-US" sz="1400" u="none" dirty="0">
              <a:solidFill>
                <a:srgbClr val="0080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 err="1" smtClean="0"/>
              <a:t>wachtwoord</a:t>
            </a:r>
            <a:r>
              <a:rPr lang="en-US" sz="1400" u="none" dirty="0" smtClean="0"/>
              <a:t>=agent007</a:t>
            </a: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echo </a:t>
            </a:r>
            <a:r>
              <a:rPr lang="en-US" sz="1400" u="none" dirty="0" smtClean="0"/>
              <a:t>"</a:t>
            </a:r>
            <a:r>
              <a:rPr lang="en-US" sz="1400" u="none" dirty="0" err="1" smtClean="0"/>
              <a:t>Wachtwoord</a:t>
            </a:r>
            <a:r>
              <a:rPr lang="en-US" sz="1400" u="none" dirty="0" smtClean="0"/>
              <a:t> </a:t>
            </a:r>
            <a:r>
              <a:rPr lang="en-US" sz="1400" u="none" dirty="0" err="1"/>
              <a:t>vereist</a:t>
            </a:r>
            <a:r>
              <a:rPr lang="en-US" sz="1400" u="none" dirty="0"/>
              <a:t>!"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echo -n "</a:t>
            </a:r>
            <a:r>
              <a:rPr lang="en-US" sz="1400" u="none" dirty="0" err="1"/>
              <a:t>Geef</a:t>
            </a:r>
            <a:r>
              <a:rPr lang="en-US" sz="1400" u="none" dirty="0"/>
              <a:t> het </a:t>
            </a:r>
            <a:r>
              <a:rPr lang="en-US" sz="1400" u="none" dirty="0" err="1" smtClean="0"/>
              <a:t>wachtwoord</a:t>
            </a:r>
            <a:r>
              <a:rPr lang="en-US" sz="1400" u="none" dirty="0"/>
              <a:t>: 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read </a:t>
            </a:r>
            <a:r>
              <a:rPr lang="en-US" sz="1400" u="none" dirty="0" err="1"/>
              <a:t>poging</a:t>
            </a: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while [ "$</a:t>
            </a:r>
            <a:r>
              <a:rPr lang="en-US" sz="1400" u="none" dirty="0" err="1"/>
              <a:t>poging</a:t>
            </a:r>
            <a:r>
              <a:rPr lang="en-US" sz="1400" u="none" dirty="0"/>
              <a:t>" != </a:t>
            </a:r>
            <a:r>
              <a:rPr lang="en-US" sz="1400" u="none" dirty="0" smtClean="0"/>
              <a:t>"$</a:t>
            </a:r>
            <a:r>
              <a:rPr lang="en-US" sz="1400" u="none" dirty="0" err="1" smtClean="0"/>
              <a:t>wachtwoord</a:t>
            </a:r>
            <a:r>
              <a:rPr lang="en-US" sz="1400" u="none" dirty="0"/>
              <a:t>" ]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do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echo "</a:t>
            </a:r>
            <a:r>
              <a:rPr lang="en-US" sz="1400" u="none" dirty="0" err="1"/>
              <a:t>Verkeerd</a:t>
            </a:r>
            <a:r>
              <a:rPr lang="en-US" sz="1400" u="none" dirty="0"/>
              <a:t> </a:t>
            </a:r>
            <a:r>
              <a:rPr lang="en-US" sz="1400" u="none" dirty="0" err="1" smtClean="0"/>
              <a:t>wachtwoord</a:t>
            </a:r>
            <a:r>
              <a:rPr lang="en-US" sz="1400" u="none" dirty="0"/>
              <a:t>. </a:t>
            </a:r>
            <a:r>
              <a:rPr lang="en-US" sz="1400" u="none" dirty="0" err="1"/>
              <a:t>Probeer</a:t>
            </a:r>
            <a:r>
              <a:rPr lang="en-US" sz="1400" u="none" dirty="0"/>
              <a:t> </a:t>
            </a:r>
            <a:r>
              <a:rPr lang="en-US" sz="1400" u="none" dirty="0" err="1"/>
              <a:t>opnieuw</a:t>
            </a:r>
            <a:r>
              <a:rPr lang="en-US" sz="1400" u="none" dirty="0"/>
              <a:t>!"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echo -n "</a:t>
            </a:r>
            <a:r>
              <a:rPr lang="en-US" sz="1400" u="none" dirty="0" err="1"/>
              <a:t>Geef</a:t>
            </a:r>
            <a:r>
              <a:rPr lang="en-US" sz="1400" u="none" dirty="0"/>
              <a:t> het </a:t>
            </a:r>
            <a:r>
              <a:rPr lang="en-US" sz="1400" u="none" dirty="0" err="1" smtClean="0"/>
              <a:t>wachtwoord</a:t>
            </a:r>
            <a:r>
              <a:rPr lang="en-US" sz="1400" u="none" dirty="0"/>
              <a:t>: 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read </a:t>
            </a:r>
            <a:r>
              <a:rPr lang="en-US" sz="1400" u="none" dirty="0" err="1"/>
              <a:t>poging</a:t>
            </a: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done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echo "Correct </a:t>
            </a:r>
            <a:r>
              <a:rPr lang="en-US" sz="1400" u="none" smtClean="0"/>
              <a:t>wachtwoord</a:t>
            </a:r>
            <a:r>
              <a:rPr lang="en-US" sz="1400" u="none" dirty="0" smtClean="0"/>
              <a:t> </a:t>
            </a:r>
            <a:r>
              <a:rPr lang="en-US" sz="1400" u="none" dirty="0" err="1"/>
              <a:t>gegeven</a:t>
            </a:r>
            <a:r>
              <a:rPr lang="en-US" sz="1400" u="none" dirty="0"/>
              <a:t>!!"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exit 0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87971" name="AutoShape 3"/>
          <p:cNvSpPr>
            <a:spLocks noChangeArrowheads="1"/>
          </p:cNvSpPr>
          <p:nvPr/>
        </p:nvSpPr>
        <p:spPr bwMode="auto">
          <a:xfrm>
            <a:off x="1330325" y="1157288"/>
            <a:ext cx="7416800" cy="55816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/>
              <a:t>  trap_demo</a:t>
            </a:r>
            <a:endParaRPr lang="en-US" sz="1400" b="1" u="none">
              <a:solidFill>
                <a:srgbClr val="009900"/>
              </a:solidFill>
            </a:endParaRPr>
          </a:p>
        </p:txBody>
      </p:sp>
      <p:sp>
        <p:nvSpPr>
          <p:cNvPr id="2387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Signalen</a:t>
            </a:r>
            <a:r>
              <a:rPr lang="fr-BE" dirty="0"/>
              <a:t> </a:t>
            </a:r>
            <a:r>
              <a:rPr lang="fr-BE" dirty="0" err="1"/>
              <a:t>afhandelen</a:t>
            </a:r>
            <a:endParaRPr lang="nl-NL" dirty="0"/>
          </a:p>
        </p:txBody>
      </p:sp>
      <p:sp>
        <p:nvSpPr>
          <p:cNvPr id="2387973" name="AutoShape 5"/>
          <p:cNvSpPr>
            <a:spLocks noChangeArrowheads="1"/>
          </p:cNvSpPr>
          <p:nvPr/>
        </p:nvSpPr>
        <p:spPr bwMode="auto">
          <a:xfrm>
            <a:off x="1330325" y="1157288"/>
            <a:ext cx="7416800" cy="55816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 err="1" smtClean="0"/>
              <a:t>Wachtwoord</a:t>
            </a:r>
            <a:r>
              <a:rPr lang="en-US" sz="1400" u="none" dirty="0" smtClean="0"/>
              <a:t> </a:t>
            </a:r>
            <a:r>
              <a:rPr lang="en-US" sz="1400" u="none" dirty="0" err="1"/>
              <a:t>vereist</a:t>
            </a:r>
            <a:r>
              <a:rPr lang="en-US" sz="1400" u="none" dirty="0"/>
              <a:t>!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 err="1"/>
              <a:t>Geef</a:t>
            </a:r>
            <a:r>
              <a:rPr lang="en-US" sz="1400" u="none" dirty="0"/>
              <a:t> het </a:t>
            </a:r>
            <a:r>
              <a:rPr lang="en-US" sz="1400" u="none" dirty="0" err="1" smtClean="0"/>
              <a:t>wachtwoord</a:t>
            </a:r>
            <a:r>
              <a:rPr lang="en-US" sz="1400" u="none" dirty="0"/>
              <a:t>: </a:t>
            </a:r>
            <a:endParaRPr lang="en-US" sz="1400" b="1" u="none" dirty="0">
              <a:solidFill>
                <a:srgbClr val="009900"/>
              </a:solidFill>
            </a:endParaRPr>
          </a:p>
        </p:txBody>
      </p:sp>
      <p:sp>
        <p:nvSpPr>
          <p:cNvPr id="2387974" name="AutoShape 6"/>
          <p:cNvSpPr>
            <a:spLocks noChangeArrowheads="1"/>
          </p:cNvSpPr>
          <p:nvPr/>
        </p:nvSpPr>
        <p:spPr bwMode="auto">
          <a:xfrm>
            <a:off x="1330325" y="1157288"/>
            <a:ext cx="7416800" cy="55816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</a:t>
            </a:r>
            <a:r>
              <a:rPr lang="en-US" sz="1400" u="none" dirty="0" smtClean="0"/>
              <a:t>                 </a:t>
            </a:r>
            <a:r>
              <a:rPr lang="en-US" sz="1400" b="1" u="none" dirty="0" err="1"/>
              <a:t>joshua</a:t>
            </a:r>
            <a:r>
              <a:rPr lang="en-US" sz="1400" u="none" dirty="0"/>
              <a:t> </a:t>
            </a:r>
            <a:endParaRPr lang="en-US" sz="1400" b="1" u="none" dirty="0">
              <a:solidFill>
                <a:srgbClr val="009900"/>
              </a:solidFill>
            </a:endParaRPr>
          </a:p>
        </p:txBody>
      </p:sp>
      <p:sp>
        <p:nvSpPr>
          <p:cNvPr id="2387975" name="AutoShape 7"/>
          <p:cNvSpPr>
            <a:spLocks noChangeArrowheads="1"/>
          </p:cNvSpPr>
          <p:nvPr/>
        </p:nvSpPr>
        <p:spPr bwMode="auto">
          <a:xfrm>
            <a:off x="1330325" y="1157288"/>
            <a:ext cx="7416800" cy="55816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 err="1"/>
              <a:t>verkeerd</a:t>
            </a:r>
            <a:r>
              <a:rPr lang="en-US" sz="1400" u="none" dirty="0"/>
              <a:t> </a:t>
            </a:r>
            <a:r>
              <a:rPr lang="en-US" sz="1400" u="none" dirty="0" err="1" smtClean="0"/>
              <a:t>wachtwoord</a:t>
            </a:r>
            <a:r>
              <a:rPr lang="en-US" sz="1400" u="none" dirty="0"/>
              <a:t>. </a:t>
            </a:r>
            <a:r>
              <a:rPr lang="en-US" sz="1400" u="none" dirty="0" err="1"/>
              <a:t>Probeer</a:t>
            </a:r>
            <a:r>
              <a:rPr lang="en-US" sz="1400" u="none" dirty="0"/>
              <a:t> </a:t>
            </a:r>
            <a:r>
              <a:rPr lang="en-US" sz="1400" u="none" dirty="0" err="1"/>
              <a:t>opnieuw</a:t>
            </a:r>
            <a:r>
              <a:rPr lang="en-US" sz="1400" u="none" dirty="0"/>
              <a:t>!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 err="1"/>
              <a:t>Geef</a:t>
            </a:r>
            <a:r>
              <a:rPr lang="en-US" sz="1400" u="none" dirty="0"/>
              <a:t> het </a:t>
            </a:r>
            <a:r>
              <a:rPr lang="en-US" sz="1400" u="none" dirty="0" err="1" smtClean="0"/>
              <a:t>wachtwoord</a:t>
            </a:r>
            <a:r>
              <a:rPr lang="en-US" sz="1400" u="none" dirty="0"/>
              <a:t>: </a:t>
            </a:r>
            <a:endParaRPr lang="en-US" sz="1400" u="none" dirty="0">
              <a:solidFill>
                <a:srgbClr val="009900"/>
              </a:solidFill>
            </a:endParaRPr>
          </a:p>
        </p:txBody>
      </p:sp>
      <p:sp>
        <p:nvSpPr>
          <p:cNvPr id="2387976" name="AutoShape 8"/>
          <p:cNvSpPr>
            <a:spLocks noChangeArrowheads="1"/>
          </p:cNvSpPr>
          <p:nvPr/>
        </p:nvSpPr>
        <p:spPr bwMode="auto">
          <a:xfrm>
            <a:off x="1330325" y="1157288"/>
            <a:ext cx="7416800" cy="55816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          </a:t>
            </a:r>
            <a:r>
              <a:rPr lang="en-US" sz="1400" u="none" dirty="0" smtClean="0"/>
              <a:t>       </a:t>
            </a:r>
            <a:r>
              <a:rPr lang="en-US" sz="1400" b="1" u="none" dirty="0"/>
              <a:t>&lt;CTRL-C&gt;</a:t>
            </a:r>
            <a:endParaRPr lang="en-US" sz="1400" u="none" dirty="0"/>
          </a:p>
        </p:txBody>
      </p:sp>
      <p:sp>
        <p:nvSpPr>
          <p:cNvPr id="2387977" name="AutoShape 9"/>
          <p:cNvSpPr>
            <a:spLocks noChangeArrowheads="1"/>
          </p:cNvSpPr>
          <p:nvPr/>
        </p:nvSpPr>
        <p:spPr bwMode="auto">
          <a:xfrm>
            <a:off x="1330325" y="1157288"/>
            <a:ext cx="7416800" cy="55816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 err="1"/>
              <a:t>Verkeerd</a:t>
            </a:r>
            <a:r>
              <a:rPr lang="en-US" sz="1400" u="none" dirty="0"/>
              <a:t> </a:t>
            </a:r>
            <a:r>
              <a:rPr lang="en-US" sz="1400" u="none" dirty="0" err="1" smtClean="0"/>
              <a:t>wachtoord</a:t>
            </a:r>
            <a:r>
              <a:rPr lang="en-US" sz="1400" u="none" dirty="0"/>
              <a:t>. </a:t>
            </a:r>
            <a:r>
              <a:rPr lang="en-US" sz="1400" u="none" dirty="0" err="1"/>
              <a:t>Probeer</a:t>
            </a:r>
            <a:r>
              <a:rPr lang="en-US" sz="1400" u="none" dirty="0"/>
              <a:t> </a:t>
            </a:r>
            <a:r>
              <a:rPr lang="en-US" sz="1400" u="none" dirty="0" err="1"/>
              <a:t>opnieuw</a:t>
            </a:r>
            <a:r>
              <a:rPr lang="en-US" sz="1400" u="none" dirty="0"/>
              <a:t>!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 err="1"/>
              <a:t>Geef</a:t>
            </a:r>
            <a:r>
              <a:rPr lang="en-US" sz="1400" u="none" dirty="0"/>
              <a:t> het </a:t>
            </a:r>
            <a:r>
              <a:rPr lang="en-US" sz="1400" u="none" dirty="0" err="1" smtClean="0"/>
              <a:t>wachtwoord</a:t>
            </a:r>
            <a:r>
              <a:rPr lang="en-US" sz="1400" u="none" dirty="0"/>
              <a:t>: </a:t>
            </a:r>
          </a:p>
        </p:txBody>
      </p:sp>
      <p:sp>
        <p:nvSpPr>
          <p:cNvPr id="2387978" name="AutoShape 10"/>
          <p:cNvSpPr>
            <a:spLocks noChangeArrowheads="1"/>
          </p:cNvSpPr>
          <p:nvPr/>
        </p:nvSpPr>
        <p:spPr bwMode="auto">
          <a:xfrm>
            <a:off x="1330325" y="1157288"/>
            <a:ext cx="7416800" cy="55816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               </a:t>
            </a:r>
            <a:r>
              <a:rPr lang="en-US" sz="1400" u="none" dirty="0" smtClean="0"/>
              <a:t>  </a:t>
            </a:r>
            <a:r>
              <a:rPr lang="en-US" sz="1400" b="1" u="none" dirty="0" smtClean="0"/>
              <a:t>agent007</a:t>
            </a:r>
            <a:endParaRPr lang="en-US" sz="1400" u="none" dirty="0"/>
          </a:p>
        </p:txBody>
      </p:sp>
      <p:sp>
        <p:nvSpPr>
          <p:cNvPr id="2387979" name="AutoShape 11"/>
          <p:cNvSpPr>
            <a:spLocks noChangeArrowheads="1"/>
          </p:cNvSpPr>
          <p:nvPr/>
        </p:nvSpPr>
        <p:spPr bwMode="auto">
          <a:xfrm>
            <a:off x="1330325" y="1157288"/>
            <a:ext cx="7416800" cy="55816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          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Correct </a:t>
            </a:r>
            <a:r>
              <a:rPr lang="en-US" sz="1400" u="none" dirty="0" err="1" smtClean="0"/>
              <a:t>wachtwoord</a:t>
            </a:r>
            <a:r>
              <a:rPr lang="en-US" sz="1400" u="none" dirty="0" smtClean="0"/>
              <a:t> </a:t>
            </a:r>
            <a:r>
              <a:rPr lang="en-US" sz="1400" u="none" dirty="0" err="1"/>
              <a:t>gegeven</a:t>
            </a:r>
            <a:r>
              <a:rPr lang="en-US" sz="1400" u="none" dirty="0"/>
              <a:t>!!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$</a:t>
            </a:r>
          </a:p>
        </p:txBody>
      </p:sp>
      <p:pic>
        <p:nvPicPr>
          <p:cNvPr id="238798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5688" y="188913"/>
            <a:ext cx="1735137" cy="85566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7971" grpId="0" animBg="1"/>
      <p:bldP spid="2387973" grpId="0" animBg="1"/>
      <p:bldP spid="2387974" grpId="0" animBg="1"/>
      <p:bldP spid="2387975" grpId="0" animBg="1"/>
      <p:bldP spid="2387976" grpId="0" animBg="1"/>
      <p:bldP spid="2387977" grpId="0" animBg="1"/>
      <p:bldP spid="2387978" grpId="0" animBg="1"/>
      <p:bldP spid="238797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994" name="AutoShape 2"/>
          <p:cNvSpPr>
            <a:spLocks noChangeArrowheads="1"/>
          </p:cNvSpPr>
          <p:nvPr/>
        </p:nvSpPr>
        <p:spPr bwMode="auto">
          <a:xfrm>
            <a:off x="1330325" y="1173163"/>
            <a:ext cx="7416800" cy="5427662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#!/bin/bash</a:t>
            </a:r>
            <a:endParaRPr lang="en-US" sz="10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# </a:t>
            </a:r>
            <a:r>
              <a:rPr lang="en-US" sz="1400" b="1" u="none" dirty="0" err="1">
                <a:solidFill>
                  <a:srgbClr val="009900"/>
                </a:solidFill>
              </a:rPr>
              <a:t>onderscheppen</a:t>
            </a:r>
            <a:r>
              <a:rPr lang="en-US" sz="1400" b="1" u="none" dirty="0">
                <a:solidFill>
                  <a:srgbClr val="009900"/>
                </a:solidFill>
              </a:rPr>
              <a:t> en </a:t>
            </a:r>
            <a:r>
              <a:rPr lang="en-US" sz="1400" b="1" u="none" dirty="0" err="1">
                <a:solidFill>
                  <a:srgbClr val="009900"/>
                </a:solidFill>
              </a:rPr>
              <a:t>negeren</a:t>
            </a:r>
            <a:r>
              <a:rPr lang="en-US" sz="1400" b="1" u="none" dirty="0">
                <a:solidFill>
                  <a:srgbClr val="009900"/>
                </a:solidFill>
              </a:rPr>
              <a:t> van </a:t>
            </a:r>
            <a:r>
              <a:rPr lang="en-US" sz="1400" b="1" u="none" dirty="0" err="1">
                <a:solidFill>
                  <a:srgbClr val="009900"/>
                </a:solidFill>
              </a:rPr>
              <a:t>signalen</a:t>
            </a: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trap '' HUP INT QUIT TERM TSTP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0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# </a:t>
            </a:r>
            <a:r>
              <a:rPr lang="en-US" sz="1400" b="1" u="none" dirty="0" err="1">
                <a:solidFill>
                  <a:srgbClr val="009900"/>
                </a:solidFill>
              </a:rPr>
              <a:t>wis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scherm</a:t>
            </a:r>
            <a:r>
              <a:rPr lang="en-US" sz="1400" b="1" u="none" dirty="0">
                <a:solidFill>
                  <a:srgbClr val="009900"/>
                </a:solidFill>
              </a:rPr>
              <a:t>, </a:t>
            </a:r>
            <a:r>
              <a:rPr lang="en-US" sz="1400" b="1" u="none" dirty="0" err="1">
                <a:solidFill>
                  <a:srgbClr val="009900"/>
                </a:solidFill>
              </a:rPr>
              <a:t>plaats</a:t>
            </a:r>
            <a:r>
              <a:rPr lang="en-US" sz="1400" b="1" u="none" dirty="0">
                <a:solidFill>
                  <a:srgbClr val="009900"/>
                </a:solidFill>
              </a:rPr>
              <a:t> cursor </a:t>
            </a:r>
            <a:r>
              <a:rPr lang="en-US" sz="1400" b="1" u="none" dirty="0" err="1">
                <a:solidFill>
                  <a:srgbClr val="009900"/>
                </a:solidFill>
              </a:rPr>
              <a:t>linksbovenaan</a:t>
            </a:r>
            <a:r>
              <a:rPr lang="en-US" sz="1400" b="1" u="none" dirty="0">
                <a:solidFill>
                  <a:srgbClr val="009900"/>
                </a:solidFill>
              </a:rPr>
              <a:t>, en </a:t>
            </a:r>
            <a:r>
              <a:rPr lang="en-US" sz="1400" b="1" u="none" dirty="0" err="1">
                <a:solidFill>
                  <a:srgbClr val="009900"/>
                </a:solidFill>
              </a:rPr>
              <a:t>schakel</a:t>
            </a:r>
            <a:r>
              <a:rPr lang="en-US" sz="1400" b="1" u="none" dirty="0">
                <a:solidFill>
                  <a:srgbClr val="009900"/>
                </a:solidFill>
              </a:rPr>
              <a:t> echo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# </a:t>
            </a:r>
            <a:r>
              <a:rPr lang="en-US" sz="1400" b="1" u="none" dirty="0" err="1">
                <a:solidFill>
                  <a:srgbClr val="009900"/>
                </a:solidFill>
              </a:rPr>
              <a:t>naar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beeldscherm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uit</a:t>
            </a: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clear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 err="1"/>
              <a:t>stty</a:t>
            </a:r>
            <a:r>
              <a:rPr lang="en-US" sz="1400" b="1" u="none" dirty="0"/>
              <a:t> -echo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0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# </a:t>
            </a:r>
            <a:r>
              <a:rPr lang="en-US" sz="1400" b="1" u="none" dirty="0" err="1">
                <a:solidFill>
                  <a:srgbClr val="009900"/>
                </a:solidFill>
              </a:rPr>
              <a:t>opgeven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 smtClean="0">
                <a:solidFill>
                  <a:srgbClr val="009900"/>
                </a:solidFill>
              </a:rPr>
              <a:t>wachtwoord</a:t>
            </a:r>
            <a:endParaRPr lang="en-US" sz="14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echo -n "</a:t>
            </a:r>
            <a:r>
              <a:rPr lang="en-US" sz="1400" b="1" u="none" dirty="0" err="1"/>
              <a:t>Stel</a:t>
            </a:r>
            <a:r>
              <a:rPr lang="en-US" sz="1400" b="1" u="none" dirty="0"/>
              <a:t> </a:t>
            </a:r>
            <a:r>
              <a:rPr lang="en-US" sz="1400" b="1" u="none" dirty="0" err="1" smtClean="0"/>
              <a:t>wachtwoord</a:t>
            </a:r>
            <a:r>
              <a:rPr lang="en-US" sz="1400" b="1" u="none" dirty="0" smtClean="0"/>
              <a:t> </a:t>
            </a:r>
            <a:r>
              <a:rPr lang="en-US" sz="1400" b="1" u="none" dirty="0" err="1"/>
              <a:t>voor</a:t>
            </a:r>
            <a:r>
              <a:rPr lang="en-US" sz="1400" b="1" u="none" dirty="0"/>
              <a:t> </a:t>
            </a:r>
            <a:r>
              <a:rPr lang="en-US" sz="1400" b="1" u="none" dirty="0" err="1"/>
              <a:t>schermbeveiliging</a:t>
            </a:r>
            <a:r>
              <a:rPr lang="en-US" sz="1400" b="1" u="none" dirty="0"/>
              <a:t> in: 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read </a:t>
            </a:r>
            <a:r>
              <a:rPr lang="en-US" sz="1400" b="1" u="none" dirty="0" err="1" smtClean="0"/>
              <a:t>wachtwoord</a:t>
            </a:r>
            <a:endParaRPr lang="en-US" sz="14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echo " "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# </a:t>
            </a:r>
            <a:r>
              <a:rPr lang="en-US" sz="1400" b="1" u="none" dirty="0" err="1">
                <a:solidFill>
                  <a:srgbClr val="009900"/>
                </a:solidFill>
              </a:rPr>
              <a:t>bevestigen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 smtClean="0">
                <a:solidFill>
                  <a:srgbClr val="009900"/>
                </a:solidFill>
              </a:rPr>
              <a:t>wachtwoord</a:t>
            </a:r>
            <a:endParaRPr lang="en-US" sz="14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echo -n "</a:t>
            </a:r>
            <a:r>
              <a:rPr lang="en-US" sz="1400" b="1" u="none" dirty="0" err="1"/>
              <a:t>Bevestig</a:t>
            </a:r>
            <a:r>
              <a:rPr lang="en-US" sz="1400" b="1" u="none" dirty="0"/>
              <a:t> je </a:t>
            </a:r>
            <a:r>
              <a:rPr lang="en-US" sz="1400" b="1" u="none" dirty="0" err="1" smtClean="0"/>
              <a:t>wachtwoord</a:t>
            </a:r>
            <a:r>
              <a:rPr lang="en-US" sz="1400" b="1" u="none" dirty="0"/>
              <a:t>: 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read </a:t>
            </a:r>
            <a:r>
              <a:rPr lang="en-US" sz="1400" b="1" u="none" dirty="0" err="1"/>
              <a:t>bevestiging</a:t>
            </a:r>
            <a:endParaRPr lang="en-US" sz="14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echo " 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if [ </a:t>
            </a:r>
            <a:r>
              <a:rPr lang="en-US" sz="1400" b="1" u="none" dirty="0" smtClean="0"/>
              <a:t>"$</a:t>
            </a:r>
            <a:r>
              <a:rPr lang="en-US" sz="1400" b="1" u="none" dirty="0" err="1" smtClean="0"/>
              <a:t>wachtwoord</a:t>
            </a:r>
            <a:r>
              <a:rPr lang="en-US" sz="1400" b="1" u="none" dirty="0" smtClean="0"/>
              <a:t>" </a:t>
            </a:r>
            <a:r>
              <a:rPr lang="en-US" sz="1400" b="1" u="none" dirty="0" smtClean="0"/>
              <a:t>!= </a:t>
            </a:r>
            <a:r>
              <a:rPr lang="en-US" sz="1400" b="1" u="none" dirty="0" smtClean="0"/>
              <a:t>"$</a:t>
            </a:r>
            <a:r>
              <a:rPr lang="en-US" sz="1400" b="1" u="none" dirty="0" err="1" smtClean="0"/>
              <a:t>bevestiging</a:t>
            </a:r>
            <a:r>
              <a:rPr lang="en-US" sz="1400" b="1" u="none" dirty="0" smtClean="0"/>
              <a:t>" </a:t>
            </a:r>
            <a:r>
              <a:rPr lang="en-US" sz="1400" b="1" u="none" dirty="0"/>
              <a:t>]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then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  echo "</a:t>
            </a:r>
            <a:r>
              <a:rPr lang="en-US" sz="1400" b="1" u="none" dirty="0" err="1"/>
              <a:t>Problemen</a:t>
            </a:r>
            <a:r>
              <a:rPr lang="en-US" sz="1400" b="1" u="none" dirty="0"/>
              <a:t> met je </a:t>
            </a:r>
            <a:r>
              <a:rPr lang="en-US" sz="1400" b="1" u="none" dirty="0" err="1"/>
              <a:t>kortetermijngeheugen</a:t>
            </a:r>
            <a:r>
              <a:rPr lang="en-US" sz="1400" b="1" u="none" dirty="0"/>
              <a:t> ?"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  </a:t>
            </a:r>
            <a:r>
              <a:rPr lang="en-US" sz="1400" b="1" u="none" dirty="0" err="1"/>
              <a:t>stty</a:t>
            </a:r>
            <a:r>
              <a:rPr lang="en-US" sz="1400" b="1" u="none" dirty="0"/>
              <a:t> echo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  exit 1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 err="1"/>
              <a:t>fi</a:t>
            </a:r>
            <a:endParaRPr lang="en-US" sz="14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</p:txBody>
      </p:sp>
      <p:sp>
        <p:nvSpPr>
          <p:cNvPr id="2388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Signalen afhandelen</a:t>
            </a:r>
            <a:endParaRPr lang="nl-NL"/>
          </a:p>
        </p:txBody>
      </p:sp>
      <p:pic>
        <p:nvPicPr>
          <p:cNvPr id="2389004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5688" y="188913"/>
            <a:ext cx="1735137" cy="85566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</p:pic>
      <p:sp>
        <p:nvSpPr>
          <p:cNvPr id="2389005" name="Rectangle 13"/>
          <p:cNvSpPr>
            <a:spLocks noChangeArrowheads="1"/>
          </p:cNvSpPr>
          <p:nvPr/>
        </p:nvSpPr>
        <p:spPr bwMode="auto">
          <a:xfrm>
            <a:off x="5940425" y="6397625"/>
            <a:ext cx="2305050" cy="360363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fr-BE" sz="1400" u="none">
                <a:latin typeface="Calibri" pitchFamily="34" charset="0"/>
              </a:rPr>
              <a:t>vervolg op volgende dia</a:t>
            </a:r>
            <a:endParaRPr lang="nl-NL" sz="1400" u="none">
              <a:latin typeface="Calibri" pitchFamily="34" charset="0"/>
            </a:endParaRPr>
          </a:p>
        </p:txBody>
      </p:sp>
      <p:sp>
        <p:nvSpPr>
          <p:cNvPr id="2389006" name="Text Box 14"/>
          <p:cNvSpPr txBox="1">
            <a:spLocks noChangeArrowheads="1"/>
          </p:cNvSpPr>
          <p:nvPr/>
        </p:nvSpPr>
        <p:spPr bwMode="auto">
          <a:xfrm rot="16200000">
            <a:off x="549275" y="1635125"/>
            <a:ext cx="1244600" cy="304800"/>
          </a:xfrm>
          <a:prstGeom prst="rect">
            <a:avLst/>
          </a:prstGeom>
          <a:solidFill>
            <a:srgbClr val="3366FF"/>
          </a:solidFill>
          <a:ln w="19050" algn="ctr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</a:pPr>
            <a:r>
              <a:rPr lang="fr-BE" sz="1400" b="1" u="none">
                <a:solidFill>
                  <a:schemeClr val="bg1"/>
                </a:solidFill>
              </a:rPr>
              <a:t>screenlock</a:t>
            </a:r>
            <a:endParaRPr lang="nl-NL" sz="1400" b="1" u="none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89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9005" grpId="0" animBg="1"/>
      <p:bldP spid="238900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018" name="AutoShape 2"/>
          <p:cNvSpPr>
            <a:spLocks noChangeArrowheads="1"/>
          </p:cNvSpPr>
          <p:nvPr/>
        </p:nvSpPr>
        <p:spPr bwMode="auto">
          <a:xfrm>
            <a:off x="1330325" y="1173163"/>
            <a:ext cx="7416800" cy="5427662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# </a:t>
            </a:r>
            <a:r>
              <a:rPr lang="en-US" sz="1400" b="1" u="none" dirty="0" err="1">
                <a:solidFill>
                  <a:srgbClr val="009900"/>
                </a:solidFill>
              </a:rPr>
              <a:t>ontgrendelen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schermbeveiliging</a:t>
            </a:r>
            <a:endParaRPr lang="en-US" sz="10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clear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echo -n "</a:t>
            </a:r>
            <a:r>
              <a:rPr lang="en-US" sz="1400" b="1" u="none" dirty="0" err="1"/>
              <a:t>Geef</a:t>
            </a:r>
            <a:r>
              <a:rPr lang="en-US" sz="1400" b="1" u="none" dirty="0"/>
              <a:t> het </a:t>
            </a:r>
            <a:r>
              <a:rPr lang="en-US" sz="1400" b="1" u="none" dirty="0" err="1" smtClean="0"/>
              <a:t>wachtwoord</a:t>
            </a:r>
            <a:r>
              <a:rPr lang="en-US" sz="1400" b="1" u="none" dirty="0"/>
              <a:t>: 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read </a:t>
            </a:r>
            <a:r>
              <a:rPr lang="en-US" sz="1400" b="1" u="none" dirty="0" err="1"/>
              <a:t>poging</a:t>
            </a:r>
            <a:endParaRPr lang="en-US" sz="14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echo " "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0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# </a:t>
            </a:r>
            <a:r>
              <a:rPr lang="en-US" sz="1400" b="1" u="none" dirty="0" err="1">
                <a:solidFill>
                  <a:srgbClr val="009900"/>
                </a:solidFill>
              </a:rPr>
              <a:t>zolang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 smtClean="0">
                <a:solidFill>
                  <a:srgbClr val="009900"/>
                </a:solidFill>
              </a:rPr>
              <a:t>gebruiker</a:t>
            </a:r>
            <a:r>
              <a:rPr lang="en-US" sz="1400" b="1" u="none" dirty="0" smtClean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originele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 smtClean="0">
                <a:solidFill>
                  <a:srgbClr val="009900"/>
                </a:solidFill>
              </a:rPr>
              <a:t>wachtwoord</a:t>
            </a:r>
            <a:r>
              <a:rPr lang="en-US" sz="1400" b="1" u="none" dirty="0" smtClean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niet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ingeeft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wordt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vraag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# </a:t>
            </a:r>
            <a:r>
              <a:rPr lang="en-US" sz="1400" b="1" u="none" dirty="0" err="1">
                <a:solidFill>
                  <a:srgbClr val="009900"/>
                </a:solidFill>
              </a:rPr>
              <a:t>naar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 smtClean="0">
                <a:solidFill>
                  <a:srgbClr val="009900"/>
                </a:solidFill>
              </a:rPr>
              <a:t>wachtwoord</a:t>
            </a:r>
            <a:r>
              <a:rPr lang="en-US" sz="1400" b="1" u="none" dirty="0" smtClean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opnieuw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gesteld</a:t>
            </a:r>
            <a:r>
              <a:rPr lang="en-US" sz="1400" b="1" u="none" dirty="0">
                <a:solidFill>
                  <a:srgbClr val="009900"/>
                </a:solidFill>
              </a:rPr>
              <a:t>. </a:t>
            </a:r>
            <a:r>
              <a:rPr lang="en-US" sz="1400" b="1" u="none" dirty="0" err="1">
                <a:solidFill>
                  <a:srgbClr val="009900"/>
                </a:solidFill>
              </a:rPr>
              <a:t>Indien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gebruikersinvoer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klopt</a:t>
            </a: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# met </a:t>
            </a:r>
            <a:r>
              <a:rPr lang="en-US" sz="1400" b="1" u="none" dirty="0" err="1" smtClean="0">
                <a:solidFill>
                  <a:srgbClr val="009900"/>
                </a:solidFill>
              </a:rPr>
              <a:t>wachtwoord</a:t>
            </a:r>
            <a:r>
              <a:rPr lang="en-US" sz="1400" b="1" u="none" dirty="0" smtClean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eindigt</a:t>
            </a:r>
            <a:r>
              <a:rPr lang="en-US" sz="1400" b="1" u="none" dirty="0">
                <a:solidFill>
                  <a:srgbClr val="009900"/>
                </a:solidFill>
              </a:rPr>
              <a:t> de </a:t>
            </a:r>
            <a:r>
              <a:rPr lang="en-US" sz="1400" b="1" u="none" dirty="0" err="1">
                <a:solidFill>
                  <a:srgbClr val="009900"/>
                </a:solidFill>
              </a:rPr>
              <a:t>lus</a:t>
            </a:r>
            <a:r>
              <a:rPr lang="en-US" sz="1400" b="1" u="none" dirty="0">
                <a:solidFill>
                  <a:srgbClr val="009900"/>
                </a:solidFill>
              </a:rPr>
              <a:t> en </a:t>
            </a:r>
            <a:r>
              <a:rPr lang="en-US" sz="1400" b="1" u="none" dirty="0" err="1">
                <a:solidFill>
                  <a:srgbClr val="009900"/>
                </a:solidFill>
              </a:rPr>
              <a:t>wordt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volgende</a:t>
            </a:r>
            <a:r>
              <a:rPr lang="en-US" sz="1400" b="1" u="none" dirty="0">
                <a:solidFill>
                  <a:srgbClr val="009900"/>
                </a:solidFill>
              </a:rPr>
              <a:t> echo-commando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# </a:t>
            </a:r>
            <a:r>
              <a:rPr lang="en-US" sz="1400" b="1" u="none" dirty="0" err="1">
                <a:solidFill>
                  <a:srgbClr val="009900"/>
                </a:solidFill>
              </a:rPr>
              <a:t>uitgevoerd</a:t>
            </a:r>
            <a:r>
              <a:rPr lang="en-US" sz="1400" b="1" u="none" dirty="0">
                <a:solidFill>
                  <a:srgbClr val="009900"/>
                </a:solidFill>
              </a:rPr>
              <a:t>.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while [ </a:t>
            </a:r>
            <a:r>
              <a:rPr lang="en-US" sz="1400" b="1" u="none" dirty="0" smtClean="0"/>
              <a:t>$</a:t>
            </a:r>
            <a:r>
              <a:rPr lang="en-US" sz="1400" b="1" u="none" dirty="0" err="1" smtClean="0"/>
              <a:t>wachtwoord</a:t>
            </a:r>
            <a:r>
              <a:rPr lang="en-US" sz="1400" b="1" u="none" dirty="0" smtClean="0"/>
              <a:t> </a:t>
            </a:r>
            <a:r>
              <a:rPr lang="en-US" sz="1400" b="1" u="none" dirty="0"/>
              <a:t>!= </a:t>
            </a:r>
            <a:r>
              <a:rPr lang="en-US" sz="1400" b="1" u="none" dirty="0" smtClean="0"/>
              <a:t>$</a:t>
            </a:r>
            <a:r>
              <a:rPr lang="en-US" sz="1400" b="1" u="none" dirty="0" err="1" smtClean="0"/>
              <a:t>poging</a:t>
            </a:r>
            <a:r>
              <a:rPr lang="en-US" sz="1400" b="1" u="none" dirty="0" smtClean="0"/>
              <a:t> </a:t>
            </a:r>
            <a:r>
              <a:rPr lang="en-US" sz="1400" b="1" u="none" dirty="0"/>
              <a:t>]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do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  clear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  echo -n "</a:t>
            </a:r>
            <a:r>
              <a:rPr lang="en-US" sz="1400" b="1" u="none" dirty="0" err="1"/>
              <a:t>Geef</a:t>
            </a:r>
            <a:r>
              <a:rPr lang="en-US" sz="1400" b="1" u="none" dirty="0"/>
              <a:t> het </a:t>
            </a:r>
            <a:r>
              <a:rPr lang="en-US" sz="1400" b="1" u="none" dirty="0" err="1" smtClean="0"/>
              <a:t>wachtwoord</a:t>
            </a:r>
            <a:r>
              <a:rPr lang="en-US" sz="1400" b="1" u="none" dirty="0"/>
              <a:t>: 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  read </a:t>
            </a:r>
            <a:r>
              <a:rPr lang="en-US" sz="1400" b="1" u="none" dirty="0" err="1"/>
              <a:t>poging</a:t>
            </a:r>
            <a:endParaRPr lang="en-US" sz="14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  echo " 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done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# </a:t>
            </a:r>
            <a:r>
              <a:rPr lang="en-US" sz="1400" b="1" u="none" dirty="0" err="1">
                <a:solidFill>
                  <a:srgbClr val="009900"/>
                </a:solidFill>
              </a:rPr>
              <a:t>schakel</a:t>
            </a:r>
            <a:r>
              <a:rPr lang="en-US" sz="1400" b="1" u="none" dirty="0">
                <a:solidFill>
                  <a:srgbClr val="009900"/>
                </a:solidFill>
              </a:rPr>
              <a:t> echo </a:t>
            </a:r>
            <a:r>
              <a:rPr lang="en-US" sz="1400" b="1" u="none" dirty="0" err="1">
                <a:solidFill>
                  <a:srgbClr val="009900"/>
                </a:solidFill>
              </a:rPr>
              <a:t>naar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beeldscherm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terug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aan</a:t>
            </a: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clear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echo "</a:t>
            </a:r>
            <a:r>
              <a:rPr lang="en-US" sz="1400" b="1" u="none" dirty="0" err="1"/>
              <a:t>Terug</a:t>
            </a:r>
            <a:r>
              <a:rPr lang="en-US" sz="1400" b="1" u="none" dirty="0"/>
              <a:t> </a:t>
            </a:r>
            <a:r>
              <a:rPr lang="en-US" sz="1400" b="1" u="none" dirty="0" err="1"/>
              <a:t>aan</a:t>
            </a:r>
            <a:r>
              <a:rPr lang="en-US" sz="1400" b="1" u="none" dirty="0"/>
              <a:t> het </a:t>
            </a:r>
            <a:r>
              <a:rPr lang="en-US" sz="1400" b="1" u="none" dirty="0" err="1"/>
              <a:t>werk</a:t>
            </a:r>
            <a:r>
              <a:rPr lang="en-US" sz="1400" b="1" u="none" dirty="0"/>
              <a:t> !!"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 err="1"/>
              <a:t>stty</a:t>
            </a:r>
            <a:r>
              <a:rPr lang="en-US" sz="1400" b="1" u="none" dirty="0"/>
              <a:t> echo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exit 0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</p:txBody>
      </p:sp>
      <p:sp>
        <p:nvSpPr>
          <p:cNvPr id="2390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Signalen afhandelen</a:t>
            </a:r>
            <a:endParaRPr lang="nl-NL"/>
          </a:p>
        </p:txBody>
      </p:sp>
      <p:pic>
        <p:nvPicPr>
          <p:cNvPr id="23900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5688" y="188913"/>
            <a:ext cx="1735137" cy="85566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</p:pic>
      <p:sp>
        <p:nvSpPr>
          <p:cNvPr id="2390022" name="Text Box 6"/>
          <p:cNvSpPr txBox="1">
            <a:spLocks noChangeArrowheads="1"/>
          </p:cNvSpPr>
          <p:nvPr/>
        </p:nvSpPr>
        <p:spPr bwMode="auto">
          <a:xfrm rot="16200000">
            <a:off x="549275" y="1635125"/>
            <a:ext cx="1244600" cy="304800"/>
          </a:xfrm>
          <a:prstGeom prst="rect">
            <a:avLst/>
          </a:prstGeom>
          <a:solidFill>
            <a:srgbClr val="3366FF"/>
          </a:solidFill>
          <a:ln w="19050" algn="ctr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</a:pPr>
            <a:r>
              <a:rPr lang="fr-BE" sz="1400" b="1" u="none">
                <a:solidFill>
                  <a:schemeClr val="bg1"/>
                </a:solidFill>
              </a:rPr>
              <a:t>screenlock</a:t>
            </a:r>
            <a:endParaRPr lang="nl-NL" sz="1400" b="1" u="none">
              <a:solidFill>
                <a:schemeClr val="bg1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229200"/>
            <a:ext cx="1296144" cy="1296144"/>
          </a:xfrm>
          <a:prstGeom prst="rect">
            <a:avLst/>
          </a:prstGeom>
        </p:spPr>
      </p:pic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076056" y="3861048"/>
            <a:ext cx="3879852" cy="1152525"/>
            <a:chOff x="2623" y="3339"/>
            <a:chExt cx="2444" cy="726"/>
          </a:xfrm>
        </p:grpSpPr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2623" y="3339"/>
              <a:ext cx="2444" cy="726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noAutofit/>
            </a:bodyPr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9" name="Text Box 36"/>
            <p:cNvSpPr txBox="1">
              <a:spLocks noChangeArrowheads="1"/>
            </p:cNvSpPr>
            <p:nvPr/>
          </p:nvSpPr>
          <p:spPr bwMode="auto">
            <a:xfrm>
              <a:off x="3122" y="3390"/>
              <a:ext cx="1900" cy="58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  <p:txBody>
            <a:bodyPr wrap="square" lIns="90000" tIns="46800" rIns="90000" bIns="46800">
              <a:spAutoFit/>
            </a:bodyPr>
            <a:lstStyle/>
            <a:p>
              <a:pPr algn="just">
                <a:buFontTx/>
                <a:buNone/>
              </a:pPr>
              <a:r>
                <a:rPr lang="fr-BE" sz="1800" u="none" dirty="0" err="1" smtClean="0">
                  <a:latin typeface="Calibri" pitchFamily="34" charset="0"/>
                </a:rPr>
                <a:t>waarom</a:t>
              </a:r>
              <a:r>
                <a:rPr lang="fr-BE" sz="1800" u="none" dirty="0" smtClean="0">
                  <a:latin typeface="Calibri" pitchFamily="34" charset="0"/>
                </a:rPr>
                <a:t> kan de </a:t>
              </a:r>
              <a:r>
                <a:rPr lang="fr-BE" sz="1800" u="none" dirty="0" err="1" smtClean="0">
                  <a:latin typeface="Calibri" pitchFamily="34" charset="0"/>
                </a:rPr>
                <a:t>screenlock</a:t>
              </a:r>
              <a:r>
                <a:rPr lang="fr-BE" sz="1800" u="none" dirty="0" smtClean="0">
                  <a:latin typeface="Calibri" pitchFamily="34" charset="0"/>
                </a:rPr>
                <a:t> </a:t>
              </a:r>
              <a:r>
                <a:rPr lang="fr-BE" sz="1800" u="none" dirty="0" err="1" smtClean="0">
                  <a:latin typeface="Calibri" pitchFamily="34" charset="0"/>
                </a:rPr>
                <a:t>omzeild</a:t>
              </a:r>
              <a:r>
                <a:rPr lang="fr-BE" sz="1800" u="none" dirty="0" smtClean="0">
                  <a:latin typeface="Calibri" pitchFamily="34" charset="0"/>
                </a:rPr>
                <a:t> </a:t>
              </a:r>
              <a:r>
                <a:rPr lang="fr-BE" sz="1800" u="none" dirty="0" err="1" smtClean="0">
                  <a:latin typeface="Calibri" pitchFamily="34" charset="0"/>
                </a:rPr>
                <a:t>worden</a:t>
              </a:r>
              <a:r>
                <a:rPr lang="fr-BE" sz="1800" u="none" dirty="0" smtClean="0">
                  <a:latin typeface="Calibri" pitchFamily="34" charset="0"/>
                </a:rPr>
                <a:t> </a:t>
              </a:r>
              <a:r>
                <a:rPr lang="fr-BE" sz="1800" u="none" dirty="0" err="1" smtClean="0">
                  <a:latin typeface="Calibri" pitchFamily="34" charset="0"/>
                </a:rPr>
                <a:t>door</a:t>
              </a:r>
              <a:r>
                <a:rPr lang="fr-BE" sz="1800" u="none" dirty="0" smtClean="0">
                  <a:latin typeface="Calibri" pitchFamily="34" charset="0"/>
                </a:rPr>
                <a:t> </a:t>
              </a:r>
              <a:r>
                <a:rPr lang="fr-BE" sz="1800" u="none" dirty="0" err="1" smtClean="0">
                  <a:latin typeface="Calibri" pitchFamily="34" charset="0"/>
                </a:rPr>
                <a:t>gewoon</a:t>
              </a:r>
              <a:r>
                <a:rPr lang="fr-BE" sz="1800" u="none" dirty="0" smtClean="0">
                  <a:latin typeface="Calibri" pitchFamily="34" charset="0"/>
                </a:rPr>
                <a:t> op enter te </a:t>
              </a:r>
              <a:r>
                <a:rPr lang="fr-BE" sz="1800" u="none" dirty="0" err="1" smtClean="0">
                  <a:latin typeface="Calibri" pitchFamily="34" charset="0"/>
                </a:rPr>
                <a:t>drukken</a:t>
              </a:r>
              <a:r>
                <a:rPr lang="fr-BE" sz="1800" u="none" dirty="0" smtClean="0">
                  <a:latin typeface="Calibri" pitchFamily="34" charset="0"/>
                </a:rPr>
                <a:t> ?</a:t>
              </a:r>
              <a:endParaRPr lang="nl-NL" sz="1800" u="none" dirty="0">
                <a:latin typeface="Calibri" pitchFamily="34" charset="0"/>
              </a:endParaRPr>
            </a:p>
          </p:txBody>
        </p:sp>
        <p:pic>
          <p:nvPicPr>
            <p:cNvPr id="10" name="Picture 3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04" y="3415"/>
              <a:ext cx="363" cy="36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Procescontrole overnemen </a:t>
            </a:r>
            <a:endParaRPr lang="nl-NL"/>
          </a:p>
        </p:txBody>
      </p:sp>
      <p:sp>
        <p:nvSpPr>
          <p:cNvPr id="2366467" name="Rectangle 3"/>
          <p:cNvSpPr>
            <a:spLocks noChangeArrowheads="1"/>
          </p:cNvSpPr>
          <p:nvPr/>
        </p:nvSpPr>
        <p:spPr bwMode="auto">
          <a:xfrm>
            <a:off x="863600" y="1484312"/>
            <a:ext cx="8193088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syntaxis</a:t>
            </a: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betekenis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overschrijft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proces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exec</a:t>
            </a:r>
            <a:r>
              <a:rPr lang="en-US" sz="2000" u="none" dirty="0">
                <a:latin typeface="Calibri" pitchFamily="34" charset="0"/>
              </a:rPr>
              <a:t> commando </a:t>
            </a:r>
            <a:r>
              <a:rPr lang="en-US" sz="2000" u="none" dirty="0" err="1">
                <a:latin typeface="Calibri" pitchFamily="34" charset="0"/>
              </a:rPr>
              <a:t>uitvoert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(</a:t>
            </a:r>
            <a:r>
              <a:rPr lang="en-US" sz="2000" u="none" dirty="0">
                <a:solidFill>
                  <a:srgbClr val="3333CC"/>
                </a:solidFill>
                <a:latin typeface="Calibri" pitchFamily="34" charset="0"/>
              </a:rPr>
              <a:t>calling </a:t>
            </a:r>
            <a:r>
              <a:rPr lang="en-US" sz="2000" u="none" dirty="0" err="1">
                <a:solidFill>
                  <a:srgbClr val="3333CC"/>
                </a:solidFill>
                <a:latin typeface="Calibri" pitchFamily="34" charset="0"/>
              </a:rPr>
              <a:t>proces</a:t>
            </a:r>
            <a:r>
              <a:rPr lang="en-US" sz="2000" u="none" dirty="0">
                <a:latin typeface="Calibri" pitchFamily="34" charset="0"/>
              </a:rPr>
              <a:t>) met code van </a:t>
            </a:r>
            <a:r>
              <a:rPr lang="en-US" sz="2000" b="1" i="1" u="none" dirty="0">
                <a:latin typeface="Courier New"/>
                <a:sym typeface="Courier New"/>
              </a:rPr>
              <a:t>commando</a:t>
            </a:r>
            <a:endParaRPr lang="en-US" sz="2000" b="1" u="none" dirty="0">
              <a:latin typeface="Courier New"/>
              <a:sym typeface="Courier New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opmerkingen</a:t>
            </a:r>
            <a:r>
              <a:rPr lang="en-US" sz="400" u="none" dirty="0">
                <a:latin typeface="Calibri" pitchFamily="34" charset="0"/>
              </a:rPr>
              <a:t/>
            </a:r>
            <a:br>
              <a:rPr lang="en-US" sz="400" u="none" dirty="0">
                <a:latin typeface="Calibri" pitchFamily="34" charset="0"/>
              </a:rPr>
            </a:br>
            <a:endParaRPr lang="en-US" sz="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zorgt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ervoor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i="1" u="none" dirty="0">
                <a:latin typeface="Courier New"/>
                <a:sym typeface="Courier New"/>
              </a:rPr>
              <a:t>commando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uitgevoerd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in </a:t>
            </a:r>
            <a:r>
              <a:rPr lang="en-US" sz="2000" u="none" dirty="0" err="1">
                <a:latin typeface="Calibri" pitchFamily="34" charset="0"/>
              </a:rPr>
              <a:t>plaats</a:t>
            </a:r>
            <a:r>
              <a:rPr lang="en-US" sz="2000" u="none" dirty="0">
                <a:latin typeface="Calibri" pitchFamily="34" charset="0"/>
              </a:rPr>
              <a:t> van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calling </a:t>
            </a:r>
            <a:r>
              <a:rPr lang="en-US" sz="2000" u="none" dirty="0" err="1">
                <a:latin typeface="Calibri" pitchFamily="34" charset="0"/>
              </a:rPr>
              <a:t>proces</a:t>
            </a:r>
            <a:r>
              <a:rPr lang="en-US" sz="2000" u="none" dirty="0">
                <a:latin typeface="Calibri" pitchFamily="34" charset="0"/>
              </a:rPr>
              <a:t>, </a:t>
            </a:r>
            <a:r>
              <a:rPr lang="en-US" sz="2000" u="none" dirty="0" err="1">
                <a:latin typeface="Calibri" pitchFamily="34" charset="0"/>
              </a:rPr>
              <a:t>zonder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daarbij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nieuw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proces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maken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terugkeren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calling </a:t>
            </a:r>
            <a:r>
              <a:rPr lang="en-US" sz="2000" u="none" dirty="0" err="1">
                <a:latin typeface="Calibri" pitchFamily="34" charset="0"/>
              </a:rPr>
              <a:t>proces</a:t>
            </a:r>
            <a:r>
              <a:rPr lang="en-US" sz="2000" u="none" dirty="0">
                <a:latin typeface="Calibri" pitchFamily="34" charset="0"/>
              </a:rPr>
              <a:t> is </a:t>
            </a:r>
            <a:r>
              <a:rPr lang="en-US" sz="2000" u="none" dirty="0" err="1">
                <a:latin typeface="Calibri" pitchFamily="34" charset="0"/>
              </a:rPr>
              <a:t>uitgesloten</a:t>
            </a:r>
            <a:endParaRPr lang="en-US" sz="20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</a:rPr>
              <a:t>na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uitvoeren</a:t>
            </a:r>
            <a:r>
              <a:rPr lang="en-US" sz="1800" u="none" dirty="0">
                <a:latin typeface="Calibri" pitchFamily="34" charset="0"/>
              </a:rPr>
              <a:t> van </a:t>
            </a:r>
            <a:r>
              <a:rPr lang="en-US" sz="1800" b="1" i="1" u="none" dirty="0">
                <a:latin typeface="Courier New"/>
                <a:sym typeface="Courier New"/>
              </a:rPr>
              <a:t>commando</a:t>
            </a:r>
            <a:r>
              <a:rPr lang="en-US" sz="1800" u="none" dirty="0">
                <a:latin typeface="Calibri" pitchFamily="34" charset="0"/>
              </a:rPr>
              <a:t>, </a:t>
            </a:r>
            <a:r>
              <a:rPr lang="en-US" sz="1800" u="none" dirty="0" err="1">
                <a:latin typeface="Calibri" pitchFamily="34" charset="0"/>
              </a:rPr>
              <a:t>keert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controle</a:t>
            </a:r>
            <a:r>
              <a:rPr lang="en-US" sz="1800" u="none" dirty="0">
                <a:latin typeface="Calibri" pitchFamily="34" charset="0"/>
              </a:rPr>
              <a:t> </a:t>
            </a:r>
            <a:br>
              <a:rPr lang="en-US" sz="1800" u="none" dirty="0">
                <a:latin typeface="Calibri" pitchFamily="34" charset="0"/>
              </a:rPr>
            </a:br>
            <a:r>
              <a:rPr lang="en-US" sz="1800" u="none" dirty="0" err="1">
                <a:latin typeface="Calibri" pitchFamily="34" charset="0"/>
              </a:rPr>
              <a:t>terug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naar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ouderproces</a:t>
            </a:r>
            <a:r>
              <a:rPr lang="en-US" sz="1800" u="none" dirty="0">
                <a:latin typeface="Calibri" pitchFamily="34" charset="0"/>
              </a:rPr>
              <a:t> van calling </a:t>
            </a:r>
            <a:r>
              <a:rPr lang="en-US" sz="1800" u="none" dirty="0" err="1">
                <a:latin typeface="Calibri" pitchFamily="34" charset="0"/>
              </a:rPr>
              <a:t>proces</a:t>
            </a:r>
            <a:endParaRPr lang="en-US" sz="1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kan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gebruikt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in </a:t>
            </a:r>
            <a:r>
              <a:rPr lang="en-US" sz="2000" u="none" dirty="0" err="1">
                <a:latin typeface="Calibri" pitchFamily="34" charset="0"/>
              </a:rPr>
              <a:t>alle</a:t>
            </a:r>
            <a:r>
              <a:rPr lang="en-US" sz="2000" u="none" dirty="0">
                <a:latin typeface="Calibri" pitchFamily="34" charset="0"/>
              </a:rPr>
              <a:t> shells</a:t>
            </a:r>
            <a:endParaRPr lang="en-US" sz="2000" u="none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2366471" name="AutoShape 7"/>
          <p:cNvSpPr>
            <a:spLocks noChangeArrowheads="1"/>
          </p:cNvSpPr>
          <p:nvPr/>
        </p:nvSpPr>
        <p:spPr bwMode="auto">
          <a:xfrm>
            <a:off x="1331913" y="2133600"/>
            <a:ext cx="6359525" cy="665163"/>
          </a:xfrm>
          <a:prstGeom prst="foldedCorner">
            <a:avLst>
              <a:gd name="adj" fmla="val 4088"/>
            </a:avLst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8000" tIns="180000" rIns="108000" bIns="180000"/>
          <a:lstStyle/>
          <a:p>
            <a:pPr algn="l">
              <a:buFontTx/>
              <a:buNone/>
            </a:pPr>
            <a:r>
              <a:rPr lang="en-US" sz="1800" b="1" u="none"/>
              <a:t>exec</a:t>
            </a:r>
            <a:r>
              <a:rPr lang="en-US" sz="1800" b="1" i="1" u="none"/>
              <a:t> commando</a:t>
            </a:r>
            <a:endParaRPr lang="fr-BE" sz="1800" b="1" u="non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6467" grpId="0" build="p" bldLvl="2"/>
      <p:bldP spid="236647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018" name="AutoShape 2"/>
          <p:cNvSpPr>
            <a:spLocks noChangeArrowheads="1"/>
          </p:cNvSpPr>
          <p:nvPr/>
        </p:nvSpPr>
        <p:spPr bwMode="auto">
          <a:xfrm>
            <a:off x="1330325" y="1173163"/>
            <a:ext cx="7416800" cy="5427662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# </a:t>
            </a:r>
            <a:r>
              <a:rPr lang="en-US" sz="1400" b="1" u="none" dirty="0" err="1">
                <a:solidFill>
                  <a:srgbClr val="009900"/>
                </a:solidFill>
              </a:rPr>
              <a:t>ontgrendelen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schermbeveiliging</a:t>
            </a:r>
            <a:endParaRPr lang="en-US" sz="10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clear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echo -n "</a:t>
            </a:r>
            <a:r>
              <a:rPr lang="en-US" sz="1400" b="1" u="none" dirty="0" err="1"/>
              <a:t>Geef</a:t>
            </a:r>
            <a:r>
              <a:rPr lang="en-US" sz="1400" b="1" u="none" dirty="0"/>
              <a:t> het </a:t>
            </a:r>
            <a:r>
              <a:rPr lang="en-US" sz="1400" b="1" u="none" dirty="0" err="1" smtClean="0"/>
              <a:t>wachtwoord</a:t>
            </a:r>
            <a:r>
              <a:rPr lang="en-US" sz="1400" b="1" u="none" dirty="0"/>
              <a:t>: 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read </a:t>
            </a:r>
            <a:r>
              <a:rPr lang="en-US" sz="1400" b="1" u="none" dirty="0" err="1"/>
              <a:t>poging</a:t>
            </a:r>
            <a:endParaRPr lang="en-US" sz="14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echo " "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0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# </a:t>
            </a:r>
            <a:r>
              <a:rPr lang="en-US" sz="1400" b="1" u="none" dirty="0" err="1">
                <a:solidFill>
                  <a:srgbClr val="009900"/>
                </a:solidFill>
              </a:rPr>
              <a:t>zolang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 smtClean="0">
                <a:solidFill>
                  <a:srgbClr val="009900"/>
                </a:solidFill>
              </a:rPr>
              <a:t>gebruiker</a:t>
            </a:r>
            <a:r>
              <a:rPr lang="en-US" sz="1400" b="1" u="none" dirty="0" smtClean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originele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 smtClean="0">
                <a:solidFill>
                  <a:srgbClr val="009900"/>
                </a:solidFill>
              </a:rPr>
              <a:t>wachtwoord</a:t>
            </a:r>
            <a:r>
              <a:rPr lang="en-US" sz="1400" b="1" u="none" dirty="0" smtClean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niet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ingeeft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wordt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vraag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# </a:t>
            </a:r>
            <a:r>
              <a:rPr lang="en-US" sz="1400" b="1" u="none" dirty="0" err="1">
                <a:solidFill>
                  <a:srgbClr val="009900"/>
                </a:solidFill>
              </a:rPr>
              <a:t>naar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 smtClean="0">
                <a:solidFill>
                  <a:srgbClr val="009900"/>
                </a:solidFill>
              </a:rPr>
              <a:t>wachtwoord</a:t>
            </a:r>
            <a:r>
              <a:rPr lang="en-US" sz="1400" b="1" u="none" dirty="0" smtClean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opnieuw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gesteld</a:t>
            </a:r>
            <a:r>
              <a:rPr lang="en-US" sz="1400" b="1" u="none" dirty="0">
                <a:solidFill>
                  <a:srgbClr val="009900"/>
                </a:solidFill>
              </a:rPr>
              <a:t>. </a:t>
            </a:r>
            <a:r>
              <a:rPr lang="en-US" sz="1400" b="1" u="none" dirty="0" err="1">
                <a:solidFill>
                  <a:srgbClr val="009900"/>
                </a:solidFill>
              </a:rPr>
              <a:t>Indien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gebruikersinvoer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klopt</a:t>
            </a: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# met </a:t>
            </a:r>
            <a:r>
              <a:rPr lang="en-US" sz="1400" b="1" u="none" dirty="0" err="1" smtClean="0">
                <a:solidFill>
                  <a:srgbClr val="009900"/>
                </a:solidFill>
              </a:rPr>
              <a:t>wachtwoord</a:t>
            </a:r>
            <a:r>
              <a:rPr lang="en-US" sz="1400" b="1" u="none" dirty="0" smtClean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eindigt</a:t>
            </a:r>
            <a:r>
              <a:rPr lang="en-US" sz="1400" b="1" u="none" dirty="0">
                <a:solidFill>
                  <a:srgbClr val="009900"/>
                </a:solidFill>
              </a:rPr>
              <a:t> de </a:t>
            </a:r>
            <a:r>
              <a:rPr lang="en-US" sz="1400" b="1" u="none" dirty="0" err="1">
                <a:solidFill>
                  <a:srgbClr val="009900"/>
                </a:solidFill>
              </a:rPr>
              <a:t>lus</a:t>
            </a:r>
            <a:r>
              <a:rPr lang="en-US" sz="1400" b="1" u="none" dirty="0">
                <a:solidFill>
                  <a:srgbClr val="009900"/>
                </a:solidFill>
              </a:rPr>
              <a:t> en </a:t>
            </a:r>
            <a:r>
              <a:rPr lang="en-US" sz="1400" b="1" u="none" dirty="0" err="1">
                <a:solidFill>
                  <a:srgbClr val="009900"/>
                </a:solidFill>
              </a:rPr>
              <a:t>wordt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volgende</a:t>
            </a:r>
            <a:r>
              <a:rPr lang="en-US" sz="1400" b="1" u="none" dirty="0">
                <a:solidFill>
                  <a:srgbClr val="009900"/>
                </a:solidFill>
              </a:rPr>
              <a:t> echo-commando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# </a:t>
            </a:r>
            <a:r>
              <a:rPr lang="en-US" sz="1400" b="1" u="none" dirty="0" err="1">
                <a:solidFill>
                  <a:srgbClr val="009900"/>
                </a:solidFill>
              </a:rPr>
              <a:t>uitgevoerd</a:t>
            </a:r>
            <a:r>
              <a:rPr lang="en-US" sz="1400" b="1" u="none" dirty="0">
                <a:solidFill>
                  <a:srgbClr val="009900"/>
                </a:solidFill>
              </a:rPr>
              <a:t>.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while [ </a:t>
            </a:r>
            <a:r>
              <a:rPr lang="en-US" sz="1400" b="1" u="none" dirty="0" smtClean="0"/>
              <a:t>"$</a:t>
            </a:r>
            <a:r>
              <a:rPr lang="en-US" sz="1400" b="1" u="none" dirty="0" err="1" smtClean="0"/>
              <a:t>wachtwoord</a:t>
            </a:r>
            <a:r>
              <a:rPr lang="en-US" sz="1400" b="1" u="none" dirty="0" smtClean="0"/>
              <a:t>" </a:t>
            </a:r>
            <a:r>
              <a:rPr lang="en-US" sz="1400" b="1" u="none" dirty="0"/>
              <a:t>!= </a:t>
            </a:r>
            <a:r>
              <a:rPr lang="en-US" sz="1400" b="1" u="none" dirty="0" smtClean="0"/>
              <a:t>"$</a:t>
            </a:r>
            <a:r>
              <a:rPr lang="en-US" sz="1400" b="1" u="none" dirty="0" err="1" smtClean="0"/>
              <a:t>poging</a:t>
            </a:r>
            <a:r>
              <a:rPr lang="en-US" sz="1400" b="1" u="none" dirty="0" smtClean="0"/>
              <a:t>" </a:t>
            </a:r>
            <a:r>
              <a:rPr lang="en-US" sz="1400" b="1" u="none" dirty="0"/>
              <a:t>]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do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  clear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  echo -n "</a:t>
            </a:r>
            <a:r>
              <a:rPr lang="en-US" sz="1400" b="1" u="none" dirty="0" err="1"/>
              <a:t>Geef</a:t>
            </a:r>
            <a:r>
              <a:rPr lang="en-US" sz="1400" b="1" u="none" dirty="0"/>
              <a:t> het </a:t>
            </a:r>
            <a:r>
              <a:rPr lang="en-US" sz="1400" b="1" u="none" dirty="0" err="1" smtClean="0"/>
              <a:t>wachtwoord</a:t>
            </a:r>
            <a:r>
              <a:rPr lang="en-US" sz="1400" b="1" u="none" dirty="0"/>
              <a:t>: 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  read </a:t>
            </a:r>
            <a:r>
              <a:rPr lang="en-US" sz="1400" b="1" u="none" dirty="0" err="1"/>
              <a:t>poging</a:t>
            </a:r>
            <a:endParaRPr lang="en-US" sz="14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  echo " 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done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# </a:t>
            </a:r>
            <a:r>
              <a:rPr lang="en-US" sz="1400" b="1" u="none" dirty="0" err="1">
                <a:solidFill>
                  <a:srgbClr val="009900"/>
                </a:solidFill>
              </a:rPr>
              <a:t>schakel</a:t>
            </a:r>
            <a:r>
              <a:rPr lang="en-US" sz="1400" b="1" u="none" dirty="0">
                <a:solidFill>
                  <a:srgbClr val="009900"/>
                </a:solidFill>
              </a:rPr>
              <a:t> echo </a:t>
            </a:r>
            <a:r>
              <a:rPr lang="en-US" sz="1400" b="1" u="none" dirty="0" err="1">
                <a:solidFill>
                  <a:srgbClr val="009900"/>
                </a:solidFill>
              </a:rPr>
              <a:t>naar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beeldscherm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terug</a:t>
            </a:r>
            <a:r>
              <a:rPr lang="en-US" sz="1400" b="1" u="none" dirty="0">
                <a:solidFill>
                  <a:srgbClr val="009900"/>
                </a:solidFill>
              </a:rPr>
              <a:t> </a:t>
            </a:r>
            <a:r>
              <a:rPr lang="en-US" sz="1400" b="1" u="none" dirty="0" err="1">
                <a:solidFill>
                  <a:srgbClr val="009900"/>
                </a:solidFill>
              </a:rPr>
              <a:t>aan</a:t>
            </a:r>
            <a:endParaRPr lang="en-US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clear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echo "</a:t>
            </a:r>
            <a:r>
              <a:rPr lang="en-US" sz="1400" b="1" u="none" dirty="0" err="1"/>
              <a:t>Terug</a:t>
            </a:r>
            <a:r>
              <a:rPr lang="en-US" sz="1400" b="1" u="none" dirty="0"/>
              <a:t> </a:t>
            </a:r>
            <a:r>
              <a:rPr lang="en-US" sz="1400" b="1" u="none" dirty="0" err="1"/>
              <a:t>aan</a:t>
            </a:r>
            <a:r>
              <a:rPr lang="en-US" sz="1400" b="1" u="none" dirty="0"/>
              <a:t> het </a:t>
            </a:r>
            <a:r>
              <a:rPr lang="en-US" sz="1400" b="1" u="none" dirty="0" err="1"/>
              <a:t>werk</a:t>
            </a:r>
            <a:r>
              <a:rPr lang="en-US" sz="1400" b="1" u="none" dirty="0"/>
              <a:t> !!"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 err="1"/>
              <a:t>stty</a:t>
            </a:r>
            <a:r>
              <a:rPr lang="en-US" sz="1400" b="1" u="none" dirty="0"/>
              <a:t> echo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/>
              <a:t>exit 0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400" b="1" u="none" dirty="0">
              <a:solidFill>
                <a:srgbClr val="009900"/>
              </a:solidFill>
            </a:endParaRPr>
          </a:p>
        </p:txBody>
      </p:sp>
      <p:sp>
        <p:nvSpPr>
          <p:cNvPr id="2390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Signalen afhandelen</a:t>
            </a:r>
            <a:endParaRPr lang="nl-NL"/>
          </a:p>
        </p:txBody>
      </p:sp>
      <p:pic>
        <p:nvPicPr>
          <p:cNvPr id="23900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5688" y="188913"/>
            <a:ext cx="1735137" cy="85566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</p:pic>
      <p:sp>
        <p:nvSpPr>
          <p:cNvPr id="2390022" name="Text Box 6"/>
          <p:cNvSpPr txBox="1">
            <a:spLocks noChangeArrowheads="1"/>
          </p:cNvSpPr>
          <p:nvPr/>
        </p:nvSpPr>
        <p:spPr bwMode="auto">
          <a:xfrm rot="16200000">
            <a:off x="549275" y="1635125"/>
            <a:ext cx="1244600" cy="304800"/>
          </a:xfrm>
          <a:prstGeom prst="rect">
            <a:avLst/>
          </a:prstGeom>
          <a:solidFill>
            <a:srgbClr val="3366FF"/>
          </a:solidFill>
          <a:ln w="19050" algn="ctr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</a:pPr>
            <a:r>
              <a:rPr lang="fr-BE" sz="1400" b="1" u="none">
                <a:solidFill>
                  <a:schemeClr val="bg1"/>
                </a:solidFill>
              </a:rPr>
              <a:t>screenlock</a:t>
            </a:r>
            <a:endParaRPr lang="nl-NL" sz="1400" b="1" u="none">
              <a:solidFill>
                <a:schemeClr val="bg1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229200"/>
            <a:ext cx="1296144" cy="1296144"/>
          </a:xfrm>
          <a:prstGeom prst="rect">
            <a:avLst/>
          </a:prstGeom>
        </p:spPr>
      </p:pic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076056" y="3861048"/>
            <a:ext cx="3879852" cy="1152525"/>
            <a:chOff x="2623" y="3339"/>
            <a:chExt cx="2444" cy="726"/>
          </a:xfrm>
        </p:grpSpPr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2623" y="3339"/>
              <a:ext cx="2444" cy="726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noAutofit/>
            </a:bodyPr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9" name="Text Box 36"/>
            <p:cNvSpPr txBox="1">
              <a:spLocks noChangeArrowheads="1"/>
            </p:cNvSpPr>
            <p:nvPr/>
          </p:nvSpPr>
          <p:spPr bwMode="auto">
            <a:xfrm>
              <a:off x="3122" y="3390"/>
              <a:ext cx="1900" cy="58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  <p:txBody>
            <a:bodyPr wrap="square" lIns="90000" tIns="46800" rIns="90000" bIns="46800">
              <a:spAutoFit/>
            </a:bodyPr>
            <a:lstStyle/>
            <a:p>
              <a:pPr algn="just">
                <a:buFontTx/>
                <a:buNone/>
              </a:pPr>
              <a:r>
                <a:rPr lang="fr-BE" sz="1800" u="none" dirty="0" err="1" smtClean="0">
                  <a:latin typeface="Calibri" pitchFamily="34" charset="0"/>
                </a:rPr>
                <a:t>waarom</a:t>
              </a:r>
              <a:r>
                <a:rPr lang="fr-BE" sz="1800" u="none" dirty="0" smtClean="0">
                  <a:latin typeface="Calibri" pitchFamily="34" charset="0"/>
                </a:rPr>
                <a:t> kan de </a:t>
              </a:r>
              <a:r>
                <a:rPr lang="fr-BE" sz="1800" u="none" dirty="0" err="1" smtClean="0">
                  <a:latin typeface="Calibri" pitchFamily="34" charset="0"/>
                </a:rPr>
                <a:t>screenlock</a:t>
              </a:r>
              <a:r>
                <a:rPr lang="fr-BE" sz="1800" u="none" dirty="0" smtClean="0">
                  <a:latin typeface="Calibri" pitchFamily="34" charset="0"/>
                </a:rPr>
                <a:t> </a:t>
              </a:r>
              <a:r>
                <a:rPr lang="fr-BE" sz="1800" u="none" dirty="0" err="1" smtClean="0">
                  <a:latin typeface="Calibri" pitchFamily="34" charset="0"/>
                </a:rPr>
                <a:t>omzeild</a:t>
              </a:r>
              <a:r>
                <a:rPr lang="fr-BE" sz="1800" u="none" dirty="0" smtClean="0">
                  <a:latin typeface="Calibri" pitchFamily="34" charset="0"/>
                </a:rPr>
                <a:t> </a:t>
              </a:r>
              <a:r>
                <a:rPr lang="fr-BE" sz="1800" u="none" dirty="0" err="1" smtClean="0">
                  <a:latin typeface="Calibri" pitchFamily="34" charset="0"/>
                </a:rPr>
                <a:t>worden</a:t>
              </a:r>
              <a:r>
                <a:rPr lang="fr-BE" sz="1800" u="none" dirty="0" smtClean="0">
                  <a:latin typeface="Calibri" pitchFamily="34" charset="0"/>
                </a:rPr>
                <a:t> </a:t>
              </a:r>
              <a:r>
                <a:rPr lang="fr-BE" sz="1800" u="none" dirty="0" err="1" smtClean="0">
                  <a:latin typeface="Calibri" pitchFamily="34" charset="0"/>
                </a:rPr>
                <a:t>door</a:t>
              </a:r>
              <a:r>
                <a:rPr lang="fr-BE" sz="1800" u="none" dirty="0" smtClean="0">
                  <a:latin typeface="Calibri" pitchFamily="34" charset="0"/>
                </a:rPr>
                <a:t> </a:t>
              </a:r>
              <a:r>
                <a:rPr lang="fr-BE" sz="1800" u="none" dirty="0" err="1" smtClean="0">
                  <a:latin typeface="Calibri" pitchFamily="34" charset="0"/>
                </a:rPr>
                <a:t>gewoon</a:t>
              </a:r>
              <a:r>
                <a:rPr lang="fr-BE" sz="1800" u="none" dirty="0" smtClean="0">
                  <a:latin typeface="Calibri" pitchFamily="34" charset="0"/>
                </a:rPr>
                <a:t> op enter te </a:t>
              </a:r>
              <a:r>
                <a:rPr lang="fr-BE" sz="1800" u="none" dirty="0" err="1" smtClean="0">
                  <a:latin typeface="Calibri" pitchFamily="34" charset="0"/>
                </a:rPr>
                <a:t>drukken</a:t>
              </a:r>
              <a:r>
                <a:rPr lang="fr-BE" sz="1800" u="none" dirty="0" smtClean="0">
                  <a:latin typeface="Calibri" pitchFamily="34" charset="0"/>
                </a:rPr>
                <a:t> ?</a:t>
              </a:r>
              <a:endParaRPr lang="nl-NL" sz="1800" u="none" dirty="0">
                <a:latin typeface="Calibri" pitchFamily="34" charset="0"/>
              </a:endParaRPr>
            </a:p>
          </p:txBody>
        </p:sp>
        <p:pic>
          <p:nvPicPr>
            <p:cNvPr id="10" name="Picture 3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04" y="3415"/>
              <a:ext cx="363" cy="36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</p:pic>
      </p:grpSp>
    </p:spTree>
    <p:extLst>
      <p:ext uri="{BB962C8B-B14F-4D97-AF65-F5344CB8AC3E}">
        <p14:creationId xmlns:p14="http://schemas.microsoft.com/office/powerpoint/2010/main" val="3873785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Vragen of opmerkingen ?</a:t>
            </a:r>
            <a:endParaRPr lang="nl-NL"/>
          </a:p>
        </p:txBody>
      </p:sp>
      <p:pic>
        <p:nvPicPr>
          <p:cNvPr id="13639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4745" y="1428736"/>
            <a:ext cx="5184775" cy="45735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The sky is the limit…</a:t>
            </a:r>
            <a:endParaRPr lang="nl-NL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619250" y="5318125"/>
            <a:ext cx="7056438" cy="7100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buFontTx/>
              <a:buNone/>
            </a:pPr>
            <a:r>
              <a:rPr lang="en-US" sz="2000" u="none" dirty="0">
                <a:latin typeface="Calibri" pitchFamily="34" charset="0"/>
              </a:rPr>
              <a:t>"The person who says it cannot be done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should not interrupt the person doing it."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6187466" y="6157913"/>
            <a:ext cx="2488222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sz="1800" u="none">
                <a:latin typeface="Calibri" pitchFamily="34" charset="0"/>
                <a:sym typeface="Symbol" pitchFamily="18" charset="2"/>
              </a:rPr>
              <a:t></a:t>
            </a:r>
            <a:r>
              <a:rPr lang="en-US" sz="1800" u="none">
                <a:latin typeface="Calibri" pitchFamily="34" charset="0"/>
              </a:rPr>
              <a:t> Chinees spreekwoord</a:t>
            </a:r>
            <a:endParaRPr lang="nl-NL" sz="1800" u="none">
              <a:latin typeface="Calibri" pitchFamily="34" charset="0"/>
            </a:endParaRPr>
          </a:p>
        </p:txBody>
      </p:sp>
      <p:graphicFrame>
        <p:nvGraphicFramePr>
          <p:cNvPr id="1365056" name="Object 64"/>
          <p:cNvGraphicFramePr>
            <a:graphicFrameLocks noChangeAspect="1"/>
          </p:cNvGraphicFramePr>
          <p:nvPr/>
        </p:nvGraphicFramePr>
        <p:xfrm>
          <a:off x="1187450" y="1844675"/>
          <a:ext cx="7416800" cy="263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510" name="Image" r:id="rId3" imgW="9523810" imgH="3377778" progId="Photoshop.Image.6">
                  <p:embed/>
                </p:oleObj>
              </mc:Choice>
              <mc:Fallback>
                <p:oleObj name="Image" r:id="rId3" imgW="9523810" imgH="3377778" progId="Photoshop.Image.6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844675"/>
                        <a:ext cx="7416800" cy="263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/>
              <a:t>Procescontrole overnemen</a:t>
            </a:r>
            <a:endParaRPr lang="nl-NL"/>
          </a:p>
        </p:txBody>
      </p:sp>
      <p:sp>
        <p:nvSpPr>
          <p:cNvPr id="2367493" name="AutoShape 5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  <a:r>
              <a:rPr lang="en-US" sz="1600" b="1" u="none"/>
              <a:t> ps</a:t>
            </a:r>
          </a:p>
          <a:p>
            <a:pPr algn="l">
              <a:buFontTx/>
              <a:buNone/>
            </a:pPr>
            <a:r>
              <a:rPr lang="en-US" sz="1600" u="none"/>
              <a:t>   PID TTY      TIME CMD</a:t>
            </a:r>
          </a:p>
          <a:p>
            <a:pPr algn="l">
              <a:buFontTx/>
              <a:buNone/>
            </a:pPr>
            <a:r>
              <a:rPr lang="en-US" sz="1600" u="none"/>
              <a:t> 19109 pts/36   0:00 ksh</a:t>
            </a:r>
          </a:p>
          <a:p>
            <a:pPr algn="l">
              <a:buFontTx/>
              <a:buNone/>
            </a:pPr>
            <a:r>
              <a:rPr lang="en-US" sz="1600" u="none"/>
              <a:t>  7773 pts/36   0:00 ps</a:t>
            </a:r>
          </a:p>
          <a:p>
            <a:pPr algn="l"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67494" name="AutoShape 6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r>
              <a:rPr lang="en-US" sz="1600" b="1" u="none"/>
              <a:t>  csh</a:t>
            </a:r>
          </a:p>
          <a:p>
            <a:pPr algn="l"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%</a:t>
            </a:r>
          </a:p>
        </p:txBody>
      </p:sp>
      <p:sp>
        <p:nvSpPr>
          <p:cNvPr id="2367495" name="AutoShape 7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r>
              <a:rPr lang="en-US" sz="1600" u="none"/>
              <a:t>  </a:t>
            </a:r>
            <a:r>
              <a:rPr lang="en-US" sz="1600" b="1" u="none"/>
              <a:t>ps</a:t>
            </a:r>
          </a:p>
          <a:p>
            <a:pPr algn="l">
              <a:buFontTx/>
              <a:buNone/>
            </a:pPr>
            <a:r>
              <a:rPr lang="en-US" sz="1600" u="none"/>
              <a:t>   PID TTY      TIME CMD</a:t>
            </a:r>
          </a:p>
          <a:p>
            <a:pPr algn="l">
              <a:buFontTx/>
              <a:buNone/>
            </a:pPr>
            <a:r>
              <a:rPr lang="en-US" sz="1600" u="none"/>
              <a:t> 19109 pts/36   0:00 ksh</a:t>
            </a:r>
          </a:p>
          <a:p>
            <a:pPr algn="l">
              <a:buFontTx/>
              <a:buNone/>
            </a:pPr>
            <a:r>
              <a:rPr lang="en-US" sz="1600" u="none"/>
              <a:t>  8319 pts/36   0:00 csh</a:t>
            </a:r>
          </a:p>
          <a:p>
            <a:pPr algn="l">
              <a:buFontTx/>
              <a:buNone/>
            </a:pPr>
            <a:r>
              <a:rPr lang="en-US" sz="1600" u="none"/>
              <a:t>  8320 pts/36   0:00 ps</a:t>
            </a:r>
          </a:p>
          <a:p>
            <a:pPr algn="l"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%</a:t>
            </a:r>
          </a:p>
        </p:txBody>
      </p:sp>
      <p:sp>
        <p:nvSpPr>
          <p:cNvPr id="2367499" name="AutoShape 11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r>
              <a:rPr lang="en-US" sz="1600" u="none"/>
              <a:t>  </a:t>
            </a:r>
            <a:r>
              <a:rPr lang="en-US" sz="1600" b="1" u="none"/>
              <a:t>exec date</a:t>
            </a:r>
          </a:p>
        </p:txBody>
      </p:sp>
      <p:sp>
        <p:nvSpPr>
          <p:cNvPr id="2367500" name="AutoShape 12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r>
              <a:rPr lang="sv-SE" sz="1600" u="none"/>
              <a:t>Fri Mar 16 09:57:33 CET 2007</a:t>
            </a:r>
          </a:p>
          <a:p>
            <a:pPr algn="l"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67501" name="AutoShape 13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sv-SE" sz="1600" u="none"/>
          </a:p>
          <a:p>
            <a:pPr algn="l">
              <a:buFontTx/>
              <a:buNone/>
            </a:pPr>
            <a:r>
              <a:rPr lang="sv-SE" sz="1600" u="none"/>
              <a:t>  </a:t>
            </a:r>
            <a:r>
              <a:rPr lang="sv-SE" sz="1600" b="1" u="none"/>
              <a:t>ps</a:t>
            </a:r>
          </a:p>
        </p:txBody>
      </p:sp>
      <p:sp>
        <p:nvSpPr>
          <p:cNvPr id="2367502" name="AutoShape 14"/>
          <p:cNvSpPr>
            <a:spLocks noChangeArrowheads="1"/>
          </p:cNvSpPr>
          <p:nvPr/>
        </p:nvSpPr>
        <p:spPr bwMode="auto">
          <a:xfrm>
            <a:off x="1331913" y="1341438"/>
            <a:ext cx="7416800" cy="5251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90000" rIns="180000" bIns="90000"/>
          <a:lstStyle/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US" sz="1600" b="1" u="none">
              <a:solidFill>
                <a:srgbClr val="009900"/>
              </a:solidFill>
            </a:endParaRPr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endParaRPr lang="sv-SE" sz="1600" u="none"/>
          </a:p>
          <a:p>
            <a:pPr algn="l">
              <a:buFontTx/>
              <a:buNone/>
            </a:pPr>
            <a:endParaRPr lang="en-US" sz="1600" u="none"/>
          </a:p>
          <a:p>
            <a:pPr algn="l">
              <a:buFontTx/>
              <a:buNone/>
            </a:pPr>
            <a:r>
              <a:rPr lang="en-US" sz="1600" u="none"/>
              <a:t>   PID TTY      TIME CMD</a:t>
            </a:r>
          </a:p>
          <a:p>
            <a:pPr algn="l">
              <a:buFontTx/>
              <a:buNone/>
            </a:pPr>
            <a:r>
              <a:rPr lang="en-US" sz="1600" u="none"/>
              <a:t>  8572 pts/36   0:00 ps</a:t>
            </a:r>
          </a:p>
          <a:p>
            <a:pPr algn="l">
              <a:buFontTx/>
              <a:buNone/>
            </a:pPr>
            <a:r>
              <a:rPr lang="en-US" sz="1600" u="none"/>
              <a:t> 19109 pts/36   0:00 ksh</a:t>
            </a:r>
          </a:p>
          <a:p>
            <a:pPr algn="l"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67503" name="Rectangle 15"/>
          <p:cNvSpPr>
            <a:spLocks noChangeArrowheads="1"/>
          </p:cNvSpPr>
          <p:nvPr/>
        </p:nvSpPr>
        <p:spPr bwMode="auto">
          <a:xfrm>
            <a:off x="5002213" y="1484313"/>
            <a:ext cx="3602037" cy="252095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prstDash val="sysDot"/>
            <a:miter lim="800000"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nl-NL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146675" y="1555750"/>
            <a:ext cx="3359150" cy="968375"/>
            <a:chOff x="3152" y="1026"/>
            <a:chExt cx="2116" cy="610"/>
          </a:xfrm>
        </p:grpSpPr>
        <p:sp>
          <p:nvSpPr>
            <p:cNvPr id="42009" name="AutoShape 17"/>
            <p:cNvSpPr>
              <a:spLocks noChangeArrowheads="1"/>
            </p:cNvSpPr>
            <p:nvPr/>
          </p:nvSpPr>
          <p:spPr bwMode="auto">
            <a:xfrm>
              <a:off x="3183" y="1217"/>
              <a:ext cx="2026" cy="419"/>
            </a:xfrm>
            <a:prstGeom prst="foldedCorner">
              <a:avLst>
                <a:gd name="adj" fmla="val 4088"/>
              </a:avLst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80000" tIns="180000" rIns="180000" bIns="180000"/>
            <a:lstStyle/>
            <a:p>
              <a:pPr algn="l">
                <a:buFontTx/>
                <a:buNone/>
              </a:pPr>
              <a:endParaRPr lang="fr-BE" sz="1800" b="1" u="none"/>
            </a:p>
          </p:txBody>
        </p:sp>
        <p:sp>
          <p:nvSpPr>
            <p:cNvPr id="42010" name="Text Box 18"/>
            <p:cNvSpPr txBox="1">
              <a:spLocks noChangeArrowheads="1"/>
            </p:cNvSpPr>
            <p:nvPr/>
          </p:nvSpPr>
          <p:spPr bwMode="auto">
            <a:xfrm>
              <a:off x="3152" y="1026"/>
              <a:ext cx="2116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>
              <a:spAutoFit/>
            </a:bodyPr>
            <a:lstStyle/>
            <a:p>
              <a:pPr algn="l">
                <a:buFontTx/>
                <a:buNone/>
              </a:pPr>
              <a:r>
                <a:rPr lang="fr-BE" sz="1600" b="1" u="none"/>
                <a:t>/bin/ksh             19109</a:t>
              </a:r>
              <a:endParaRPr lang="nl-NL" sz="1600" b="1" u="none"/>
            </a:p>
          </p:txBody>
        </p:sp>
      </p:grpSp>
      <p:sp>
        <p:nvSpPr>
          <p:cNvPr id="2367507" name="AutoShape 19"/>
          <p:cNvSpPr>
            <a:spLocks noChangeArrowheads="1"/>
          </p:cNvSpPr>
          <p:nvPr/>
        </p:nvSpPr>
        <p:spPr bwMode="auto">
          <a:xfrm>
            <a:off x="5195888" y="1860550"/>
            <a:ext cx="3216275" cy="665163"/>
          </a:xfrm>
          <a:prstGeom prst="foldedCorner">
            <a:avLst>
              <a:gd name="adj" fmla="val 4088"/>
            </a:avLst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fr-BE" sz="1800" b="1" u="none"/>
              <a:t>csh</a:t>
            </a:r>
          </a:p>
        </p:txBody>
      </p:sp>
      <p:sp>
        <p:nvSpPr>
          <p:cNvPr id="2367508" name="Text Box 20"/>
          <p:cNvSpPr txBox="1">
            <a:spLocks noChangeArrowheads="1"/>
          </p:cNvSpPr>
          <p:nvPr/>
        </p:nvSpPr>
        <p:spPr bwMode="auto">
          <a:xfrm>
            <a:off x="5146675" y="1557338"/>
            <a:ext cx="335915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 algn="l">
              <a:buFontTx/>
              <a:buNone/>
            </a:pPr>
            <a:r>
              <a:rPr lang="fr-BE" sz="1600" b="1" u="none"/>
              <a:t>/bin/ksh             19109</a:t>
            </a:r>
            <a:endParaRPr lang="nl-NL" sz="1600" b="1" u="none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148263" y="1557338"/>
            <a:ext cx="3359150" cy="968375"/>
            <a:chOff x="3288" y="1162"/>
            <a:chExt cx="2116" cy="610"/>
          </a:xfrm>
        </p:grpSpPr>
        <p:sp>
          <p:nvSpPr>
            <p:cNvPr id="42007" name="AutoShape 22"/>
            <p:cNvSpPr>
              <a:spLocks noChangeArrowheads="1"/>
            </p:cNvSpPr>
            <p:nvPr/>
          </p:nvSpPr>
          <p:spPr bwMode="auto">
            <a:xfrm>
              <a:off x="3319" y="1353"/>
              <a:ext cx="2026" cy="419"/>
            </a:xfrm>
            <a:prstGeom prst="foldedCorner">
              <a:avLst>
                <a:gd name="adj" fmla="val 4088"/>
              </a:avLst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80000" tIns="180000" rIns="180000" bIns="180000"/>
            <a:lstStyle/>
            <a:p>
              <a:pPr algn="l">
                <a:buFontTx/>
                <a:buNone/>
              </a:pPr>
              <a:endParaRPr lang="fr-BE" sz="1800" b="1" u="none"/>
            </a:p>
          </p:txBody>
        </p:sp>
        <p:sp>
          <p:nvSpPr>
            <p:cNvPr id="42008" name="Text Box 23"/>
            <p:cNvSpPr txBox="1">
              <a:spLocks noChangeArrowheads="1"/>
            </p:cNvSpPr>
            <p:nvPr/>
          </p:nvSpPr>
          <p:spPr bwMode="auto">
            <a:xfrm>
              <a:off x="3288" y="1162"/>
              <a:ext cx="2116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>
              <a:spAutoFit/>
            </a:bodyPr>
            <a:lstStyle/>
            <a:p>
              <a:pPr algn="l">
                <a:buFontTx/>
                <a:buNone/>
              </a:pPr>
              <a:r>
                <a:rPr lang="fr-BE" sz="1600" b="1" u="none"/>
                <a:t>/bin/csh              8319</a:t>
              </a:r>
              <a:endParaRPr lang="nl-NL" sz="1600" b="1" u="none"/>
            </a:p>
          </p:txBody>
        </p:sp>
      </p:grpSp>
      <p:sp>
        <p:nvSpPr>
          <p:cNvPr id="2367512" name="AutoShape 24"/>
          <p:cNvSpPr>
            <a:spLocks noChangeArrowheads="1"/>
          </p:cNvSpPr>
          <p:nvPr/>
        </p:nvSpPr>
        <p:spPr bwMode="auto">
          <a:xfrm>
            <a:off x="5195888" y="3194050"/>
            <a:ext cx="3216275" cy="665163"/>
          </a:xfrm>
          <a:prstGeom prst="foldedCorner">
            <a:avLst>
              <a:gd name="adj" fmla="val 4088"/>
            </a:avLst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fr-BE" sz="1800" b="1" u="none"/>
              <a:t>exec date</a:t>
            </a:r>
          </a:p>
        </p:txBody>
      </p:sp>
      <p:sp>
        <p:nvSpPr>
          <p:cNvPr id="2367513" name="Text Box 25"/>
          <p:cNvSpPr txBox="1">
            <a:spLocks noChangeArrowheads="1"/>
          </p:cNvSpPr>
          <p:nvPr/>
        </p:nvSpPr>
        <p:spPr bwMode="auto">
          <a:xfrm>
            <a:off x="5146675" y="2890838"/>
            <a:ext cx="335915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 algn="l">
              <a:buFontTx/>
              <a:buNone/>
            </a:pPr>
            <a:r>
              <a:rPr lang="fr-BE" sz="1600" b="1" u="none"/>
              <a:t>/bin/csh              8319</a:t>
            </a:r>
            <a:endParaRPr lang="nl-NL" sz="1600" b="1" u="none"/>
          </a:p>
        </p:txBody>
      </p:sp>
      <p:cxnSp>
        <p:nvCxnSpPr>
          <p:cNvPr id="2367514" name="AutoShape 26"/>
          <p:cNvCxnSpPr>
            <a:cxnSpLocks noChangeShapeType="1"/>
            <a:stCxn id="42007" idx="2"/>
            <a:endCxn id="2367512" idx="0"/>
          </p:cNvCxnSpPr>
          <p:nvPr/>
        </p:nvCxnSpPr>
        <p:spPr bwMode="auto">
          <a:xfrm flipH="1">
            <a:off x="6804025" y="2525713"/>
            <a:ext cx="1588" cy="668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67516" name="AutoShape 28"/>
          <p:cNvSpPr>
            <a:spLocks noChangeArrowheads="1"/>
          </p:cNvSpPr>
          <p:nvPr/>
        </p:nvSpPr>
        <p:spPr bwMode="auto">
          <a:xfrm>
            <a:off x="5197475" y="3195638"/>
            <a:ext cx="3216275" cy="665162"/>
          </a:xfrm>
          <a:prstGeom prst="foldedCorner">
            <a:avLst>
              <a:gd name="adj" fmla="val 4088"/>
            </a:avLst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fr-BE" sz="1800" b="1" u="none"/>
          </a:p>
        </p:txBody>
      </p:sp>
      <p:sp>
        <p:nvSpPr>
          <p:cNvPr id="2367517" name="Text Box 29"/>
          <p:cNvSpPr txBox="1">
            <a:spLocks noChangeArrowheads="1"/>
          </p:cNvSpPr>
          <p:nvPr/>
        </p:nvSpPr>
        <p:spPr bwMode="auto">
          <a:xfrm>
            <a:off x="5148263" y="2892425"/>
            <a:ext cx="335915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 algn="l">
              <a:buFontTx/>
              <a:buNone/>
            </a:pPr>
            <a:r>
              <a:rPr lang="fr-BE" sz="1600" b="1" u="none"/>
              <a:t>date                  8319</a:t>
            </a:r>
            <a:endParaRPr lang="nl-NL" sz="1600" b="1" u="none"/>
          </a:p>
        </p:txBody>
      </p:sp>
      <p:sp>
        <p:nvSpPr>
          <p:cNvPr id="2367518" name="AutoShape 30"/>
          <p:cNvSpPr>
            <a:spLocks noChangeArrowheads="1"/>
          </p:cNvSpPr>
          <p:nvPr/>
        </p:nvSpPr>
        <p:spPr bwMode="auto">
          <a:xfrm>
            <a:off x="5197475" y="1860550"/>
            <a:ext cx="3216275" cy="665163"/>
          </a:xfrm>
          <a:prstGeom prst="foldedCorner">
            <a:avLst>
              <a:gd name="adj" fmla="val 4088"/>
            </a:avLst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fr-BE" sz="1800" b="1" u="none"/>
              <a:t>ps</a:t>
            </a:r>
          </a:p>
        </p:txBody>
      </p:sp>
      <p:sp>
        <p:nvSpPr>
          <p:cNvPr id="2367519" name="Text Box 31"/>
          <p:cNvSpPr txBox="1">
            <a:spLocks noChangeArrowheads="1"/>
          </p:cNvSpPr>
          <p:nvPr/>
        </p:nvSpPr>
        <p:spPr bwMode="auto">
          <a:xfrm>
            <a:off x="5148263" y="1557338"/>
            <a:ext cx="335915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pPr algn="l">
              <a:buFontTx/>
              <a:buNone/>
            </a:pPr>
            <a:r>
              <a:rPr lang="fr-BE" sz="1600" b="1" u="none"/>
              <a:t>/bin/ksh             19109</a:t>
            </a:r>
            <a:endParaRPr lang="nl-NL" sz="1600" b="1" u="non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6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2000"/>
                                        <p:tgtEl>
                                          <p:spTgt spid="236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85185E-6 L 0.00018 0.1939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367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2367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6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8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0" dur="500"/>
                                        <p:tgtEl>
                                          <p:spTgt spid="2367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493" grpId="0" animBg="1"/>
      <p:bldP spid="2367494" grpId="0" animBg="1"/>
      <p:bldP spid="2367495" grpId="0" animBg="1"/>
      <p:bldP spid="2367499" grpId="0" animBg="1"/>
      <p:bldP spid="2367500" grpId="0" animBg="1"/>
      <p:bldP spid="2367501" grpId="0" animBg="1"/>
      <p:bldP spid="2367502" grpId="0" animBg="1"/>
      <p:bldP spid="2367503" grpId="0" animBg="1"/>
      <p:bldP spid="2367507" grpId="0" animBg="1"/>
      <p:bldP spid="2367507" grpId="1" animBg="1"/>
      <p:bldP spid="2367508" grpId="0"/>
      <p:bldP spid="2367508" grpId="1"/>
      <p:bldP spid="2367512" grpId="0" animBg="1"/>
      <p:bldP spid="2367512" grpId="1" animBg="1"/>
      <p:bldP spid="2367513" grpId="0"/>
      <p:bldP spid="2367513" grpId="1"/>
      <p:bldP spid="2367516" grpId="0" animBg="1"/>
      <p:bldP spid="2367516" grpId="1" animBg="1"/>
      <p:bldP spid="2367517" grpId="0"/>
      <p:bldP spid="2367517" grpId="1"/>
      <p:bldP spid="2367518" grpId="0" animBg="1"/>
      <p:bldP spid="23675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File descriptors</a:t>
            </a:r>
            <a:endParaRPr lang="nl-NL"/>
          </a:p>
        </p:txBody>
      </p:sp>
      <p:sp>
        <p:nvSpPr>
          <p:cNvPr id="2402307" name="Rectangle 3"/>
          <p:cNvSpPr>
            <a:spLocks noChangeArrowheads="1"/>
          </p:cNvSpPr>
          <p:nvPr/>
        </p:nvSpPr>
        <p:spPr bwMode="auto">
          <a:xfrm>
            <a:off x="863600" y="1484312"/>
            <a:ext cx="7885113" cy="430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i="1" u="none" dirty="0">
                <a:solidFill>
                  <a:srgbClr val="3333CC"/>
                </a:solidFill>
                <a:latin typeface="Calibri" pitchFamily="34" charset="0"/>
              </a:rPr>
              <a:t>file descriptors</a:t>
            </a:r>
            <a:r>
              <a:rPr lang="en-US" sz="2400" u="none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zijn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gehele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getallen</a:t>
            </a:r>
            <a:r>
              <a:rPr lang="en-US" sz="2400" u="none" dirty="0">
                <a:latin typeface="Calibri" pitchFamily="34" charset="0"/>
              </a:rPr>
              <a:t> (</a:t>
            </a:r>
            <a:r>
              <a:rPr lang="en-US" sz="2400" u="none" dirty="0" err="1">
                <a:latin typeface="Calibri" pitchFamily="34" charset="0"/>
              </a:rPr>
              <a:t>startend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vanaf</a:t>
            </a:r>
            <a:r>
              <a:rPr lang="en-US" sz="2400" u="none" dirty="0">
                <a:latin typeface="Calibri" pitchFamily="34" charset="0"/>
              </a:rPr>
              <a:t> 0) die </a:t>
            </a:r>
            <a:r>
              <a:rPr lang="en-US" sz="2400" u="none" dirty="0" err="1">
                <a:latin typeface="Calibri" pitchFamily="34" charset="0"/>
              </a:rPr>
              <a:t>verwijzen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naar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datastromen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geassocieerd</a:t>
            </a:r>
            <a:r>
              <a:rPr lang="en-US" sz="2400" u="none" dirty="0">
                <a:latin typeface="Calibri" pitchFamily="34" charset="0"/>
              </a:rPr>
              <a:t> met </a:t>
            </a:r>
            <a:r>
              <a:rPr lang="en-US" sz="2400" u="none" dirty="0" err="1">
                <a:latin typeface="Calibri" pitchFamily="34" charset="0"/>
              </a:rPr>
              <a:t>een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proces</a:t>
            </a:r>
            <a:endParaRPr lang="en-US" sz="400" u="none" dirty="0">
              <a:latin typeface="Calibri" pitchFamily="34" charset="0"/>
            </a:endParaRPr>
          </a:p>
          <a:p>
            <a:pPr marL="342900" indent="-342900" algn="l"/>
            <a:endParaRPr lang="en-US" sz="4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na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opstarten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zijn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er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voor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een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proces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normaalgezien</a:t>
            </a:r>
            <a:r>
              <a:rPr lang="en-US" sz="2400" u="none" dirty="0">
                <a:latin typeface="Calibri" pitchFamily="34" charset="0"/>
              </a:rPr>
              <a:t> </a:t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 err="1">
                <a:latin typeface="Calibri" pitchFamily="34" charset="0"/>
              </a:rPr>
              <a:t>drie</a:t>
            </a:r>
            <a:r>
              <a:rPr lang="en-US" sz="2400" u="none" dirty="0">
                <a:latin typeface="Calibri" pitchFamily="34" charset="0"/>
              </a:rPr>
              <a:t> file descriptors </a:t>
            </a:r>
            <a:r>
              <a:rPr lang="en-US" sz="2400" u="none" dirty="0" err="1">
                <a:latin typeface="Calibri" pitchFamily="34" charset="0"/>
              </a:rPr>
              <a:t>geopend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b="1" u="none" dirty="0" err="1">
                <a:latin typeface="Courier New"/>
                <a:cs typeface="Courier New" pitchFamily="49" charset="0"/>
                <a:sym typeface="Courier New"/>
              </a:rPr>
              <a:t>stdin</a:t>
            </a:r>
            <a:r>
              <a:rPr lang="en-US" sz="2000" u="none" dirty="0">
                <a:latin typeface="Calibri" pitchFamily="34" charset="0"/>
              </a:rPr>
              <a:t> (file descriptor 0)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b="1" u="none" dirty="0" err="1">
                <a:latin typeface="Courier New"/>
                <a:cs typeface="Courier New" pitchFamily="49" charset="0"/>
                <a:sym typeface="Courier New"/>
              </a:rPr>
              <a:t>stdout</a:t>
            </a:r>
            <a:r>
              <a:rPr lang="en-US" sz="2000" u="none" dirty="0">
                <a:latin typeface="Calibri" pitchFamily="34" charset="0"/>
              </a:rPr>
              <a:t> (file descriptor 1)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b="1" u="none" dirty="0" err="1">
                <a:latin typeface="Courier New"/>
                <a:cs typeface="Courier New" pitchFamily="49" charset="0"/>
                <a:sym typeface="Courier New"/>
              </a:rPr>
              <a:t>stderr</a:t>
            </a:r>
            <a:r>
              <a:rPr lang="en-US" sz="2000" u="none" dirty="0">
                <a:latin typeface="Calibri" pitchFamily="34" charset="0"/>
              </a:rPr>
              <a:t> (file descriptor 2) </a:t>
            </a:r>
            <a:r>
              <a:rPr lang="en-US" sz="700" u="none" dirty="0">
                <a:latin typeface="Calibri" pitchFamily="34" charset="0"/>
              </a:rPr>
              <a:t/>
            </a:r>
            <a:br>
              <a:rPr lang="en-US" sz="700" u="none" dirty="0">
                <a:latin typeface="Calibri" pitchFamily="34" charset="0"/>
              </a:rPr>
            </a:br>
            <a:endParaRPr lang="en-US" sz="7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als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proces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bijkomend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bestand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opent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om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te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lezen</a:t>
            </a:r>
            <a:r>
              <a:rPr lang="en-US" sz="2400" u="none" dirty="0">
                <a:latin typeface="Calibri" pitchFamily="34" charset="0"/>
              </a:rPr>
              <a:t> of </a:t>
            </a:r>
            <a:r>
              <a:rPr lang="en-US" sz="2400" u="none" dirty="0" err="1">
                <a:latin typeface="Calibri" pitchFamily="34" charset="0"/>
              </a:rPr>
              <a:t>te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schrijven</a:t>
            </a:r>
            <a:r>
              <a:rPr lang="en-US" sz="2400" u="none" dirty="0">
                <a:latin typeface="Calibri" pitchFamily="34" charset="0"/>
              </a:rPr>
              <a:t>, </a:t>
            </a:r>
            <a:r>
              <a:rPr lang="en-US" sz="2400" u="none" dirty="0" err="1">
                <a:latin typeface="Calibri" pitchFamily="34" charset="0"/>
              </a:rPr>
              <a:t>dan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wordt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dit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toegekend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aan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eerste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vrije</a:t>
            </a:r>
            <a:r>
              <a:rPr lang="en-US" sz="2400" u="none" dirty="0">
                <a:latin typeface="Calibri" pitchFamily="34" charset="0"/>
              </a:rPr>
              <a:t> file descriptor (</a:t>
            </a:r>
            <a:r>
              <a:rPr lang="en-US" sz="2400" u="none" dirty="0" err="1">
                <a:latin typeface="Calibri" pitchFamily="34" charset="0"/>
              </a:rPr>
              <a:t>startend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vanaf</a:t>
            </a:r>
            <a:r>
              <a:rPr lang="en-US" sz="2400" u="none" dirty="0">
                <a:latin typeface="Calibri" pitchFamily="34" charset="0"/>
              </a:rPr>
              <a:t> 3)</a:t>
            </a:r>
            <a:endParaRPr lang="en-US" sz="2400" u="none" dirty="0">
              <a:latin typeface="Calibri" pitchFamily="34" charset="0"/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0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0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0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0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2307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Bestanden openen met exec</a:t>
            </a:r>
            <a:endParaRPr lang="nl-NL"/>
          </a:p>
        </p:txBody>
      </p:sp>
      <p:sp>
        <p:nvSpPr>
          <p:cNvPr id="2369539" name="Rectangle 3"/>
          <p:cNvSpPr>
            <a:spLocks noChangeArrowheads="1"/>
          </p:cNvSpPr>
          <p:nvPr/>
        </p:nvSpPr>
        <p:spPr bwMode="auto">
          <a:xfrm>
            <a:off x="755650" y="1484312"/>
            <a:ext cx="8339138" cy="508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tabLst>
                <a:tab pos="1970088" algn="l"/>
                <a:tab pos="2959100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exec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&lt;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opent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om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gelezen</a:t>
            </a:r>
            <a:endParaRPr lang="en-US" sz="2000" u="none" dirty="0">
              <a:latin typeface="Calibri" pitchFamily="34" charset="0"/>
            </a:endParaRPr>
          </a:p>
          <a:p>
            <a:pPr marL="3316288" lvl="4" indent="-174625" algn="l">
              <a:buFontTx/>
              <a:buChar char="»"/>
              <a:tabLst>
                <a:tab pos="1970088" algn="l"/>
                <a:tab pos="2959100" algn="l"/>
              </a:tabLst>
            </a:pPr>
            <a:r>
              <a:rPr lang="en-US" sz="1400" u="none" dirty="0" err="1">
                <a:latin typeface="Calibri" pitchFamily="34" charset="0"/>
              </a:rPr>
              <a:t>koppelt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b="1" u="none" dirty="0" err="1">
                <a:latin typeface="Courier New"/>
                <a:cs typeface="Courier New" pitchFamily="49" charset="0"/>
                <a:sym typeface="Courier New"/>
              </a:rPr>
              <a:t>stdin</a:t>
            </a:r>
            <a:r>
              <a:rPr lang="en-US" sz="1400" u="none" dirty="0">
                <a:latin typeface="Calibri" pitchFamily="34" charset="0"/>
              </a:rPr>
              <a:t> van </a:t>
            </a:r>
            <a:r>
              <a:rPr lang="en-US" sz="1400" u="none" dirty="0" err="1">
                <a:latin typeface="Calibri" pitchFamily="34" charset="0"/>
              </a:rPr>
              <a:t>proces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aan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i="1" u="none" dirty="0" err="1">
                <a:latin typeface="Calibri" pitchFamily="34" charset="0"/>
              </a:rPr>
              <a:t>bestand</a:t>
            </a:r>
            <a:endParaRPr lang="en-US" sz="1400" i="1" u="none" dirty="0">
              <a:latin typeface="Calibri" pitchFamily="34" charset="0"/>
            </a:endParaRPr>
          </a:p>
          <a:p>
            <a:pPr marL="342900" indent="-342900" algn="l">
              <a:tabLst>
                <a:tab pos="1970088" algn="l"/>
                <a:tab pos="2959100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exec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&gt;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opent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om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 smtClean="0">
                <a:latin typeface="Calibri" pitchFamily="34" charset="0"/>
              </a:rPr>
              <a:t>geschreven</a:t>
            </a:r>
            <a:endParaRPr lang="en-US" sz="2000" u="none" dirty="0">
              <a:latin typeface="Calibri" pitchFamily="34" charset="0"/>
            </a:endParaRPr>
          </a:p>
          <a:p>
            <a:pPr marL="3316288" lvl="4" indent="-174625" algn="l">
              <a:buFontTx/>
              <a:buChar char="»"/>
              <a:tabLst>
                <a:tab pos="1970088" algn="l"/>
                <a:tab pos="2959100" algn="l"/>
              </a:tabLst>
            </a:pPr>
            <a:r>
              <a:rPr lang="en-US" sz="1400" u="none" dirty="0" err="1">
                <a:latin typeface="Calibri" pitchFamily="34" charset="0"/>
              </a:rPr>
              <a:t>maakt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i="1" u="none" dirty="0" err="1">
                <a:latin typeface="Calibri" pitchFamily="34" charset="0"/>
              </a:rPr>
              <a:t>bestand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leeg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indien</a:t>
            </a:r>
            <a:r>
              <a:rPr lang="en-US" sz="1400" u="none" dirty="0">
                <a:latin typeface="Calibri" pitchFamily="34" charset="0"/>
              </a:rPr>
              <a:t> het reeds </a:t>
            </a:r>
            <a:r>
              <a:rPr lang="en-US" sz="1400" u="none" dirty="0" err="1">
                <a:latin typeface="Calibri" pitchFamily="34" charset="0"/>
              </a:rPr>
              <a:t>bestaat</a:t>
            </a:r>
            <a:endParaRPr lang="en-US" sz="1400" u="none" dirty="0">
              <a:latin typeface="Calibri" pitchFamily="34" charset="0"/>
            </a:endParaRPr>
          </a:p>
          <a:p>
            <a:pPr marL="3316288" lvl="4" indent="-174625" algn="l">
              <a:buFontTx/>
              <a:buChar char="»"/>
              <a:tabLst>
                <a:tab pos="1970088" algn="l"/>
                <a:tab pos="2959100" algn="l"/>
              </a:tabLst>
            </a:pPr>
            <a:r>
              <a:rPr lang="en-US" sz="1400" u="none" dirty="0" err="1">
                <a:latin typeface="Calibri" pitchFamily="34" charset="0"/>
              </a:rPr>
              <a:t>koppelt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b="1" u="none" dirty="0" err="1">
                <a:latin typeface="Courier New"/>
                <a:cs typeface="Courier New" pitchFamily="49" charset="0"/>
                <a:sym typeface="Courier New"/>
              </a:rPr>
              <a:t>stdout</a:t>
            </a:r>
            <a:r>
              <a:rPr lang="en-US" sz="1400" u="none" dirty="0">
                <a:latin typeface="Calibri" pitchFamily="34" charset="0"/>
              </a:rPr>
              <a:t> van </a:t>
            </a:r>
            <a:r>
              <a:rPr lang="en-US" sz="1400" u="none" dirty="0" err="1">
                <a:latin typeface="Calibri" pitchFamily="34" charset="0"/>
              </a:rPr>
              <a:t>proces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aan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i="1" u="none" dirty="0" err="1">
                <a:latin typeface="Calibri" pitchFamily="34" charset="0"/>
              </a:rPr>
              <a:t>bestand</a:t>
            </a:r>
            <a:endParaRPr lang="en-US" sz="1400" i="1" u="none" baseline="30000" dirty="0">
              <a:latin typeface="Calibri" pitchFamily="34" charset="0"/>
            </a:endParaRPr>
          </a:p>
          <a:p>
            <a:pPr marL="342900" indent="-342900" algn="l">
              <a:tabLst>
                <a:tab pos="1970088" algn="l"/>
                <a:tab pos="2959100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exec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&gt;&gt;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opent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om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 smtClean="0">
                <a:latin typeface="Calibri" pitchFamily="34" charset="0"/>
              </a:rPr>
              <a:t>geschreven</a:t>
            </a:r>
            <a:endParaRPr lang="en-US" sz="2000" u="none" dirty="0">
              <a:latin typeface="Calibri" pitchFamily="34" charset="0"/>
            </a:endParaRPr>
          </a:p>
          <a:p>
            <a:pPr marL="3316288" lvl="4" indent="-174625" algn="l">
              <a:buFontTx/>
              <a:buChar char="»"/>
              <a:tabLst>
                <a:tab pos="1970088" algn="l"/>
                <a:tab pos="2959100" algn="l"/>
              </a:tabLst>
            </a:pPr>
            <a:r>
              <a:rPr lang="en-US" sz="1400" u="none" dirty="0" err="1">
                <a:latin typeface="Calibri" pitchFamily="34" charset="0"/>
              </a:rPr>
              <a:t>voegt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b="1" u="none" dirty="0" err="1">
                <a:latin typeface="Courier New"/>
                <a:cs typeface="Courier New" pitchFamily="49" charset="0"/>
                <a:sym typeface="Courier New"/>
              </a:rPr>
              <a:t>stdout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achteraan</a:t>
            </a:r>
            <a:r>
              <a:rPr lang="en-US" sz="1400" u="none" dirty="0">
                <a:latin typeface="Calibri" pitchFamily="34" charset="0"/>
              </a:rPr>
              <a:t> toe </a:t>
            </a:r>
            <a:r>
              <a:rPr lang="en-US" sz="1400" u="none" dirty="0" err="1">
                <a:latin typeface="Calibri" pitchFamily="34" charset="0"/>
              </a:rPr>
              <a:t>aan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i="1" u="none" dirty="0" err="1">
                <a:latin typeface="Calibri" pitchFamily="34" charset="0"/>
              </a:rPr>
              <a:t>bestand</a:t>
            </a:r>
            <a:endParaRPr lang="en-US" sz="1400" i="1" u="none" dirty="0">
              <a:latin typeface="Calibri" pitchFamily="34" charset="0"/>
            </a:endParaRPr>
          </a:p>
          <a:p>
            <a:pPr marL="3316288" lvl="4" indent="-174625" algn="l">
              <a:buFontTx/>
              <a:buChar char="»"/>
              <a:tabLst>
                <a:tab pos="1970088" algn="l"/>
                <a:tab pos="2959100" algn="l"/>
              </a:tabLst>
            </a:pPr>
            <a:r>
              <a:rPr lang="en-US" sz="1400" u="none" dirty="0" err="1">
                <a:latin typeface="Calibri" pitchFamily="34" charset="0"/>
              </a:rPr>
              <a:t>koppelt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b="1" u="none" dirty="0" err="1">
                <a:latin typeface="Courier New"/>
                <a:cs typeface="Courier New" pitchFamily="49" charset="0"/>
                <a:sym typeface="Courier New"/>
              </a:rPr>
              <a:t>stdout</a:t>
            </a:r>
            <a:r>
              <a:rPr lang="en-US" sz="1400" u="none" dirty="0">
                <a:latin typeface="Calibri" pitchFamily="34" charset="0"/>
              </a:rPr>
              <a:t> van </a:t>
            </a:r>
            <a:r>
              <a:rPr lang="en-US" sz="1400" u="none" dirty="0" err="1">
                <a:latin typeface="Calibri" pitchFamily="34" charset="0"/>
              </a:rPr>
              <a:t>proces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aan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i="1" u="none" dirty="0" err="1">
                <a:latin typeface="Calibri" pitchFamily="34" charset="0"/>
              </a:rPr>
              <a:t>bestand</a:t>
            </a:r>
            <a:r>
              <a:rPr lang="en-US" sz="800" i="1" u="none" dirty="0">
                <a:latin typeface="Calibri" pitchFamily="34" charset="0"/>
              </a:rPr>
              <a:t/>
            </a:r>
            <a:br>
              <a:rPr lang="en-US" sz="800" i="1" u="none" dirty="0">
                <a:latin typeface="Calibri" pitchFamily="34" charset="0"/>
              </a:rPr>
            </a:br>
            <a:endParaRPr lang="en-US" sz="800" i="1" u="none" dirty="0">
              <a:latin typeface="Calibri" pitchFamily="34" charset="0"/>
            </a:endParaRPr>
          </a:p>
          <a:p>
            <a:pPr marL="342900" indent="-342900" algn="l">
              <a:tabLst>
                <a:tab pos="1970088" algn="l"/>
                <a:tab pos="2959100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exec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n&lt;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opent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om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gelezen</a:t>
            </a:r>
            <a:endParaRPr lang="en-US" sz="2000" u="none" dirty="0">
              <a:latin typeface="Calibri" pitchFamily="34" charset="0"/>
            </a:endParaRPr>
          </a:p>
          <a:p>
            <a:pPr marL="3316288" lvl="4" indent="-174625" algn="l">
              <a:buFontTx/>
              <a:buChar char="»"/>
              <a:tabLst>
                <a:tab pos="1970088" algn="l"/>
                <a:tab pos="2959100" algn="l"/>
              </a:tabLst>
            </a:pPr>
            <a:r>
              <a:rPr lang="en-US" sz="1400" u="none" dirty="0" err="1">
                <a:latin typeface="Calibri" pitchFamily="34" charset="0"/>
              </a:rPr>
              <a:t>koppelt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i="1" u="none" dirty="0" err="1">
                <a:latin typeface="Calibri" pitchFamily="34" charset="0"/>
              </a:rPr>
              <a:t>bestand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aan</a:t>
            </a:r>
            <a:r>
              <a:rPr lang="en-US" sz="1400" u="none" dirty="0">
                <a:latin typeface="Calibri" pitchFamily="34" charset="0"/>
              </a:rPr>
              <a:t> file descriptor </a:t>
            </a:r>
            <a:r>
              <a:rPr lang="en-US" sz="1400" i="1" u="none" dirty="0">
                <a:latin typeface="Calibri" pitchFamily="34" charset="0"/>
              </a:rPr>
              <a:t>n</a:t>
            </a:r>
          </a:p>
          <a:p>
            <a:pPr marL="342900" indent="-342900" algn="l">
              <a:tabLst>
                <a:tab pos="1970088" algn="l"/>
                <a:tab pos="2959100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exec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n&gt;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opent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om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 smtClean="0">
                <a:latin typeface="Calibri" pitchFamily="34" charset="0"/>
              </a:rPr>
              <a:t>geschreven</a:t>
            </a:r>
            <a:endParaRPr lang="en-US" sz="2000" u="none" dirty="0">
              <a:latin typeface="Calibri" pitchFamily="34" charset="0"/>
            </a:endParaRPr>
          </a:p>
          <a:p>
            <a:pPr marL="3316288" lvl="4" indent="-174625" algn="l">
              <a:buFontTx/>
              <a:buChar char="»"/>
              <a:tabLst>
                <a:tab pos="1970088" algn="l"/>
                <a:tab pos="2959100" algn="l"/>
              </a:tabLst>
            </a:pPr>
            <a:r>
              <a:rPr lang="en-US" sz="1400" u="none" dirty="0" err="1">
                <a:latin typeface="Calibri" pitchFamily="34" charset="0"/>
              </a:rPr>
              <a:t>maakt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i="1" u="none" dirty="0" err="1">
                <a:latin typeface="Calibri" pitchFamily="34" charset="0"/>
              </a:rPr>
              <a:t>bestand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leeg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indien</a:t>
            </a:r>
            <a:r>
              <a:rPr lang="en-US" sz="1400" u="none" dirty="0">
                <a:latin typeface="Calibri" pitchFamily="34" charset="0"/>
              </a:rPr>
              <a:t> het reeds </a:t>
            </a:r>
            <a:r>
              <a:rPr lang="en-US" sz="1400" u="none" dirty="0" err="1">
                <a:latin typeface="Calibri" pitchFamily="34" charset="0"/>
              </a:rPr>
              <a:t>bestaat</a:t>
            </a:r>
            <a:endParaRPr lang="en-US" sz="1400" u="none" dirty="0">
              <a:latin typeface="Calibri" pitchFamily="34" charset="0"/>
            </a:endParaRPr>
          </a:p>
          <a:p>
            <a:pPr marL="3316288" lvl="4" indent="-174625" algn="l">
              <a:buFontTx/>
              <a:buChar char="»"/>
              <a:tabLst>
                <a:tab pos="1970088" algn="l"/>
                <a:tab pos="2959100" algn="l"/>
              </a:tabLst>
            </a:pPr>
            <a:r>
              <a:rPr lang="en-US" sz="1400" u="none" dirty="0" err="1">
                <a:latin typeface="Calibri" pitchFamily="34" charset="0"/>
              </a:rPr>
              <a:t>koppelt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i="1" u="none" dirty="0" err="1">
                <a:latin typeface="Calibri" pitchFamily="34" charset="0"/>
              </a:rPr>
              <a:t>bestand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aan</a:t>
            </a:r>
            <a:r>
              <a:rPr lang="en-US" sz="1400" u="none" dirty="0">
                <a:latin typeface="Calibri" pitchFamily="34" charset="0"/>
              </a:rPr>
              <a:t> file descriptor </a:t>
            </a:r>
            <a:r>
              <a:rPr lang="en-US" sz="1400" i="1" u="none" dirty="0">
                <a:latin typeface="Calibri" pitchFamily="34" charset="0"/>
              </a:rPr>
              <a:t>n</a:t>
            </a:r>
          </a:p>
          <a:p>
            <a:pPr marL="342900" indent="-342900" algn="l">
              <a:tabLst>
                <a:tab pos="1970088" algn="l"/>
                <a:tab pos="2959100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exec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n&gt;&gt;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opent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om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 smtClean="0">
                <a:latin typeface="Calibri" pitchFamily="34" charset="0"/>
              </a:rPr>
              <a:t>geschreven</a:t>
            </a:r>
            <a:endParaRPr lang="en-US" sz="2000" u="none" dirty="0">
              <a:latin typeface="Calibri" pitchFamily="34" charset="0"/>
            </a:endParaRPr>
          </a:p>
          <a:p>
            <a:pPr marL="3316288" lvl="4" indent="-174625" algn="l">
              <a:buFontTx/>
              <a:buChar char="»"/>
              <a:tabLst>
                <a:tab pos="1970088" algn="l"/>
                <a:tab pos="2959100" algn="l"/>
              </a:tabLst>
            </a:pPr>
            <a:r>
              <a:rPr lang="en-US" sz="1400" u="none" dirty="0" err="1">
                <a:latin typeface="Calibri" pitchFamily="34" charset="0"/>
              </a:rPr>
              <a:t>voegt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informatie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achteraan</a:t>
            </a:r>
            <a:r>
              <a:rPr lang="en-US" sz="1400" u="none" dirty="0">
                <a:latin typeface="Calibri" pitchFamily="34" charset="0"/>
              </a:rPr>
              <a:t> toe </a:t>
            </a:r>
            <a:r>
              <a:rPr lang="en-US" sz="1400" u="none" dirty="0" err="1">
                <a:latin typeface="Calibri" pitchFamily="34" charset="0"/>
              </a:rPr>
              <a:t>aan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i="1" u="none" dirty="0" err="1">
                <a:latin typeface="Calibri" pitchFamily="34" charset="0"/>
              </a:rPr>
              <a:t>bestand</a:t>
            </a:r>
            <a:endParaRPr lang="en-US" sz="1400" i="1" u="none" dirty="0">
              <a:latin typeface="Calibri" pitchFamily="34" charset="0"/>
            </a:endParaRPr>
          </a:p>
          <a:p>
            <a:pPr marL="3316288" lvl="4" indent="-174625" algn="l">
              <a:buFontTx/>
              <a:buChar char="»"/>
              <a:tabLst>
                <a:tab pos="1970088" algn="l"/>
                <a:tab pos="2959100" algn="l"/>
              </a:tabLst>
            </a:pPr>
            <a:r>
              <a:rPr lang="en-US" sz="1400" u="none" dirty="0" err="1">
                <a:latin typeface="Calibri" pitchFamily="34" charset="0"/>
              </a:rPr>
              <a:t>koppelt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i="1" u="none" dirty="0" err="1">
                <a:latin typeface="Calibri" pitchFamily="34" charset="0"/>
              </a:rPr>
              <a:t>bestand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aan</a:t>
            </a:r>
            <a:r>
              <a:rPr lang="en-US" sz="1400" u="none" dirty="0">
                <a:latin typeface="Calibri" pitchFamily="34" charset="0"/>
              </a:rPr>
              <a:t> file descriptor </a:t>
            </a:r>
            <a:r>
              <a:rPr lang="en-US" sz="1400" i="1" u="none" dirty="0">
                <a:latin typeface="Calibri" pitchFamily="34" charset="0"/>
              </a:rPr>
              <a:t>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6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6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6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6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6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6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6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6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6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6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6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6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6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6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6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6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6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6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6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69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69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69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69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69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69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69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69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69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69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9539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Bestanden openen met exec</a:t>
            </a:r>
            <a:endParaRPr lang="nl-NL"/>
          </a:p>
        </p:txBody>
      </p:sp>
      <p:sp>
        <p:nvSpPr>
          <p:cNvPr id="2371587" name="Rectangle 3"/>
          <p:cNvSpPr>
            <a:spLocks noChangeArrowheads="1"/>
          </p:cNvSpPr>
          <p:nvPr/>
        </p:nvSpPr>
        <p:spPr bwMode="auto">
          <a:xfrm>
            <a:off x="755650" y="1484313"/>
            <a:ext cx="8339138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tabLst>
                <a:tab pos="1970088" algn="l"/>
                <a:tab pos="2959100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exec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n&gt;&amp;m</a:t>
            </a:r>
            <a:r>
              <a:rPr lang="en-US" sz="2000" u="none" dirty="0">
                <a:latin typeface="Calibri" pitchFamily="34" charset="0"/>
              </a:rPr>
              <a:t>		</a:t>
            </a:r>
            <a:r>
              <a:rPr lang="en-US" sz="2000" u="none" dirty="0" err="1">
                <a:latin typeface="Calibri" pitchFamily="34" charset="0"/>
              </a:rPr>
              <a:t>koppelt</a:t>
            </a:r>
            <a:r>
              <a:rPr lang="en-US" sz="2000" u="none" dirty="0">
                <a:latin typeface="Calibri" pitchFamily="34" charset="0"/>
              </a:rPr>
              <a:t> file descriptor </a:t>
            </a:r>
            <a:r>
              <a:rPr lang="en-US" sz="2000" i="1" u="none" dirty="0">
                <a:latin typeface="Calibri" pitchFamily="34" charset="0"/>
              </a:rPr>
              <a:t>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aan</a:t>
            </a:r>
            <a:r>
              <a:rPr lang="en-US" sz="2000" u="none" dirty="0">
                <a:latin typeface="Calibri" pitchFamily="34" charset="0"/>
              </a:rPr>
              <a:t> file descriptor </a:t>
            </a:r>
            <a:r>
              <a:rPr lang="en-US" sz="2000" i="1" u="none" dirty="0">
                <a:latin typeface="Calibri" pitchFamily="34" charset="0"/>
              </a:rPr>
              <a:t>m</a:t>
            </a:r>
          </a:p>
          <a:p>
            <a:pPr marL="3316288" lvl="4" indent="-174625" algn="l">
              <a:buFontTx/>
              <a:buChar char="»"/>
              <a:tabLst>
                <a:tab pos="1970088" algn="l"/>
                <a:tab pos="2959100" algn="l"/>
              </a:tabLst>
            </a:pPr>
            <a:r>
              <a:rPr lang="en-US" sz="1400" u="none" dirty="0" err="1">
                <a:latin typeface="Calibri" pitchFamily="34" charset="0"/>
              </a:rPr>
              <a:t>alles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wat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naar</a:t>
            </a:r>
            <a:r>
              <a:rPr lang="en-US" sz="1400" u="none" dirty="0">
                <a:latin typeface="Calibri" pitchFamily="34" charset="0"/>
              </a:rPr>
              <a:t> '</a:t>
            </a:r>
            <a:r>
              <a:rPr lang="en-US" sz="1400" u="none" dirty="0" err="1">
                <a:latin typeface="Calibri" pitchFamily="34" charset="0"/>
              </a:rPr>
              <a:t>bestand</a:t>
            </a:r>
            <a:r>
              <a:rPr lang="en-US" sz="1400" u="none" dirty="0">
                <a:latin typeface="Calibri" pitchFamily="34" charset="0"/>
              </a:rPr>
              <a:t>' met file descriptor n </a:t>
            </a:r>
            <a:r>
              <a:rPr lang="en-US" sz="1400" u="none" dirty="0" err="1">
                <a:latin typeface="Calibri" pitchFamily="34" charset="0"/>
              </a:rPr>
              <a:t>wordt</a:t>
            </a:r>
            <a:r>
              <a:rPr lang="en-US" sz="1400" u="none" dirty="0">
                <a:latin typeface="Calibri" pitchFamily="34" charset="0"/>
              </a:rPr>
              <a:t> </a:t>
            </a:r>
            <a:br>
              <a:rPr lang="en-US" sz="1400" u="none" dirty="0">
                <a:latin typeface="Calibri" pitchFamily="34" charset="0"/>
              </a:rPr>
            </a:br>
            <a:r>
              <a:rPr lang="en-US" sz="1400" u="none" dirty="0" err="1">
                <a:latin typeface="Calibri" pitchFamily="34" charset="0"/>
              </a:rPr>
              <a:t>geschreven</a:t>
            </a:r>
            <a:r>
              <a:rPr lang="en-US" sz="1400" u="none" dirty="0">
                <a:latin typeface="Calibri" pitchFamily="34" charset="0"/>
              </a:rPr>
              <a:t>, </a:t>
            </a:r>
            <a:r>
              <a:rPr lang="en-US" sz="1400" u="none" dirty="0" err="1">
                <a:latin typeface="Calibri" pitchFamily="34" charset="0"/>
              </a:rPr>
              <a:t>zal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ook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naar</a:t>
            </a:r>
            <a:r>
              <a:rPr lang="en-US" sz="1400" u="none" dirty="0">
                <a:latin typeface="Calibri" pitchFamily="34" charset="0"/>
              </a:rPr>
              <a:t> '</a:t>
            </a:r>
            <a:r>
              <a:rPr lang="en-US" sz="1400" u="none" dirty="0" err="1">
                <a:latin typeface="Calibri" pitchFamily="34" charset="0"/>
              </a:rPr>
              <a:t>bestand</a:t>
            </a:r>
            <a:r>
              <a:rPr lang="en-US" sz="1400" u="none" dirty="0">
                <a:latin typeface="Calibri" pitchFamily="34" charset="0"/>
              </a:rPr>
              <a:t>' met file descriptor </a:t>
            </a:r>
            <a:br>
              <a:rPr lang="en-US" sz="1400" u="none" dirty="0">
                <a:latin typeface="Calibri" pitchFamily="34" charset="0"/>
              </a:rPr>
            </a:br>
            <a:r>
              <a:rPr lang="en-US" sz="1400" u="none" dirty="0">
                <a:latin typeface="Calibri" pitchFamily="34" charset="0"/>
              </a:rPr>
              <a:t>m </a:t>
            </a:r>
            <a:r>
              <a:rPr lang="en-US" sz="1400" u="none" dirty="0" err="1">
                <a:latin typeface="Calibri" pitchFamily="34" charset="0"/>
              </a:rPr>
              <a:t>worden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geschreven</a:t>
            </a:r>
            <a:endParaRPr lang="en-US" sz="1400" u="none" dirty="0">
              <a:latin typeface="Calibri" pitchFamily="34" charset="0"/>
            </a:endParaRPr>
          </a:p>
          <a:p>
            <a:pPr marL="3316288" lvl="4" indent="-174625" algn="l">
              <a:buFontTx/>
              <a:buChar char="»"/>
              <a:tabLst>
                <a:tab pos="1970088" algn="l"/>
                <a:tab pos="2959100" algn="l"/>
              </a:tabLst>
            </a:pPr>
            <a:endParaRPr lang="en-US" sz="1400" u="none" dirty="0">
              <a:latin typeface="Calibri" pitchFamily="34" charset="0"/>
            </a:endParaRPr>
          </a:p>
          <a:p>
            <a:pPr marL="342900" indent="-342900" algn="l">
              <a:tabLst>
                <a:tab pos="1970088" algn="l"/>
                <a:tab pos="2959100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exec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n&lt;&lt;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i="1" u="none" dirty="0">
                <a:latin typeface="Calibri" pitchFamily="34" charset="0"/>
              </a:rPr>
              <a:t>here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opent</a:t>
            </a:r>
            <a:r>
              <a:rPr lang="en-US" sz="2000" u="none" dirty="0">
                <a:latin typeface="Calibri" pitchFamily="34" charset="0"/>
              </a:rPr>
              <a:t> 'here document' </a:t>
            </a:r>
            <a:r>
              <a:rPr lang="en-US" sz="2000" u="none" dirty="0" err="1">
                <a:latin typeface="Calibri" pitchFamily="34" charset="0"/>
              </a:rPr>
              <a:t>om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gelezen</a:t>
            </a:r>
            <a:r>
              <a:rPr lang="en-US" sz="2000" u="none" dirty="0">
                <a:latin typeface="Calibri" pitchFamily="34" charset="0"/>
              </a:rPr>
              <a:t/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  ...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i="1" u="none" dirty="0">
                <a:latin typeface="Calibri" pitchFamily="34" charset="0"/>
              </a:rPr>
              <a:t>here</a:t>
            </a:r>
          </a:p>
          <a:p>
            <a:pPr marL="3316288" lvl="4" indent="-174625" algn="l">
              <a:buFontTx/>
              <a:buChar char="»"/>
              <a:tabLst>
                <a:tab pos="1970088" algn="l"/>
                <a:tab pos="2959100" algn="l"/>
              </a:tabLst>
            </a:pPr>
            <a:r>
              <a:rPr lang="en-US" sz="1400" u="none" dirty="0" err="1">
                <a:latin typeface="Calibri" pitchFamily="34" charset="0"/>
              </a:rPr>
              <a:t>koppelt</a:t>
            </a:r>
            <a:r>
              <a:rPr lang="en-US" sz="1400" u="none" dirty="0">
                <a:latin typeface="Calibri" pitchFamily="34" charset="0"/>
              </a:rPr>
              <a:t> here document </a:t>
            </a:r>
            <a:r>
              <a:rPr lang="en-US" sz="1400" u="none" dirty="0" err="1">
                <a:latin typeface="Calibri" pitchFamily="34" charset="0"/>
              </a:rPr>
              <a:t>aan</a:t>
            </a:r>
            <a:r>
              <a:rPr lang="en-US" sz="1400" u="none" dirty="0">
                <a:latin typeface="Calibri" pitchFamily="34" charset="0"/>
              </a:rPr>
              <a:t> file descriptor n</a:t>
            </a:r>
            <a:br>
              <a:rPr lang="en-US" sz="1400" u="none" dirty="0">
                <a:latin typeface="Calibri" pitchFamily="34" charset="0"/>
              </a:rPr>
            </a:br>
            <a:endParaRPr lang="en-US" sz="1400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7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7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7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7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7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1587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Bestanden sluiten met exec</a:t>
            </a:r>
            <a:endParaRPr lang="nl-NL"/>
          </a:p>
        </p:txBody>
      </p:sp>
      <p:sp>
        <p:nvSpPr>
          <p:cNvPr id="2370563" name="Rectangle 3"/>
          <p:cNvSpPr>
            <a:spLocks noChangeArrowheads="1"/>
          </p:cNvSpPr>
          <p:nvPr/>
        </p:nvSpPr>
        <p:spPr bwMode="auto">
          <a:xfrm>
            <a:off x="755650" y="1484312"/>
            <a:ext cx="8339138" cy="365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50000"/>
              </a:lnSpc>
              <a:tabLst>
                <a:tab pos="2335213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exec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&lt;&amp;-</a:t>
            </a:r>
            <a:r>
              <a:rPr lang="en-US" sz="2000" b="1" u="none" dirty="0">
                <a:latin typeface="Calibri" pitchFamily="34" charset="0"/>
              </a:rPr>
              <a:t> 	</a:t>
            </a:r>
            <a:r>
              <a:rPr lang="en-US" sz="2000" u="none" dirty="0" err="1">
                <a:latin typeface="Calibri" pitchFamily="34" charset="0"/>
              </a:rPr>
              <a:t>afsluiten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b="1" u="none" dirty="0" err="1">
                <a:latin typeface="Courier New"/>
                <a:cs typeface="Courier New" pitchFamily="49" charset="0"/>
                <a:sym typeface="Courier New"/>
              </a:rPr>
              <a:t>stdin</a:t>
            </a:r>
            <a:endParaRPr lang="en-US" sz="2000" b="1" u="none" dirty="0">
              <a:latin typeface="Courier New"/>
              <a:cs typeface="Courier New" pitchFamily="49" charset="0"/>
              <a:sym typeface="Courier New"/>
            </a:endParaRPr>
          </a:p>
          <a:p>
            <a:pPr marL="342900" indent="-342900" algn="l">
              <a:lnSpc>
                <a:spcPct val="150000"/>
              </a:lnSpc>
              <a:tabLst>
                <a:tab pos="2335213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exec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&gt;&amp;-</a:t>
            </a:r>
            <a:r>
              <a:rPr lang="en-US" sz="2000" b="1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afsluiten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b="1" u="none" dirty="0" err="1">
                <a:latin typeface="Courier New"/>
                <a:cs typeface="Courier New" pitchFamily="49" charset="0"/>
                <a:sym typeface="Courier New"/>
              </a:rPr>
              <a:t>stdout</a:t>
            </a:r>
            <a:endParaRPr lang="en-US" sz="2000" b="1" u="none" dirty="0">
              <a:latin typeface="Courier New"/>
              <a:cs typeface="Courier New" pitchFamily="49" charset="0"/>
              <a:sym typeface="Courier New"/>
            </a:endParaRPr>
          </a:p>
          <a:p>
            <a:pPr marL="342900" indent="-342900" algn="l">
              <a:lnSpc>
                <a:spcPct val="150000"/>
              </a:lnSpc>
              <a:tabLst>
                <a:tab pos="2335213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exec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n&lt;&amp;-</a:t>
            </a:r>
            <a:r>
              <a:rPr lang="en-US" sz="2000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afsluiten</a:t>
            </a:r>
            <a:r>
              <a:rPr lang="en-US" sz="2000" u="none" dirty="0">
                <a:latin typeface="Calibri" pitchFamily="34" charset="0"/>
              </a:rPr>
              <a:t> van file descriptor </a:t>
            </a:r>
            <a:r>
              <a:rPr lang="en-US" sz="2000" i="1" u="none" dirty="0">
                <a:latin typeface="Calibri" pitchFamily="34" charset="0"/>
              </a:rPr>
              <a:t>n</a:t>
            </a:r>
          </a:p>
          <a:p>
            <a:pPr marL="2776538" lvl="4" indent="-266700" algn="l">
              <a:buFontTx/>
              <a:buChar char="»"/>
              <a:tabLst>
                <a:tab pos="2335213" algn="l"/>
              </a:tabLst>
            </a:pPr>
            <a:r>
              <a:rPr lang="en-US" sz="1400" u="none" dirty="0">
                <a:latin typeface="Calibri" pitchFamily="34" charset="0"/>
              </a:rPr>
              <a:t>file descriptor </a:t>
            </a:r>
            <a:r>
              <a:rPr lang="en-US" sz="1400" u="none" dirty="0" err="1">
                <a:latin typeface="Calibri" pitchFamily="34" charset="0"/>
              </a:rPr>
              <a:t>wordt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gebruikt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als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inputkanaal</a:t>
            </a:r>
            <a:endParaRPr lang="en-US" sz="1400" u="none" dirty="0">
              <a:latin typeface="Calibri" pitchFamily="34" charset="0"/>
            </a:endParaRPr>
          </a:p>
          <a:p>
            <a:pPr marL="2776538" lvl="4" indent="-266700" algn="l">
              <a:buFontTx/>
              <a:buChar char="»"/>
              <a:tabLst>
                <a:tab pos="2335213" algn="l"/>
              </a:tabLst>
            </a:pPr>
            <a:r>
              <a:rPr lang="en-US" sz="1400" u="none" dirty="0" err="1">
                <a:latin typeface="Calibri" pitchFamily="34" charset="0"/>
              </a:rPr>
              <a:t>werd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geopend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om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te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lezen</a:t>
            </a:r>
            <a:endParaRPr lang="en-US" sz="1400" u="none" dirty="0">
              <a:latin typeface="Calibri" pitchFamily="34" charset="0"/>
            </a:endParaRPr>
          </a:p>
          <a:p>
            <a:pPr marL="342900" indent="-342900" algn="l">
              <a:lnSpc>
                <a:spcPct val="150000"/>
              </a:lnSpc>
              <a:tabLst>
                <a:tab pos="2335213" algn="l"/>
              </a:tabLst>
            </a:pPr>
            <a:r>
              <a:rPr lang="en-US" sz="2000" b="1" u="none" dirty="0">
                <a:latin typeface="Courier New"/>
                <a:sym typeface="Courier New"/>
              </a:rPr>
              <a:t>exec</a:t>
            </a:r>
            <a:r>
              <a:rPr lang="en-US" sz="2000" b="1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n&gt;&amp;-</a:t>
            </a:r>
            <a:r>
              <a:rPr lang="en-US" sz="2000" b="1" u="none" dirty="0">
                <a:latin typeface="Calibri" pitchFamily="34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afsluiten</a:t>
            </a:r>
            <a:r>
              <a:rPr lang="en-US" sz="2000" u="none" dirty="0">
                <a:latin typeface="Calibri" pitchFamily="34" charset="0"/>
              </a:rPr>
              <a:t> van file descriptor </a:t>
            </a:r>
            <a:r>
              <a:rPr lang="en-US" sz="2000" i="1" u="none" dirty="0">
                <a:latin typeface="Calibri" pitchFamily="34" charset="0"/>
              </a:rPr>
              <a:t>n</a:t>
            </a:r>
          </a:p>
          <a:p>
            <a:pPr marL="2776538" lvl="4" indent="-266700" algn="l">
              <a:buFontTx/>
              <a:buChar char="»"/>
              <a:tabLst>
                <a:tab pos="2335213" algn="l"/>
              </a:tabLst>
            </a:pPr>
            <a:r>
              <a:rPr lang="en-US" sz="1400" u="none" dirty="0">
                <a:latin typeface="Calibri" pitchFamily="34" charset="0"/>
              </a:rPr>
              <a:t>file descriptor </a:t>
            </a:r>
            <a:r>
              <a:rPr lang="en-US" sz="1400" u="none" dirty="0" err="1">
                <a:latin typeface="Calibri" pitchFamily="34" charset="0"/>
              </a:rPr>
              <a:t>wordt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gebruikt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als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outputkanaal</a:t>
            </a:r>
            <a:endParaRPr lang="en-US" sz="1400" u="none" dirty="0">
              <a:latin typeface="Calibri" pitchFamily="34" charset="0"/>
            </a:endParaRPr>
          </a:p>
          <a:p>
            <a:pPr marL="2776538" lvl="4" indent="-266700" algn="l">
              <a:buFontTx/>
              <a:buChar char="»"/>
              <a:tabLst>
                <a:tab pos="2335213" algn="l"/>
              </a:tabLst>
            </a:pPr>
            <a:r>
              <a:rPr lang="en-US" sz="1400" u="none" dirty="0" err="1">
                <a:latin typeface="Calibri" pitchFamily="34" charset="0"/>
              </a:rPr>
              <a:t>werd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geopend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om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te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schrijven</a:t>
            </a:r>
            <a:endParaRPr lang="en-US" sz="1400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7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7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7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7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7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7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7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7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7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7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0563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322" name="AutoShape 2"/>
          <p:cNvSpPr>
            <a:spLocks noChangeArrowheads="1"/>
          </p:cNvSpPr>
          <p:nvPr/>
        </p:nvSpPr>
        <p:spPr bwMode="auto">
          <a:xfrm>
            <a:off x="1331913" y="1346200"/>
            <a:ext cx="7416800" cy="5251450"/>
          </a:xfrm>
          <a:prstGeom prst="foldedCorner">
            <a:avLst>
              <a:gd name="adj" fmla="val 2749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r>
              <a:rPr lang="en-US" sz="1400" b="1" u="none" dirty="0">
                <a:solidFill>
                  <a:srgbClr val="009900"/>
                </a:solidFill>
              </a:rPr>
              <a:t>$</a:t>
            </a:r>
            <a:r>
              <a:rPr lang="en-US" sz="1400" b="1" u="none" dirty="0"/>
              <a:t> cat diff2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>
                <a:solidFill>
                  <a:srgbClr val="009900"/>
                </a:solidFill>
              </a:rPr>
              <a:t>#!/bin/bash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>
                <a:solidFill>
                  <a:srgbClr val="009900"/>
                </a:solidFill>
              </a:rPr>
              <a:t># </a:t>
            </a:r>
            <a:r>
              <a:rPr lang="en-US" sz="1400" u="none" dirty="0" err="1">
                <a:solidFill>
                  <a:srgbClr val="009900"/>
                </a:solidFill>
              </a:rPr>
              <a:t>controleer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commandolijnsyntaxis</a:t>
            </a: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if [ $# != 2 ]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then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echo "</a:t>
            </a:r>
            <a:r>
              <a:rPr lang="en-US" sz="1400" u="none" dirty="0" err="1"/>
              <a:t>Gebruik</a:t>
            </a:r>
            <a:r>
              <a:rPr lang="en-US" sz="1400" u="none" dirty="0"/>
              <a:t>: $0 bestand1 bestand2" 1&gt;&amp;2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exit </a:t>
            </a:r>
            <a:r>
              <a:rPr lang="en-US" sz="1400" u="none" dirty="0" smtClean="0"/>
              <a:t>2</a:t>
            </a: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 err="1"/>
              <a:t>elif</a:t>
            </a:r>
            <a:r>
              <a:rPr lang="en-US" sz="1400" u="none" dirty="0"/>
              <a:t> [ ! -f "$1" ]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then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echo "$1 is </a:t>
            </a:r>
            <a:r>
              <a:rPr lang="en-US" sz="1400" u="none" dirty="0" err="1"/>
              <a:t>geen</a:t>
            </a:r>
            <a:r>
              <a:rPr lang="en-US" sz="1400" u="none" dirty="0"/>
              <a:t> </a:t>
            </a:r>
            <a:r>
              <a:rPr lang="en-US" sz="1400" u="none" dirty="0" err="1"/>
              <a:t>gewoon</a:t>
            </a:r>
            <a:r>
              <a:rPr lang="en-US" sz="1400" u="none" dirty="0"/>
              <a:t> </a:t>
            </a:r>
            <a:r>
              <a:rPr lang="en-US" sz="1400" u="none" dirty="0" err="1"/>
              <a:t>bestand</a:t>
            </a:r>
            <a:r>
              <a:rPr lang="en-US" sz="1400" u="none" dirty="0"/>
              <a:t>." 1&gt;&amp;2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exit </a:t>
            </a:r>
            <a:r>
              <a:rPr lang="en-US" sz="1400" u="none" dirty="0" smtClean="0"/>
              <a:t>2</a:t>
            </a: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 err="1"/>
              <a:t>elif</a:t>
            </a:r>
            <a:r>
              <a:rPr lang="en-US" sz="1400" u="none" dirty="0"/>
              <a:t> [ ! -f "$2" ]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then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echo "$2 is </a:t>
            </a:r>
            <a:r>
              <a:rPr lang="en-US" sz="1400" u="none" dirty="0" err="1"/>
              <a:t>geen</a:t>
            </a:r>
            <a:r>
              <a:rPr lang="en-US" sz="1400" u="none" dirty="0"/>
              <a:t> </a:t>
            </a:r>
            <a:r>
              <a:rPr lang="en-US" sz="1400" u="none" dirty="0" err="1"/>
              <a:t>gewoon</a:t>
            </a:r>
            <a:r>
              <a:rPr lang="en-US" sz="1400" u="none" dirty="0"/>
              <a:t> </a:t>
            </a:r>
            <a:r>
              <a:rPr lang="en-US" sz="1400" u="none" dirty="0" err="1"/>
              <a:t>bestand</a:t>
            </a:r>
            <a:r>
              <a:rPr lang="en-US" sz="1400" u="none" dirty="0"/>
              <a:t>." 1&gt;&amp;2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exit </a:t>
            </a:r>
            <a:r>
              <a:rPr lang="en-US" sz="1400" u="none" dirty="0" smtClean="0"/>
              <a:t>2</a:t>
            </a: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else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  :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 err="1"/>
              <a:t>fi</a:t>
            </a:r>
            <a:endParaRPr lang="en-US" sz="14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bestand1="$1"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bestand2="$2"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>
                <a:solidFill>
                  <a:srgbClr val="009900"/>
                </a:solidFill>
              </a:rPr>
              <a:t># open </a:t>
            </a:r>
            <a:r>
              <a:rPr lang="en-US" sz="1400" u="none" dirty="0" err="1">
                <a:solidFill>
                  <a:srgbClr val="009900"/>
                </a:solidFill>
              </a:rPr>
              <a:t>bestanden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om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te</a:t>
            </a:r>
            <a:r>
              <a:rPr lang="en-US" sz="1400" u="none" dirty="0">
                <a:solidFill>
                  <a:srgbClr val="009900"/>
                </a:solidFill>
              </a:rPr>
              <a:t> </a:t>
            </a:r>
            <a:r>
              <a:rPr lang="en-US" sz="1400" u="none" dirty="0" err="1">
                <a:solidFill>
                  <a:srgbClr val="009900"/>
                </a:solidFill>
              </a:rPr>
              <a:t>lezen</a:t>
            </a:r>
            <a:r>
              <a:rPr lang="en-US" sz="1400" u="none" dirty="0">
                <a:solidFill>
                  <a:srgbClr val="009900"/>
                </a:solidFill>
              </a:rPr>
              <a:t> en ken toe </a:t>
            </a:r>
            <a:r>
              <a:rPr lang="en-US" sz="1400" u="none" dirty="0" err="1">
                <a:solidFill>
                  <a:srgbClr val="009900"/>
                </a:solidFill>
              </a:rPr>
              <a:t>aan</a:t>
            </a:r>
            <a:r>
              <a:rPr lang="en-US" sz="1400" u="none" dirty="0">
                <a:solidFill>
                  <a:srgbClr val="009900"/>
                </a:solidFill>
              </a:rPr>
              <a:t> file descriptors 3 en 4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exec 3&lt; "$bestand1"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400" u="none" dirty="0"/>
              <a:t>exec 4&lt; "$bestand2"</a:t>
            </a:r>
            <a:endParaRPr lang="en-US" sz="1400" b="1" u="none" dirty="0">
              <a:solidFill>
                <a:srgbClr val="009900"/>
              </a:solidFill>
            </a:endParaRPr>
          </a:p>
        </p:txBody>
      </p:sp>
      <p:sp>
        <p:nvSpPr>
          <p:cNvPr id="2360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Shell script I/O met exec</a:t>
            </a:r>
            <a:endParaRPr lang="nl-NL"/>
          </a:p>
        </p:txBody>
      </p:sp>
      <p:sp>
        <p:nvSpPr>
          <p:cNvPr id="2360327" name="Rectangle 7"/>
          <p:cNvSpPr>
            <a:spLocks noChangeArrowheads="1"/>
          </p:cNvSpPr>
          <p:nvPr/>
        </p:nvSpPr>
        <p:spPr bwMode="auto">
          <a:xfrm>
            <a:off x="5940425" y="6381750"/>
            <a:ext cx="2305050" cy="360363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fr-BE" sz="1400" u="none">
                <a:latin typeface="Calibri" pitchFamily="34" charset="0"/>
              </a:rPr>
              <a:t>vervolg op volgende dia</a:t>
            </a:r>
            <a:endParaRPr lang="nl-NL" sz="1400" u="none">
              <a:latin typeface="Calibri" pitchFamily="34" charset="0"/>
            </a:endParaRPr>
          </a:p>
        </p:txBody>
      </p:sp>
      <p:sp>
        <p:nvSpPr>
          <p:cNvPr id="2360329" name="AutoShape 9"/>
          <p:cNvSpPr>
            <a:spLocks noChangeArrowheads="1"/>
          </p:cNvSpPr>
          <p:nvPr/>
        </p:nvSpPr>
        <p:spPr bwMode="auto">
          <a:xfrm>
            <a:off x="3762375" y="4951413"/>
            <a:ext cx="2706688" cy="1233487"/>
          </a:xfrm>
          <a:prstGeom prst="wedgeRoundRectCallout">
            <a:avLst>
              <a:gd name="adj1" fmla="val -106542"/>
              <a:gd name="adj2" fmla="val 54634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just">
              <a:buFontTx/>
              <a:buNone/>
            </a:pPr>
            <a:r>
              <a:rPr lang="nl-NL" sz="1600" u="none">
                <a:latin typeface="Calibri" pitchFamily="34" charset="0"/>
              </a:rPr>
              <a:t>hier worden bestanden geopend om te worden ingelezen, en toegekend aan file descriptors 3 en 4</a:t>
            </a:r>
            <a:endParaRPr lang="nl-NL" sz="1600" b="1" u="none">
              <a:latin typeface="Calibri" pitchFamily="34" charset="0"/>
            </a:endParaRPr>
          </a:p>
        </p:txBody>
      </p:sp>
      <p:sp>
        <p:nvSpPr>
          <p:cNvPr id="2360330" name="AutoShape 10"/>
          <p:cNvSpPr>
            <a:spLocks noChangeArrowheads="1"/>
          </p:cNvSpPr>
          <p:nvPr/>
        </p:nvSpPr>
        <p:spPr bwMode="auto">
          <a:xfrm>
            <a:off x="5580063" y="4724400"/>
            <a:ext cx="2422525" cy="720725"/>
          </a:xfrm>
          <a:prstGeom prst="wedgeRoundRectCallout">
            <a:avLst>
              <a:gd name="adj1" fmla="val -204065"/>
              <a:gd name="adj2" fmla="val 5505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l">
              <a:buFontTx/>
              <a:buNone/>
            </a:pPr>
            <a:r>
              <a:rPr lang="fr-BE" sz="1600" u="none">
                <a:latin typeface="Calibri" pitchFamily="34" charset="0"/>
              </a:rPr>
              <a:t>null-commando (geeft true als resultaat terug)</a:t>
            </a:r>
            <a:endParaRPr lang="nl-NL" sz="1600" b="1" u="none">
              <a:latin typeface="Calibri" pitchFamily="34" charset="0"/>
            </a:endParaRPr>
          </a:p>
        </p:txBody>
      </p:sp>
      <p:sp>
        <p:nvSpPr>
          <p:cNvPr id="2360328" name="AutoShape 8"/>
          <p:cNvSpPr>
            <a:spLocks noChangeArrowheads="1"/>
          </p:cNvSpPr>
          <p:nvPr/>
        </p:nvSpPr>
        <p:spPr bwMode="auto">
          <a:xfrm>
            <a:off x="3538383" y="5025004"/>
            <a:ext cx="2455863" cy="1027832"/>
          </a:xfrm>
          <a:prstGeom prst="wedgeRoundRectCallout">
            <a:avLst>
              <a:gd name="adj1" fmla="val -114319"/>
              <a:gd name="adj2" fmla="val 66731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just">
              <a:buFontTx/>
              <a:buNone/>
            </a:pPr>
            <a:r>
              <a:rPr lang="nl-NL" sz="1600" b="1" u="none" dirty="0" err="1">
                <a:latin typeface="Courier New"/>
                <a:sym typeface="Courier New"/>
              </a:rPr>
              <a:t>exec</a:t>
            </a:r>
            <a:r>
              <a:rPr lang="nl-NL" sz="1600" u="none" dirty="0">
                <a:latin typeface="Calibri" pitchFamily="34" charset="0"/>
              </a:rPr>
              <a:t> commando wordt gebruikt om bestanden te openen en af te sluiten</a:t>
            </a:r>
            <a:endParaRPr lang="nl-NL" sz="1600" b="1" u="none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327" grpId="0" animBg="1"/>
      <p:bldP spid="2360329" grpId="0" animBg="1"/>
      <p:bldP spid="2360330" grpId="0" animBg="1"/>
      <p:bldP spid="2360328" grpId="0" animBg="1"/>
    </p:bldLst>
  </p:timing>
</p:sld>
</file>

<file path=ppt/theme/theme1.xml><?xml version="1.0" encoding="utf-8"?>
<a:theme xmlns:a="http://schemas.openxmlformats.org/drawingml/2006/main" name="Standaardontwerp">
  <a:themeElements>
    <a:clrScheme name="Standaard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9BD0D"/>
          </a:buClr>
          <a:buSzTx/>
          <a:buFontTx/>
          <a:buChar char="•"/>
          <a:tabLst/>
          <a:defRPr kumimoji="0" lang="nl-NL" sz="22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9BD0D"/>
          </a:buClr>
          <a:buSzTx/>
          <a:buFontTx/>
          <a:buChar char="•"/>
          <a:tabLst/>
          <a:defRPr kumimoji="0" lang="nl-NL" sz="22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47776</TotalTime>
  <Words>2066</Words>
  <Application>Microsoft Office PowerPoint</Application>
  <PresentationFormat>Diavoorstelling (4:3)</PresentationFormat>
  <Paragraphs>1027</Paragraphs>
  <Slides>32</Slides>
  <Notes>2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34" baseType="lpstr">
      <vt:lpstr>Standaardontwerp</vt:lpstr>
      <vt:lpstr>Image</vt:lpstr>
      <vt:lpstr>Scriptingtalen</vt:lpstr>
      <vt:lpstr>Commando exec</vt:lpstr>
      <vt:lpstr>Procescontrole overnemen </vt:lpstr>
      <vt:lpstr>Procescontrole overnemen</vt:lpstr>
      <vt:lpstr>File descriptors</vt:lpstr>
      <vt:lpstr>Bestanden openen met exec</vt:lpstr>
      <vt:lpstr>Bestanden openen met exec</vt:lpstr>
      <vt:lpstr>Bestanden sluiten met exec</vt:lpstr>
      <vt:lpstr>Shell script I/O met exec</vt:lpstr>
      <vt:lpstr>Shell script I/O met exec</vt:lpstr>
      <vt:lpstr>Shell script I/O met exec</vt:lpstr>
      <vt:lpstr>Shell script I/O met exec</vt:lpstr>
      <vt:lpstr>Numerieke verwerking </vt:lpstr>
      <vt:lpstr>Numerieke operatoren</vt:lpstr>
      <vt:lpstr>Numerieke operatoren</vt:lpstr>
      <vt:lpstr>Numerieke operatoren</vt:lpstr>
      <vt:lpstr>Numerieke operatoren</vt:lpstr>
      <vt:lpstr>Numerieke verwerking</vt:lpstr>
      <vt:lpstr>Numerieke verwerking</vt:lpstr>
      <vt:lpstr>Numerieke verwerking</vt:lpstr>
      <vt:lpstr>Onderbrekingssignalen</vt:lpstr>
      <vt:lpstr>Onderbrekingssignalen</vt:lpstr>
      <vt:lpstr>Onderbrekingssignalen</vt:lpstr>
      <vt:lpstr>Onderbrekingssignalen</vt:lpstr>
      <vt:lpstr>Signalen afhandelen</vt:lpstr>
      <vt:lpstr>Signalen afhandelen</vt:lpstr>
      <vt:lpstr>Signalen afhandelen</vt:lpstr>
      <vt:lpstr>Signalen afhandelen</vt:lpstr>
      <vt:lpstr>Signalen afhandelen</vt:lpstr>
      <vt:lpstr>Signalen afhandelen</vt:lpstr>
      <vt:lpstr>Vragen of opmerkingen ?</vt:lpstr>
      <vt:lpstr>The sky is the limit…</vt:lpstr>
    </vt:vector>
  </TitlesOfParts>
  <Company>UGent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UGent</dc:creator>
  <cp:lastModifiedBy>Peter Dawyndt</cp:lastModifiedBy>
  <cp:revision>261</cp:revision>
  <dcterms:created xsi:type="dcterms:W3CDTF">2006-04-22T13:48:01Z</dcterms:created>
  <dcterms:modified xsi:type="dcterms:W3CDTF">2014-11-25T09:19:26Z</dcterms:modified>
</cp:core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separator idQ="doc:sep1" visible="true"/>
        <mso:button idQ="doc:_les13.pptx__programmacode_1" visible="true" label="Opmaak code" onAction="'les13.pptx'!programmacode" imageMso="BlackAndWhiteBlack"/>
        <mso:button idQ="doc:_les13.pptx__aandacht_1" visible="true" label="Opmaak aandacht" onAction="'les13.pptx'!aandacht" imageMso="AppointmentColor2"/>
      </mso:documentControls>
    </mso:qat>
  </mso:ribbon>
</mso:customUI>
</file>