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69"/>
  </p:notesMasterIdLst>
  <p:sldIdLst>
    <p:sldId id="256" r:id="rId2"/>
    <p:sldId id="344" r:id="rId3"/>
    <p:sldId id="359" r:id="rId4"/>
    <p:sldId id="345" r:id="rId5"/>
    <p:sldId id="354" r:id="rId6"/>
    <p:sldId id="356" r:id="rId7"/>
    <p:sldId id="355" r:id="rId8"/>
    <p:sldId id="346" r:id="rId9"/>
    <p:sldId id="347" r:id="rId10"/>
    <p:sldId id="348" r:id="rId11"/>
    <p:sldId id="352" r:id="rId12"/>
    <p:sldId id="349" r:id="rId13"/>
    <p:sldId id="350" r:id="rId14"/>
    <p:sldId id="351" r:id="rId15"/>
    <p:sldId id="353" r:id="rId16"/>
    <p:sldId id="357" r:id="rId17"/>
    <p:sldId id="358" r:id="rId18"/>
    <p:sldId id="405" r:id="rId19"/>
    <p:sldId id="406" r:id="rId20"/>
    <p:sldId id="360" r:id="rId21"/>
    <p:sldId id="361" r:id="rId22"/>
    <p:sldId id="362" r:id="rId23"/>
    <p:sldId id="363" r:id="rId24"/>
    <p:sldId id="364" r:id="rId25"/>
    <p:sldId id="365" r:id="rId26"/>
    <p:sldId id="367" r:id="rId27"/>
    <p:sldId id="366" r:id="rId28"/>
    <p:sldId id="368" r:id="rId29"/>
    <p:sldId id="369" r:id="rId30"/>
    <p:sldId id="370" r:id="rId31"/>
    <p:sldId id="407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92" r:id="rId44"/>
    <p:sldId id="382" r:id="rId45"/>
    <p:sldId id="393" r:id="rId46"/>
    <p:sldId id="394" r:id="rId47"/>
    <p:sldId id="395" r:id="rId48"/>
    <p:sldId id="396" r:id="rId49"/>
    <p:sldId id="398" r:id="rId50"/>
    <p:sldId id="408" r:id="rId51"/>
    <p:sldId id="397" r:id="rId52"/>
    <p:sldId id="399" r:id="rId53"/>
    <p:sldId id="400" r:id="rId54"/>
    <p:sldId id="401" r:id="rId55"/>
    <p:sldId id="402" r:id="rId56"/>
    <p:sldId id="403" r:id="rId57"/>
    <p:sldId id="404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37" r:id="rId68"/>
  </p:sldIdLst>
  <p:sldSz cx="9144000" cy="6858000" type="screen4x3"/>
  <p:notesSz cx="6858000" cy="9144000"/>
  <p:custDataLst>
    <p:tags r:id="rId7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52" autoAdjust="0"/>
  </p:normalViewPr>
  <p:slideViewPr>
    <p:cSldViewPr>
      <p:cViewPr>
        <p:scale>
          <a:sx n="114" d="100"/>
          <a:sy n="114" d="100"/>
        </p:scale>
        <p:origin x="-3474" y="-10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3F183-FE8C-4AD3-BBF0-5B18534ACABD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CB66-4504-4916-9826-9D391C520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8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642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FED2D36-9E7C-4091-9A0D-82C3AC531261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uit.ru/studies/courses/641/497/lecture/11306?page=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outerus.com/regular-expressions-in-grep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routerus.com/regular-expressions-in-grep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routerus.com/regular-expressions-in-grep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routerus.com/regular-expressions-in-grep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web.cloud/tutorials/linux/regulyarnye-vyrazheniya-bash-gajd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web.cloud/tutorials/linux/regulyarnye-vyrazheniya-bash-gajd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losst.pro/peremennye-okruzheniya-v-linux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129" y="1472952"/>
            <a:ext cx="7543800" cy="1524000"/>
          </a:xfrm>
        </p:spPr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Тема </a:t>
            </a:r>
            <a:r>
              <a:rPr lang="en-US" sz="3600" dirty="0" smtClean="0"/>
              <a:t>:</a:t>
            </a:r>
            <a:r>
              <a:rPr lang="ru-RU" sz="3600" dirty="0" smtClean="0"/>
              <a:t> </a:t>
            </a:r>
            <a:r>
              <a:rPr lang="en-US" sz="3600" dirty="0" smtClean="0"/>
              <a:t> </a:t>
            </a:r>
            <a:r>
              <a:rPr lang="ru-RU" sz="3600" b="1" dirty="0"/>
              <a:t>Ввод и вывод информации </a:t>
            </a:r>
            <a:endParaRPr lang="ru-RU" sz="3600" dirty="0"/>
          </a:p>
        </p:txBody>
      </p:sp>
      <p:pic>
        <p:nvPicPr>
          <p:cNvPr id="3" name="Picture 2" descr="Linux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02850"/>
            <a:ext cx="2376264" cy="281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8212" y="6237312"/>
            <a:ext cx="202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Версия </a:t>
            </a:r>
            <a:r>
              <a:rPr lang="ru-RU" smtClean="0"/>
              <a:t>от </a:t>
            </a:r>
            <a:r>
              <a:rPr lang="ru-RU" smtClean="0"/>
              <a:t>28</a:t>
            </a:r>
            <a:r>
              <a:rPr lang="ru-RU" smtClean="0"/>
              <a:t>.01.25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7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89148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Согласование скоростей обмена и кэширование данных. 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1124744"/>
            <a:ext cx="7163891" cy="5040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При </a:t>
            </a:r>
            <a:r>
              <a:rPr lang="ru-RU" dirty="0">
                <a:solidFill>
                  <a:srgbClr val="00B050"/>
                </a:solidFill>
              </a:rPr>
              <a:t>обмене данными </a:t>
            </a:r>
            <a:r>
              <a:rPr lang="ru-RU" dirty="0"/>
              <a:t>всегда возникает </a:t>
            </a:r>
            <a:r>
              <a:rPr lang="ru-RU" dirty="0">
                <a:solidFill>
                  <a:srgbClr val="00B050"/>
                </a:solidFill>
              </a:rPr>
              <a:t>задача согласования скорости</a:t>
            </a:r>
            <a:r>
              <a:rPr lang="ru-RU" dirty="0"/>
              <a:t>. Например, если один пользовательский процесс вырабатывает некоторые данные и передает их другому пользовательскому процессу через оперативную память, то в общем случае скорости генерации данных и их чтения не совпадают. 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Согласование </a:t>
            </a:r>
            <a:r>
              <a:rPr lang="ru-RU" dirty="0"/>
              <a:t>скорости обычно достигается за счет </a:t>
            </a:r>
            <a:r>
              <a:rPr lang="ru-RU" b="1" dirty="0">
                <a:solidFill>
                  <a:srgbClr val="00B050"/>
                </a:solidFill>
              </a:rPr>
              <a:t>буферизации данных в оперативной памяти и синхронизации </a:t>
            </a:r>
            <a:r>
              <a:rPr lang="ru-RU" dirty="0"/>
              <a:t>доступа процессов к буферу.</a:t>
            </a:r>
          </a:p>
        </p:txBody>
      </p:sp>
    </p:spTree>
    <p:extLst>
      <p:ext uri="{BB962C8B-B14F-4D97-AF65-F5344CB8AC3E}">
        <p14:creationId xmlns:p14="http://schemas.microsoft.com/office/powerpoint/2010/main" val="20935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89148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Разделение устройств и данных между процессами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1124744"/>
            <a:ext cx="7163891" cy="504056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Устройства </a:t>
            </a:r>
            <a:r>
              <a:rPr lang="ru-RU" dirty="0"/>
              <a:t>ввода-вывода могут предоставляться процессам как в </a:t>
            </a:r>
            <a:r>
              <a:rPr lang="ru-RU" dirty="0">
                <a:solidFill>
                  <a:srgbClr val="00B050"/>
                </a:solidFill>
              </a:rPr>
              <a:t>монопольное</a:t>
            </a:r>
            <a:r>
              <a:rPr lang="ru-RU" dirty="0"/>
              <a:t>, так и в </a:t>
            </a:r>
            <a:r>
              <a:rPr lang="ru-RU" dirty="0">
                <a:solidFill>
                  <a:srgbClr val="00B050"/>
                </a:solidFill>
              </a:rPr>
              <a:t>совместное</a:t>
            </a:r>
            <a:r>
              <a:rPr lang="ru-RU" dirty="0"/>
              <a:t> (разделяемое) использование. 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При </a:t>
            </a:r>
            <a:r>
              <a:rPr lang="ru-RU" dirty="0"/>
              <a:t>этом ОС должна обеспечивать </a:t>
            </a:r>
            <a:r>
              <a:rPr lang="ru-RU" b="1" dirty="0"/>
              <a:t>контроль доступа </a:t>
            </a:r>
            <a:r>
              <a:rPr lang="ru-RU" dirty="0"/>
              <a:t>так же, как и при доступе процессов к ресурсам — путем проверки прав пользователя или группы пользователей, от имени которых действует </a:t>
            </a:r>
            <a:r>
              <a:rPr lang="ru-RU" b="1" dirty="0"/>
              <a:t>процесс</a:t>
            </a:r>
            <a:r>
              <a:rPr lang="ru-RU" dirty="0"/>
              <a:t>, на выполнение операции над устройством. 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ОС </a:t>
            </a:r>
            <a:r>
              <a:rPr lang="ru-RU" dirty="0"/>
              <a:t>может контролировать доступ не только к устройству в целом, но и к отдельным порциям данных, хранимых или отображаемых этим устройством. 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Диск </a:t>
            </a:r>
            <a:r>
              <a:rPr lang="ru-RU" dirty="0"/>
              <a:t>является типичным примером устройства, для которого важно контролировать доступ не к устройству в целом, а к отдельным каталогам и файлам. При этом для каждой порции данных или части устройства могут быть заданы свои права доступа, не связанные прямо с правами доступа к устройству в целом. Так, в файловой системе обычно для каждого каталога и файла можно задать индивидуальные права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28885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459432"/>
            <a:ext cx="7632848" cy="216024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Поддержка широкого спектра драйверов и простота включения нового драйвера в систему. 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1412776"/>
            <a:ext cx="7163891" cy="504056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Достоинством </a:t>
            </a:r>
            <a:r>
              <a:rPr lang="ru-RU" b="1" dirty="0">
                <a:solidFill>
                  <a:srgbClr val="00B050"/>
                </a:solidFill>
              </a:rPr>
              <a:t>подсистемы ввода-вывода </a:t>
            </a:r>
            <a:r>
              <a:rPr lang="ru-RU" dirty="0"/>
              <a:t>любой универсальной ОС является наличие разнообразного набора драйверов для наиболее популярных периферийных устройств. Прекрасно спланированная и реализованная операционная система может потерпеть неудачу на рынке только из-за того, что в ее состав не включен достаточный набор драйверов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Драйвер взаимодействует, с одной стороны, с </a:t>
            </a:r>
            <a:r>
              <a:rPr lang="ru-RU" b="1" dirty="0"/>
              <a:t>модулями ядра ОС </a:t>
            </a:r>
            <a:r>
              <a:rPr lang="ru-RU" dirty="0"/>
              <a:t>(модулями подсистемы ввода-вывода, </a:t>
            </a:r>
            <a:r>
              <a:rPr lang="ru-RU" dirty="0" smtClean="0"/>
              <a:t>системными вызовами, подсистемами </a:t>
            </a:r>
            <a:r>
              <a:rPr lang="ru-RU" dirty="0"/>
              <a:t>управления процессами и памятью и т. д.), а с другой стороны - с контроллерами внешних устройств. </a:t>
            </a:r>
            <a:r>
              <a:rPr lang="ru-RU" b="1" dirty="0"/>
              <a:t>Поэтому существуют два типа интерфейсов</a:t>
            </a:r>
            <a:r>
              <a:rPr lang="ru-RU" dirty="0"/>
              <a:t>: интерфейс </a:t>
            </a:r>
            <a:r>
              <a:rPr lang="ru-RU" dirty="0">
                <a:solidFill>
                  <a:srgbClr val="00B050"/>
                </a:solidFill>
              </a:rPr>
              <a:t>«драйвер-ядро»</a:t>
            </a:r>
            <a:r>
              <a:rPr lang="ru-RU" dirty="0"/>
              <a:t> </a:t>
            </a:r>
            <a:r>
              <a:rPr lang="ru-RU" i="1" dirty="0"/>
              <a:t>(</a:t>
            </a:r>
            <a:r>
              <a:rPr lang="ru-RU" i="1" dirty="0" err="1"/>
              <a:t>Driver</a:t>
            </a:r>
            <a:r>
              <a:rPr lang="ru-RU" i="1" dirty="0"/>
              <a:t> </a:t>
            </a:r>
            <a:r>
              <a:rPr lang="ru-RU" i="1" dirty="0" err="1"/>
              <a:t>Kernel</a:t>
            </a:r>
            <a:r>
              <a:rPr lang="ru-RU" i="1" dirty="0"/>
              <a:t> </a:t>
            </a:r>
            <a:r>
              <a:rPr lang="ru-RU" i="1" dirty="0" err="1"/>
              <a:t>Interface</a:t>
            </a:r>
            <a:r>
              <a:rPr lang="ru-RU" i="1" dirty="0"/>
              <a:t>, DKI) </a:t>
            </a:r>
            <a:r>
              <a:rPr lang="ru-RU" dirty="0"/>
              <a:t>и интерфейс </a:t>
            </a:r>
            <a:r>
              <a:rPr lang="ru-RU" dirty="0">
                <a:solidFill>
                  <a:srgbClr val="00B050"/>
                </a:solidFill>
              </a:rPr>
              <a:t>«драйвер-устройство»</a:t>
            </a:r>
            <a:r>
              <a:rPr lang="ru-RU" dirty="0"/>
              <a:t> </a:t>
            </a:r>
            <a:r>
              <a:rPr lang="ru-RU" i="1" dirty="0"/>
              <a:t>(</a:t>
            </a:r>
            <a:r>
              <a:rPr lang="ru-RU" i="1" dirty="0" err="1"/>
              <a:t>Driver</a:t>
            </a:r>
            <a:r>
              <a:rPr lang="ru-RU" i="1" dirty="0"/>
              <a:t> </a:t>
            </a:r>
            <a:r>
              <a:rPr lang="ru-RU" i="1" dirty="0" err="1"/>
              <a:t>Device</a:t>
            </a:r>
            <a:r>
              <a:rPr lang="ru-RU" i="1" dirty="0"/>
              <a:t> </a:t>
            </a:r>
            <a:r>
              <a:rPr lang="ru-RU" i="1" dirty="0" err="1"/>
              <a:t>Interface</a:t>
            </a:r>
            <a:r>
              <a:rPr lang="ru-RU" i="1" dirty="0"/>
              <a:t>, DDI).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2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323528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Динамическая загрузка и выгрузка драйверов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836712"/>
            <a:ext cx="7163891" cy="504056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/>
              <a:t>Кроме </a:t>
            </a:r>
            <a:r>
              <a:rPr lang="ru-RU" dirty="0"/>
              <a:t>проблемы разработки новых драйверов существует также проблема включения драйвера в состав модулей работающей ОС, то есть </a:t>
            </a:r>
            <a:r>
              <a:rPr lang="ru-RU" dirty="0">
                <a:solidFill>
                  <a:srgbClr val="00B050"/>
                </a:solidFill>
              </a:rPr>
              <a:t>динамической загрузки-выгрузки драйвера</a:t>
            </a:r>
            <a:r>
              <a:rPr lang="ru-RU" dirty="0"/>
              <a:t>. 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Так </a:t>
            </a:r>
            <a:r>
              <a:rPr lang="ru-RU" dirty="0"/>
              <a:t>как набор потенциально поддерживаемых данной ОС периферийных устройств всегда существенно шире набора устройств, которыми ОС должна управлять при установке на конкретной машине, то </a:t>
            </a:r>
            <a:r>
              <a:rPr lang="ru-RU" dirty="0">
                <a:solidFill>
                  <a:srgbClr val="00B050"/>
                </a:solidFill>
              </a:rPr>
              <a:t>ценным свойством ОС является возможность динамически загружать в оперативную память требуемый драйвер </a:t>
            </a:r>
            <a:r>
              <a:rPr lang="ru-RU" dirty="0"/>
              <a:t>(без </a:t>
            </a:r>
            <a:r>
              <a:rPr lang="ru-RU" dirty="0" smtClean="0"/>
              <a:t>остановки </a:t>
            </a:r>
            <a:r>
              <a:rPr lang="ru-RU" dirty="0"/>
              <a:t>ОС) и выгружать его после того, как потребность в поддержке </a:t>
            </a:r>
            <a:r>
              <a:rPr lang="ru-RU" dirty="0" smtClean="0"/>
              <a:t>устройств </a:t>
            </a:r>
            <a:r>
              <a:rPr lang="ru-RU" dirty="0"/>
              <a:t>миновала, что может существенно </a:t>
            </a:r>
            <a:r>
              <a:rPr lang="ru-RU" u="sng" dirty="0"/>
              <a:t>сэкономить системную область памяти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3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323528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Поддержка нескольких файловых систем.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836712"/>
            <a:ext cx="7163891" cy="5040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Диски </a:t>
            </a:r>
            <a:r>
              <a:rPr lang="ru-RU" dirty="0"/>
              <a:t>представляют особый род периферийных устройств, так как именно на них хранится большая часть как пользовательских, так и системных данных. Данные на дисках организуются в файловые системы, и </a:t>
            </a:r>
            <a:r>
              <a:rPr lang="ru-RU" b="1" dirty="0"/>
              <a:t>свойства файловой системы </a:t>
            </a:r>
            <a:r>
              <a:rPr lang="ru-RU" dirty="0"/>
              <a:t>во многом </a:t>
            </a:r>
            <a:r>
              <a:rPr lang="ru-RU" b="1" dirty="0"/>
              <a:t>определяют свойства самой </a:t>
            </a:r>
            <a:r>
              <a:rPr lang="ru-RU" b="1" dirty="0" smtClean="0"/>
              <a:t>ОС</a:t>
            </a:r>
            <a:r>
              <a:rPr lang="ru-RU" dirty="0" smtClean="0"/>
              <a:t>:</a:t>
            </a:r>
          </a:p>
          <a:p>
            <a:pPr algn="just"/>
            <a:r>
              <a:rPr lang="ru-RU" dirty="0" smtClean="0"/>
              <a:t>ее отказоустойчивость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 algn="just"/>
            <a:r>
              <a:rPr lang="ru-RU" dirty="0" smtClean="0"/>
              <a:t>быстродействие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 algn="just"/>
            <a:r>
              <a:rPr lang="ru-RU" dirty="0" smtClean="0"/>
              <a:t>максимальный </a:t>
            </a:r>
            <a:r>
              <a:rPr lang="ru-RU" dirty="0"/>
              <a:t>объем хранимых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2319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891480"/>
            <a:ext cx="7632848" cy="216024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Поддержка синхронных и асинхронных операций ввода-вывода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980728"/>
            <a:ext cx="7163891" cy="5040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smtClean="0"/>
              <a:t>Синхронный </a:t>
            </a:r>
            <a:r>
              <a:rPr lang="ru-RU" b="1" dirty="0"/>
              <a:t>режим </a:t>
            </a:r>
            <a:r>
              <a:rPr lang="ru-RU" dirty="0"/>
              <a:t>означает, что программный модуль приостанавливает свою работу до тех пор, пока </a:t>
            </a:r>
            <a:r>
              <a:rPr lang="ru-RU" b="1" dirty="0"/>
              <a:t>операция ввода-вывода не будет завершена</a:t>
            </a:r>
            <a:r>
              <a:rPr lang="ru-RU" dirty="0"/>
              <a:t>, а при </a:t>
            </a:r>
            <a:r>
              <a:rPr lang="ru-RU" b="1" dirty="0"/>
              <a:t>асинхронном режиме </a:t>
            </a:r>
            <a:r>
              <a:rPr lang="ru-RU" dirty="0"/>
              <a:t>программный модуль продолжает выполняться в </a:t>
            </a:r>
            <a:r>
              <a:rPr lang="ru-RU" b="1" dirty="0"/>
              <a:t>мультипрограммном режиме одновременно с операцией ввода-вывода</a:t>
            </a:r>
            <a:r>
              <a:rPr lang="ru-RU" dirty="0"/>
              <a:t>. 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Но </a:t>
            </a:r>
            <a:r>
              <a:rPr lang="ru-RU" dirty="0"/>
              <a:t>операция ввода-вывода может быть инициирована не только пользовательским процессом, но и кодом ядра, например кодом подсистемы виртуальной памяти для считывания отсутствующей в памяти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4299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556792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Основные концепции организации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33311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89148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Основные концепции организации ввода-вывода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1196752"/>
            <a:ext cx="7163891" cy="50405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Рассмотрим общие концепции аппаратуры и ОС, связанные с </a:t>
            </a:r>
            <a:r>
              <a:rPr lang="ru-RU" i="1" dirty="0"/>
              <a:t>устройствами ввода-вывода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Каждое </a:t>
            </a:r>
            <a:r>
              <a:rPr lang="ru-RU" dirty="0"/>
              <a:t>устройство подключается к компьютерной системе через </a:t>
            </a:r>
            <a:r>
              <a:rPr lang="ru-RU" b="1" dirty="0"/>
              <a:t>порт </a:t>
            </a:r>
            <a:r>
              <a:rPr lang="ru-RU" dirty="0"/>
              <a:t>– </a:t>
            </a:r>
            <a:r>
              <a:rPr lang="ru-RU" i="1" dirty="0"/>
              <a:t>контроллер</a:t>
            </a:r>
            <a:r>
              <a:rPr lang="ru-RU" dirty="0"/>
              <a:t> и </a:t>
            </a:r>
            <a:r>
              <a:rPr lang="ru-RU" i="1" dirty="0"/>
              <a:t>разъем</a:t>
            </a:r>
            <a:r>
              <a:rPr lang="ru-RU" dirty="0"/>
              <a:t> (либо беспроводное устройство) для передачи данных между </a:t>
            </a:r>
            <a:r>
              <a:rPr lang="ru-RU" i="1" dirty="0"/>
              <a:t>устройством ввода-вывода</a:t>
            </a:r>
            <a:r>
              <a:rPr lang="ru-RU" dirty="0"/>
              <a:t> и компьютером.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Каждый</a:t>
            </a:r>
            <a:r>
              <a:rPr lang="ru-RU" dirty="0"/>
              <a:t> </a:t>
            </a:r>
            <a:r>
              <a:rPr lang="ru-RU" i="1" dirty="0"/>
              <a:t>порт</a:t>
            </a:r>
            <a:r>
              <a:rPr lang="ru-RU" dirty="0"/>
              <a:t> имеет свое традиционное обозначение и свой номер в системе. </a:t>
            </a:r>
            <a:r>
              <a:rPr lang="ru-RU" i="1" dirty="0"/>
              <a:t>Порт</a:t>
            </a:r>
            <a:r>
              <a:rPr lang="ru-RU" dirty="0"/>
              <a:t> может существовать физически, как </a:t>
            </a:r>
            <a:r>
              <a:rPr lang="ru-RU" i="1" dirty="0"/>
              <a:t>разъем</a:t>
            </a:r>
            <a:r>
              <a:rPr lang="ru-RU" dirty="0"/>
              <a:t> для проводного соединения и связанный с ним </a:t>
            </a:r>
            <a:r>
              <a:rPr lang="ru-RU" i="1" dirty="0"/>
              <a:t>контроллер</a:t>
            </a:r>
            <a:r>
              <a:rPr lang="ru-RU" dirty="0"/>
              <a:t> порта (например, </a:t>
            </a:r>
            <a:r>
              <a:rPr lang="ru-RU" i="1" dirty="0"/>
              <a:t>USB</a:t>
            </a:r>
            <a:r>
              <a:rPr lang="ru-RU" dirty="0"/>
              <a:t> – универсальный </a:t>
            </a:r>
            <a:r>
              <a:rPr lang="ru-RU" i="1" dirty="0"/>
              <a:t>порт</a:t>
            </a:r>
            <a:r>
              <a:rPr lang="ru-RU" dirty="0"/>
              <a:t> для подключения широкого спектра устройств; </a:t>
            </a:r>
            <a:r>
              <a:rPr lang="ru-RU" i="1" dirty="0"/>
              <a:t>LPT</a:t>
            </a:r>
            <a:r>
              <a:rPr lang="ru-RU" dirty="0"/>
              <a:t> – </a:t>
            </a:r>
            <a:r>
              <a:rPr lang="ru-RU" i="1" dirty="0"/>
              <a:t>порт</a:t>
            </a:r>
            <a:r>
              <a:rPr lang="ru-RU" dirty="0"/>
              <a:t> для подключения принтеров и сканеров), либо может быть организован операционной системой как </a:t>
            </a:r>
            <a:r>
              <a:rPr lang="ru-RU" b="1" dirty="0"/>
              <a:t>виртуальный порт </a:t>
            </a:r>
            <a:r>
              <a:rPr lang="ru-RU" dirty="0"/>
              <a:t>для </a:t>
            </a:r>
            <a:r>
              <a:rPr lang="ru-RU" i="1" dirty="0"/>
              <a:t>унификации</a:t>
            </a:r>
            <a:r>
              <a:rPr lang="ru-RU" dirty="0"/>
              <a:t> обработки </a:t>
            </a:r>
            <a:r>
              <a:rPr lang="ru-RU" i="1" dirty="0"/>
              <a:t>внешних устройств</a:t>
            </a:r>
            <a:r>
              <a:rPr lang="ru-RU" dirty="0"/>
              <a:t>. Виртуальные порты, обычно – коммуникационные порты (</a:t>
            </a:r>
            <a:r>
              <a:rPr lang="ru-RU" i="1" dirty="0"/>
              <a:t>COM</a:t>
            </a:r>
            <a:r>
              <a:rPr lang="ru-RU" dirty="0"/>
              <a:t>) с большими номерами – например, COM10, COM15, - организуются для обмена с устройствами беспроводной связи – например, мобильными телефонами и органайзерами. Беспроводная </a:t>
            </a:r>
            <a:r>
              <a:rPr lang="ru-RU" i="1" dirty="0"/>
              <a:t>связь</a:t>
            </a:r>
            <a:r>
              <a:rPr lang="ru-RU" dirty="0"/>
              <a:t> чаще всего организуется через </a:t>
            </a:r>
            <a:r>
              <a:rPr lang="ru-RU" i="1" dirty="0" err="1"/>
              <a:t>Bluetooth</a:t>
            </a:r>
            <a:r>
              <a:rPr lang="ru-RU" dirty="0"/>
              <a:t> – радиосвязь на расстоянии до 20 м, в новых стандартах – до 1 км.</a:t>
            </a:r>
          </a:p>
        </p:txBody>
      </p:sp>
    </p:spTree>
    <p:extLst>
      <p:ext uri="{BB962C8B-B14F-4D97-AF65-F5344CB8AC3E}">
        <p14:creationId xmlns:p14="http://schemas.microsoft.com/office/powerpoint/2010/main" val="10967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891480"/>
            <a:ext cx="7632848" cy="216024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Основные концепции организации ввода-вывода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572134" cy="4274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0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891480"/>
            <a:ext cx="7632848" cy="216024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Основные концепции организации ввода-вывода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344816" cy="447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4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675456"/>
            <a:ext cx="6781800" cy="16002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План занятия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-25400"/>
            <a:ext cx="7091883" cy="5974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algn="just"/>
            <a:r>
              <a:rPr lang="ru-RU" dirty="0" smtClean="0"/>
              <a:t>Задачи </a:t>
            </a:r>
            <a:r>
              <a:rPr lang="ru-RU" dirty="0"/>
              <a:t>операционной системы по управлению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внешними </a:t>
            </a:r>
            <a:r>
              <a:rPr lang="ru-RU" dirty="0"/>
              <a:t>устройствами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/>
              <a:t>Основные концепции организации ввода-вывода.</a:t>
            </a:r>
          </a:p>
          <a:p>
            <a:pPr algn="just"/>
            <a:r>
              <a:rPr lang="ru-RU" dirty="0"/>
              <a:t>Режимы управления вводом-выводом.</a:t>
            </a:r>
          </a:p>
          <a:p>
            <a:pPr algn="just"/>
            <a:r>
              <a:rPr lang="ru-RU" dirty="0"/>
              <a:t>Основы работы с командной строкой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b="1" dirty="0"/>
          </a:p>
          <a:p>
            <a:pPr marL="0" indent="0" algn="just">
              <a:buNone/>
            </a:pPr>
            <a:r>
              <a:rPr lang="ru-RU" b="1" dirty="0"/>
              <a:t>По итогу занятия вы получите представление </a:t>
            </a:r>
            <a:r>
              <a:rPr lang="ru-RU" b="1" dirty="0" smtClean="0"/>
              <a:t>об особенностях взаимодействия с внешними устройствами, режимами управления и основами работы в командной строке.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835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89148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Основные концепции организации ввода-вывода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1196752"/>
            <a:ext cx="7163891" cy="504056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b="1" dirty="0"/>
              <a:t>Шина (</a:t>
            </a:r>
            <a:r>
              <a:rPr lang="ru-RU" b="1" dirty="0" err="1"/>
              <a:t>bus</a:t>
            </a:r>
            <a:r>
              <a:rPr lang="ru-RU" b="1" dirty="0"/>
              <a:t>) </a:t>
            </a:r>
            <a:r>
              <a:rPr lang="ru-RU" dirty="0"/>
              <a:t>- это цепочка устройств прямого доступа в компьютерной системе, через которую передается </a:t>
            </a:r>
            <a:r>
              <a:rPr lang="ru-RU" i="1" dirty="0"/>
              <a:t>информация</a:t>
            </a:r>
            <a:r>
              <a:rPr lang="ru-RU" dirty="0"/>
              <a:t> от одних устройств к другим. Обычно в настольных и портативных компьютерах используется </a:t>
            </a:r>
            <a:r>
              <a:rPr lang="ru-RU" i="1" dirty="0"/>
              <a:t>шина</a:t>
            </a:r>
            <a:r>
              <a:rPr lang="ru-RU" dirty="0"/>
              <a:t> </a:t>
            </a:r>
            <a:r>
              <a:rPr lang="ru-RU" b="1" dirty="0"/>
              <a:t>PCI (</a:t>
            </a:r>
            <a:r>
              <a:rPr lang="ru-RU" b="1" dirty="0" err="1"/>
              <a:t>Peripheral</a:t>
            </a:r>
            <a:r>
              <a:rPr lang="ru-RU" b="1" dirty="0"/>
              <a:t> </a:t>
            </a:r>
            <a:r>
              <a:rPr lang="ru-RU" b="1" dirty="0" err="1"/>
              <a:t>Computer</a:t>
            </a:r>
            <a:r>
              <a:rPr lang="ru-RU" b="1" dirty="0"/>
              <a:t> </a:t>
            </a:r>
            <a:r>
              <a:rPr lang="ru-RU" b="1" dirty="0" err="1"/>
              <a:t>Interface</a:t>
            </a:r>
            <a:r>
              <a:rPr lang="ru-RU" b="1" dirty="0" smtClean="0"/>
              <a:t>)</a:t>
            </a:r>
            <a:r>
              <a:rPr lang="ru-RU" dirty="0" smtClean="0"/>
              <a:t>. </a:t>
            </a:r>
            <a:r>
              <a:rPr lang="ru-RU" dirty="0"/>
              <a:t>Она фактически и </a:t>
            </a:r>
            <a:r>
              <a:rPr lang="ru-RU" dirty="0" smtClean="0"/>
              <a:t>определяет</a:t>
            </a:r>
            <a:r>
              <a:rPr lang="en-US" dirty="0" smtClean="0"/>
              <a:t> </a:t>
            </a:r>
            <a:r>
              <a:rPr lang="ru-RU" dirty="0" smtClean="0"/>
              <a:t>суммарную</a:t>
            </a:r>
            <a:r>
              <a:rPr lang="ru-RU" dirty="0"/>
              <a:t> </a:t>
            </a:r>
            <a:r>
              <a:rPr lang="en-US" dirty="0"/>
              <a:t> </a:t>
            </a:r>
            <a:r>
              <a:rPr lang="ru-RU" i="1" dirty="0" smtClean="0"/>
              <a:t>производительность</a:t>
            </a:r>
            <a:r>
              <a:rPr lang="en-US" i="1" dirty="0"/>
              <a:t> </a:t>
            </a:r>
            <a:r>
              <a:rPr lang="ru-RU" dirty="0"/>
              <a:t> компьютерной </a:t>
            </a:r>
            <a:r>
              <a:rPr lang="en-US" dirty="0"/>
              <a:t> </a:t>
            </a:r>
            <a:r>
              <a:rPr lang="ru-RU" dirty="0" smtClean="0"/>
              <a:t>системы</a:t>
            </a:r>
            <a:r>
              <a:rPr lang="ru-RU" dirty="0"/>
              <a:t>. </a:t>
            </a:r>
            <a:endParaRPr lang="en-US" dirty="0" smtClean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К </a:t>
            </a:r>
            <a:r>
              <a:rPr lang="ru-RU" dirty="0"/>
              <a:t>шине </a:t>
            </a:r>
            <a:r>
              <a:rPr lang="ru-RU" i="1" dirty="0"/>
              <a:t>PCI</a:t>
            </a:r>
            <a:r>
              <a:rPr lang="ru-RU" dirty="0"/>
              <a:t> подключены контроллеры </a:t>
            </a:r>
            <a:r>
              <a:rPr lang="ru-RU" i="1" dirty="0"/>
              <a:t>внешних устройств</a:t>
            </a:r>
            <a:r>
              <a:rPr lang="ru-RU" dirty="0"/>
              <a:t> и портов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Контроллер (</a:t>
            </a:r>
            <a:r>
              <a:rPr lang="ru-RU" b="1" dirty="0" err="1"/>
              <a:t>host</a:t>
            </a:r>
            <a:r>
              <a:rPr lang="ru-RU" b="1" dirty="0"/>
              <a:t> </a:t>
            </a:r>
            <a:r>
              <a:rPr lang="ru-RU" b="1" dirty="0" err="1"/>
              <a:t>adapter</a:t>
            </a:r>
            <a:r>
              <a:rPr lang="ru-RU" b="1" dirty="0"/>
              <a:t>) </a:t>
            </a:r>
            <a:r>
              <a:rPr lang="ru-RU" dirty="0"/>
              <a:t>– специализированный </a:t>
            </a:r>
            <a:r>
              <a:rPr lang="ru-RU" i="1" dirty="0"/>
              <a:t>микропроцессор</a:t>
            </a:r>
            <a:r>
              <a:rPr lang="ru-RU" dirty="0"/>
              <a:t> для управления </a:t>
            </a:r>
            <a:r>
              <a:rPr lang="ru-RU" i="1" dirty="0"/>
              <a:t>внешним устройством</a:t>
            </a:r>
            <a:r>
              <a:rPr lang="ru-RU" dirty="0"/>
              <a:t> и портом. </a:t>
            </a:r>
            <a:r>
              <a:rPr lang="ru-RU" i="1" dirty="0"/>
              <a:t>Контроллер</a:t>
            </a:r>
            <a:r>
              <a:rPr lang="ru-RU" dirty="0"/>
              <a:t> </a:t>
            </a:r>
            <a:r>
              <a:rPr lang="ru-RU" i="1" dirty="0"/>
              <a:t>внешнего устройства</a:t>
            </a:r>
            <a:r>
              <a:rPr lang="ru-RU" dirty="0"/>
              <a:t> – это </a:t>
            </a:r>
            <a:r>
              <a:rPr lang="ru-RU" i="1" dirty="0"/>
              <a:t>устройство управления</a:t>
            </a:r>
            <a:r>
              <a:rPr lang="ru-RU" dirty="0"/>
              <a:t> командами ввода-вывода с данным </a:t>
            </a:r>
            <a:r>
              <a:rPr lang="ru-RU" i="1" dirty="0"/>
              <a:t>внешним устройством</a:t>
            </a:r>
            <a:r>
              <a:rPr lang="ru-RU" dirty="0"/>
              <a:t>. Устройства имеют адреса, используемые командами непосредственного ввода-вывода и командами ввода-вывода, отображаемого в </a:t>
            </a:r>
            <a:r>
              <a:rPr lang="ru-RU" i="1" dirty="0"/>
              <a:t>память</a:t>
            </a:r>
            <a:r>
              <a:rPr lang="ru-RU" dirty="0"/>
              <a:t>. Каждый </a:t>
            </a:r>
            <a:r>
              <a:rPr lang="ru-RU" i="1" dirty="0"/>
              <a:t>контроллер</a:t>
            </a:r>
            <a:r>
              <a:rPr lang="ru-RU" dirty="0"/>
              <a:t> устройства использует свой </a:t>
            </a:r>
            <a:r>
              <a:rPr lang="ru-RU" i="1" dirty="0"/>
              <a:t>буфер</a:t>
            </a:r>
            <a:r>
              <a:rPr lang="ru-RU" dirty="0"/>
              <a:t> памяти для хранения одного или нескольких блоков информации, расположенный либо в специализированной памяти устройства (контроллера), либо являющийся частью оперативной памяти </a:t>
            </a:r>
            <a:r>
              <a:rPr lang="ru-RU" dirty="0" smtClean="0"/>
              <a:t>компьютерной </a:t>
            </a:r>
            <a:r>
              <a:rPr lang="ru-RU" dirty="0"/>
              <a:t>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8072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89148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Основные концепции организации ввода-вывода</a:t>
            </a:r>
          </a:p>
        </p:txBody>
      </p:sp>
      <p:pic>
        <p:nvPicPr>
          <p:cNvPr id="2050" name="Picture 2" descr="Типовая структура общей шины персонального компьютера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08" y="1484784"/>
            <a:ext cx="59055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89148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Основные концепции организации ввода-вывода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34403"/>
            <a:ext cx="7560840" cy="3464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3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/>
              <a:t>Опрос устройств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1196752"/>
            <a:ext cx="7163891" cy="504056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i="1" dirty="0" smtClean="0"/>
              <a:t>Операционная </a:t>
            </a:r>
            <a:r>
              <a:rPr lang="ru-RU" i="1" dirty="0"/>
              <a:t>система</a:t>
            </a:r>
            <a:r>
              <a:rPr lang="ru-RU" dirty="0"/>
              <a:t> с помощью </a:t>
            </a:r>
            <a:r>
              <a:rPr lang="ru-RU" b="1" dirty="0"/>
              <a:t>прерываний</a:t>
            </a:r>
            <a:r>
              <a:rPr lang="ru-RU" dirty="0"/>
              <a:t> по таймеру организует </a:t>
            </a:r>
            <a:r>
              <a:rPr lang="ru-RU" b="1" dirty="0"/>
              <a:t>опрос устройств </a:t>
            </a:r>
            <a:r>
              <a:rPr lang="ru-RU" dirty="0"/>
              <a:t>– периодический </a:t>
            </a:r>
            <a:r>
              <a:rPr lang="ru-RU" i="1" dirty="0"/>
              <a:t>анализ</a:t>
            </a:r>
            <a:r>
              <a:rPr lang="ru-RU" dirty="0"/>
              <a:t> состояния каждого </a:t>
            </a:r>
            <a:r>
              <a:rPr lang="ru-RU" i="1" dirty="0"/>
              <a:t>внешнего устройства</a:t>
            </a:r>
            <a:r>
              <a:rPr lang="ru-RU" dirty="0"/>
              <a:t>. В процессе работы в состоянии устройств могли произойти изменения, например, </a:t>
            </a:r>
            <a:r>
              <a:rPr lang="ru-RU" i="1" dirty="0"/>
              <a:t>пользователь</a:t>
            </a:r>
            <a:r>
              <a:rPr lang="ru-RU" dirty="0"/>
              <a:t> установил флэшку в </a:t>
            </a:r>
            <a:r>
              <a:rPr lang="ru-RU" i="1" dirty="0"/>
              <a:t>USB</a:t>
            </a:r>
            <a:r>
              <a:rPr lang="ru-RU" dirty="0"/>
              <a:t>-</a:t>
            </a:r>
            <a:r>
              <a:rPr lang="ru-RU" i="1" dirty="0"/>
              <a:t>порт</a:t>
            </a:r>
            <a:r>
              <a:rPr lang="ru-RU" dirty="0"/>
              <a:t>, включил или выключил принтер и т.д. При опросе устройств ОС определяет состояние каждого устройства, которое может быть следующим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err="1">
                <a:solidFill>
                  <a:srgbClr val="00B050"/>
                </a:solidFill>
              </a:rPr>
              <a:t>command-ready</a:t>
            </a:r>
            <a:r>
              <a:rPr lang="ru-RU" dirty="0"/>
              <a:t> – готово к выполнению команд;</a:t>
            </a:r>
          </a:p>
          <a:p>
            <a:r>
              <a:rPr lang="ru-RU" dirty="0" err="1">
                <a:solidFill>
                  <a:srgbClr val="00B050"/>
                </a:solidFill>
              </a:rPr>
              <a:t>busy</a:t>
            </a:r>
            <a:r>
              <a:rPr lang="ru-RU" dirty="0"/>
              <a:t> – занято;</a:t>
            </a:r>
          </a:p>
          <a:p>
            <a:r>
              <a:rPr lang="ru-RU" dirty="0" err="1">
                <a:solidFill>
                  <a:srgbClr val="00B050"/>
                </a:solidFill>
              </a:rPr>
              <a:t>error</a:t>
            </a:r>
            <a:r>
              <a:rPr lang="ru-RU" dirty="0"/>
              <a:t> – ошибка.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При </a:t>
            </a:r>
            <a:r>
              <a:rPr lang="ru-RU" dirty="0"/>
              <a:t>выполнении ввода-вывода аппаратура организует </a:t>
            </a:r>
            <a:r>
              <a:rPr lang="ru-RU" b="1" dirty="0"/>
              <a:t>цикл </a:t>
            </a:r>
            <a:r>
              <a:rPr lang="ru-RU" b="1" dirty="0" err="1"/>
              <a:t>busy-wait</a:t>
            </a:r>
            <a:r>
              <a:rPr lang="ru-RU" b="1" dirty="0"/>
              <a:t> </a:t>
            </a:r>
            <a:r>
              <a:rPr lang="ru-RU" dirty="0"/>
              <a:t>ожидания ввода-вывода с устройством: если устройство занято, процесс ждет его освобождения.</a:t>
            </a:r>
          </a:p>
        </p:txBody>
      </p:sp>
    </p:spTree>
    <p:extLst>
      <p:ext uri="{BB962C8B-B14F-4D97-AF65-F5344CB8AC3E}">
        <p14:creationId xmlns:p14="http://schemas.microsoft.com/office/powerpoint/2010/main" val="4014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/>
              <a:t>Прерывания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1196752"/>
            <a:ext cx="7163891" cy="504056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Линия</a:t>
            </a:r>
            <a:r>
              <a:rPr lang="ru-RU" dirty="0"/>
              <a:t> </a:t>
            </a:r>
            <a:r>
              <a:rPr lang="ru-RU" b="1" dirty="0"/>
              <a:t>запросов на прерывания (</a:t>
            </a:r>
            <a:r>
              <a:rPr lang="ru-RU" b="1" dirty="0" err="1"/>
              <a:t>interrupt</a:t>
            </a:r>
            <a:r>
              <a:rPr lang="ru-RU" b="1" dirty="0"/>
              <a:t> </a:t>
            </a:r>
            <a:r>
              <a:rPr lang="ru-RU" b="1" dirty="0" err="1"/>
              <a:t>request</a:t>
            </a:r>
            <a:r>
              <a:rPr lang="ru-RU" b="1" dirty="0"/>
              <a:t> – IRQ) </a:t>
            </a:r>
            <a:r>
              <a:rPr lang="ru-RU" dirty="0"/>
              <a:t>переключается </a:t>
            </a:r>
            <a:r>
              <a:rPr lang="ru-RU" i="1" dirty="0"/>
              <a:t>устройством ввода-вывода</a:t>
            </a:r>
            <a:r>
              <a:rPr lang="ru-RU" dirty="0"/>
              <a:t>, которое сигнализирует с помощью запроса на </a:t>
            </a:r>
            <a:r>
              <a:rPr lang="ru-RU" i="1" dirty="0"/>
              <a:t>прерывание</a:t>
            </a:r>
            <a:r>
              <a:rPr lang="ru-RU" dirty="0"/>
              <a:t> о начале или окончании ввода-вывода.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Обработчик </a:t>
            </a:r>
            <a:r>
              <a:rPr lang="ru-RU" dirty="0"/>
              <a:t>прерываний получает сигнал о прерывании. Сигнал может быть </a:t>
            </a:r>
            <a:r>
              <a:rPr lang="ru-RU" b="1" dirty="0"/>
              <a:t>замаскирован (</a:t>
            </a:r>
            <a:r>
              <a:rPr lang="ru-RU" b="1" dirty="0" err="1"/>
              <a:t>maskable</a:t>
            </a:r>
            <a:r>
              <a:rPr lang="ru-RU" b="1" dirty="0"/>
              <a:t>)</a:t>
            </a:r>
            <a:r>
              <a:rPr lang="ru-RU" dirty="0"/>
              <a:t>,чтобы игнорировать или задержать </a:t>
            </a:r>
            <a:r>
              <a:rPr lang="ru-RU" i="1" dirty="0"/>
              <a:t>прерывание</a:t>
            </a:r>
            <a:r>
              <a:rPr lang="ru-RU" dirty="0"/>
              <a:t> – например, если </a:t>
            </a:r>
            <a:r>
              <a:rPr lang="ru-RU" i="1" dirty="0"/>
              <a:t>прерывание</a:t>
            </a:r>
            <a:r>
              <a:rPr lang="ru-RU" dirty="0"/>
              <a:t> произошло в обработчике другого прерывания.</a:t>
            </a:r>
          </a:p>
          <a:p>
            <a:pPr marL="0" indent="0" algn="just">
              <a:buNone/>
            </a:pPr>
            <a:endParaRPr lang="ru-RU" b="1" dirty="0" smtClean="0"/>
          </a:p>
          <a:p>
            <a:pPr marL="0" indent="0" algn="just">
              <a:buNone/>
            </a:pPr>
            <a:r>
              <a:rPr lang="ru-RU" b="1" dirty="0" smtClean="0"/>
              <a:t>Вектор </a:t>
            </a:r>
            <a:r>
              <a:rPr lang="ru-RU" b="1" dirty="0"/>
              <a:t>прерываний </a:t>
            </a:r>
            <a:r>
              <a:rPr lang="ru-RU" dirty="0"/>
              <a:t>– резидентный </a:t>
            </a:r>
            <a:r>
              <a:rPr lang="ru-RU" i="1" dirty="0"/>
              <a:t>массив</a:t>
            </a:r>
            <a:r>
              <a:rPr lang="ru-RU" dirty="0"/>
              <a:t>, содержащий адреса обработчиков прерываний в операционной системе, - используется с целью переадресовки прерывания для обработки соответствующим </a:t>
            </a:r>
            <a:r>
              <a:rPr lang="ru-RU" b="1" dirty="0"/>
              <a:t>обработчиком (</a:t>
            </a:r>
            <a:r>
              <a:rPr lang="ru-RU" b="1" dirty="0" err="1"/>
              <a:t>handler</a:t>
            </a:r>
            <a:r>
              <a:rPr lang="ru-RU" b="1" dirty="0"/>
              <a:t>)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Работа </a:t>
            </a:r>
            <a:r>
              <a:rPr lang="ru-RU" dirty="0"/>
              <a:t>с вектором прерываний основана на приоритетах </a:t>
            </a:r>
            <a:r>
              <a:rPr lang="ru-RU" i="1" dirty="0"/>
              <a:t>внешних устройств</a:t>
            </a:r>
            <a:r>
              <a:rPr lang="ru-RU" dirty="0"/>
              <a:t>, инициировавших прерывания.</a:t>
            </a:r>
          </a:p>
        </p:txBody>
      </p:sp>
    </p:spTree>
    <p:extLst>
      <p:ext uri="{BB962C8B-B14F-4D97-AF65-F5344CB8AC3E}">
        <p14:creationId xmlns:p14="http://schemas.microsoft.com/office/powerpoint/2010/main" val="30214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/>
              <a:t>Прерывания</a:t>
            </a:r>
          </a:p>
        </p:txBody>
      </p:sp>
      <p:pic>
        <p:nvPicPr>
          <p:cNvPr id="4098" name="Picture 2" descr="Ввод-вывод, управляемый прерываниями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5544616" cy="506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94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89148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/>
              <a:t>Ввод-вывод с прямым доступом к памяти (DMA)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1196752"/>
            <a:ext cx="7163891" cy="504056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Как </a:t>
            </a:r>
            <a:r>
              <a:rPr lang="ru-RU" dirty="0"/>
              <a:t>уже отмечалось ранее, при традиционной организации ввода-вывода </a:t>
            </a:r>
            <a:r>
              <a:rPr lang="ru-RU" i="1" dirty="0"/>
              <a:t>контроллер устройства</a:t>
            </a:r>
            <a:r>
              <a:rPr lang="ru-RU" dirty="0"/>
              <a:t> использует собственную </a:t>
            </a:r>
            <a:r>
              <a:rPr lang="ru-RU" i="1" dirty="0"/>
              <a:t>буферную память</a:t>
            </a:r>
            <a:r>
              <a:rPr lang="ru-RU" dirty="0"/>
              <a:t>, что приводит к необходимости двойной пересылке данных – сначала </a:t>
            </a:r>
            <a:r>
              <a:rPr lang="ru-RU" i="1" dirty="0"/>
              <a:t>процессор</a:t>
            </a:r>
            <a:r>
              <a:rPr lang="ru-RU" dirty="0"/>
              <a:t> пересылает данные в </a:t>
            </a:r>
            <a:r>
              <a:rPr lang="ru-RU" i="1" dirty="0"/>
              <a:t>буфер</a:t>
            </a:r>
            <a:r>
              <a:rPr lang="ru-RU" dirty="0"/>
              <a:t>, созданный ОС, затем ОС пересылает данные в </a:t>
            </a:r>
            <a:r>
              <a:rPr lang="ru-RU" i="1" dirty="0"/>
              <a:t>буфер</a:t>
            </a:r>
            <a:r>
              <a:rPr lang="ru-RU" dirty="0"/>
              <a:t> устройства. </a:t>
            </a:r>
            <a:r>
              <a:rPr lang="ru-RU" b="1" dirty="0"/>
              <a:t>Ввод-вывод с прямым доступом к памяти (</a:t>
            </a:r>
            <a:r>
              <a:rPr lang="ru-RU" b="1" dirty="0" err="1"/>
              <a:t>Direct</a:t>
            </a:r>
            <a:r>
              <a:rPr lang="ru-RU" b="1" dirty="0"/>
              <a:t> </a:t>
            </a:r>
            <a:r>
              <a:rPr lang="ru-RU" b="1" dirty="0" err="1"/>
              <a:t>Memory</a:t>
            </a:r>
            <a:r>
              <a:rPr lang="ru-RU" b="1" dirty="0"/>
              <a:t> </a:t>
            </a:r>
            <a:r>
              <a:rPr lang="ru-RU" b="1" dirty="0" err="1"/>
              <a:t>Access</a:t>
            </a:r>
            <a:r>
              <a:rPr lang="ru-RU" b="1" dirty="0"/>
              <a:t> – DMA) </a:t>
            </a:r>
            <a:r>
              <a:rPr lang="ru-RU" dirty="0"/>
              <a:t>- более эффективная схема организации ввода-вывода, основанная на использовании фрагмента основной памяти в качестве буфера устройства для выполнения ввода-вывода. Схема </a:t>
            </a:r>
            <a:r>
              <a:rPr lang="ru-RU" dirty="0" smtClean="0"/>
              <a:t>используется </a:t>
            </a:r>
            <a:r>
              <a:rPr lang="ru-RU" dirty="0"/>
              <a:t>с целью избежать программируемого ввода-вывода для больших пересылок данных.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Схема </a:t>
            </a:r>
            <a:r>
              <a:rPr lang="ru-RU" dirty="0"/>
              <a:t>требует специальной аппаратуры – </a:t>
            </a:r>
            <a:r>
              <a:rPr lang="ru-RU" i="1" dirty="0"/>
              <a:t>DMA</a:t>
            </a:r>
            <a:r>
              <a:rPr lang="ru-RU" dirty="0"/>
              <a:t>-контроллера – в настоящее время такие контроллеры приобретают все более широкое </a:t>
            </a:r>
            <a:r>
              <a:rPr lang="ru-RU" dirty="0" smtClean="0"/>
              <a:t> распространение</a:t>
            </a:r>
            <a:r>
              <a:rPr lang="ru-RU" dirty="0"/>
              <a:t>. </a:t>
            </a:r>
            <a:r>
              <a:rPr lang="ru-RU" i="1" dirty="0"/>
              <a:t>DMA</a:t>
            </a:r>
            <a:r>
              <a:rPr lang="ru-RU" dirty="0"/>
              <a:t> </a:t>
            </a:r>
            <a:r>
              <a:rPr lang="ru-RU" dirty="0">
                <a:solidFill>
                  <a:srgbClr val="00B050"/>
                </a:solidFill>
              </a:rPr>
              <a:t>позволяет избежать участия процессора в пересылках больших объемов данных </a:t>
            </a:r>
            <a:r>
              <a:rPr lang="ru-RU" dirty="0"/>
              <a:t>непосредственно между </a:t>
            </a:r>
            <a:r>
              <a:rPr lang="ru-RU" i="1" dirty="0"/>
              <a:t>устройством ввода-вывода</a:t>
            </a:r>
            <a:r>
              <a:rPr lang="ru-RU" dirty="0"/>
              <a:t> и памятью.</a:t>
            </a:r>
          </a:p>
        </p:txBody>
      </p:sp>
    </p:spTree>
    <p:extLst>
      <p:ext uri="{BB962C8B-B14F-4D97-AF65-F5344CB8AC3E}">
        <p14:creationId xmlns:p14="http://schemas.microsoft.com/office/powerpoint/2010/main" val="8870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860" y="-1251520"/>
            <a:ext cx="7600556" cy="2160240"/>
          </a:xfrm>
        </p:spPr>
        <p:txBody>
          <a:bodyPr>
            <a:normAutofit/>
          </a:bodyPr>
          <a:lstStyle/>
          <a:p>
            <a:r>
              <a:rPr lang="ru-RU" sz="2800" b="1" dirty="0"/>
              <a:t>Прерывания</a:t>
            </a:r>
          </a:p>
        </p:txBody>
      </p:sp>
      <p:pic>
        <p:nvPicPr>
          <p:cNvPr id="5122" name="Picture 2" descr="Процесс выполнения ввода-вывода по схеме DM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280233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/>
              <a:t>Программный интерфейс ввода-вывода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764704"/>
            <a:ext cx="7163891" cy="547260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При </a:t>
            </a:r>
            <a:r>
              <a:rPr lang="ru-RU" dirty="0"/>
              <a:t>проектировании и реализации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программного интерфейса (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dirty="0"/>
              <a:t> ввода-вывода используются принципы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уровней абстракции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Модули </a:t>
            </a:r>
            <a:r>
              <a:rPr lang="ru-RU" dirty="0"/>
              <a:t>операционной системы, реализующие системные вызовы для ввода-вывода, инкапсулируют поведение конкретных </a:t>
            </a:r>
            <a:r>
              <a:rPr lang="ru-RU" i="1" dirty="0"/>
              <a:t>устройств ввода-вывода</a:t>
            </a:r>
            <a:r>
              <a:rPr lang="ru-RU" dirty="0"/>
              <a:t> и обеспечивают более абстрактный </a:t>
            </a:r>
            <a:r>
              <a:rPr lang="ru-RU" i="1" dirty="0"/>
              <a:t>интерфейс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Более </a:t>
            </a:r>
            <a:r>
              <a:rPr lang="ru-RU" dirty="0"/>
              <a:t>низкий уровень, уровень </a:t>
            </a:r>
            <a:r>
              <a:rPr lang="ru-RU" i="1" dirty="0"/>
              <a:t>драйверов устройств</a:t>
            </a:r>
            <a:r>
              <a:rPr lang="ru-RU" dirty="0"/>
              <a:t>, скрывает различия между контроллерами ввода-вывода конкретных устройств от ядра ОС.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Устройства </a:t>
            </a:r>
            <a:r>
              <a:rPr lang="ru-RU" dirty="0"/>
              <a:t>ввода-вывода различаются по многим параметрам в силу их специфики, например:</a:t>
            </a:r>
          </a:p>
          <a:p>
            <a:r>
              <a:rPr lang="ru-RU" dirty="0" smtClean="0"/>
              <a:t>Устройство </a:t>
            </a:r>
            <a:r>
              <a:rPr lang="ru-RU" dirty="0"/>
              <a:t>для работы с потоками символов или с блоками;</a:t>
            </a:r>
          </a:p>
          <a:p>
            <a:r>
              <a:rPr lang="ru-RU" dirty="0"/>
              <a:t>Устройство последовательного или прямого доступа;</a:t>
            </a:r>
          </a:p>
          <a:p>
            <a:r>
              <a:rPr lang="ru-RU" dirty="0"/>
              <a:t>Разделяемое или специализированное (монополизируемое) устройство;</a:t>
            </a:r>
          </a:p>
          <a:p>
            <a:r>
              <a:rPr lang="ru-RU" dirty="0"/>
              <a:t>Различия по скорости выполнения операций устройствами;</a:t>
            </a:r>
          </a:p>
          <a:p>
            <a:r>
              <a:rPr lang="ru-RU" dirty="0"/>
              <a:t>Устройство для чтения/записи, или только для чтении, или только для записи.</a:t>
            </a:r>
          </a:p>
        </p:txBody>
      </p:sp>
    </p:spTree>
    <p:extLst>
      <p:ext uri="{BB962C8B-B14F-4D97-AF65-F5344CB8AC3E}">
        <p14:creationId xmlns:p14="http://schemas.microsoft.com/office/powerpoint/2010/main" val="30409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/>
              <a:t>Программный интерфейс ввода-вывода</a:t>
            </a:r>
          </a:p>
        </p:txBody>
      </p:sp>
      <p:pic>
        <p:nvPicPr>
          <p:cNvPr id="6146" name="Picture 2" descr="Структура модулей ввода-вывода в ядре ОС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500765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9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132856"/>
            <a:ext cx="6781800" cy="1600200"/>
          </a:xfrm>
        </p:spPr>
        <p:txBody>
          <a:bodyPr>
            <a:normAutofit/>
          </a:bodyPr>
          <a:lstStyle/>
          <a:p>
            <a:r>
              <a:rPr lang="ru-RU" sz="3200" dirty="0"/>
              <a:t>Задачи операционной системы по управлению </a:t>
            </a:r>
            <a:br>
              <a:rPr lang="ru-RU" sz="3200" dirty="0"/>
            </a:br>
            <a:r>
              <a:rPr lang="ru-RU" sz="3200" dirty="0"/>
              <a:t>внешними </a:t>
            </a:r>
            <a:r>
              <a:rPr lang="ru-RU" sz="3200" dirty="0" smtClean="0"/>
              <a:t>устройствами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62280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По материалам</a:t>
            </a:r>
            <a:r>
              <a:rPr lang="ru-RU" dirty="0" smtClean="0">
                <a:hlinkClick r:id="rId3"/>
              </a:rPr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intuit.ru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3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/>
              <a:t>Блочные и символьные устройства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764704"/>
            <a:ext cx="7163891" cy="5472608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 smtClean="0"/>
              <a:t>Типичный </a:t>
            </a:r>
            <a:r>
              <a:rPr lang="ru-RU" dirty="0"/>
              <a:t>пример </a:t>
            </a:r>
            <a:r>
              <a:rPr lang="ru-RU" b="1" dirty="0"/>
              <a:t>блочного устройства </a:t>
            </a:r>
            <a:r>
              <a:rPr lang="ru-RU" dirty="0"/>
              <a:t>– </a:t>
            </a:r>
            <a:r>
              <a:rPr lang="ru-RU" i="1" dirty="0"/>
              <a:t>устройство управления</a:t>
            </a:r>
            <a:r>
              <a:rPr lang="ru-RU" dirty="0"/>
              <a:t> дисками. Оно выполняет команды вида: </a:t>
            </a:r>
            <a:r>
              <a:rPr lang="ru-RU" dirty="0" err="1"/>
              <a:t>read</a:t>
            </a:r>
            <a:r>
              <a:rPr lang="ru-RU" dirty="0"/>
              <a:t>, </a:t>
            </a:r>
            <a:r>
              <a:rPr lang="ru-RU" dirty="0" err="1"/>
              <a:t>write</a:t>
            </a:r>
            <a:r>
              <a:rPr lang="ru-RU" dirty="0"/>
              <a:t>, </a:t>
            </a:r>
            <a:r>
              <a:rPr lang="ru-RU" i="1" dirty="0" err="1"/>
              <a:t>seek</a:t>
            </a:r>
            <a:r>
              <a:rPr lang="ru-RU" dirty="0"/>
              <a:t> (считать, записать или найти блок с заданным номером). Устройство может выполнять чистый ввод-</a:t>
            </a:r>
            <a:r>
              <a:rPr lang="ru-RU" i="1" dirty="0"/>
              <a:t>вывод</a:t>
            </a:r>
            <a:r>
              <a:rPr lang="ru-RU" dirty="0"/>
              <a:t> или </a:t>
            </a:r>
            <a:r>
              <a:rPr lang="ru-RU" i="1" dirty="0"/>
              <a:t>доступ</a:t>
            </a:r>
            <a:r>
              <a:rPr lang="ru-RU" dirty="0"/>
              <a:t> к файловой системе. Имеется возможность доступа к файлу, отображаемому в </a:t>
            </a:r>
            <a:r>
              <a:rPr lang="ru-RU" i="1" dirty="0"/>
              <a:t>память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algn="just"/>
            <a:r>
              <a:rPr lang="ru-RU" dirty="0"/>
              <a:t>Типичные примеры </a:t>
            </a:r>
            <a:r>
              <a:rPr lang="ru-RU" b="1" dirty="0"/>
              <a:t>символьных устройств </a:t>
            </a:r>
            <a:r>
              <a:rPr lang="ru-RU" dirty="0"/>
              <a:t>– клавиатура, </a:t>
            </a:r>
            <a:r>
              <a:rPr lang="ru-RU" i="1" dirty="0"/>
              <a:t>мышь</a:t>
            </a:r>
            <a:r>
              <a:rPr lang="ru-RU" dirty="0"/>
              <a:t>, </a:t>
            </a:r>
            <a:r>
              <a:rPr lang="ru-RU" i="1" dirty="0"/>
              <a:t>последовательные порты</a:t>
            </a:r>
            <a:r>
              <a:rPr lang="ru-RU" dirty="0"/>
              <a:t>. Такие устройства выполняют команды вида: </a:t>
            </a:r>
            <a:r>
              <a:rPr lang="ru-RU" dirty="0" err="1"/>
              <a:t>get</a:t>
            </a:r>
            <a:r>
              <a:rPr lang="ru-RU" dirty="0"/>
              <a:t>, </a:t>
            </a:r>
            <a:r>
              <a:rPr lang="ru-RU" dirty="0" err="1"/>
              <a:t>put</a:t>
            </a:r>
            <a:r>
              <a:rPr lang="ru-RU" dirty="0"/>
              <a:t> (считать или записать символ). Библиотеки верхнего уровня в операционной системе для </a:t>
            </a:r>
            <a:r>
              <a:rPr lang="ru-RU" i="1" dirty="0"/>
              <a:t>символьных устройств</a:t>
            </a:r>
            <a:r>
              <a:rPr lang="ru-RU" dirty="0"/>
              <a:t> допускают построчное редактирование посимвольно введенной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40622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/>
              <a:t>Блочные и символьные устройства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56084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1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107504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/>
              <a:t>Часы и таймеры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836712"/>
            <a:ext cx="7163891" cy="54726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Данные </a:t>
            </a:r>
            <a:r>
              <a:rPr lang="ru-RU" dirty="0"/>
              <a:t>хронометрические устройства в компьютерной системе хранят информацию о текущем времени, прошедшем отрезке времени, установках таймера.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Как </a:t>
            </a:r>
            <a:r>
              <a:rPr lang="ru-RU" dirty="0"/>
              <a:t>правило, </a:t>
            </a:r>
            <a:r>
              <a:rPr lang="ru-RU" i="1" dirty="0"/>
              <a:t>операционная  </a:t>
            </a:r>
            <a:r>
              <a:rPr lang="ru-RU" i="1" dirty="0" smtClean="0"/>
              <a:t>система </a:t>
            </a:r>
            <a:r>
              <a:rPr lang="ru-RU" dirty="0" smtClean="0"/>
              <a:t>использует</a:t>
            </a:r>
            <a:r>
              <a:rPr lang="ru-RU" dirty="0"/>
              <a:t> </a:t>
            </a:r>
            <a:r>
              <a:rPr lang="ru-RU" b="1" dirty="0"/>
              <a:t>программируемые интервалы времени </a:t>
            </a:r>
            <a:r>
              <a:rPr lang="ru-RU" dirty="0"/>
              <a:t>для работы с таймером. Таким образом в системе организуются периодические прерывания с целью опроса устройств и диспетчеризации процессов.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 </a:t>
            </a:r>
            <a:r>
              <a:rPr lang="ru-RU" dirty="0"/>
              <a:t>системе </a:t>
            </a:r>
            <a:r>
              <a:rPr lang="ru-RU" i="1" dirty="0"/>
              <a:t>UNIX</a:t>
            </a:r>
            <a:r>
              <a:rPr lang="ru-RU" dirty="0"/>
              <a:t> работу с часами и таймером поддерживает </a:t>
            </a:r>
            <a:r>
              <a:rPr lang="ru-RU" i="1" dirty="0"/>
              <a:t>системный вызов</a:t>
            </a:r>
            <a:r>
              <a:rPr lang="ru-RU" dirty="0"/>
              <a:t> и </a:t>
            </a:r>
            <a:r>
              <a:rPr lang="ru-RU" i="1" dirty="0"/>
              <a:t>команда</a:t>
            </a:r>
            <a:r>
              <a:rPr lang="ru-RU" dirty="0"/>
              <a:t> </a:t>
            </a:r>
            <a:r>
              <a:rPr lang="ru-RU" dirty="0" err="1"/>
              <a:t>ioctl</a:t>
            </a:r>
            <a:r>
              <a:rPr lang="ru-RU" dirty="0"/>
              <a:t>. Кроме того, в системе имеется процесс-</a:t>
            </a:r>
            <a:r>
              <a:rPr lang="ru-RU" i="1" dirty="0"/>
              <a:t>демон</a:t>
            </a:r>
            <a:r>
              <a:rPr lang="ru-RU" dirty="0"/>
              <a:t> </a:t>
            </a:r>
            <a:r>
              <a:rPr lang="ru-RU" b="1" dirty="0" err="1"/>
              <a:t>cron</a:t>
            </a:r>
            <a:r>
              <a:rPr lang="ru-RU" dirty="0"/>
              <a:t>, с помощью которого в системе организуются события, происходящие в назначенное время, - например, автоматическое </a:t>
            </a:r>
            <a:r>
              <a:rPr lang="ru-RU" i="1" dirty="0"/>
              <a:t>резервное копирование</a:t>
            </a:r>
            <a:r>
              <a:rPr lang="ru-RU" dirty="0"/>
              <a:t> всех наиболее важных файловых систем на </a:t>
            </a:r>
            <a:r>
              <a:rPr lang="ru-RU" dirty="0" smtClean="0"/>
              <a:t>накопитель.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08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89148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/>
              <a:t>Блокируемый (синхронный) и не блокируемый (асинхронный) ввод-вывод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836712"/>
            <a:ext cx="7163891" cy="54006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b="1" dirty="0" err="1" smtClean="0"/>
              <a:t>Сихнронный</a:t>
            </a:r>
            <a:r>
              <a:rPr lang="ru-RU" dirty="0" smtClean="0"/>
              <a:t> (Блокируемый) </a:t>
            </a:r>
            <a:r>
              <a:rPr lang="ru-RU" dirty="0"/>
              <a:t>ввод-</a:t>
            </a:r>
            <a:r>
              <a:rPr lang="ru-RU" i="1" dirty="0"/>
              <a:t>вывод</a:t>
            </a:r>
            <a:r>
              <a:rPr lang="ru-RU" dirty="0"/>
              <a:t> </a:t>
            </a:r>
            <a:r>
              <a:rPr lang="ru-RU" dirty="0" smtClean="0"/>
              <a:t>- процесс </a:t>
            </a:r>
            <a:r>
              <a:rPr lang="ru-RU" dirty="0"/>
              <a:t>задерживается, пока ввод-</a:t>
            </a:r>
            <a:r>
              <a:rPr lang="ru-RU" i="1" dirty="0"/>
              <a:t>вывод</a:t>
            </a:r>
            <a:r>
              <a:rPr lang="ru-RU" dirty="0"/>
              <a:t> не закончится. </a:t>
            </a:r>
            <a:r>
              <a:rPr lang="ru-RU" dirty="0" smtClean="0"/>
              <a:t>В </a:t>
            </a:r>
            <a:r>
              <a:rPr lang="ru-RU" dirty="0"/>
              <a:t>силу своей недостаточной эффективности, недостаточен для некоторых применений. Для оптимизации ввода-вывода возврат из системного вызова для ввода-вывода может происходить по мере доступности информации. Применяется пользовательский </a:t>
            </a:r>
            <a:r>
              <a:rPr lang="ru-RU" i="1" dirty="0"/>
              <a:t>интерфейс</a:t>
            </a:r>
            <a:r>
              <a:rPr lang="ru-RU" dirty="0"/>
              <a:t> для копирования данных ( </a:t>
            </a:r>
            <a:r>
              <a:rPr lang="ru-RU" b="1" dirty="0"/>
              <a:t>буферизация</a:t>
            </a:r>
            <a:r>
              <a:rPr lang="ru-RU" dirty="0"/>
              <a:t> ). </a:t>
            </a:r>
            <a:r>
              <a:rPr lang="ru-RU" i="1" dirty="0"/>
              <a:t>Ввод-вывод</a:t>
            </a:r>
            <a:r>
              <a:rPr lang="ru-RU" dirty="0"/>
              <a:t> также часто реализуется с помощью </a:t>
            </a:r>
            <a:r>
              <a:rPr lang="ru-RU" dirty="0" err="1"/>
              <a:t>многопоточности</a:t>
            </a:r>
            <a:r>
              <a:rPr lang="ru-RU" dirty="0"/>
              <a:t> (</a:t>
            </a:r>
            <a:r>
              <a:rPr lang="ru-RU" dirty="0" err="1"/>
              <a:t>multi-threading</a:t>
            </a:r>
            <a:r>
              <a:rPr lang="ru-RU" dirty="0"/>
              <a:t>): </a:t>
            </a:r>
            <a:r>
              <a:rPr lang="ru-RU" i="1" dirty="0"/>
              <a:t>ввод-вывод</a:t>
            </a:r>
            <a:r>
              <a:rPr lang="ru-RU" dirty="0"/>
              <a:t> выделяется в отдельный </a:t>
            </a:r>
            <a:r>
              <a:rPr lang="ru-RU" i="1" dirty="0"/>
              <a:t>поток</a:t>
            </a:r>
            <a:r>
              <a:rPr lang="ru-RU" dirty="0"/>
              <a:t>. Из системных вызовов для ввода-вывода предусмотрен быстрый возврат с выдачей в качестве результата числа байтов, фактически прочитанного или записанного.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 algn="just">
              <a:buNone/>
            </a:pPr>
            <a:r>
              <a:rPr lang="ru-RU" b="1" dirty="0" smtClean="0"/>
              <a:t>Асинхронный</a:t>
            </a:r>
            <a:r>
              <a:rPr lang="ru-RU" b="1" dirty="0"/>
              <a:t> </a:t>
            </a:r>
            <a:r>
              <a:rPr lang="ru-RU" dirty="0"/>
              <a:t>ввод-</a:t>
            </a:r>
            <a:r>
              <a:rPr lang="ru-RU" i="1" dirty="0"/>
              <a:t>вывод</a:t>
            </a:r>
            <a:r>
              <a:rPr lang="ru-RU" dirty="0"/>
              <a:t> основан на иной парадигме: процесс исполняется одновременно с выполнением ввода-вывода. Вследствие этого, он более сложен в использовании, так как большинство программистов до сих пор привыкли мыслить и реализовывать программы в последовательном стиле. После завершения </a:t>
            </a:r>
            <a:r>
              <a:rPr lang="ru-RU" i="1" dirty="0"/>
              <a:t>асинхронного ввода-вывода</a:t>
            </a:r>
            <a:r>
              <a:rPr lang="ru-RU" dirty="0"/>
              <a:t> </a:t>
            </a:r>
            <a:r>
              <a:rPr lang="ru-RU" i="1" dirty="0"/>
              <a:t>подсистема ввода-вывода</a:t>
            </a:r>
            <a:r>
              <a:rPr lang="ru-RU" dirty="0"/>
              <a:t> генерирует сигнал (</a:t>
            </a:r>
            <a:r>
              <a:rPr lang="ru-RU" i="1" dirty="0"/>
              <a:t>исключение</a:t>
            </a:r>
            <a:r>
              <a:rPr lang="ru-RU" dirty="0"/>
              <a:t>) в процессе, его использующем. </a:t>
            </a:r>
            <a:r>
              <a:rPr lang="ru-RU" i="1" dirty="0"/>
              <a:t>Программирование</a:t>
            </a:r>
            <a:r>
              <a:rPr lang="ru-RU" dirty="0"/>
              <a:t> </a:t>
            </a:r>
            <a:r>
              <a:rPr lang="ru-RU" i="1" dirty="0"/>
              <a:t>асинхронного ввода-вывода</a:t>
            </a:r>
            <a:r>
              <a:rPr lang="ru-RU" dirty="0"/>
              <a:t> основано на использовании </a:t>
            </a:r>
            <a:r>
              <a:rPr lang="ru-RU" b="1" dirty="0"/>
              <a:t>пары </a:t>
            </a:r>
            <a:r>
              <a:rPr lang="ru-RU" dirty="0"/>
              <a:t>операций типа </a:t>
            </a:r>
            <a:r>
              <a:rPr lang="ru-RU" b="1" dirty="0"/>
              <a:t>начать асинхронный ввод-вывод </a:t>
            </a:r>
            <a:r>
              <a:rPr lang="ru-RU" dirty="0"/>
              <a:t>и </a:t>
            </a:r>
            <a:r>
              <a:rPr lang="ru-RU" b="1" dirty="0"/>
              <a:t>закончить асинхронный ввод-вывод </a:t>
            </a:r>
            <a:r>
              <a:rPr lang="ru-RU" dirty="0"/>
              <a:t>(подождать его результатов). Такая схема чревата ошибками, так как программистам свойственно забывать завершающие действия, парные инициализирующим, если </a:t>
            </a:r>
            <a:r>
              <a:rPr lang="ru-RU" i="1" dirty="0"/>
              <a:t>среда разработки</a:t>
            </a:r>
            <a:r>
              <a:rPr lang="ru-RU" dirty="0"/>
              <a:t> им об этом не напоминает. Однако именно </a:t>
            </a:r>
            <a:r>
              <a:rPr lang="ru-RU" i="1" dirty="0"/>
              <a:t>асинхронный ввод-вывод</a:t>
            </a:r>
            <a:r>
              <a:rPr lang="ru-RU" dirty="0"/>
              <a:t> обеспечивает наибольшую эффективность.</a:t>
            </a:r>
          </a:p>
        </p:txBody>
      </p:sp>
    </p:spTree>
    <p:extLst>
      <p:ext uri="{BB962C8B-B14F-4D97-AF65-F5344CB8AC3E}">
        <p14:creationId xmlns:p14="http://schemas.microsoft.com/office/powerpoint/2010/main" val="27530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/>
              <a:t>Подсистема ввода-вывода в ядре ОС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764704"/>
            <a:ext cx="7163891" cy="54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i="1" dirty="0" smtClean="0"/>
              <a:t>Операционная </a:t>
            </a:r>
            <a:r>
              <a:rPr lang="ru-RU" i="1" dirty="0"/>
              <a:t>система</a:t>
            </a:r>
            <a:r>
              <a:rPr lang="ru-RU" dirty="0"/>
              <a:t> управляет </a:t>
            </a:r>
            <a:r>
              <a:rPr lang="ru-RU" i="1" dirty="0"/>
              <a:t>устройствами ввода-вывода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ОС </a:t>
            </a:r>
            <a:r>
              <a:rPr lang="ru-RU" dirty="0"/>
              <a:t>осуществляет </a:t>
            </a:r>
            <a:r>
              <a:rPr lang="ru-RU" b="1" dirty="0"/>
              <a:t>планирование</a:t>
            </a:r>
            <a:r>
              <a:rPr lang="ru-RU" dirty="0"/>
              <a:t>, включая упорядочение запросов на ввод-</a:t>
            </a:r>
            <a:r>
              <a:rPr lang="ru-RU" i="1" dirty="0"/>
              <a:t>вывод</a:t>
            </a:r>
            <a:r>
              <a:rPr lang="ru-RU" dirty="0"/>
              <a:t> в очередях к каждому устройству.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ОС </a:t>
            </a:r>
            <a:r>
              <a:rPr lang="ru-RU" dirty="0"/>
              <a:t>обеспечивает </a:t>
            </a:r>
            <a:r>
              <a:rPr lang="ru-RU" b="1" dirty="0"/>
              <a:t>буферизацию </a:t>
            </a:r>
            <a:r>
              <a:rPr lang="ru-RU" dirty="0"/>
              <a:t>– </a:t>
            </a:r>
            <a:r>
              <a:rPr lang="ru-RU" i="1" dirty="0"/>
              <a:t>запись</a:t>
            </a:r>
            <a:r>
              <a:rPr lang="ru-RU" dirty="0"/>
              <a:t> данных в </a:t>
            </a:r>
            <a:r>
              <a:rPr lang="ru-RU" i="1" dirty="0"/>
              <a:t>память</a:t>
            </a:r>
            <a:r>
              <a:rPr lang="ru-RU" dirty="0"/>
              <a:t> в процессе передачи между устройствами.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Цели</a:t>
            </a:r>
            <a:r>
              <a:rPr lang="ru-RU" dirty="0"/>
              <a:t> </a:t>
            </a:r>
            <a:r>
              <a:rPr lang="ru-RU" i="1" dirty="0"/>
              <a:t>буферизации</a:t>
            </a:r>
            <a:r>
              <a:rPr lang="ru-RU" dirty="0"/>
              <a:t>:</a:t>
            </a:r>
          </a:p>
          <a:p>
            <a:r>
              <a:rPr lang="ru-RU" dirty="0"/>
              <a:t>балансировка устройств с разными скоростями;</a:t>
            </a:r>
          </a:p>
          <a:p>
            <a:r>
              <a:rPr lang="ru-RU" i="1" dirty="0"/>
              <a:t>сглаживание</a:t>
            </a:r>
            <a:r>
              <a:rPr lang="ru-RU" dirty="0"/>
              <a:t> несоответствия размера данных для работы с устройством;</a:t>
            </a:r>
          </a:p>
          <a:p>
            <a:r>
              <a:rPr lang="ru-RU" dirty="0"/>
              <a:t>поддержка "семантики копирования".</a:t>
            </a:r>
          </a:p>
        </p:txBody>
      </p:sp>
    </p:spTree>
    <p:extLst>
      <p:ext uri="{BB962C8B-B14F-4D97-AF65-F5344CB8AC3E}">
        <p14:creationId xmlns:p14="http://schemas.microsoft.com/office/powerpoint/2010/main" val="19551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/>
              <a:t>Жизненный цикл запроса на ввод-вывод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836712"/>
            <a:ext cx="7163891" cy="5400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Рассмотрим </a:t>
            </a:r>
            <a:r>
              <a:rPr lang="ru-RU" dirty="0"/>
              <a:t>более подробно процесс чтения из дискового файла. Он состоит из следующих этапов:</a:t>
            </a:r>
          </a:p>
          <a:p>
            <a:pPr marL="0" indent="0" algn="just">
              <a:buNone/>
            </a:pPr>
            <a:endParaRPr lang="ru-RU" dirty="0" smtClean="0"/>
          </a:p>
          <a:p>
            <a:pPr algn="just"/>
            <a:r>
              <a:rPr lang="ru-RU" dirty="0" smtClean="0"/>
              <a:t>Определяется </a:t>
            </a:r>
            <a:r>
              <a:rPr lang="ru-RU" dirty="0"/>
              <a:t>устройство, на котором хранится файл;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Выполняется </a:t>
            </a:r>
            <a:r>
              <a:rPr lang="ru-RU" dirty="0"/>
              <a:t>трансляция имени в представление устройства;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Физически </a:t>
            </a:r>
            <a:r>
              <a:rPr lang="ru-RU" dirty="0"/>
              <a:t>считанные данные с диска размещаются в буфере;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Данные </a:t>
            </a:r>
            <a:r>
              <a:rPr lang="ru-RU" dirty="0"/>
              <a:t>становятся доступными для запросившего их процесса;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Управление </a:t>
            </a:r>
            <a:r>
              <a:rPr lang="ru-RU" dirty="0"/>
              <a:t>возвращается процессу.</a:t>
            </a:r>
          </a:p>
        </p:txBody>
      </p:sp>
    </p:spTree>
    <p:extLst>
      <p:ext uri="{BB962C8B-B14F-4D97-AF65-F5344CB8AC3E}">
        <p14:creationId xmlns:p14="http://schemas.microsoft.com/office/powerpoint/2010/main" val="9180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Жизненный цикл запроса на ввод-вывод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8510"/>
            <a:ext cx="451485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34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Выводы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836712"/>
            <a:ext cx="7163891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Для </a:t>
            </a:r>
            <a:r>
              <a:rPr lang="ru-RU" dirty="0"/>
              <a:t>повышения производительности ввода-вывода и сетевого взаимодействия в системе необходимо:</a:t>
            </a:r>
          </a:p>
          <a:p>
            <a:pPr algn="just"/>
            <a:r>
              <a:rPr lang="ru-RU" dirty="0"/>
              <a:t>Сократить число контекстных переключений;</a:t>
            </a:r>
          </a:p>
          <a:p>
            <a:pPr algn="just"/>
            <a:r>
              <a:rPr lang="ru-RU" dirty="0"/>
              <a:t>Сократить объем копирования данных;</a:t>
            </a:r>
          </a:p>
          <a:p>
            <a:pPr algn="just"/>
            <a:r>
              <a:rPr lang="ru-RU" dirty="0"/>
              <a:t>Сократить число прерываний, используя большие переходы, интеллектуальные контроллеры и опрос устройств;</a:t>
            </a:r>
          </a:p>
          <a:p>
            <a:pPr algn="just"/>
            <a:r>
              <a:rPr lang="ru-RU" dirty="0"/>
              <a:t>Использовать </a:t>
            </a:r>
            <a:r>
              <a:rPr lang="ru-RU" i="1" dirty="0"/>
              <a:t>DMA</a:t>
            </a:r>
            <a:r>
              <a:rPr lang="ru-RU" dirty="0"/>
              <a:t> (</a:t>
            </a:r>
            <a:r>
              <a:rPr lang="ru-RU" i="1" dirty="0" err="1"/>
              <a:t>Direct</a:t>
            </a:r>
            <a:r>
              <a:rPr lang="ru-RU" i="1" dirty="0"/>
              <a:t> </a:t>
            </a:r>
            <a:r>
              <a:rPr lang="ru-RU" i="1" dirty="0" err="1"/>
              <a:t>Memory</a:t>
            </a:r>
            <a:r>
              <a:rPr lang="ru-RU" i="1" dirty="0"/>
              <a:t> </a:t>
            </a:r>
            <a:r>
              <a:rPr lang="ru-RU" i="1" dirty="0" err="1"/>
              <a:t>Access</a:t>
            </a:r>
            <a:r>
              <a:rPr lang="ru-RU" dirty="0"/>
              <a:t>);</a:t>
            </a:r>
          </a:p>
          <a:p>
            <a:pPr algn="just"/>
            <a:r>
              <a:rPr lang="ru-RU" dirty="0"/>
              <a:t>Сбалансировать нагрузку на процессор, память и шину и производительность ввода-вывода с целью повышения суммарной производительности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98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Выводы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836712"/>
            <a:ext cx="7163891" cy="54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ОС периодически, с помощью прерываний по таймеру, выполняет </a:t>
            </a:r>
            <a:r>
              <a:rPr lang="ru-RU" i="1" dirty="0"/>
              <a:t>опрос</a:t>
            </a:r>
            <a:r>
              <a:rPr lang="ru-RU" dirty="0"/>
              <a:t> всех </a:t>
            </a:r>
            <a:r>
              <a:rPr lang="ru-RU" i="1" dirty="0"/>
              <a:t>внешних устройств</a:t>
            </a:r>
            <a:r>
              <a:rPr lang="ru-RU" dirty="0"/>
              <a:t> – проверку их состояния. Возможные состояния: </a:t>
            </a:r>
            <a:r>
              <a:rPr lang="ru-RU" i="1" dirty="0"/>
              <a:t>готово к выполнению команд, занято, ошибка.</a:t>
            </a:r>
          </a:p>
          <a:p>
            <a:pPr algn="just"/>
            <a:r>
              <a:rPr lang="ru-RU" i="1" dirty="0"/>
              <a:t>Контроллер устройства</a:t>
            </a:r>
            <a:r>
              <a:rPr lang="ru-RU" dirty="0"/>
              <a:t> по окончании ввода-вывода генерирует сигнал о прерывании, в результате управление получает обработчик прерывания – </a:t>
            </a:r>
            <a:r>
              <a:rPr lang="ru-RU" i="1" dirty="0"/>
              <a:t>модуль ядра</a:t>
            </a:r>
            <a:r>
              <a:rPr lang="ru-RU" dirty="0"/>
              <a:t> ОС. Указатели обработчиков всех видов прерываний собраны в резидентный </a:t>
            </a:r>
            <a:r>
              <a:rPr lang="ru-RU" i="1" dirty="0"/>
              <a:t>массив</a:t>
            </a:r>
            <a:r>
              <a:rPr lang="ru-RU" dirty="0"/>
              <a:t> – </a:t>
            </a:r>
            <a:r>
              <a:rPr lang="ru-RU" i="1" dirty="0"/>
              <a:t>вектор</a:t>
            </a:r>
            <a:r>
              <a:rPr lang="ru-RU" dirty="0"/>
              <a:t> прерываний.</a:t>
            </a:r>
          </a:p>
          <a:p>
            <a:pPr algn="just"/>
            <a:r>
              <a:rPr lang="ru-RU" dirty="0"/>
              <a:t>Для оптимизации ввода-вывода используется </a:t>
            </a:r>
            <a:r>
              <a:rPr lang="ru-RU" i="1" dirty="0"/>
              <a:t>прямой</a:t>
            </a:r>
            <a:r>
              <a:rPr lang="ru-RU" dirty="0"/>
              <a:t> </a:t>
            </a:r>
            <a:r>
              <a:rPr lang="ru-RU" i="1" dirty="0"/>
              <a:t>доступ</a:t>
            </a:r>
            <a:r>
              <a:rPr lang="ru-RU" dirty="0"/>
              <a:t> к памяти (</a:t>
            </a:r>
            <a:r>
              <a:rPr lang="ru-RU" i="1" dirty="0"/>
              <a:t>DMA</a:t>
            </a:r>
            <a:r>
              <a:rPr lang="ru-RU" dirty="0"/>
              <a:t>) – метод организации ввода-вывода, при котором в качестве буфера устройства используется фрагмент основной памяти. Данный метод основан на использовании специальных </a:t>
            </a:r>
            <a:r>
              <a:rPr lang="ru-RU" i="1" dirty="0"/>
              <a:t>DMA</a:t>
            </a:r>
            <a:r>
              <a:rPr lang="ru-RU" dirty="0"/>
              <a:t>-контроллеров. </a:t>
            </a:r>
            <a:r>
              <a:rPr lang="ru-RU" i="1" dirty="0"/>
              <a:t>DMA</a:t>
            </a:r>
            <a:r>
              <a:rPr lang="ru-RU" dirty="0"/>
              <a:t> позволяет разгрузить </a:t>
            </a:r>
            <a:r>
              <a:rPr lang="ru-RU" i="1" dirty="0"/>
              <a:t>процессор</a:t>
            </a:r>
            <a:r>
              <a:rPr lang="ru-RU" dirty="0"/>
              <a:t>, освободив его от работы по пересылки данных для ввода-вывода.</a:t>
            </a:r>
          </a:p>
        </p:txBody>
      </p:sp>
    </p:spTree>
    <p:extLst>
      <p:ext uri="{BB962C8B-B14F-4D97-AF65-F5344CB8AC3E}">
        <p14:creationId xmlns:p14="http://schemas.microsoft.com/office/powerpoint/2010/main" val="16743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980728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Основы работы в командной строке</a:t>
            </a:r>
            <a:endParaRPr lang="ru-RU" sz="2800" dirty="0"/>
          </a:p>
        </p:txBody>
      </p:sp>
      <p:pic>
        <p:nvPicPr>
          <p:cNvPr id="1026" name="Picture 2" descr="Файл:Gnu-bash-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691" y="3789040"/>
            <a:ext cx="3539787" cy="149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89148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Задачи операционной системы по управлению </a:t>
            </a:r>
            <a:br>
              <a:rPr lang="ru-RU" sz="2800" dirty="0"/>
            </a:br>
            <a:r>
              <a:rPr lang="ru-RU" sz="2800" dirty="0"/>
              <a:t>внешними устройствами.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908720"/>
            <a:ext cx="7235899" cy="50405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Одной из главных задач операционной системы является обеспечение </a:t>
            </a:r>
            <a:r>
              <a:rPr lang="ru-RU" b="1" dirty="0"/>
              <a:t>обмена</a:t>
            </a:r>
            <a:r>
              <a:rPr lang="ru-RU" dirty="0"/>
              <a:t> </a:t>
            </a:r>
            <a:r>
              <a:rPr lang="ru-RU" b="1" dirty="0"/>
              <a:t>данными</a:t>
            </a:r>
            <a:r>
              <a:rPr lang="ru-RU" dirty="0"/>
              <a:t> между </a:t>
            </a:r>
            <a:r>
              <a:rPr lang="ru-RU" b="1" dirty="0"/>
              <a:t>приложениями</a:t>
            </a:r>
            <a:r>
              <a:rPr lang="ru-RU" dirty="0"/>
              <a:t> и </a:t>
            </a:r>
            <a:r>
              <a:rPr lang="ru-RU" b="1" dirty="0"/>
              <a:t>периферийными</a:t>
            </a:r>
            <a:r>
              <a:rPr lang="ru-RU" dirty="0"/>
              <a:t> </a:t>
            </a:r>
            <a:r>
              <a:rPr lang="ru-RU" b="1" dirty="0"/>
              <a:t>устройствами</a:t>
            </a:r>
            <a:r>
              <a:rPr lang="ru-RU" dirty="0"/>
              <a:t> компьютера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Основными компонентами подсистемы ввода-вывода являются </a:t>
            </a:r>
            <a:r>
              <a:rPr lang="ru-RU" b="1" dirty="0"/>
              <a:t>драйверы</a:t>
            </a:r>
            <a:r>
              <a:rPr lang="ru-RU" dirty="0"/>
              <a:t>, управляющие внешними устройствами, и </a:t>
            </a:r>
            <a:r>
              <a:rPr lang="ru-RU" b="1" dirty="0"/>
              <a:t>файловая</a:t>
            </a:r>
            <a:r>
              <a:rPr lang="ru-RU" dirty="0"/>
              <a:t> </a:t>
            </a:r>
            <a:r>
              <a:rPr lang="ru-RU" b="1" dirty="0"/>
              <a:t>система</a:t>
            </a:r>
            <a:r>
              <a:rPr lang="ru-RU" dirty="0"/>
              <a:t>. 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821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Основы работы в командной строке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908720"/>
            <a:ext cx="6990233" cy="3240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Существует два вида интерфейсов:</a:t>
            </a:r>
            <a:br>
              <a:rPr lang="ru-RU" dirty="0"/>
            </a:b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● </a:t>
            </a:r>
            <a:r>
              <a:rPr lang="en-US" dirty="0"/>
              <a:t>Graphic User Interface (GUI), </a:t>
            </a:r>
            <a:r>
              <a:rPr lang="ru-RU" dirty="0"/>
              <a:t>графический интерфейс</a:t>
            </a:r>
            <a:br>
              <a:rPr lang="ru-RU" dirty="0"/>
            </a:br>
            <a:r>
              <a:rPr lang="ru-RU" dirty="0"/>
              <a:t>● </a:t>
            </a:r>
            <a:r>
              <a:rPr lang="en-US" dirty="0"/>
              <a:t>Command Line Interface (CLI), </a:t>
            </a:r>
            <a:r>
              <a:rPr lang="ru-RU" dirty="0"/>
              <a:t>командная строка (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ru-RU" dirty="0" smtClean="0"/>
              <a:t>консоль).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ОС </a:t>
            </a:r>
            <a:r>
              <a:rPr lang="en-US" dirty="0" smtClean="0"/>
              <a:t>Linux </a:t>
            </a:r>
            <a:r>
              <a:rPr lang="ru-RU" dirty="0" smtClean="0"/>
              <a:t> стоковый </a:t>
            </a:r>
            <a:r>
              <a:rPr lang="en-US" dirty="0" smtClean="0"/>
              <a:t>CLI </a:t>
            </a:r>
            <a:r>
              <a:rPr lang="ru-RU" dirty="0" smtClean="0"/>
              <a:t>это </a:t>
            </a:r>
            <a:r>
              <a:rPr lang="en-US" dirty="0" smtClean="0"/>
              <a:t>BASH</a:t>
            </a:r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01008"/>
            <a:ext cx="6580783" cy="251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1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Синтаксис команды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476672"/>
            <a:ext cx="6990233" cy="54006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Синтаксис большинства команд включает в себя саму команду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аргументы</a:t>
            </a:r>
            <a:r>
              <a:rPr lang="ru-RU" dirty="0"/>
              <a:t>, обычно аргументы делят на две категории: 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>
                <a:solidFill>
                  <a:srgbClr val="00B050"/>
                </a:solidFill>
              </a:rPr>
              <a:t>опции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/>
              <a:t>(их </a:t>
            </a:r>
            <a:r>
              <a:rPr lang="ru-RU" dirty="0" smtClean="0"/>
              <a:t>ещё</a:t>
            </a:r>
            <a:r>
              <a:rPr lang="en-US" dirty="0" smtClean="0"/>
              <a:t> </a:t>
            </a:r>
            <a:r>
              <a:rPr lang="ru-RU" dirty="0" smtClean="0"/>
              <a:t>называют </a:t>
            </a:r>
            <a:r>
              <a:rPr lang="ru-RU" dirty="0"/>
              <a:t>ключами) и собственно </a:t>
            </a:r>
            <a:r>
              <a:rPr lang="ru-RU" b="1" dirty="0">
                <a:solidFill>
                  <a:srgbClr val="00B050"/>
                </a:solidFill>
              </a:rPr>
              <a:t>аргументы</a:t>
            </a:r>
            <a:r>
              <a:rPr lang="ru-RU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 smtClean="0">
                <a:solidFill>
                  <a:srgbClr val="00B050"/>
                </a:solidFill>
              </a:rPr>
              <a:t>Опции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smtClean="0"/>
              <a:t>модифицируют</a:t>
            </a:r>
            <a:r>
              <a:rPr lang="en-US" dirty="0" smtClean="0"/>
              <a:t> </a:t>
            </a:r>
            <a:r>
              <a:rPr lang="ru-RU" dirty="0" smtClean="0"/>
              <a:t>поведение </a:t>
            </a:r>
            <a:r>
              <a:rPr lang="ru-RU" dirty="0"/>
              <a:t>команды, являются своего рода настройками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начинаются </a:t>
            </a:r>
            <a:r>
              <a:rPr lang="ru-RU" dirty="0"/>
              <a:t>с </a:t>
            </a:r>
            <a:r>
              <a:rPr lang="ru-RU" b="1" dirty="0">
                <a:solidFill>
                  <a:srgbClr val="00B050"/>
                </a:solidFill>
              </a:rPr>
              <a:t>-</a:t>
            </a:r>
            <a:r>
              <a:rPr lang="ru-RU" dirty="0"/>
              <a:t> (короткой черты).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Аргументы </a:t>
            </a:r>
            <a:r>
              <a:rPr lang="ru-RU" dirty="0"/>
              <a:t>обычно указывают </a:t>
            </a:r>
            <a:r>
              <a:rPr lang="ru-RU" dirty="0" smtClean="0"/>
              <a:t>на</a:t>
            </a:r>
            <a:r>
              <a:rPr lang="en-US" dirty="0" smtClean="0"/>
              <a:t> </a:t>
            </a:r>
            <a:r>
              <a:rPr lang="ru-RU" dirty="0" smtClean="0"/>
              <a:t>цели</a:t>
            </a:r>
            <a:r>
              <a:rPr lang="ru-RU" dirty="0"/>
              <a:t>, с которыми команда оперирует. </a:t>
            </a:r>
            <a:endParaRPr lang="en-US" dirty="0" smtClean="0"/>
          </a:p>
          <a:p>
            <a:pPr marL="0" indent="0">
              <a:buNone/>
            </a:pPr>
            <a:r>
              <a:rPr lang="ru-RU" i="1" dirty="0" smtClean="0"/>
              <a:t>Например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 err="1"/>
              <a:t>ls</a:t>
            </a:r>
            <a:r>
              <a:rPr lang="ru-RU" dirty="0"/>
              <a:t> команда</a:t>
            </a:r>
            <a:br>
              <a:rPr lang="ru-RU" dirty="0"/>
            </a:br>
            <a:r>
              <a:rPr lang="ru-RU" dirty="0"/>
              <a:t>-</a:t>
            </a:r>
            <a:r>
              <a:rPr lang="ru-RU" dirty="0" err="1"/>
              <a:t>lh</a:t>
            </a:r>
            <a:r>
              <a:rPr lang="ru-RU" dirty="0"/>
              <a:t> -d --</a:t>
            </a:r>
            <a:r>
              <a:rPr lang="ru-RU" dirty="0" err="1"/>
              <a:t>all</a:t>
            </a:r>
            <a:r>
              <a:rPr lang="ru-RU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опции </a:t>
            </a:r>
            <a:r>
              <a:rPr lang="ru-RU" dirty="0"/>
              <a:t>(обратите внимание, что они </a:t>
            </a:r>
            <a:r>
              <a:rPr lang="ru-RU" dirty="0" smtClean="0"/>
              <a:t>могут</a:t>
            </a:r>
            <a:r>
              <a:rPr lang="en-US" dirty="0" smtClean="0"/>
              <a:t> </a:t>
            </a:r>
            <a:r>
              <a:rPr lang="ru-RU" dirty="0" smtClean="0"/>
              <a:t>«склеиваться</a:t>
            </a:r>
            <a:r>
              <a:rPr lang="ru-RU" dirty="0"/>
              <a:t>» или быть «длинными»)</a:t>
            </a:r>
            <a:br>
              <a:rPr lang="ru-RU" dirty="0"/>
            </a:br>
            <a:r>
              <a:rPr lang="ru-RU" dirty="0"/>
              <a:t>. /</a:t>
            </a:r>
            <a:r>
              <a:rPr lang="ru-RU" dirty="0" err="1"/>
              <a:t>tmp</a:t>
            </a:r>
            <a:r>
              <a:rPr lang="ru-RU" dirty="0"/>
              <a:t> /</a:t>
            </a:r>
            <a:r>
              <a:rPr lang="ru-RU" dirty="0" err="1"/>
              <a:t>opt</a:t>
            </a:r>
            <a:r>
              <a:rPr lang="ru-RU" dirty="0"/>
              <a:t> аргументы (цели)</a:t>
            </a:r>
          </a:p>
        </p:txBody>
      </p:sp>
    </p:spTree>
    <p:extLst>
      <p:ext uri="{BB962C8B-B14F-4D97-AF65-F5344CB8AC3E}">
        <p14:creationId xmlns:p14="http://schemas.microsoft.com/office/powerpoint/2010/main" val="33318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Встроенная документация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476672"/>
            <a:ext cx="6990233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По многим утилитам, службам и </a:t>
            </a:r>
            <a:r>
              <a:rPr lang="ru-RU" dirty="0" err="1" smtClean="0"/>
              <a:t>тд</a:t>
            </a:r>
            <a:r>
              <a:rPr lang="ru-RU" dirty="0" smtClean="0"/>
              <a:t>, можно получать справочную информацию командой </a:t>
            </a:r>
            <a:r>
              <a:rPr lang="en-US" b="1" dirty="0" smtClean="0">
                <a:solidFill>
                  <a:srgbClr val="00B050"/>
                </a:solidFill>
              </a:rPr>
              <a:t>man</a:t>
            </a:r>
          </a:p>
          <a:p>
            <a:pPr marL="0" indent="0">
              <a:buNone/>
            </a:pPr>
            <a:r>
              <a:rPr lang="ru-RU" dirty="0" smtClean="0"/>
              <a:t>● </a:t>
            </a:r>
            <a:r>
              <a:rPr lang="ru-RU" dirty="0" err="1">
                <a:solidFill>
                  <a:srgbClr val="00B050"/>
                </a:solidFill>
              </a:rPr>
              <a:t>man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команда — открыть документацию по </a:t>
            </a:r>
            <a:r>
              <a:rPr lang="ru-RU" dirty="0" smtClean="0"/>
              <a:t>команде как </a:t>
            </a:r>
            <a:r>
              <a:rPr lang="ru-RU" dirty="0"/>
              <a:t>читать:</a:t>
            </a:r>
            <a:br>
              <a:rPr lang="ru-RU" dirty="0"/>
            </a:br>
            <a:r>
              <a:rPr lang="ru-RU" b="1" i="1" dirty="0" smtClean="0"/>
              <a:t>[</a:t>
            </a:r>
            <a:r>
              <a:rPr lang="ru-RU" b="1" i="1" dirty="0"/>
              <a:t>аргументы] </a:t>
            </a:r>
            <a:r>
              <a:rPr lang="ru-RU" dirty="0"/>
              <a:t>в квадратных скобках опциональны,</a:t>
            </a:r>
            <a:br>
              <a:rPr lang="ru-RU" dirty="0"/>
            </a:br>
            <a:r>
              <a:rPr lang="ru-RU" b="1" dirty="0" smtClean="0"/>
              <a:t>аргументы </a:t>
            </a:r>
            <a:r>
              <a:rPr lang="ru-RU" b="1" dirty="0"/>
              <a:t>без квадратных скобок </a:t>
            </a:r>
            <a:r>
              <a:rPr lang="ru-RU" dirty="0"/>
              <a:t>обязательны,</a:t>
            </a:r>
            <a:br>
              <a:rPr lang="ru-RU" dirty="0"/>
            </a:br>
            <a:r>
              <a:rPr lang="ru-RU" i="1" dirty="0" smtClean="0"/>
              <a:t> </a:t>
            </a:r>
            <a:r>
              <a:rPr lang="ru-RU" i="1" dirty="0"/>
              <a:t>-o, --</a:t>
            </a:r>
            <a:r>
              <a:rPr lang="ru-RU" i="1" dirty="0" err="1"/>
              <a:t>option</a:t>
            </a:r>
            <a:r>
              <a:rPr lang="ru-RU" i="1" dirty="0"/>
              <a:t> </a:t>
            </a:r>
            <a:r>
              <a:rPr lang="ru-RU" dirty="0"/>
              <a:t>— взаимозаменяемые короткие /</a:t>
            </a:r>
            <a:br>
              <a:rPr lang="ru-RU" dirty="0"/>
            </a:br>
            <a:r>
              <a:rPr lang="ru-RU" dirty="0"/>
              <a:t>длинные опции;</a:t>
            </a:r>
            <a:br>
              <a:rPr lang="ru-RU" dirty="0"/>
            </a:br>
            <a:r>
              <a:rPr lang="ru-RU" dirty="0"/>
              <a:t>● команда </a:t>
            </a:r>
            <a:r>
              <a:rPr lang="ru-RU" b="1" dirty="0">
                <a:solidFill>
                  <a:srgbClr val="00B050"/>
                </a:solidFill>
              </a:rPr>
              <a:t>--</a:t>
            </a:r>
            <a:r>
              <a:rPr lang="ru-RU" b="1" dirty="0" err="1">
                <a:solidFill>
                  <a:srgbClr val="00B050"/>
                </a:solidFill>
              </a:rPr>
              <a:t>help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● команда </a:t>
            </a:r>
            <a:r>
              <a:rPr lang="ru-RU" dirty="0" smtClean="0">
                <a:solidFill>
                  <a:srgbClr val="00B050"/>
                </a:solidFill>
              </a:rPr>
              <a:t>–h </a:t>
            </a:r>
            <a:r>
              <a:rPr lang="en-US" dirty="0"/>
              <a:t>(</a:t>
            </a:r>
            <a:r>
              <a:rPr lang="en-US" dirty="0" smtClean="0"/>
              <a:t>e</a:t>
            </a:r>
            <a:r>
              <a:rPr lang="ru-RU" dirty="0" err="1" smtClean="0"/>
              <a:t>сть</a:t>
            </a:r>
            <a:r>
              <a:rPr lang="ru-RU" dirty="0" smtClean="0"/>
              <a:t> </a:t>
            </a:r>
            <a:r>
              <a:rPr lang="ru-RU" dirty="0"/>
              <a:t>не для всех </a:t>
            </a:r>
            <a:r>
              <a:rPr lang="ru-RU" dirty="0" smtClean="0"/>
              <a:t>команд</a:t>
            </a:r>
            <a:r>
              <a:rPr lang="en-US" dirty="0" smtClean="0"/>
              <a:t>, </a:t>
            </a:r>
            <a:r>
              <a:rPr lang="ru-RU" dirty="0" smtClean="0"/>
              <a:t>у </a:t>
            </a:r>
            <a:r>
              <a:rPr lang="ru-RU" dirty="0"/>
              <a:t>некоторых </a:t>
            </a:r>
            <a:r>
              <a:rPr lang="ru-RU" dirty="0" smtClean="0"/>
              <a:t>вызывается</a:t>
            </a:r>
            <a:r>
              <a:rPr lang="en-US" dirty="0" smtClean="0"/>
              <a:t> </a:t>
            </a:r>
            <a:r>
              <a:rPr lang="ru-RU" dirty="0" smtClean="0"/>
              <a:t>иначе</a:t>
            </a:r>
            <a:r>
              <a:rPr lang="ru-RU" dirty="0"/>
              <a:t>)</a:t>
            </a:r>
            <a:br>
              <a:rPr lang="ru-RU" dirty="0"/>
            </a:br>
            <a:r>
              <a:rPr lang="en-US" dirty="0" smtClean="0"/>
              <a:t>! </a:t>
            </a:r>
            <a:r>
              <a:rPr lang="ru-RU" dirty="0" smtClean="0"/>
              <a:t>нет </a:t>
            </a:r>
            <a:r>
              <a:rPr lang="ru-RU" dirty="0"/>
              <a:t>единого стандарта </a:t>
            </a:r>
            <a:r>
              <a:rPr lang="ru-RU" dirty="0" smtClean="0"/>
              <a:t>оформления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8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1323528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Работа под правами </a:t>
            </a:r>
            <a:r>
              <a:rPr lang="en-US" sz="2800" dirty="0" smtClean="0"/>
              <a:t>ROOT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764704"/>
            <a:ext cx="6990233" cy="5400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Большая часть системных команд в ОС </a:t>
            </a:r>
            <a:r>
              <a:rPr lang="en-US" dirty="0" smtClean="0"/>
              <a:t>Linux </a:t>
            </a:r>
            <a:r>
              <a:rPr lang="ru-RU" b="1" dirty="0" smtClean="0"/>
              <a:t>выполняются </a:t>
            </a:r>
            <a:r>
              <a:rPr lang="ru-RU" b="1" dirty="0"/>
              <a:t>только </a:t>
            </a:r>
            <a:r>
              <a:rPr lang="ru-RU" b="1" dirty="0" smtClean="0"/>
              <a:t>под правами </a:t>
            </a:r>
            <a:r>
              <a:rPr lang="ru-RU" b="1" dirty="0" err="1" smtClean="0"/>
              <a:t>суперпользователя</a:t>
            </a:r>
            <a:r>
              <a:rPr lang="ru-RU" b="1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по дефолту - </a:t>
            </a:r>
            <a:r>
              <a:rPr lang="en-US" dirty="0" smtClean="0"/>
              <a:t>ROOT)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Исполнение команд с под юзера </a:t>
            </a:r>
            <a:r>
              <a:rPr lang="ru-RU" dirty="0" err="1" smtClean="0"/>
              <a:t>суперпользователем</a:t>
            </a:r>
            <a:r>
              <a:rPr lang="ru-RU" dirty="0" smtClean="0"/>
              <a:t> выполняется через команду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sudo</a:t>
            </a:r>
            <a:endParaRPr lang="ru-RU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smtClean="0"/>
              <a:t>Переход </a:t>
            </a:r>
            <a:r>
              <a:rPr lang="ru-RU" dirty="0"/>
              <a:t>в режим </a:t>
            </a:r>
            <a:r>
              <a:rPr lang="en-US" dirty="0" err="1" smtClean="0"/>
              <a:t>root`a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Debian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/>
              <a:t>Переход в режим </a:t>
            </a:r>
            <a:r>
              <a:rPr lang="en-US" dirty="0" err="1" smtClean="0"/>
              <a:t>root`a</a:t>
            </a:r>
            <a:r>
              <a:rPr lang="en-US" dirty="0" smtClean="0"/>
              <a:t> </a:t>
            </a:r>
            <a:r>
              <a:rPr lang="ru-RU" dirty="0"/>
              <a:t>в </a:t>
            </a:r>
            <a:r>
              <a:rPr lang="en-US" dirty="0" err="1" smtClean="0"/>
              <a:t>Ubunto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sudo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su</a:t>
            </a:r>
            <a:endParaRPr lang="ru-RU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! </a:t>
            </a:r>
            <a:r>
              <a:rPr lang="ru-RU" b="1" dirty="0" smtClean="0">
                <a:solidFill>
                  <a:schemeClr val="accent1"/>
                </a:solidFill>
              </a:rPr>
              <a:t>Некоторая часть команд не работает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ru-RU" b="1" dirty="0" smtClean="0">
                <a:solidFill>
                  <a:schemeClr val="accent1"/>
                </a:solidFill>
              </a:rPr>
              <a:t>под </a:t>
            </a:r>
            <a:r>
              <a:rPr lang="ru-RU" b="1" dirty="0" err="1" smtClean="0">
                <a:solidFill>
                  <a:schemeClr val="accent1"/>
                </a:solidFill>
              </a:rPr>
              <a:t>суперпользователем</a:t>
            </a:r>
            <a:r>
              <a:rPr lang="ru-RU" b="1" dirty="0" smtClean="0">
                <a:solidFill>
                  <a:schemeClr val="accent1"/>
                </a:solidFill>
              </a:rPr>
              <a:t> без приписки </a:t>
            </a:r>
            <a:r>
              <a:rPr lang="en-US" b="1" dirty="0" err="1" smtClean="0">
                <a:solidFill>
                  <a:srgbClr val="00B050"/>
                </a:solidFill>
              </a:rPr>
              <a:t>sudo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Работа с текстом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476672"/>
            <a:ext cx="6990233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● </a:t>
            </a:r>
            <a:r>
              <a:rPr lang="ru-RU" dirty="0" err="1">
                <a:solidFill>
                  <a:srgbClr val="00B050"/>
                </a:solidFill>
              </a:rPr>
              <a:t>echo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текст — вывести текст в консоль;</a:t>
            </a:r>
            <a:br>
              <a:rPr lang="ru-RU" dirty="0"/>
            </a:br>
            <a:r>
              <a:rPr lang="ru-RU" dirty="0"/>
              <a:t>● </a:t>
            </a:r>
            <a:r>
              <a:rPr lang="ru-RU" dirty="0" err="1">
                <a:solidFill>
                  <a:srgbClr val="00B050"/>
                </a:solidFill>
              </a:rPr>
              <a:t>cat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[цель] — вывести содержимое файла (цели) в</a:t>
            </a:r>
            <a:br>
              <a:rPr lang="ru-RU" dirty="0"/>
            </a:br>
            <a:r>
              <a:rPr lang="ru-RU" dirty="0"/>
              <a:t>консоль;</a:t>
            </a:r>
            <a:br>
              <a:rPr lang="ru-RU" dirty="0"/>
            </a:br>
            <a:r>
              <a:rPr lang="ru-RU" dirty="0"/>
              <a:t>● </a:t>
            </a:r>
            <a:r>
              <a:rPr lang="ru-RU" dirty="0" err="1">
                <a:solidFill>
                  <a:srgbClr val="00B050"/>
                </a:solidFill>
              </a:rPr>
              <a:t>head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[цель] — показать </a:t>
            </a:r>
            <a:r>
              <a:rPr lang="ru-RU" b="1" dirty="0"/>
              <a:t>первые</a:t>
            </a:r>
            <a:r>
              <a:rPr lang="ru-RU" dirty="0"/>
              <a:t> 10 строк файла</a:t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-15 — в качестве опции можно передать количество строк;</a:t>
            </a:r>
            <a:br>
              <a:rPr lang="ru-RU" dirty="0"/>
            </a:br>
            <a:r>
              <a:rPr lang="ru-RU" dirty="0"/>
              <a:t>● </a:t>
            </a:r>
            <a:r>
              <a:rPr lang="ru-RU" dirty="0" err="1">
                <a:solidFill>
                  <a:srgbClr val="00B050"/>
                </a:solidFill>
              </a:rPr>
              <a:t>tail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[цель] — показать </a:t>
            </a:r>
            <a:r>
              <a:rPr lang="ru-RU" b="1" dirty="0"/>
              <a:t>последние </a:t>
            </a:r>
            <a:r>
              <a:rPr lang="ru-RU" dirty="0"/>
              <a:t>10 строк файла</a:t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-15 — в качестве опции можно передать </a:t>
            </a:r>
            <a:r>
              <a:rPr lang="ru-RU" dirty="0" smtClean="0"/>
              <a:t>количество строк, а опция </a:t>
            </a:r>
            <a:r>
              <a:rPr lang="en-US" dirty="0" smtClean="0"/>
              <a:t>–f </a:t>
            </a:r>
            <a:r>
              <a:rPr lang="ru-RU" dirty="0" smtClean="0"/>
              <a:t>даст вывод изменений в реальном времени;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● </a:t>
            </a:r>
            <a:r>
              <a:rPr lang="ru-RU" dirty="0" err="1">
                <a:solidFill>
                  <a:srgbClr val="00B050"/>
                </a:solidFill>
              </a:rPr>
              <a:t>grep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условие [цель] — вывести строки, </a:t>
            </a:r>
            <a:r>
              <a:rPr lang="ru-RU" dirty="0" smtClean="0"/>
              <a:t>содержащие</a:t>
            </a:r>
            <a:r>
              <a:rPr lang="en-US" dirty="0" smtClean="0"/>
              <a:t> </a:t>
            </a:r>
            <a:r>
              <a:rPr lang="ru-RU" dirty="0" smtClean="0"/>
              <a:t>условие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● </a:t>
            </a:r>
            <a:r>
              <a:rPr lang="ru-RU" dirty="0" err="1">
                <a:solidFill>
                  <a:srgbClr val="00B050"/>
                </a:solidFill>
              </a:rPr>
              <a:t>less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[цель] — интерактивный просмотр текста.</a:t>
            </a:r>
          </a:p>
        </p:txBody>
      </p:sp>
    </p:spTree>
    <p:extLst>
      <p:ext uri="{BB962C8B-B14F-4D97-AF65-F5344CB8AC3E}">
        <p14:creationId xmlns:p14="http://schemas.microsoft.com/office/powerpoint/2010/main" val="15631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Работа с текстом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764704"/>
            <a:ext cx="6990233" cy="54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Использование метасимволов для подстановки и фильтрации (регулярные выражения):</a:t>
            </a: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^ </a:t>
            </a:r>
            <a:r>
              <a:rPr lang="ru-RU" b="1" dirty="0"/>
              <a:t> (каретка)</a:t>
            </a:r>
            <a:r>
              <a:rPr lang="ru-RU" dirty="0"/>
              <a:t>  </a:t>
            </a:r>
            <a:r>
              <a:rPr lang="en-US" dirty="0" smtClean="0"/>
              <a:t>-</a:t>
            </a:r>
            <a:r>
              <a:rPr lang="ru-RU" dirty="0" smtClean="0"/>
              <a:t> начало строки, например фильтровать все, что начинается с </a:t>
            </a:r>
            <a:r>
              <a:rPr lang="en-US" dirty="0" smtClean="0"/>
              <a:t># :  </a:t>
            </a:r>
            <a:r>
              <a:rPr lang="en-US" dirty="0" smtClean="0">
                <a:solidFill>
                  <a:srgbClr val="00B050"/>
                </a:solidFill>
              </a:rPr>
              <a:t>grep ^#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info.txt</a:t>
            </a:r>
          </a:p>
          <a:p>
            <a:pPr marL="0" indent="0">
              <a:buNone/>
            </a:pPr>
            <a:r>
              <a:rPr lang="en-US" b="1" dirty="0" smtClean="0"/>
              <a:t>$</a:t>
            </a:r>
            <a:r>
              <a:rPr lang="ru-RU" b="1" dirty="0" smtClean="0"/>
              <a:t> </a:t>
            </a:r>
            <a:r>
              <a:rPr lang="ru-RU" b="1" dirty="0"/>
              <a:t>(доллар)</a:t>
            </a:r>
            <a:r>
              <a:rPr lang="ru-RU" dirty="0"/>
              <a:t> </a:t>
            </a:r>
            <a:r>
              <a:rPr lang="en-US" dirty="0" smtClean="0"/>
              <a:t> - </a:t>
            </a:r>
            <a:r>
              <a:rPr lang="ru-RU" dirty="0" smtClean="0"/>
              <a:t>пустой символ: </a:t>
            </a:r>
            <a:r>
              <a:rPr lang="en-US" dirty="0" smtClean="0">
                <a:solidFill>
                  <a:srgbClr val="00B050"/>
                </a:solidFill>
              </a:rPr>
              <a:t>cat info.txt | grep</a:t>
            </a:r>
            <a:r>
              <a:rPr lang="ru-RU" dirty="0" smtClean="0">
                <a:solidFill>
                  <a:srgbClr val="00B050"/>
                </a:solidFill>
              </a:rPr>
              <a:t> -</a:t>
            </a:r>
            <a:r>
              <a:rPr lang="en-US" dirty="0" smtClean="0">
                <a:solidFill>
                  <a:srgbClr val="00B050"/>
                </a:solidFill>
              </a:rPr>
              <a:t>v ^#   </a:t>
            </a:r>
            <a:r>
              <a:rPr lang="en-US" dirty="0" smtClean="0"/>
              <a:t>- </a:t>
            </a:r>
            <a:r>
              <a:rPr lang="ru-RU" dirty="0" smtClean="0"/>
              <a:t>команда уберет с вывода все строки, которые начинаются с «решетки».</a:t>
            </a: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. («</a:t>
            </a:r>
            <a:r>
              <a:rPr lang="ru-RU" b="1" dirty="0"/>
              <a:t>точка</a:t>
            </a:r>
            <a:r>
              <a:rPr lang="ru-RU" b="1" dirty="0" smtClean="0"/>
              <a:t>») </a:t>
            </a:r>
            <a:r>
              <a:rPr lang="ru-RU" dirty="0" smtClean="0"/>
              <a:t>соответствует </a:t>
            </a:r>
            <a:r>
              <a:rPr lang="ru-RU" dirty="0"/>
              <a:t>любому символу в данной позиции</a:t>
            </a:r>
            <a:r>
              <a:rPr lang="ru-RU" dirty="0" smtClean="0"/>
              <a:t>. </a:t>
            </a:r>
            <a:r>
              <a:rPr lang="en-US" dirty="0">
                <a:solidFill>
                  <a:srgbClr val="00B050"/>
                </a:solidFill>
              </a:rPr>
              <a:t>ls /bin | grep '.</a:t>
            </a:r>
            <a:r>
              <a:rPr lang="en-US" dirty="0" smtClean="0">
                <a:solidFill>
                  <a:srgbClr val="00B050"/>
                </a:solidFill>
              </a:rPr>
              <a:t>zip</a:t>
            </a:r>
            <a:r>
              <a:rPr lang="en-US" dirty="0">
                <a:solidFill>
                  <a:srgbClr val="00B050"/>
                </a:solidFill>
              </a:rPr>
              <a:t>'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Пример: отбираем </a:t>
            </a:r>
            <a:r>
              <a:rPr lang="ru-RU" dirty="0"/>
              <a:t>только строки с </a:t>
            </a:r>
            <a:r>
              <a:rPr lang="en-US" dirty="0" err="1" smtClean="0"/>
              <a:t>ip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>grep </a:t>
            </a:r>
            <a:r>
              <a:rPr lang="en-US" dirty="0">
                <a:solidFill>
                  <a:srgbClr val="00B050"/>
                </a:solidFill>
              </a:rPr>
              <a:t>-E "[0-9]{1,3}\.[0-9]{1,3}\.[0-9]{1,3}\.[0-9]{1,3}" /</a:t>
            </a:r>
            <a:r>
              <a:rPr lang="en-US" dirty="0" err="1">
                <a:solidFill>
                  <a:srgbClr val="00B050"/>
                </a:solidFill>
              </a:rPr>
              <a:t>etc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resolv.conf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smtClean="0"/>
              <a:t>Выдаст: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nameserver</a:t>
            </a:r>
            <a:r>
              <a:rPr lang="en-US" dirty="0" smtClean="0"/>
              <a:t> 127.0.0.1 </a:t>
            </a:r>
          </a:p>
          <a:p>
            <a:pPr marL="0" indent="0">
              <a:buNone/>
            </a:pPr>
            <a:r>
              <a:rPr lang="en-US" dirty="0" err="1" smtClean="0"/>
              <a:t>nameserver</a:t>
            </a:r>
            <a:r>
              <a:rPr lang="en-US" dirty="0" smtClean="0"/>
              <a:t> 8.8.8.8 </a:t>
            </a:r>
          </a:p>
          <a:p>
            <a:pPr marL="0" indent="0">
              <a:buNone/>
            </a:pPr>
            <a:r>
              <a:rPr lang="en-US" dirty="0" err="1" smtClean="0"/>
              <a:t>nameserver</a:t>
            </a:r>
            <a:r>
              <a:rPr lang="en-US" dirty="0" smtClean="0"/>
              <a:t> 77.88.8.8 </a:t>
            </a:r>
          </a:p>
          <a:p>
            <a:pPr marL="0" indent="0">
              <a:buNone/>
            </a:pPr>
            <a:r>
              <a:rPr lang="en-US" dirty="0" err="1" smtClean="0"/>
              <a:t>nameserver</a:t>
            </a:r>
            <a:r>
              <a:rPr lang="en-US" dirty="0" smtClean="0"/>
              <a:t> 8.8.4.4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rgbClr val="FF0000"/>
                </a:solidFill>
              </a:rPr>
              <a:t>Символ </a:t>
            </a:r>
            <a:r>
              <a:rPr lang="ru-RU" dirty="0">
                <a:solidFill>
                  <a:srgbClr val="FF0000"/>
                </a:solidFill>
              </a:rPr>
              <a:t>«</a:t>
            </a:r>
            <a:r>
              <a:rPr lang="ru-RU" dirty="0" smtClean="0">
                <a:solidFill>
                  <a:srgbClr val="FF0000"/>
                </a:solidFill>
              </a:rPr>
              <a:t>каретка» </a:t>
            </a:r>
            <a:r>
              <a:rPr lang="ru-RU" dirty="0">
                <a:solidFill>
                  <a:srgbClr val="FF0000"/>
                </a:solidFill>
              </a:rPr>
              <a:t>(^) и «доллар» ($) в регулярных выражениях играют роль якорей. Это означает, что в их присутствии совпадение с шаблоном возможно, только если оно будет найдено в начале строки (^) или в ее конце ($).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68212" y="623731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/>
              </a:rPr>
              <a:t>Ссылка на источник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23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Работа с текстом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764704"/>
            <a:ext cx="6990233" cy="54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Квантификаторы</a:t>
            </a:r>
          </a:p>
          <a:p>
            <a:pPr marL="0" indent="0" algn="just">
              <a:buNone/>
            </a:pPr>
            <a:r>
              <a:rPr lang="ru-RU" dirty="0"/>
              <a:t>Квантификаторы позволяют указать количество вхождений элементов, которые должны присутствовать, чтобы совпадение произошло. В следующей таблице показаны квантификаторы, поддерживаемые GNU </a:t>
            </a:r>
            <a:r>
              <a:rPr lang="ru-RU" dirty="0" err="1"/>
              <a:t>grep</a:t>
            </a:r>
            <a:r>
              <a:rPr lang="ru-RU" dirty="0"/>
              <a:t> 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1900" b="1" dirty="0"/>
              <a:t>Квантификатор</a:t>
            </a:r>
            <a:r>
              <a:rPr lang="ru-RU" sz="1900" dirty="0"/>
              <a:t>	</a:t>
            </a:r>
            <a:r>
              <a:rPr lang="ru-RU" sz="1900" b="1" dirty="0"/>
              <a:t>Описание</a:t>
            </a:r>
          </a:p>
          <a:p>
            <a:pPr marL="0" indent="0">
              <a:buNone/>
            </a:pPr>
            <a:r>
              <a:rPr lang="ru-RU" sz="1900" dirty="0"/>
              <a:t>*	Сопоставьте предыдущий элемент ноль или более раз.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00B050"/>
                </a:solidFill>
              </a:rPr>
              <a:t>?</a:t>
            </a:r>
            <a:r>
              <a:rPr lang="ru-RU" sz="1900" dirty="0"/>
              <a:t>	Соответствует предыдущему элементу ноль или один раз.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00B050"/>
                </a:solidFill>
              </a:rPr>
              <a:t>+</a:t>
            </a:r>
            <a:r>
              <a:rPr lang="ru-RU" sz="1900" dirty="0"/>
              <a:t>	Сопоставьте предыдущий элемент один или несколько раз.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00B050"/>
                </a:solidFill>
              </a:rPr>
              <a:t>{n}</a:t>
            </a:r>
            <a:r>
              <a:rPr lang="ru-RU" sz="1900" dirty="0"/>
              <a:t>	Сравните предыдущий элемент ровно n раз.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00B050"/>
                </a:solidFill>
              </a:rPr>
              <a:t>{n,}</a:t>
            </a:r>
            <a:r>
              <a:rPr lang="ru-RU" sz="1900" dirty="0"/>
              <a:t>	Сопоставьте предыдущий элемент не менее n раз.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00B050"/>
                </a:solidFill>
              </a:rPr>
              <a:t>{,m}</a:t>
            </a:r>
            <a:r>
              <a:rPr lang="ru-RU" sz="1900" dirty="0"/>
              <a:t>	Соответствовать предыдущему элементу не более m раз.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00B050"/>
                </a:solidFill>
              </a:rPr>
              <a:t>{</a:t>
            </a:r>
            <a:r>
              <a:rPr lang="ru-RU" sz="1900" dirty="0" err="1">
                <a:solidFill>
                  <a:srgbClr val="00B050"/>
                </a:solidFill>
              </a:rPr>
              <a:t>n,m</a:t>
            </a:r>
            <a:r>
              <a:rPr lang="ru-RU" sz="1900" dirty="0">
                <a:solidFill>
                  <a:srgbClr val="00B050"/>
                </a:solidFill>
              </a:rPr>
              <a:t>}</a:t>
            </a:r>
            <a:r>
              <a:rPr lang="ru-RU" sz="1900" dirty="0"/>
              <a:t>	Сопоставьте предыдущий элемент от n до m раз.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212" y="623731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/>
              </a:rPr>
              <a:t>Ссылка на источник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2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Работа с текстом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764704"/>
            <a:ext cx="6990233" cy="5400600"/>
          </a:xfrm>
        </p:spPr>
        <p:txBody>
          <a:bodyPr>
            <a:normAutofit fontScale="77500" lnSpcReduction="20000"/>
          </a:bodyPr>
          <a:lstStyle/>
          <a:p>
            <a:pPr marL="0" indent="0" algn="just" fontAlgn="base">
              <a:buNone/>
            </a:pPr>
            <a:r>
              <a:rPr lang="ru-RU" b="1" dirty="0"/>
              <a:t>Символ *</a:t>
            </a:r>
            <a:r>
              <a:rPr lang="ru-RU" dirty="0"/>
              <a:t> </a:t>
            </a:r>
            <a:r>
              <a:rPr lang="ru-RU" b="1" dirty="0"/>
              <a:t>(звездочка) </a:t>
            </a:r>
            <a:r>
              <a:rPr lang="ru-RU" dirty="0"/>
              <a:t>соответствует предыдущему элементу ноль или более раз. Следующее будет соответствовать «</a:t>
            </a:r>
            <a:r>
              <a:rPr lang="ru-RU" dirty="0" err="1"/>
              <a:t>right</a:t>
            </a:r>
            <a:r>
              <a:rPr lang="ru-RU" dirty="0"/>
              <a:t>», «</a:t>
            </a:r>
            <a:r>
              <a:rPr lang="ru-RU" dirty="0" err="1"/>
              <a:t>sright</a:t>
            </a:r>
            <a:r>
              <a:rPr lang="ru-RU" dirty="0"/>
              <a:t>», «</a:t>
            </a:r>
            <a:r>
              <a:rPr lang="ru-RU" dirty="0" err="1"/>
              <a:t>ssright</a:t>
            </a:r>
            <a:r>
              <a:rPr lang="ru-RU" dirty="0"/>
              <a:t>» и так далее:</a:t>
            </a:r>
          </a:p>
          <a:p>
            <a:r>
              <a:rPr lang="ru-RU" dirty="0" err="1">
                <a:solidFill>
                  <a:srgbClr val="00B050"/>
                </a:solidFill>
              </a:rPr>
              <a:t>grep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's*</a:t>
            </a:r>
            <a:r>
              <a:rPr lang="ru-RU" dirty="0" err="1" smtClean="0">
                <a:solidFill>
                  <a:srgbClr val="00B050"/>
                </a:solidFill>
              </a:rPr>
              <a:t>right</a:t>
            </a:r>
            <a:r>
              <a:rPr lang="ru-RU" dirty="0" smtClean="0">
                <a:solidFill>
                  <a:srgbClr val="00B050"/>
                </a:solidFill>
              </a:rPr>
              <a:t>‘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just" fontAlgn="base">
              <a:buNone/>
            </a:pPr>
            <a:r>
              <a:rPr lang="ru-RU" sz="2000" b="1" dirty="0" smtClean="0"/>
              <a:t>Символ ?</a:t>
            </a:r>
            <a:r>
              <a:rPr lang="ru-RU" sz="2000" dirty="0"/>
              <a:t> </a:t>
            </a:r>
            <a:r>
              <a:rPr lang="ru-RU" sz="2000" b="1" dirty="0"/>
              <a:t>(знак вопроса) </a:t>
            </a:r>
            <a:r>
              <a:rPr lang="ru-RU" sz="2000" dirty="0"/>
              <a:t>символ делает предыдущий элемент необязательным и может соответствовать только один раз. Следующие будут соответствовать как «ярким», так и «правильным». ? Символ экранирован обратной косой чертой, потому что мы используем базовые регулярные выражения:</a:t>
            </a:r>
          </a:p>
          <a:p>
            <a:r>
              <a:rPr lang="ru-RU" sz="2000" dirty="0" err="1">
                <a:solidFill>
                  <a:srgbClr val="00B050"/>
                </a:solidFill>
              </a:rPr>
              <a:t>grep</a:t>
            </a:r>
            <a:r>
              <a:rPr lang="ru-RU" sz="2000" dirty="0">
                <a:solidFill>
                  <a:srgbClr val="00B050"/>
                </a:solidFill>
              </a:rPr>
              <a:t> '</a:t>
            </a:r>
            <a:r>
              <a:rPr lang="ru-RU" sz="2000" dirty="0" err="1">
                <a:solidFill>
                  <a:srgbClr val="00B050"/>
                </a:solidFill>
              </a:rPr>
              <a:t>b?right</a:t>
            </a:r>
            <a:r>
              <a:rPr lang="ru-RU" sz="2000" dirty="0">
                <a:solidFill>
                  <a:srgbClr val="00B050"/>
                </a:solidFill>
              </a:rPr>
              <a:t>' </a:t>
            </a:r>
            <a:r>
              <a:rPr lang="ru-RU" sz="2000" dirty="0" smtClean="0">
                <a:solidFill>
                  <a:srgbClr val="00B050"/>
                </a:solidFill>
              </a:rPr>
              <a:t>file.txt</a:t>
            </a:r>
          </a:p>
          <a:p>
            <a:endParaRPr lang="ru-RU" sz="2000" dirty="0"/>
          </a:p>
          <a:p>
            <a:pPr marL="0" indent="0" algn="just" fontAlgn="base">
              <a:buNone/>
            </a:pPr>
            <a:r>
              <a:rPr lang="ru-RU" sz="2000" b="1" dirty="0" smtClean="0"/>
              <a:t>Символ</a:t>
            </a:r>
            <a:r>
              <a:rPr lang="ru-RU" sz="2000" b="1" dirty="0"/>
              <a:t> + (плюс) </a:t>
            </a:r>
            <a:r>
              <a:rPr lang="ru-RU" sz="2000" dirty="0"/>
              <a:t>соответствует предыдущему элементу один или несколько раз. Следующее будет соответствовать «</a:t>
            </a:r>
            <a:r>
              <a:rPr lang="ru-RU" sz="2000" dirty="0" err="1"/>
              <a:t>sright</a:t>
            </a:r>
            <a:r>
              <a:rPr lang="ru-RU" sz="2000" dirty="0"/>
              <a:t>» и «</a:t>
            </a:r>
            <a:r>
              <a:rPr lang="ru-RU" sz="2000" dirty="0" err="1"/>
              <a:t>ssright</a:t>
            </a:r>
            <a:r>
              <a:rPr lang="ru-RU" sz="2000" dirty="0"/>
              <a:t>», но не «</a:t>
            </a:r>
            <a:r>
              <a:rPr lang="ru-RU" sz="2000" dirty="0" err="1"/>
              <a:t>right</a:t>
            </a:r>
            <a:r>
              <a:rPr lang="ru-RU" sz="2000" dirty="0"/>
              <a:t>»:</a:t>
            </a:r>
          </a:p>
          <a:p>
            <a:pPr algn="just"/>
            <a:r>
              <a:rPr lang="ru-RU" sz="2000" dirty="0" err="1">
                <a:solidFill>
                  <a:srgbClr val="00B050"/>
                </a:solidFill>
              </a:rPr>
              <a:t>grep</a:t>
            </a:r>
            <a:r>
              <a:rPr lang="ru-RU" sz="2000" dirty="0">
                <a:solidFill>
                  <a:srgbClr val="00B050"/>
                </a:solidFill>
              </a:rPr>
              <a:t> -E '</a:t>
            </a:r>
            <a:r>
              <a:rPr lang="ru-RU" sz="2000" dirty="0" err="1">
                <a:solidFill>
                  <a:srgbClr val="00B050"/>
                </a:solidFill>
              </a:rPr>
              <a:t>s+right</a:t>
            </a:r>
            <a:r>
              <a:rPr lang="ru-RU" sz="2000" dirty="0">
                <a:solidFill>
                  <a:srgbClr val="00B050"/>
                </a:solidFill>
              </a:rPr>
              <a:t>' </a:t>
            </a:r>
            <a:r>
              <a:rPr lang="ru-RU" sz="2000" dirty="0" smtClean="0">
                <a:solidFill>
                  <a:srgbClr val="00B050"/>
                </a:solidFill>
              </a:rPr>
              <a:t>file.txt</a:t>
            </a:r>
          </a:p>
          <a:p>
            <a:pPr algn="just"/>
            <a:endParaRPr lang="ru-RU" sz="2000" b="1" dirty="0"/>
          </a:p>
          <a:p>
            <a:pPr marL="0" indent="0" algn="just" fontAlgn="base">
              <a:buNone/>
            </a:pPr>
            <a:r>
              <a:rPr lang="ru-RU" sz="2000" b="1" dirty="0"/>
              <a:t>Фигурные скобки {}</a:t>
            </a:r>
            <a:r>
              <a:rPr lang="ru-RU" sz="2000" dirty="0"/>
              <a:t> позволяют указать точное число, верхнюю или нижнюю границу или диапазон вхождений, которые должны произойти, чтобы совпадение произошло.</a:t>
            </a:r>
          </a:p>
          <a:p>
            <a:pPr marL="0" indent="0" fontAlgn="base">
              <a:buNone/>
            </a:pPr>
            <a:r>
              <a:rPr lang="ru-RU" sz="2000" dirty="0"/>
              <a:t>Следующее соответствует всем целым числам, содержащим от 3 до 9 цифр:</a:t>
            </a:r>
          </a:p>
          <a:p>
            <a:r>
              <a:rPr lang="ru-RU" sz="2000" dirty="0" err="1">
                <a:solidFill>
                  <a:srgbClr val="00B050"/>
                </a:solidFill>
              </a:rPr>
              <a:t>grep</a:t>
            </a:r>
            <a:r>
              <a:rPr lang="ru-RU" sz="2000" dirty="0">
                <a:solidFill>
                  <a:srgbClr val="00B050"/>
                </a:solidFill>
              </a:rPr>
              <a:t> -E '[[:</a:t>
            </a:r>
            <a:r>
              <a:rPr lang="ru-RU" sz="2000" dirty="0" err="1">
                <a:solidFill>
                  <a:srgbClr val="00B050"/>
                </a:solidFill>
              </a:rPr>
              <a:t>digit</a:t>
            </a:r>
            <a:r>
              <a:rPr lang="ru-RU" sz="2000" dirty="0">
                <a:solidFill>
                  <a:srgbClr val="00B050"/>
                </a:solidFill>
              </a:rPr>
              <a:t>:]]{3,9}' file.txt</a:t>
            </a:r>
            <a:endParaRPr lang="ru-RU" sz="19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212" y="623731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/>
              </a:rPr>
              <a:t>Ссылка на источник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5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Работа с текстом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980728"/>
            <a:ext cx="6990233" cy="5400600"/>
          </a:xfrm>
        </p:spPr>
        <p:txBody>
          <a:bodyPr>
            <a:normAutofit fontScale="77500" lnSpcReduction="20000"/>
          </a:bodyPr>
          <a:lstStyle/>
          <a:p>
            <a:pPr marL="0" indent="0" algn="just" fontAlgn="base">
              <a:buNone/>
            </a:pPr>
            <a:r>
              <a:rPr lang="ru-RU" b="1" dirty="0" smtClean="0"/>
              <a:t>Группировка</a:t>
            </a:r>
            <a:r>
              <a:rPr lang="ru-RU" dirty="0" smtClean="0"/>
              <a:t> </a:t>
            </a:r>
            <a:r>
              <a:rPr lang="ru-RU" dirty="0"/>
              <a:t>— это функция регулярных выражений, которая позволяет группировать шаблоны вместе и ссылаться на них как на один элемент. </a:t>
            </a:r>
            <a:endParaRPr lang="ru-RU" dirty="0" smtClean="0"/>
          </a:p>
          <a:p>
            <a:pPr marL="0" indent="0" algn="just" fontAlgn="base">
              <a:buNone/>
            </a:pPr>
            <a:r>
              <a:rPr lang="ru-RU" dirty="0" smtClean="0"/>
              <a:t>Группы </a:t>
            </a:r>
            <a:r>
              <a:rPr lang="ru-RU" dirty="0"/>
              <a:t>создаются с помощью круглых скобок </a:t>
            </a:r>
            <a:r>
              <a:rPr lang="ru-RU" b="1" dirty="0"/>
              <a:t>()</a:t>
            </a:r>
            <a:r>
              <a:rPr lang="ru-RU" dirty="0"/>
              <a:t> .</a:t>
            </a:r>
          </a:p>
          <a:p>
            <a:pPr marL="0" indent="0" algn="just" fontAlgn="base">
              <a:buNone/>
            </a:pPr>
            <a:endParaRPr lang="ru-RU" dirty="0" smtClean="0"/>
          </a:p>
          <a:p>
            <a:pPr marL="0" indent="0" algn="just" fontAlgn="base">
              <a:buNone/>
            </a:pPr>
            <a:r>
              <a:rPr lang="ru-RU" dirty="0" smtClean="0"/>
              <a:t>При </a:t>
            </a:r>
            <a:r>
              <a:rPr lang="ru-RU" dirty="0"/>
              <a:t>использовании основных регулярных выражений скобки должны быть экранированы обратной косой чертой </a:t>
            </a:r>
            <a:r>
              <a:rPr lang="ru-RU" b="1" dirty="0" smtClean="0"/>
              <a:t>\(</a:t>
            </a:r>
            <a:r>
              <a:rPr lang="ru-RU" b="1" dirty="0"/>
              <a:t> </a:t>
            </a:r>
            <a:r>
              <a:rPr lang="ru-RU" b="1" dirty="0" smtClean="0"/>
              <a:t>\).</a:t>
            </a:r>
            <a:endParaRPr lang="ru-RU" b="1" dirty="0"/>
          </a:p>
          <a:p>
            <a:pPr marL="0" indent="0" algn="just" fontAlgn="base">
              <a:buNone/>
            </a:pPr>
            <a:endParaRPr lang="ru-RU" dirty="0" smtClean="0"/>
          </a:p>
          <a:p>
            <a:pPr marL="0" indent="0" algn="just" fontAlgn="base">
              <a:buNone/>
            </a:pPr>
            <a:r>
              <a:rPr lang="ru-RU" dirty="0" smtClean="0"/>
              <a:t>Следующий </a:t>
            </a:r>
            <a:r>
              <a:rPr lang="ru-RU" dirty="0"/>
              <a:t>пример соответствует как «бесстрашный», так и «меньший». ? квантификатор делает группу (</a:t>
            </a:r>
            <a:r>
              <a:rPr lang="ru-RU" dirty="0" err="1"/>
              <a:t>fear</a:t>
            </a:r>
            <a:r>
              <a:rPr lang="ru-RU" dirty="0"/>
              <a:t>) необязательной:</a:t>
            </a:r>
          </a:p>
          <a:p>
            <a:r>
              <a:rPr lang="ru-RU" dirty="0" err="1">
                <a:solidFill>
                  <a:srgbClr val="00B050"/>
                </a:solidFill>
              </a:rPr>
              <a:t>grep</a:t>
            </a:r>
            <a:r>
              <a:rPr lang="ru-RU" dirty="0">
                <a:solidFill>
                  <a:srgbClr val="00B050"/>
                </a:solidFill>
              </a:rPr>
              <a:t> -E '(</a:t>
            </a:r>
            <a:r>
              <a:rPr lang="ru-RU" dirty="0" err="1">
                <a:solidFill>
                  <a:srgbClr val="00B050"/>
                </a:solidFill>
              </a:rPr>
              <a:t>fear</a:t>
            </a:r>
            <a:r>
              <a:rPr lang="ru-RU" dirty="0">
                <a:solidFill>
                  <a:srgbClr val="00B050"/>
                </a:solidFill>
              </a:rPr>
              <a:t>)?</a:t>
            </a:r>
            <a:r>
              <a:rPr lang="ru-RU" dirty="0" err="1">
                <a:solidFill>
                  <a:srgbClr val="00B050"/>
                </a:solidFill>
              </a:rPr>
              <a:t>less</a:t>
            </a:r>
            <a:r>
              <a:rPr lang="ru-RU" dirty="0">
                <a:solidFill>
                  <a:srgbClr val="00B050"/>
                </a:solidFill>
              </a:rPr>
              <a:t>' </a:t>
            </a:r>
            <a:r>
              <a:rPr lang="ru-RU" dirty="0" smtClean="0">
                <a:solidFill>
                  <a:srgbClr val="00B050"/>
                </a:solidFill>
              </a:rPr>
              <a:t>file.txt</a:t>
            </a:r>
          </a:p>
          <a:p>
            <a:endParaRPr lang="ru-RU" sz="19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ls /bin | grep -E '^(</a:t>
            </a:r>
            <a:r>
              <a:rPr lang="en-US" sz="2000" dirty="0" err="1">
                <a:solidFill>
                  <a:srgbClr val="00B050"/>
                </a:solidFill>
              </a:rPr>
              <a:t>bz|gz|zip</a:t>
            </a:r>
            <a:r>
              <a:rPr lang="en-US" sz="2000" dirty="0">
                <a:solidFill>
                  <a:srgbClr val="00B050"/>
                </a:solidFill>
              </a:rPr>
              <a:t>)' </a:t>
            </a:r>
            <a:endParaRPr lang="ru-RU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Вывод</a:t>
            </a:r>
            <a:r>
              <a:rPr lang="en-US" sz="2000" dirty="0" smtClean="0"/>
              <a:t>: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err="1" smtClean="0"/>
              <a:t>bzcat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err="1" smtClean="0"/>
              <a:t>bzgrep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bzip2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bzip2recover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и </a:t>
            </a:r>
            <a:r>
              <a:rPr lang="ru-RU" sz="2000" dirty="0" err="1" smtClean="0"/>
              <a:t>тд</a:t>
            </a:r>
            <a:r>
              <a:rPr lang="ru-RU" sz="2000" dirty="0" smtClean="0"/>
              <a:t>.</a:t>
            </a:r>
            <a:r>
              <a:rPr lang="en-US" sz="2000" dirty="0"/>
              <a:t/>
            </a:r>
            <a:br>
              <a:rPr lang="en-US" sz="2000" dirty="0"/>
            </a:br>
            <a:endParaRPr lang="ru-RU" sz="19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212" y="623731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/>
              </a:rPr>
              <a:t>Ссылка на источник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6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Работа с текстом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908720"/>
            <a:ext cx="6990233" cy="54006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b="1" dirty="0" smtClean="0"/>
              <a:t>Кейс: Проверка </a:t>
            </a:r>
            <a:r>
              <a:rPr lang="ru-RU" b="1" dirty="0"/>
              <a:t>номеров телефонов</a:t>
            </a:r>
          </a:p>
          <a:p>
            <a:pPr marL="0" indent="0" algn="just">
              <a:buNone/>
            </a:pPr>
            <a:r>
              <a:rPr lang="ru-RU" dirty="0" smtClean="0"/>
              <a:t>Допустим</a:t>
            </a:r>
            <a:r>
              <a:rPr lang="ru-RU" dirty="0"/>
              <a:t>, у нас имеется список номеров телефонов. Корректный формат номера: </a:t>
            </a:r>
            <a:r>
              <a:rPr lang="ru-RU" dirty="0" smtClean="0"/>
              <a:t>(111) 111-1111. </a:t>
            </a:r>
            <a:r>
              <a:rPr lang="ru-RU" dirty="0"/>
              <a:t>В списке 10 номеров, три номера имеют </a:t>
            </a:r>
            <a:r>
              <a:rPr lang="ru-RU" dirty="0" smtClean="0"/>
              <a:t>некорректный </a:t>
            </a:r>
            <a:r>
              <a:rPr lang="ru-RU" dirty="0"/>
              <a:t>формат.</a:t>
            </a:r>
          </a:p>
          <a:p>
            <a:pPr marL="0" indent="0" algn="just">
              <a:buNone/>
            </a:pPr>
            <a:r>
              <a:rPr lang="ru-RU" dirty="0" err="1">
                <a:solidFill>
                  <a:srgbClr val="00B050"/>
                </a:solidFill>
              </a:rPr>
              <a:t>cat</a:t>
            </a:r>
            <a:r>
              <a:rPr lang="ru-RU" dirty="0">
                <a:solidFill>
                  <a:srgbClr val="00B050"/>
                </a:solidFill>
              </a:rPr>
              <a:t> phonenumbers.txt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ru-RU" b="1" dirty="0" smtClean="0"/>
              <a:t>Вывод</a:t>
            </a:r>
            <a:r>
              <a:rPr lang="ru-RU" dirty="0" smtClean="0"/>
              <a:t>: </a:t>
            </a:r>
          </a:p>
          <a:p>
            <a:pPr marL="0" indent="0" algn="just">
              <a:buNone/>
            </a:pPr>
            <a:r>
              <a:rPr lang="ru-RU" dirty="0" smtClean="0"/>
              <a:t>(</a:t>
            </a:r>
            <a:r>
              <a:rPr lang="ru-RU" dirty="0"/>
              <a:t>185) 136-1035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(</a:t>
            </a:r>
            <a:r>
              <a:rPr lang="ru-RU" dirty="0"/>
              <a:t>95) 213-1874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(</a:t>
            </a:r>
            <a:r>
              <a:rPr lang="ru-RU" dirty="0"/>
              <a:t>37) 207-2639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(</a:t>
            </a:r>
            <a:r>
              <a:rPr lang="ru-RU" dirty="0"/>
              <a:t>285) 227-1602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(</a:t>
            </a:r>
            <a:r>
              <a:rPr lang="ru-RU" dirty="0"/>
              <a:t>275) 298-1043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(</a:t>
            </a:r>
            <a:r>
              <a:rPr lang="ru-RU" dirty="0"/>
              <a:t>107) 204-2197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(</a:t>
            </a:r>
            <a:r>
              <a:rPr lang="ru-RU" dirty="0"/>
              <a:t>799) </a:t>
            </a:r>
            <a:r>
              <a:rPr lang="ru-RU" dirty="0" smtClean="0"/>
              <a:t>240-1839</a:t>
            </a:r>
          </a:p>
          <a:p>
            <a:pPr marL="0" indent="0" algn="just">
              <a:buNone/>
            </a:pPr>
            <a:r>
              <a:rPr lang="ru-RU" dirty="0" smtClean="0"/>
              <a:t>(</a:t>
            </a:r>
            <a:r>
              <a:rPr lang="ru-RU" dirty="0"/>
              <a:t>218) 750-7390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(</a:t>
            </a:r>
            <a:r>
              <a:rPr lang="ru-RU" dirty="0"/>
              <a:t>114) 776-2276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(</a:t>
            </a:r>
            <a:r>
              <a:rPr lang="ru-RU" dirty="0"/>
              <a:t>7012) 219-3089 </a:t>
            </a:r>
          </a:p>
          <a:p>
            <a:pPr marL="0" indent="0" algn="just">
              <a:buNone/>
            </a:pPr>
            <a:r>
              <a:rPr lang="ru-RU" b="1" dirty="0"/>
              <a:t>Задача</a:t>
            </a:r>
            <a:r>
              <a:rPr lang="ru-RU" dirty="0"/>
              <a:t> — найти неправильные номера. Для этого можно использовать следующую команду:</a:t>
            </a:r>
          </a:p>
          <a:p>
            <a:pPr marL="0" indent="0" algn="just">
              <a:buNone/>
            </a:pPr>
            <a:r>
              <a:rPr lang="ru-RU" dirty="0" err="1">
                <a:solidFill>
                  <a:srgbClr val="00B050"/>
                </a:solidFill>
              </a:rPr>
              <a:t>grep</a:t>
            </a:r>
            <a:r>
              <a:rPr lang="ru-RU" dirty="0">
                <a:solidFill>
                  <a:srgbClr val="00B050"/>
                </a:solidFill>
              </a:rPr>
              <a:t> -</a:t>
            </a:r>
            <a:r>
              <a:rPr lang="ru-RU" dirty="0" err="1">
                <a:solidFill>
                  <a:srgbClr val="00B050"/>
                </a:solidFill>
              </a:rPr>
              <a:t>Ev</a:t>
            </a:r>
            <a:r>
              <a:rPr lang="ru-RU" dirty="0">
                <a:solidFill>
                  <a:srgbClr val="00B050"/>
                </a:solidFill>
              </a:rPr>
              <a:t> '^\([0-9]{3}\) [0-9]{3}-[0-9]{4}$' phonenumbers.txt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ru-RU" b="1" dirty="0" smtClean="0"/>
              <a:t>Вывод</a:t>
            </a:r>
            <a:r>
              <a:rPr lang="ru-RU" dirty="0" smtClean="0"/>
              <a:t>: </a:t>
            </a:r>
          </a:p>
          <a:p>
            <a:pPr marL="0" indent="0" algn="just">
              <a:buNone/>
            </a:pPr>
            <a:r>
              <a:rPr lang="ru-RU" dirty="0" smtClean="0"/>
              <a:t>(</a:t>
            </a:r>
            <a:r>
              <a:rPr lang="ru-RU" dirty="0"/>
              <a:t>95) 213-1874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(</a:t>
            </a:r>
            <a:r>
              <a:rPr lang="ru-RU" dirty="0"/>
              <a:t>37) 207-2639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(</a:t>
            </a:r>
            <a:r>
              <a:rPr lang="ru-RU" dirty="0"/>
              <a:t>7012) </a:t>
            </a:r>
            <a:r>
              <a:rPr lang="ru-RU" dirty="0" smtClean="0"/>
              <a:t>219-3089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ru-RU" sz="19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212" y="623731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/>
              </a:rPr>
              <a:t>Ссылка на источник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49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/>
              <a:t>Аппаратура ввода-вывода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15616" y="1052736"/>
            <a:ext cx="7235899" cy="504056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/>
              <a:t>В настоящее время наблюдается все более и более активное развитие </a:t>
            </a:r>
            <a:r>
              <a:rPr lang="ru-RU" i="1" dirty="0">
                <a:solidFill>
                  <a:srgbClr val="00B050"/>
                </a:solidFill>
              </a:rPr>
              <a:t>устройств ввода-вывода</a:t>
            </a:r>
            <a:r>
              <a:rPr lang="ru-RU" dirty="0"/>
              <a:t> в компьютерных системах. 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В </a:t>
            </a:r>
            <a:r>
              <a:rPr lang="ru-RU" dirty="0"/>
              <a:t>значительной степени это объясняется, </a:t>
            </a:r>
            <a:r>
              <a:rPr lang="ru-RU" b="1" dirty="0"/>
              <a:t>во-первых</a:t>
            </a:r>
            <a:r>
              <a:rPr lang="ru-RU" dirty="0"/>
              <a:t>, необходимостью ввода, обработки и вывода мультимедийной информации (аудио, видео, цифровых фотографий, отсканированных образов и других изображений), </a:t>
            </a:r>
            <a:r>
              <a:rPr lang="ru-RU" b="1" dirty="0"/>
              <a:t>во-вторых</a:t>
            </a:r>
            <a:r>
              <a:rPr lang="ru-RU" dirty="0"/>
              <a:t>, постоянной потребностью в увеличении скорости и емкости устройств вследствие гигантского роста размеров обрабатываемой информации. 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Еще </a:t>
            </a:r>
            <a:r>
              <a:rPr lang="ru-RU" dirty="0"/>
              <a:t>в 1980-х гг., например, нормой считалось использование гибких дискет (</a:t>
            </a:r>
            <a:r>
              <a:rPr lang="ru-RU" i="1" dirty="0"/>
              <a:t>FDD</a:t>
            </a:r>
            <a:r>
              <a:rPr lang="ru-RU" dirty="0"/>
              <a:t>) емкостью 1.44 мегабайта для резервного копирования. Сейчас устройствами </a:t>
            </a:r>
            <a:r>
              <a:rPr lang="ru-RU" i="1" dirty="0"/>
              <a:t>FDD</a:t>
            </a:r>
            <a:r>
              <a:rPr lang="ru-RU" dirty="0"/>
              <a:t> настольные и портативные компьютеры вообще не комплектуются, а, что касается резервного копирования, то и устройств емкостью 128 </a:t>
            </a:r>
            <a:r>
              <a:rPr lang="ru-RU" i="1" dirty="0"/>
              <a:t>гигабайт</a:t>
            </a:r>
            <a:r>
              <a:rPr lang="ru-RU" dirty="0"/>
              <a:t> может оказаться недостаточно для этой цели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0551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 err="1"/>
              <a:t>Heredoc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1052736"/>
            <a:ext cx="6990233" cy="3744416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b="1" dirty="0" err="1"/>
              <a:t>Heredoc</a:t>
            </a:r>
            <a:r>
              <a:rPr lang="ru-RU" dirty="0"/>
              <a:t> (дословно с английского «здесь документ») — синтаксис занесения в переменную одно- или (часто) многострочного свободно форматированного текста «как есть»</a:t>
            </a:r>
          </a:p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r>
              <a:rPr lang="ru-RU" dirty="0" err="1">
                <a:solidFill>
                  <a:srgbClr val="00B050"/>
                </a:solidFill>
              </a:rPr>
              <a:t>cat</a:t>
            </a:r>
            <a:r>
              <a:rPr lang="ru-RU" dirty="0">
                <a:solidFill>
                  <a:srgbClr val="00B050"/>
                </a:solidFill>
              </a:rPr>
              <a:t> &gt;./</a:t>
            </a:r>
            <a:r>
              <a:rPr lang="ru-RU" dirty="0" err="1">
                <a:solidFill>
                  <a:srgbClr val="00B050"/>
                </a:solidFill>
              </a:rPr>
              <a:t>foo.bar</a:t>
            </a:r>
            <a:r>
              <a:rPr lang="ru-RU" dirty="0">
                <a:solidFill>
                  <a:srgbClr val="00B050"/>
                </a:solidFill>
              </a:rPr>
              <a:t> &lt;&lt;'EOL'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FF0000"/>
                </a:solidFill>
              </a:rPr>
              <a:t>t=$(</a:t>
            </a:r>
            <a:r>
              <a:rPr lang="ru-RU" dirty="0" err="1">
                <a:solidFill>
                  <a:srgbClr val="FF0000"/>
                </a:solidFill>
              </a:rPr>
              <a:t>ping</a:t>
            </a:r>
            <a:r>
              <a:rPr lang="ru-RU" dirty="0">
                <a:solidFill>
                  <a:srgbClr val="FF0000"/>
                </a:solidFill>
              </a:rPr>
              <a:t> 8.8.8.8)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rgbClr val="00B050"/>
                </a:solidFill>
              </a:rPr>
              <a:t>EOL</a:t>
            </a:r>
          </a:p>
          <a:p>
            <a:pPr marL="0" indent="0" algn="just">
              <a:buNone/>
            </a:pPr>
            <a:endParaRPr lang="ru-RU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ru-RU" sz="2000" dirty="0" smtClean="0"/>
              <a:t>Переправит в файл  в текущей директории поток информаци</a:t>
            </a:r>
            <a:r>
              <a:rPr lang="ru-RU" sz="2000" dirty="0"/>
              <a:t>и</a:t>
            </a:r>
            <a:r>
              <a:rPr lang="ru-RU" sz="2000" dirty="0" smtClean="0"/>
              <a:t>, который содержится </a:t>
            </a:r>
            <a:r>
              <a:rPr lang="ru-RU" sz="2000" dirty="0"/>
              <a:t>&lt;&lt;</a:t>
            </a:r>
            <a:r>
              <a:rPr lang="ru-RU" sz="2000" dirty="0" smtClean="0"/>
              <a:t>'EOL</a:t>
            </a:r>
            <a:r>
              <a:rPr lang="ru-RU" sz="2000" dirty="0"/>
              <a:t>'</a:t>
            </a:r>
            <a:r>
              <a:rPr lang="ru-RU" sz="2000" dirty="0" smtClean="0"/>
              <a:t> и </a:t>
            </a:r>
            <a:r>
              <a:rPr lang="en-US" sz="2000" dirty="0" smtClean="0"/>
              <a:t>EOL.</a:t>
            </a:r>
            <a:r>
              <a:rPr lang="ru-RU" sz="2000" dirty="0" smtClean="0"/>
              <a:t> Это удобно, когда мы хотим вставить большое количество информации, например в конфигурационный файл.</a:t>
            </a:r>
            <a:endParaRPr lang="ru-RU" sz="2000" dirty="0"/>
          </a:p>
          <a:p>
            <a:pPr marL="0" indent="0" algn="just">
              <a:buNone/>
            </a:pPr>
            <a:endParaRPr lang="ru-RU" sz="1900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42" y="4908773"/>
            <a:ext cx="4876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8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Работа с текстом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764704"/>
            <a:ext cx="6990233" cy="54006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b="1" dirty="0"/>
              <a:t>Классы символов POSIX</a:t>
            </a:r>
          </a:p>
          <a:p>
            <a:pPr marL="0" indent="0" algn="just">
              <a:buNone/>
            </a:pPr>
            <a:r>
              <a:rPr lang="ru-RU" dirty="0"/>
              <a:t>При использовании диапазонов символов существует одна проблема. Диапазоны трактуются по-разному в зависимости от настроек </a:t>
            </a:r>
            <a:r>
              <a:rPr lang="ru-RU" dirty="0" err="1"/>
              <a:t>локали</a:t>
            </a:r>
            <a:r>
              <a:rPr lang="ru-RU" dirty="0"/>
              <a:t>. Например, в некоторых ситуациях диапазон [A-Z] интерпретируется в лексикографическом порядке, то есть он включает все алфавитные символы, кроме символа a в нижнем регистре. Для решения этой проблемы в стандарте POSIX придумали несколько классов, описывающих разные множества символов. Некоторые из них: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00B050"/>
                </a:solidFill>
              </a:rPr>
              <a:t>[:</a:t>
            </a:r>
            <a:r>
              <a:rPr lang="ru-RU" dirty="0" err="1">
                <a:solidFill>
                  <a:srgbClr val="00B050"/>
                </a:solidFill>
              </a:rPr>
              <a:t>alnum</a:t>
            </a:r>
            <a:r>
              <a:rPr lang="ru-RU" dirty="0">
                <a:solidFill>
                  <a:srgbClr val="00B050"/>
                </a:solidFill>
              </a:rPr>
              <a:t>:]</a:t>
            </a:r>
            <a:r>
              <a:rPr lang="ru-RU" dirty="0"/>
              <a:t> — Алфавитно-цифровые символы; эквивалент диапазона [A-Za-z0-9] в ASCII.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00B050"/>
                </a:solidFill>
              </a:rPr>
              <a:t>[:</a:t>
            </a:r>
            <a:r>
              <a:rPr lang="ru-RU" dirty="0" err="1">
                <a:solidFill>
                  <a:srgbClr val="00B050"/>
                </a:solidFill>
              </a:rPr>
              <a:t>alpha</a:t>
            </a:r>
            <a:r>
              <a:rPr lang="ru-RU" dirty="0">
                <a:solidFill>
                  <a:srgbClr val="00B050"/>
                </a:solidFill>
              </a:rPr>
              <a:t>:]</a:t>
            </a:r>
            <a:r>
              <a:rPr lang="ru-RU" dirty="0"/>
              <a:t> — Алфавитные символы; эквивалент диапазона [A-</a:t>
            </a:r>
            <a:r>
              <a:rPr lang="ru-RU" dirty="0" err="1"/>
              <a:t>Za</a:t>
            </a:r>
            <a:r>
              <a:rPr lang="ru-RU" dirty="0"/>
              <a:t>-z] в ASCII.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00B050"/>
                </a:solidFill>
              </a:rPr>
              <a:t>[:</a:t>
            </a:r>
            <a:r>
              <a:rPr lang="ru-RU" dirty="0" err="1">
                <a:solidFill>
                  <a:srgbClr val="00B050"/>
                </a:solidFill>
              </a:rPr>
              <a:t>digit</a:t>
            </a:r>
            <a:r>
              <a:rPr lang="ru-RU" dirty="0">
                <a:solidFill>
                  <a:srgbClr val="00B050"/>
                </a:solidFill>
              </a:rPr>
              <a:t>:]</a:t>
            </a:r>
            <a:r>
              <a:rPr lang="ru-RU" dirty="0"/>
              <a:t> — Цифры от 0 до 9.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00B050"/>
                </a:solidFill>
              </a:rPr>
              <a:t>[:</a:t>
            </a:r>
            <a:r>
              <a:rPr lang="ru-RU" dirty="0" err="1">
                <a:solidFill>
                  <a:srgbClr val="00B050"/>
                </a:solidFill>
              </a:rPr>
              <a:t>lower</a:t>
            </a:r>
            <a:r>
              <a:rPr lang="ru-RU" dirty="0">
                <a:solidFill>
                  <a:srgbClr val="00B050"/>
                </a:solidFill>
              </a:rPr>
              <a:t>:]</a:t>
            </a:r>
            <a:r>
              <a:rPr lang="ru-RU" dirty="0"/>
              <a:t> и</a:t>
            </a:r>
            <a:r>
              <a:rPr lang="ru-RU" dirty="0">
                <a:solidFill>
                  <a:srgbClr val="00B050"/>
                </a:solidFill>
              </a:rPr>
              <a:t> [:</a:t>
            </a:r>
            <a:r>
              <a:rPr lang="ru-RU" dirty="0" err="1">
                <a:solidFill>
                  <a:srgbClr val="00B050"/>
                </a:solidFill>
              </a:rPr>
              <a:t>upper</a:t>
            </a:r>
            <a:r>
              <a:rPr lang="ru-RU" dirty="0">
                <a:solidFill>
                  <a:srgbClr val="00B050"/>
                </a:solidFill>
              </a:rPr>
              <a:t>:]</a:t>
            </a:r>
            <a:r>
              <a:rPr lang="ru-RU" dirty="0"/>
              <a:t> — Символы нижнего и верхнего регистра соответственно.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00B050"/>
                </a:solidFill>
              </a:rPr>
              <a:t>[:</a:t>
            </a:r>
            <a:r>
              <a:rPr lang="ru-RU" dirty="0" err="1">
                <a:solidFill>
                  <a:srgbClr val="00B050"/>
                </a:solidFill>
              </a:rPr>
              <a:t>space</a:t>
            </a:r>
            <a:r>
              <a:rPr lang="ru-RU" dirty="0">
                <a:solidFill>
                  <a:srgbClr val="00B050"/>
                </a:solidFill>
              </a:rPr>
              <a:t>:]</a:t>
            </a:r>
            <a:r>
              <a:rPr lang="ru-RU" dirty="0"/>
              <a:t> — Пробельные символы, включая пробел, табуляцию, возврат каретки, перевод строки, вертикальную табуляцию и перевод формата.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8212" y="623731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/>
              </a:rPr>
              <a:t>Ссылка на источник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9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Где хранятся приложения и команды в </a:t>
            </a:r>
            <a:r>
              <a:rPr lang="en-US" sz="2800" dirty="0" smtClean="0"/>
              <a:t>Linux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908720"/>
            <a:ext cx="6990233" cy="5256584"/>
          </a:xfrm>
        </p:spPr>
        <p:txBody>
          <a:bodyPr anchor="t">
            <a:normAutofit/>
          </a:bodyPr>
          <a:lstStyle/>
          <a:p>
            <a:pPr marL="320040" lvl="1" indent="0" algn="just">
              <a:buNone/>
            </a:pPr>
            <a:r>
              <a:rPr lang="ru-RU" dirty="0" smtClean="0"/>
              <a:t>В </a:t>
            </a:r>
            <a:r>
              <a:rPr lang="en-US" dirty="0" smtClean="0"/>
              <a:t>Linux </a:t>
            </a:r>
            <a:r>
              <a:rPr lang="ru-RU" dirty="0" smtClean="0"/>
              <a:t>есть встроенные  команды в интерпретатор (например, </a:t>
            </a:r>
            <a:r>
              <a:rPr lang="en-US" dirty="0" smtClean="0"/>
              <a:t>Bash)</a:t>
            </a:r>
            <a:r>
              <a:rPr lang="ru-RU" dirty="0" smtClean="0"/>
              <a:t>, а есть команды исполняемые  приложениями.</a:t>
            </a:r>
          </a:p>
          <a:p>
            <a:pPr marL="320040" lvl="1" indent="0" algn="just">
              <a:buNone/>
            </a:pPr>
            <a:endParaRPr lang="ru-RU" dirty="0"/>
          </a:p>
          <a:p>
            <a:pPr marL="320040" lvl="1" indent="0" algn="just">
              <a:buNone/>
            </a:pPr>
            <a:r>
              <a:rPr lang="ru-RU" dirty="0" smtClean="0"/>
              <a:t>Узнать встроенная команда это или приложение можно командой </a:t>
            </a:r>
            <a:r>
              <a:rPr lang="en-US" dirty="0" smtClean="0">
                <a:solidFill>
                  <a:srgbClr val="00B050"/>
                </a:solidFill>
              </a:rPr>
              <a:t>type</a:t>
            </a:r>
          </a:p>
          <a:p>
            <a:pPr marL="320040" lvl="1" indent="0" algn="just">
              <a:buNone/>
            </a:pPr>
            <a:endParaRPr lang="en-US" dirty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r>
              <a:rPr lang="ru-RU" dirty="0" smtClean="0"/>
              <a:t>Здесь мы видим, что команда </a:t>
            </a:r>
            <a:r>
              <a:rPr lang="en-US" dirty="0" smtClean="0"/>
              <a:t>ls </a:t>
            </a:r>
            <a:r>
              <a:rPr lang="ru-RU" dirty="0" smtClean="0"/>
              <a:t>является встроенной в интерпретатор </a:t>
            </a:r>
            <a:r>
              <a:rPr lang="en-US" dirty="0" smtClean="0"/>
              <a:t>Bash.</a:t>
            </a:r>
            <a:endParaRPr lang="en-US" dirty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569" y="3284984"/>
            <a:ext cx="44100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0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Где хранятся приложения и команды в </a:t>
            </a:r>
            <a:r>
              <a:rPr lang="en-US" sz="2800" dirty="0" smtClean="0"/>
              <a:t>Linux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908720"/>
            <a:ext cx="6990233" cy="5256584"/>
          </a:xfrm>
        </p:spPr>
        <p:txBody>
          <a:bodyPr anchor="t">
            <a:normAutofit/>
          </a:bodyPr>
          <a:lstStyle/>
          <a:p>
            <a:pPr marL="320040" lvl="1" indent="0" algn="just">
              <a:buNone/>
            </a:pPr>
            <a:r>
              <a:rPr lang="ru-RU" dirty="0" smtClean="0"/>
              <a:t>Теперь посмотрим команду, которая выполняется в виде приложения, например команда </a:t>
            </a:r>
            <a:r>
              <a:rPr lang="en-US" dirty="0" smtClean="0">
                <a:solidFill>
                  <a:srgbClr val="00B050"/>
                </a:solidFill>
              </a:rPr>
              <a:t>cat:</a:t>
            </a:r>
          </a:p>
          <a:p>
            <a:pPr marL="320040" lvl="1" indent="0" algn="just">
              <a:buNone/>
            </a:pPr>
            <a:endParaRPr lang="en-US" dirty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1830815"/>
            <a:ext cx="5859463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0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Где хранятся приложения и команды в </a:t>
            </a:r>
            <a:r>
              <a:rPr lang="en-US" sz="2800" dirty="0" smtClean="0"/>
              <a:t>Linux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908720"/>
            <a:ext cx="7272808" cy="5256584"/>
          </a:xfrm>
        </p:spPr>
        <p:txBody>
          <a:bodyPr anchor="t">
            <a:normAutofit lnSpcReduction="10000"/>
          </a:bodyPr>
          <a:lstStyle/>
          <a:p>
            <a:pPr marL="320040" lvl="1" indent="0" algn="just">
              <a:buNone/>
            </a:pPr>
            <a:r>
              <a:rPr lang="ru-RU" dirty="0" smtClean="0"/>
              <a:t>Приложения располагаются в нескольких каталогах (получить вывод можно командой </a:t>
            </a:r>
            <a:r>
              <a:rPr lang="en-US" dirty="0" smtClean="0">
                <a:solidFill>
                  <a:srgbClr val="00B050"/>
                </a:solidFill>
              </a:rPr>
              <a:t>echo $PATH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  <a:endParaRPr lang="en-US" dirty="0" smtClean="0"/>
          </a:p>
          <a:p>
            <a:pPr marL="320040" lvl="1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320040" lvl="1" indent="0" algn="just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320040" lvl="1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320040" lvl="1" indent="0" algn="just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320040" lvl="1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320040" lvl="1" indent="0" algn="just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320040" lvl="1" indent="0" algn="just">
              <a:buNone/>
            </a:pPr>
            <a:r>
              <a:rPr lang="ru-RU" dirty="0" smtClean="0"/>
              <a:t>После двоеточия, начинается новый путь каталогов.</a:t>
            </a:r>
          </a:p>
          <a:p>
            <a:pPr marL="320040" lvl="1" indent="0" algn="just">
              <a:buNone/>
            </a:pPr>
            <a:r>
              <a:rPr lang="ru-RU" dirty="0" smtClean="0"/>
              <a:t>Например, если мы добавим исполняемый скрипт в каталог </a:t>
            </a:r>
            <a:r>
              <a:rPr lang="en-US" dirty="0" smtClean="0"/>
              <a:t>/</a:t>
            </a:r>
            <a:r>
              <a:rPr lang="en-US" dirty="0" err="1" smtClean="0"/>
              <a:t>usr</a:t>
            </a:r>
            <a:r>
              <a:rPr lang="en-US" dirty="0" smtClean="0"/>
              <a:t>/local/</a:t>
            </a:r>
            <a:r>
              <a:rPr lang="en-US" dirty="0" err="1" smtClean="0"/>
              <a:t>sbin</a:t>
            </a:r>
            <a:r>
              <a:rPr lang="en-US" dirty="0" smtClean="0"/>
              <a:t> </a:t>
            </a:r>
            <a:r>
              <a:rPr lang="ru-RU" dirty="0" smtClean="0"/>
              <a:t> и назовем его </a:t>
            </a:r>
            <a:r>
              <a:rPr lang="en-US" b="1" dirty="0" smtClean="0"/>
              <a:t>ls</a:t>
            </a:r>
            <a:r>
              <a:rPr lang="en-US" dirty="0" smtClean="0"/>
              <a:t>, </a:t>
            </a:r>
            <a:r>
              <a:rPr lang="ru-RU" dirty="0" smtClean="0"/>
              <a:t>то в интерпретаторе будет исполнятся наше приложение при вызове команды </a:t>
            </a:r>
            <a:r>
              <a:rPr lang="en-US" dirty="0" smtClean="0"/>
              <a:t>ls (</a:t>
            </a:r>
            <a:r>
              <a:rPr lang="ru-RU" dirty="0" smtClean="0"/>
              <a:t>т.к. </a:t>
            </a:r>
            <a:r>
              <a:rPr lang="en-US" dirty="0" smtClean="0"/>
              <a:t>Bash</a:t>
            </a:r>
            <a:r>
              <a:rPr lang="ru-RU" dirty="0"/>
              <a:t> </a:t>
            </a:r>
            <a:r>
              <a:rPr lang="ru-RU" dirty="0" smtClean="0"/>
              <a:t>исполняется то, что находится </a:t>
            </a:r>
            <a:r>
              <a:rPr lang="ru-RU" dirty="0" err="1" smtClean="0"/>
              <a:t>первее</a:t>
            </a:r>
            <a:r>
              <a:rPr lang="ru-RU" dirty="0" smtClean="0"/>
              <a:t>)</a:t>
            </a:r>
            <a:endParaRPr lang="en-US" dirty="0" smtClean="0">
              <a:solidFill>
                <a:srgbClr val="00B050"/>
              </a:solidFill>
            </a:endParaRPr>
          </a:p>
          <a:p>
            <a:pPr marL="320040" lvl="1" indent="0" algn="just">
              <a:buNone/>
            </a:pPr>
            <a:endParaRPr lang="en-US" dirty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98606"/>
            <a:ext cx="8752671" cy="15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56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Где хранятся приложения и команды в </a:t>
            </a:r>
            <a:r>
              <a:rPr lang="en-US" sz="2800" dirty="0" smtClean="0"/>
              <a:t>Linux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908720"/>
            <a:ext cx="7272808" cy="5256584"/>
          </a:xfrm>
        </p:spPr>
        <p:txBody>
          <a:bodyPr anchor="t">
            <a:normAutofit/>
          </a:bodyPr>
          <a:lstStyle/>
          <a:p>
            <a:pPr marL="320040" lvl="1" indent="0" algn="just">
              <a:buNone/>
            </a:pPr>
            <a:r>
              <a:rPr lang="ru-RU" dirty="0" smtClean="0"/>
              <a:t>Вывод каталога </a:t>
            </a:r>
            <a:r>
              <a:rPr lang="en-US" dirty="0" smtClean="0"/>
              <a:t>/bin/</a:t>
            </a:r>
            <a:endParaRPr lang="en-US" dirty="0" smtClean="0">
              <a:solidFill>
                <a:srgbClr val="00B050"/>
              </a:solidFill>
            </a:endParaRPr>
          </a:p>
          <a:p>
            <a:pPr marL="320040" lvl="1" indent="0" algn="just">
              <a:buNone/>
            </a:pPr>
            <a:endParaRPr lang="en-US" dirty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00" y="1340768"/>
            <a:ext cx="7697787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15" y="5256435"/>
            <a:ext cx="47148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Где хранятся приложения и команды в </a:t>
            </a:r>
            <a:r>
              <a:rPr lang="en-US" sz="2800" dirty="0" smtClean="0"/>
              <a:t>Linux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908720"/>
            <a:ext cx="7272808" cy="5256584"/>
          </a:xfrm>
        </p:spPr>
        <p:txBody>
          <a:bodyPr anchor="t">
            <a:normAutofit/>
          </a:bodyPr>
          <a:lstStyle/>
          <a:p>
            <a:pPr marL="320040" lvl="1" indent="0" algn="just">
              <a:buNone/>
            </a:pPr>
            <a:r>
              <a:rPr lang="ru-RU" dirty="0" smtClean="0"/>
              <a:t>Настройки оболочки </a:t>
            </a:r>
            <a:r>
              <a:rPr lang="en-US" dirty="0" smtClean="0"/>
              <a:t>BASH </a:t>
            </a:r>
            <a:r>
              <a:rPr lang="ru-RU" dirty="0" smtClean="0"/>
              <a:t>находятся в домашнем каталоге каждого пользователя в файле 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bashrc</a:t>
            </a:r>
            <a:endParaRPr lang="ru-RU" dirty="0" smtClean="0">
              <a:solidFill>
                <a:srgbClr val="00B050"/>
              </a:solidFill>
            </a:endParaRPr>
          </a:p>
          <a:p>
            <a:pPr marL="320040" lvl="1" indent="0" algn="just">
              <a:buNone/>
            </a:pPr>
            <a:r>
              <a:rPr lang="ru-RU" dirty="0"/>
              <a:t>Это файл переменных </a:t>
            </a:r>
            <a:r>
              <a:rPr lang="ru-RU" dirty="0" smtClean="0"/>
              <a:t>текущего </a:t>
            </a:r>
            <a:r>
              <a:rPr lang="ru-RU" dirty="0"/>
              <a:t>пользователя. Загружается каждый раз, когда пользователь создает терминальный </a:t>
            </a:r>
            <a:r>
              <a:rPr lang="ru-RU" dirty="0" smtClean="0"/>
              <a:t>сеанс. Все </a:t>
            </a:r>
            <a:r>
              <a:rPr lang="ru-RU" dirty="0"/>
              <a:t>переменные окружения, созданные в этом файле вступают в силу каждый раз когда началась новая терминальная сессия.</a:t>
            </a:r>
            <a:endParaRPr lang="en-US" dirty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01008"/>
            <a:ext cx="4433366" cy="306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4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Где хранятся приложения и команды в </a:t>
            </a:r>
            <a:r>
              <a:rPr lang="en-US" sz="2800" dirty="0" smtClean="0"/>
              <a:t>Linux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908720"/>
            <a:ext cx="7272808" cy="5256584"/>
          </a:xfrm>
        </p:spPr>
        <p:txBody>
          <a:bodyPr anchor="t"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rgbClr val="00B050"/>
                </a:solidFill>
              </a:rPr>
              <a:t>.</a:t>
            </a:r>
            <a:r>
              <a:rPr lang="ru-RU" b="1" dirty="0" err="1">
                <a:solidFill>
                  <a:srgbClr val="00B050"/>
                </a:solidFill>
              </a:rPr>
              <a:t>bash_profile</a:t>
            </a:r>
            <a:endParaRPr lang="ru-RU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ru-RU" dirty="0"/>
              <a:t>Эти переменные вступают в силу каждый </a:t>
            </a:r>
            <a:r>
              <a:rPr lang="ru-RU" dirty="0" smtClean="0"/>
              <a:t>раз, </a:t>
            </a:r>
            <a:r>
              <a:rPr lang="ru-RU" dirty="0"/>
              <a:t>когда пользователь подключается удаленно по SSH. Если этот файл отсутствует система будет искать .</a:t>
            </a:r>
            <a:r>
              <a:rPr lang="ru-RU" dirty="0" err="1"/>
              <a:t>bash_login</a:t>
            </a:r>
            <a:r>
              <a:rPr lang="ru-RU" dirty="0"/>
              <a:t> или .</a:t>
            </a:r>
            <a:r>
              <a:rPr lang="ru-RU" dirty="0" err="1"/>
              <a:t>profile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b="1" dirty="0" smtClean="0"/>
              <a:t>/</a:t>
            </a:r>
            <a:r>
              <a:rPr lang="ru-RU" b="1" dirty="0" err="1"/>
              <a:t>etc</a:t>
            </a:r>
            <a:r>
              <a:rPr lang="ru-RU" b="1" dirty="0"/>
              <a:t>/</a:t>
            </a:r>
            <a:r>
              <a:rPr lang="ru-RU" b="1" dirty="0" err="1"/>
              <a:t>environment</a:t>
            </a:r>
            <a:endParaRPr lang="ru-RU" b="1" dirty="0"/>
          </a:p>
          <a:p>
            <a:pPr marL="0" indent="0" algn="just">
              <a:buNone/>
            </a:pPr>
            <a:r>
              <a:rPr lang="ru-RU" dirty="0"/>
              <a:t>Этот файл для создания, редактирования и удаления каких-либо переменных окружения на системном уровне. Переменные окружения, созданные в этом файле доступны для всей системы, для каждого пользователя и даже при удаленном подключении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>
                <a:solidFill>
                  <a:srgbClr val="00B050"/>
                </a:solidFill>
              </a:rPr>
              <a:t>/</a:t>
            </a:r>
            <a:r>
              <a:rPr lang="ru-RU" b="1" dirty="0" err="1">
                <a:solidFill>
                  <a:srgbClr val="00B050"/>
                </a:solidFill>
              </a:rPr>
              <a:t>etc</a:t>
            </a:r>
            <a:r>
              <a:rPr lang="ru-RU" b="1" dirty="0">
                <a:solidFill>
                  <a:srgbClr val="00B050"/>
                </a:solidFill>
              </a:rPr>
              <a:t>/</a:t>
            </a:r>
            <a:r>
              <a:rPr lang="ru-RU" b="1" dirty="0" err="1">
                <a:solidFill>
                  <a:srgbClr val="00B050"/>
                </a:solidFill>
              </a:rPr>
              <a:t>bash.bashrc</a:t>
            </a:r>
            <a:endParaRPr lang="ru-RU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ru-RU" dirty="0"/>
              <a:t>Системный </a:t>
            </a:r>
            <a:r>
              <a:rPr lang="ru-RU" dirty="0" err="1"/>
              <a:t>bashrc</a:t>
            </a:r>
            <a:r>
              <a:rPr lang="ru-RU" dirty="0"/>
              <a:t>. Этот файл выполняется для каждого пользователя, каждый раз когда он создает новую терминальную сессию. Это работает только для локальных пользователей, при подключении через интернет, такие переменные не будут видны.</a:t>
            </a:r>
          </a:p>
          <a:p>
            <a:pPr marL="0" indent="0" algn="just">
              <a:buNone/>
            </a:pPr>
            <a:endParaRPr lang="ru-RU" b="1" dirty="0" smtClean="0"/>
          </a:p>
          <a:p>
            <a:pPr marL="0" indent="0" algn="just">
              <a:buNone/>
            </a:pPr>
            <a:r>
              <a:rPr lang="ru-RU" b="1" dirty="0" smtClean="0">
                <a:solidFill>
                  <a:srgbClr val="00B050"/>
                </a:solidFill>
              </a:rPr>
              <a:t>/</a:t>
            </a:r>
            <a:r>
              <a:rPr lang="ru-RU" b="1" dirty="0" err="1">
                <a:solidFill>
                  <a:srgbClr val="00B050"/>
                </a:solidFill>
              </a:rPr>
              <a:t>etc</a:t>
            </a:r>
            <a:r>
              <a:rPr lang="ru-RU" b="1" dirty="0">
                <a:solidFill>
                  <a:srgbClr val="00B050"/>
                </a:solidFill>
              </a:rPr>
              <a:t>/</a:t>
            </a:r>
            <a:r>
              <a:rPr lang="ru-RU" b="1" dirty="0" err="1">
                <a:solidFill>
                  <a:srgbClr val="00B050"/>
                </a:solidFill>
              </a:rPr>
              <a:t>profile</a:t>
            </a:r>
            <a:endParaRPr lang="ru-RU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ru-RU" dirty="0"/>
              <a:t>Системный файл </a:t>
            </a:r>
            <a:r>
              <a:rPr lang="ru-RU" dirty="0" err="1"/>
              <a:t>profile</a:t>
            </a:r>
            <a:r>
              <a:rPr lang="ru-RU" dirty="0"/>
              <a:t>. Все переменные из этого файла, доступны любому пользователю в системе, </a:t>
            </a:r>
            <a:r>
              <a:rPr lang="ru-RU" b="1" dirty="0"/>
              <a:t>только если он вошел удаленно</a:t>
            </a:r>
            <a:r>
              <a:rPr lang="ru-RU" dirty="0"/>
              <a:t>. Но они не будут доступны, при создании локальной терминальной сессии, то есть если вы просто откроете терминал.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Все </a:t>
            </a:r>
            <a:r>
              <a:rPr lang="ru-RU" dirty="0"/>
              <a:t>переменные окружения </a:t>
            </a:r>
            <a:r>
              <a:rPr lang="ru-RU" dirty="0" err="1"/>
              <a:t>Linux</a:t>
            </a:r>
            <a:r>
              <a:rPr lang="ru-RU" dirty="0"/>
              <a:t> созданные с помощью этих файлов, могут быть </a:t>
            </a:r>
            <a:r>
              <a:rPr lang="ru-RU" dirty="0" smtClean="0"/>
              <a:t>удалены </a:t>
            </a:r>
            <a:r>
              <a:rPr lang="ru-RU" dirty="0"/>
              <a:t>всего лишь удалением их оттуда. Только после каждого изменения, нужно </a:t>
            </a:r>
            <a:r>
              <a:rPr lang="ru-RU" dirty="0" err="1" smtClean="0"/>
              <a:t>перезайти</a:t>
            </a:r>
            <a:r>
              <a:rPr lang="ru-RU" dirty="0" smtClean="0"/>
              <a:t> в </a:t>
            </a:r>
            <a:r>
              <a:rPr lang="ru-RU" dirty="0"/>
              <a:t>систему, либо выполнить </a:t>
            </a:r>
            <a:r>
              <a:rPr lang="ru-RU" dirty="0" smtClean="0"/>
              <a:t>команду</a:t>
            </a:r>
            <a:r>
              <a:rPr lang="ru-RU" dirty="0"/>
              <a:t>:</a:t>
            </a:r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00B050"/>
                </a:solidFill>
              </a:rPr>
              <a:t>source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имя_файла</a:t>
            </a:r>
            <a:endParaRPr lang="ru-RU" dirty="0" smtClean="0">
              <a:solidFill>
                <a:srgbClr val="00B050"/>
              </a:solidFill>
            </a:endParaRPr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en-US" dirty="0" smtClean="0"/>
          </a:p>
          <a:p>
            <a:pPr marL="320040" lvl="1" indent="0" algn="just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82000" y="623731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hlinkClick r:id="rId3"/>
              </a:rPr>
              <a:t>ссылка на источник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Стандартные потоки ввода-вывода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476672"/>
            <a:ext cx="6990233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Поток номер </a:t>
            </a:r>
            <a:r>
              <a:rPr lang="ru-RU" b="1" dirty="0"/>
              <a:t>0</a:t>
            </a:r>
            <a:r>
              <a:rPr lang="ru-RU" dirty="0"/>
              <a:t> (</a:t>
            </a:r>
            <a:r>
              <a:rPr lang="ru-RU" b="1" dirty="0"/>
              <a:t>STDIN</a:t>
            </a:r>
            <a:r>
              <a:rPr lang="ru-RU" dirty="0"/>
              <a:t>) зарезервирован для чтения команд </a:t>
            </a:r>
            <a:r>
              <a:rPr lang="ru-RU" dirty="0" smtClean="0"/>
              <a:t>пользователя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ru-RU" dirty="0"/>
              <a:t>входных данных.</a:t>
            </a:r>
            <a:br>
              <a:rPr lang="ru-RU" dirty="0"/>
            </a:b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Поток </a:t>
            </a:r>
            <a:r>
              <a:rPr lang="ru-RU" dirty="0"/>
              <a:t>номер </a:t>
            </a:r>
            <a:r>
              <a:rPr lang="ru-RU" b="1" dirty="0"/>
              <a:t>1</a:t>
            </a:r>
            <a:r>
              <a:rPr lang="ru-RU" dirty="0"/>
              <a:t> (</a:t>
            </a:r>
            <a:r>
              <a:rPr lang="ru-RU" b="1" dirty="0"/>
              <a:t>STDOUT</a:t>
            </a:r>
            <a:r>
              <a:rPr lang="ru-RU" dirty="0"/>
              <a:t>) зарезервирован для вывода </a:t>
            </a:r>
            <a:r>
              <a:rPr lang="ru-RU" dirty="0" smtClean="0"/>
              <a:t>данных,</a:t>
            </a:r>
            <a:r>
              <a:rPr lang="en-US" dirty="0" smtClean="0"/>
              <a:t> </a:t>
            </a:r>
            <a:r>
              <a:rPr lang="ru-RU" dirty="0" smtClean="0"/>
              <a:t>как </a:t>
            </a:r>
            <a:r>
              <a:rPr lang="ru-RU" dirty="0"/>
              <a:t>правило текстовых.</a:t>
            </a:r>
            <a:br>
              <a:rPr lang="ru-RU" dirty="0"/>
            </a:b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Поток </a:t>
            </a:r>
            <a:r>
              <a:rPr lang="ru-RU" dirty="0"/>
              <a:t>номер </a:t>
            </a:r>
            <a:r>
              <a:rPr lang="ru-RU" b="1" dirty="0"/>
              <a:t>2</a:t>
            </a:r>
            <a:r>
              <a:rPr lang="ru-RU" dirty="0"/>
              <a:t> (</a:t>
            </a:r>
            <a:r>
              <a:rPr lang="ru-RU" b="1" dirty="0"/>
              <a:t>STDERR</a:t>
            </a:r>
            <a:r>
              <a:rPr lang="ru-RU" dirty="0"/>
              <a:t>) зарезервирован для вывода </a:t>
            </a:r>
            <a:r>
              <a:rPr lang="ru-RU" dirty="0" smtClean="0"/>
              <a:t>диагностических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/>
              <a:t>отладочных сообщений в текстовом виде.</a:t>
            </a:r>
            <a:br>
              <a:rPr lang="ru-RU" dirty="0"/>
            </a:b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случае с потоками 1 и 2 один символ </a:t>
            </a:r>
            <a:r>
              <a:rPr lang="ru-RU" b="1" dirty="0">
                <a:solidFill>
                  <a:srgbClr val="00B050"/>
                </a:solidFill>
              </a:rPr>
              <a:t>&gt;</a:t>
            </a:r>
            <a:r>
              <a:rPr lang="ru-RU" dirty="0"/>
              <a:t> означает </a:t>
            </a:r>
            <a:r>
              <a:rPr lang="ru-RU" b="1" dirty="0" smtClean="0"/>
              <a:t>перезапись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удвоенный </a:t>
            </a:r>
            <a:r>
              <a:rPr lang="ru-RU" b="1" dirty="0">
                <a:solidFill>
                  <a:srgbClr val="00B050"/>
                </a:solidFill>
              </a:rPr>
              <a:t>&gt;&gt;</a:t>
            </a:r>
            <a:r>
              <a:rPr lang="ru-RU" dirty="0"/>
              <a:t> — </a:t>
            </a:r>
            <a:r>
              <a:rPr lang="ru-RU" b="1" dirty="0" err="1"/>
              <a:t>дозапись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2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Конвейер (</a:t>
            </a:r>
            <a:r>
              <a:rPr lang="ru-RU" sz="2800" dirty="0" err="1"/>
              <a:t>пайп</a:t>
            </a:r>
            <a:r>
              <a:rPr lang="ru-RU" sz="2800" dirty="0"/>
              <a:t>)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476672"/>
            <a:ext cx="6990233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В операционной системе у каждого процесса </a:t>
            </a:r>
            <a:r>
              <a:rPr lang="ru-RU" dirty="0"/>
              <a:t>есть стандартные потоки ввода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вывода</a:t>
            </a:r>
            <a:r>
              <a:rPr lang="ru-RU" dirty="0"/>
              <a:t>, их можно перенаправлять один в другой (вывод </a:t>
            </a:r>
            <a:r>
              <a:rPr lang="ru-RU" dirty="0" smtClean="0"/>
              <a:t>одной</a:t>
            </a:r>
            <a:r>
              <a:rPr lang="en-US" dirty="0" smtClean="0"/>
              <a:t> </a:t>
            </a:r>
            <a:r>
              <a:rPr lang="ru-RU" dirty="0" smtClean="0"/>
              <a:t>команды </a:t>
            </a:r>
            <a:r>
              <a:rPr lang="ru-RU" dirty="0"/>
              <a:t>на ввод другой).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Делается </a:t>
            </a:r>
            <a:r>
              <a:rPr lang="ru-RU" dirty="0"/>
              <a:t>это с помощью, так </a:t>
            </a:r>
            <a:r>
              <a:rPr lang="ru-RU" dirty="0" smtClean="0"/>
              <a:t>называемого,</a:t>
            </a:r>
            <a:r>
              <a:rPr lang="en-US" dirty="0" smtClean="0"/>
              <a:t> </a:t>
            </a:r>
            <a:r>
              <a:rPr lang="ru-RU" b="1" dirty="0" err="1" smtClean="0"/>
              <a:t>пайпа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ru-RU" b="1" dirty="0"/>
              <a:t>конвейера</a:t>
            </a:r>
            <a:r>
              <a:rPr lang="ru-RU" dirty="0"/>
              <a:t>, в синтаксисе командной строки </a:t>
            </a:r>
            <a:r>
              <a:rPr lang="ru-RU" dirty="0" smtClean="0"/>
              <a:t>обычно</a:t>
            </a:r>
            <a:r>
              <a:rPr lang="en-US" dirty="0" smtClean="0"/>
              <a:t> </a:t>
            </a:r>
            <a:r>
              <a:rPr lang="ru-RU" dirty="0" smtClean="0"/>
              <a:t>представленного </a:t>
            </a:r>
            <a:r>
              <a:rPr lang="ru-RU" dirty="0"/>
              <a:t>в виде одной вертикальной черты </a:t>
            </a:r>
            <a:r>
              <a:rPr lang="ru-RU" b="1" dirty="0">
                <a:solidFill>
                  <a:srgbClr val="00B050"/>
                </a:solidFill>
              </a:rPr>
              <a:t>|</a:t>
            </a:r>
            <a:r>
              <a:rPr lang="ru-RU" dirty="0"/>
              <a:t>:</a:t>
            </a:r>
            <a:br>
              <a:rPr lang="ru-RU" dirty="0"/>
            </a:br>
            <a:r>
              <a:rPr lang="ru-RU" i="1" dirty="0" smtClean="0"/>
              <a:t>например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command1 | command2</a:t>
            </a:r>
            <a:br>
              <a:rPr lang="ru-RU" dirty="0"/>
            </a:br>
            <a:r>
              <a:rPr lang="ru-RU" dirty="0" err="1"/>
              <a:t>ls</a:t>
            </a:r>
            <a:r>
              <a:rPr lang="ru-RU" dirty="0"/>
              <a:t> -</a:t>
            </a:r>
            <a:r>
              <a:rPr lang="ru-RU" dirty="0" err="1"/>
              <a:t>lh</a:t>
            </a:r>
            <a:r>
              <a:rPr lang="ru-RU" dirty="0"/>
              <a:t>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log</a:t>
            </a:r>
            <a:r>
              <a:rPr lang="ru-RU" dirty="0"/>
              <a:t> | </a:t>
            </a:r>
            <a:r>
              <a:rPr lang="ru-RU" dirty="0" err="1"/>
              <a:t>grep</a:t>
            </a:r>
            <a:r>
              <a:rPr lang="ru-RU" dirty="0"/>
              <a:t> </a:t>
            </a:r>
            <a:r>
              <a:rPr lang="ru-RU" dirty="0" err="1"/>
              <a:t>root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841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/>
              <a:t>Аппаратура ввода-вывода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45552"/>
            <a:ext cx="7255346" cy="357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8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/>
              <a:t>Работа с файлами и </a:t>
            </a:r>
            <a:r>
              <a:rPr lang="ru-RU" sz="2800" b="1" dirty="0" smtClean="0"/>
              <a:t>каталогами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620688"/>
            <a:ext cx="6990233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pwd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— вывести рабочую директорию;</a:t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cd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[цель] — перейти в </a:t>
            </a:r>
            <a:r>
              <a:rPr lang="ru-RU" dirty="0" smtClean="0"/>
              <a:t>каталог</a:t>
            </a:r>
            <a:r>
              <a:rPr lang="en-US" dirty="0" smtClean="0"/>
              <a:t>, </a:t>
            </a:r>
            <a:r>
              <a:rPr lang="ru-RU" dirty="0" smtClean="0"/>
              <a:t>если </a:t>
            </a:r>
            <a:r>
              <a:rPr lang="ru-RU" dirty="0"/>
              <a:t>не указывать цель— в домашний каталог пользователя;</a:t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mkdir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цель — создать каталог;</a:t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touch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цель — создать пустой файл;</a:t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ls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[цель] — просмотр содержимого каталога</a:t>
            </a:r>
            <a:br>
              <a:rPr lang="ru-RU" dirty="0"/>
            </a:br>
            <a:r>
              <a:rPr lang="ru-RU" dirty="0" smtClean="0"/>
              <a:t>если </a:t>
            </a:r>
            <a:r>
              <a:rPr lang="ru-RU" dirty="0"/>
              <a:t>не указывать цель — просмотр содержимого </a:t>
            </a:r>
            <a:r>
              <a:rPr lang="ru-RU" dirty="0" smtClean="0"/>
              <a:t>рабочего</a:t>
            </a:r>
            <a:r>
              <a:rPr lang="en-US" dirty="0" smtClean="0"/>
              <a:t> </a:t>
            </a:r>
            <a:r>
              <a:rPr lang="ru-RU" dirty="0" smtClean="0"/>
              <a:t>каталога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-</a:t>
            </a:r>
            <a:r>
              <a:rPr lang="ru-RU" b="1" dirty="0"/>
              <a:t>l </a:t>
            </a:r>
            <a:r>
              <a:rPr lang="ru-RU" dirty="0"/>
              <a:t>— длинный (подробный) вывод</a:t>
            </a:r>
            <a:br>
              <a:rPr lang="ru-RU" dirty="0"/>
            </a:br>
            <a:r>
              <a:rPr lang="ru-RU" b="1" dirty="0" smtClean="0"/>
              <a:t>-</a:t>
            </a:r>
            <a:r>
              <a:rPr lang="ru-RU" b="1" dirty="0"/>
              <a:t>a </a:t>
            </a:r>
            <a:r>
              <a:rPr lang="ru-RU" dirty="0"/>
              <a:t>— отображение скрытых (начинающихся с точки) файлов и</a:t>
            </a:r>
            <a:br>
              <a:rPr lang="ru-RU" dirty="0"/>
            </a:br>
            <a:r>
              <a:rPr lang="ru-RU" dirty="0"/>
              <a:t>каталогов</a:t>
            </a:r>
            <a:br>
              <a:rPr lang="ru-RU" dirty="0"/>
            </a:br>
            <a:r>
              <a:rPr lang="ru-RU" b="1" dirty="0" smtClean="0"/>
              <a:t>-</a:t>
            </a:r>
            <a:r>
              <a:rPr lang="ru-RU" b="1" dirty="0"/>
              <a:t>h </a:t>
            </a:r>
            <a:r>
              <a:rPr lang="ru-RU" dirty="0"/>
              <a:t>— «</a:t>
            </a:r>
            <a:r>
              <a:rPr lang="ru-RU" dirty="0" err="1"/>
              <a:t>человекочитаемый</a:t>
            </a:r>
            <a:r>
              <a:rPr lang="ru-RU" dirty="0"/>
              <a:t>» вывод размеров файлов;</a:t>
            </a:r>
          </a:p>
        </p:txBody>
      </p:sp>
    </p:spTree>
    <p:extLst>
      <p:ext uri="{BB962C8B-B14F-4D97-AF65-F5344CB8AC3E}">
        <p14:creationId xmlns:p14="http://schemas.microsoft.com/office/powerpoint/2010/main" val="15041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Работа с файлами и каталогами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620688"/>
            <a:ext cx="6990233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cp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&lt;</a:t>
            </a:r>
            <a:r>
              <a:rPr lang="ru-RU" dirty="0" smtClean="0"/>
              <a:t>источник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цель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/>
              <a:t>— копирует источник в цель (</a:t>
            </a: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ru-RU" dirty="0" smtClean="0"/>
              <a:t>источников </a:t>
            </a:r>
            <a:r>
              <a:rPr lang="ru-RU" dirty="0"/>
              <a:t>несколько, то цель должна быть каталогом)</a:t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-R — рекурсивно </a:t>
            </a:r>
            <a:r>
              <a:rPr lang="ru-RU" dirty="0" smtClean="0"/>
              <a:t>(означает скопировать и все что внутри, например каталога)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</a:t>
            </a:r>
            <a:r>
              <a:rPr lang="ru-RU" dirty="0"/>
              <a:t>v — вывести подробности о выполняемых операциях;</a:t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mv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/>
              <a:t>&lt;</a:t>
            </a:r>
            <a:r>
              <a:rPr lang="ru-RU" dirty="0"/>
              <a:t>источник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цель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smtClean="0"/>
              <a:t> — </a:t>
            </a:r>
            <a:r>
              <a:rPr lang="ru-RU" dirty="0"/>
              <a:t>перемещает исходный файл </a:t>
            </a:r>
            <a:r>
              <a:rPr lang="ru-RU" dirty="0" smtClean="0"/>
              <a:t>в целевой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-v — вывести подробности о выполняемых операциях;</a:t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ln</a:t>
            </a:r>
            <a:r>
              <a:rPr lang="ru-RU" b="1" dirty="0">
                <a:solidFill>
                  <a:srgbClr val="00B050"/>
                </a:solidFill>
              </a:rPr>
              <a:t> -s </a:t>
            </a:r>
            <a:r>
              <a:rPr lang="en-US" dirty="0"/>
              <a:t>&lt;</a:t>
            </a:r>
            <a:r>
              <a:rPr lang="ru-RU" dirty="0"/>
              <a:t>источник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цель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smtClean="0"/>
              <a:t>— </a:t>
            </a:r>
            <a:r>
              <a:rPr lang="ru-RU" dirty="0"/>
              <a:t>создать символьную ссылку </a:t>
            </a:r>
            <a:r>
              <a:rPr lang="en-US" dirty="0"/>
              <a:t>&lt;</a:t>
            </a:r>
            <a:r>
              <a:rPr lang="ru-RU" dirty="0"/>
              <a:t>цель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smtClean="0"/>
              <a:t>на источник </a:t>
            </a:r>
            <a:r>
              <a:rPr lang="en-US" dirty="0"/>
              <a:t>&lt;</a:t>
            </a:r>
            <a:r>
              <a:rPr lang="ru-RU" dirty="0"/>
              <a:t>источник</a:t>
            </a:r>
            <a:r>
              <a:rPr lang="en-US" dirty="0"/>
              <a:t>&gt;</a:t>
            </a:r>
            <a:r>
              <a:rPr lang="ru-RU" dirty="0"/>
              <a:t> </a:t>
            </a:r>
            <a:br>
              <a:rPr lang="ru-RU" dirty="0"/>
            </a:br>
            <a:r>
              <a:rPr lang="ru-RU" i="1" dirty="0" smtClean="0"/>
              <a:t>для </a:t>
            </a:r>
            <a:r>
              <a:rPr lang="ru-RU" i="1" dirty="0"/>
              <a:t>создания жёсткой ссылки нужно выполнить команду без -s,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но жёсткие ссылки на практике применяются очень редко;</a:t>
            </a:r>
          </a:p>
        </p:txBody>
      </p:sp>
    </p:spTree>
    <p:extLst>
      <p:ext uri="{BB962C8B-B14F-4D97-AF65-F5344CB8AC3E}">
        <p14:creationId xmlns:p14="http://schemas.microsoft.com/office/powerpoint/2010/main" val="33559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Работа с файлами и каталогами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620688"/>
            <a:ext cx="6990233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cp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&lt;</a:t>
            </a:r>
            <a:r>
              <a:rPr lang="ru-RU" dirty="0" smtClean="0"/>
              <a:t>источник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цель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/>
              <a:t>— копирует источник в цель (</a:t>
            </a:r>
            <a:r>
              <a:rPr lang="ru-RU" dirty="0" smtClean="0"/>
              <a:t>если</a:t>
            </a:r>
            <a:r>
              <a:rPr lang="en-US" dirty="0" smtClean="0"/>
              <a:t> </a:t>
            </a:r>
            <a:r>
              <a:rPr lang="ru-RU" dirty="0" smtClean="0"/>
              <a:t>источников </a:t>
            </a:r>
            <a:r>
              <a:rPr lang="ru-RU" dirty="0"/>
              <a:t>несколько, то цель должна быть каталогом)</a:t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-R — рекурсивно </a:t>
            </a:r>
            <a:r>
              <a:rPr lang="ru-RU" dirty="0" smtClean="0"/>
              <a:t>(означает скопировать и все что внутри, например каталога)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</a:t>
            </a:r>
            <a:r>
              <a:rPr lang="ru-RU" dirty="0"/>
              <a:t>v — вывести подробности о выполняемых операциях;</a:t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mv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/>
              <a:t>&lt;</a:t>
            </a:r>
            <a:r>
              <a:rPr lang="ru-RU" dirty="0"/>
              <a:t>источник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цель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smtClean="0"/>
              <a:t> — </a:t>
            </a:r>
            <a:r>
              <a:rPr lang="ru-RU" dirty="0"/>
              <a:t>перемещает исходный файл </a:t>
            </a:r>
            <a:r>
              <a:rPr lang="ru-RU" dirty="0" smtClean="0"/>
              <a:t>в целевой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-v — вывести подробности о выполняемых операциях;</a:t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ln</a:t>
            </a:r>
            <a:r>
              <a:rPr lang="ru-RU" b="1" dirty="0">
                <a:solidFill>
                  <a:srgbClr val="00B050"/>
                </a:solidFill>
              </a:rPr>
              <a:t> -s </a:t>
            </a:r>
            <a:r>
              <a:rPr lang="en-US" dirty="0"/>
              <a:t>&lt;</a:t>
            </a:r>
            <a:r>
              <a:rPr lang="ru-RU" dirty="0"/>
              <a:t>источник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цель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smtClean="0"/>
              <a:t>— </a:t>
            </a:r>
            <a:r>
              <a:rPr lang="ru-RU" dirty="0"/>
              <a:t>создать символьную ссылку </a:t>
            </a:r>
            <a:r>
              <a:rPr lang="en-US" dirty="0"/>
              <a:t>&lt;</a:t>
            </a:r>
            <a:r>
              <a:rPr lang="ru-RU" dirty="0"/>
              <a:t>цель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smtClean="0"/>
              <a:t>на источник </a:t>
            </a:r>
            <a:r>
              <a:rPr lang="en-US" dirty="0"/>
              <a:t>&lt;</a:t>
            </a:r>
            <a:r>
              <a:rPr lang="ru-RU" dirty="0"/>
              <a:t>источник</a:t>
            </a:r>
            <a:r>
              <a:rPr lang="en-US" dirty="0"/>
              <a:t>&gt;</a:t>
            </a:r>
            <a:r>
              <a:rPr lang="ru-RU" dirty="0"/>
              <a:t> </a:t>
            </a:r>
            <a:br>
              <a:rPr lang="ru-RU" dirty="0"/>
            </a:br>
            <a:r>
              <a:rPr lang="ru-RU" i="1" dirty="0" smtClean="0"/>
              <a:t>для </a:t>
            </a:r>
            <a:r>
              <a:rPr lang="ru-RU" i="1" dirty="0"/>
              <a:t>создания жёсткой ссылки нужно выполнить команду без -s,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но жёсткие ссылки на практике применяются очень редко;</a:t>
            </a:r>
          </a:p>
        </p:txBody>
      </p:sp>
    </p:spTree>
    <p:extLst>
      <p:ext uri="{BB962C8B-B14F-4D97-AF65-F5344CB8AC3E}">
        <p14:creationId xmlns:p14="http://schemas.microsoft.com/office/powerpoint/2010/main" val="8252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Работа с файлами и каталогами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620688"/>
            <a:ext cx="6990233" cy="5400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rm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ru-RU" dirty="0" smtClean="0"/>
              <a:t>цель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/>
              <a:t>— удалить файл</a:t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-R — рекурсивно (если нужно удалить каталог вместе с</a:t>
            </a:r>
            <a:br>
              <a:rPr lang="ru-RU" dirty="0"/>
            </a:br>
            <a:r>
              <a:rPr lang="ru-RU" dirty="0"/>
              <a:t>содержимым)</a:t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-v — вывести подробности о выполняемых операциях;</a:t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rmdir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&lt;</a:t>
            </a:r>
            <a:r>
              <a:rPr lang="ru-RU" dirty="0" smtClean="0"/>
              <a:t>цель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/>
              <a:t>— удалить пустую директорию</a:t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-v — вывести подробности о выполняемых операциях;</a:t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df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&lt;</a:t>
            </a:r>
            <a:r>
              <a:rPr lang="ru-RU" dirty="0" smtClean="0"/>
              <a:t>цель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dirty="0"/>
              <a:t>— показать свободное место на файловых системах</a:t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-h — аналогично </a:t>
            </a:r>
            <a:r>
              <a:rPr lang="ru-RU" dirty="0" err="1"/>
              <a:t>ls</a:t>
            </a:r>
            <a:r>
              <a:rPr lang="ru-RU" dirty="0"/>
              <a:t>, </a:t>
            </a:r>
            <a:r>
              <a:rPr lang="ru-RU" dirty="0" err="1"/>
              <a:t>человекочитаемый</a:t>
            </a:r>
            <a:r>
              <a:rPr lang="ru-RU" dirty="0"/>
              <a:t> формат объёма</a:t>
            </a:r>
            <a:br>
              <a:rPr lang="ru-RU" dirty="0"/>
            </a:br>
            <a:r>
              <a:rPr lang="ru-RU" dirty="0"/>
              <a:t>данных;</a:t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du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/>
              <a:t>&lt;</a:t>
            </a:r>
            <a:r>
              <a:rPr lang="ru-RU" dirty="0"/>
              <a:t>цель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smtClean="0"/>
              <a:t>— </a:t>
            </a:r>
            <a:r>
              <a:rPr lang="ru-RU" dirty="0"/>
              <a:t>показать занятое указанной целью место</a:t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-h — аналогично </a:t>
            </a:r>
            <a:r>
              <a:rPr lang="ru-RU" dirty="0" err="1"/>
              <a:t>ls</a:t>
            </a:r>
            <a:r>
              <a:rPr lang="ru-RU" dirty="0"/>
              <a:t>, </a:t>
            </a:r>
            <a:r>
              <a:rPr lang="ru-RU" dirty="0" err="1"/>
              <a:t>человекочитаемый</a:t>
            </a:r>
            <a:r>
              <a:rPr lang="ru-RU" dirty="0"/>
              <a:t> формат объёма</a:t>
            </a:r>
            <a:br>
              <a:rPr lang="ru-RU" dirty="0"/>
            </a:br>
            <a:r>
              <a:rPr lang="ru-RU" dirty="0"/>
              <a:t>данных;</a:t>
            </a:r>
          </a:p>
        </p:txBody>
      </p:sp>
    </p:spTree>
    <p:extLst>
      <p:ext uri="{BB962C8B-B14F-4D97-AF65-F5344CB8AC3E}">
        <p14:creationId xmlns:p14="http://schemas.microsoft.com/office/powerpoint/2010/main" val="1954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Работа с файлами и каталогами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620688"/>
            <a:ext cx="7272808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tar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— </a:t>
            </a:r>
            <a:r>
              <a:rPr lang="ru-RU" dirty="0" smtClean="0"/>
              <a:t>работа </a:t>
            </a:r>
            <a:r>
              <a:rPr lang="ru-RU" dirty="0"/>
              <a:t>с архивом формата </a:t>
            </a:r>
            <a:r>
              <a:rPr lang="ru-RU" dirty="0" err="1"/>
              <a:t>tar</a:t>
            </a:r>
            <a:r>
              <a:rPr lang="ru-RU" dirty="0"/>
              <a:t> (</a:t>
            </a:r>
            <a:r>
              <a:rPr lang="ru-RU" dirty="0" err="1"/>
              <a:t>tape</a:t>
            </a:r>
            <a:r>
              <a:rPr lang="ru-RU" dirty="0"/>
              <a:t> </a:t>
            </a:r>
            <a:r>
              <a:rPr lang="ru-RU" dirty="0" err="1"/>
              <a:t>archiver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 smtClean="0"/>
              <a:t>команда </a:t>
            </a:r>
            <a:r>
              <a:rPr lang="ru-RU" dirty="0"/>
              <a:t>по историческим причинам чувствительна к </a:t>
            </a:r>
            <a:r>
              <a:rPr lang="ru-RU" dirty="0" smtClean="0"/>
              <a:t>порядку</a:t>
            </a:r>
            <a:r>
              <a:rPr lang="en-US" dirty="0" smtClean="0"/>
              <a:t> </a:t>
            </a:r>
            <a:r>
              <a:rPr lang="ru-RU" dirty="0" smtClean="0"/>
              <a:t>аргументов</a:t>
            </a:r>
            <a:r>
              <a:rPr lang="ru-RU" dirty="0"/>
              <a:t>, по умолчанию работает с STDIN / STDOUT</a:t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-f цель — работать с файлом, указанным в качестве цели</a:t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-c — создать (</a:t>
            </a:r>
            <a:r>
              <a:rPr lang="ru-RU" dirty="0" err="1"/>
              <a:t>Create</a:t>
            </a:r>
            <a:r>
              <a:rPr lang="ru-RU" dirty="0"/>
              <a:t>) архив</a:t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-x — распаковать (</a:t>
            </a:r>
            <a:r>
              <a:rPr lang="ru-RU" dirty="0" err="1"/>
              <a:t>eXtract</a:t>
            </a:r>
            <a:r>
              <a:rPr lang="ru-RU" dirty="0"/>
              <a:t>) архив;</a:t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find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/>
              <a:t>&lt;</a:t>
            </a:r>
            <a:r>
              <a:rPr lang="ru-RU" dirty="0"/>
              <a:t>цель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smtClean="0"/>
              <a:t>— </a:t>
            </a:r>
            <a:r>
              <a:rPr lang="ru-RU" dirty="0"/>
              <a:t>рекурсивно найти и вывести в консоль </a:t>
            </a:r>
            <a:r>
              <a:rPr lang="ru-RU" dirty="0" smtClean="0"/>
              <a:t>список</a:t>
            </a:r>
            <a:r>
              <a:rPr lang="en-US" dirty="0" smtClean="0"/>
              <a:t> </a:t>
            </a:r>
            <a:r>
              <a:rPr lang="ru-RU" dirty="0" smtClean="0"/>
              <a:t>файлов </a:t>
            </a:r>
            <a:r>
              <a:rPr lang="ru-RU" dirty="0"/>
              <a:t>и директорий внутри цели</a:t>
            </a:r>
            <a:br>
              <a:rPr lang="ru-RU" dirty="0"/>
            </a:br>
            <a:r>
              <a:rPr lang="ru-RU" dirty="0" smtClean="0"/>
              <a:t>подобно </a:t>
            </a:r>
            <a:r>
              <a:rPr lang="ru-RU" dirty="0" err="1"/>
              <a:t>tar</a:t>
            </a:r>
            <a:r>
              <a:rPr lang="ru-RU" dirty="0"/>
              <a:t> обладает своеобразной </a:t>
            </a:r>
            <a:r>
              <a:rPr lang="en-US" dirty="0" smtClean="0"/>
              <a:t> </a:t>
            </a:r>
            <a:r>
              <a:rPr lang="ru-RU" dirty="0" smtClean="0"/>
              <a:t>чувствительностью к</a:t>
            </a:r>
            <a:r>
              <a:rPr lang="en-US" dirty="0" smtClean="0"/>
              <a:t> </a:t>
            </a:r>
            <a:r>
              <a:rPr lang="ru-RU" dirty="0" smtClean="0"/>
              <a:t>порядку аргументов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использует длинные опции, но с одним «-».</a:t>
            </a:r>
          </a:p>
        </p:txBody>
      </p:sp>
    </p:spTree>
    <p:extLst>
      <p:ext uri="{BB962C8B-B14F-4D97-AF65-F5344CB8AC3E}">
        <p14:creationId xmlns:p14="http://schemas.microsoft.com/office/powerpoint/2010/main" val="167754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Работа с файлами и каталогами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620688"/>
            <a:ext cx="7272808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tar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— </a:t>
            </a:r>
            <a:r>
              <a:rPr lang="ru-RU" dirty="0" smtClean="0"/>
              <a:t>работа </a:t>
            </a:r>
            <a:r>
              <a:rPr lang="ru-RU" dirty="0"/>
              <a:t>с архивом формата </a:t>
            </a:r>
            <a:r>
              <a:rPr lang="ru-RU" dirty="0" err="1"/>
              <a:t>tar</a:t>
            </a:r>
            <a:r>
              <a:rPr lang="ru-RU" dirty="0"/>
              <a:t> (</a:t>
            </a:r>
            <a:r>
              <a:rPr lang="ru-RU" dirty="0" err="1"/>
              <a:t>tape</a:t>
            </a:r>
            <a:r>
              <a:rPr lang="ru-RU" dirty="0"/>
              <a:t> </a:t>
            </a:r>
            <a:r>
              <a:rPr lang="ru-RU" dirty="0" err="1"/>
              <a:t>archiver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 smtClean="0"/>
              <a:t>команда </a:t>
            </a:r>
            <a:r>
              <a:rPr lang="ru-RU" dirty="0"/>
              <a:t>по историческим причинам чувствительна к </a:t>
            </a:r>
            <a:r>
              <a:rPr lang="ru-RU" dirty="0" smtClean="0"/>
              <a:t>порядку</a:t>
            </a:r>
            <a:r>
              <a:rPr lang="en-US" dirty="0" smtClean="0"/>
              <a:t> </a:t>
            </a:r>
            <a:r>
              <a:rPr lang="ru-RU" dirty="0" smtClean="0"/>
              <a:t>аргументов</a:t>
            </a:r>
            <a:r>
              <a:rPr lang="ru-RU" dirty="0"/>
              <a:t>, по умолчанию работает с STDIN / STDOUT</a:t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-f цель — работать с файлом, указанным в качестве цели</a:t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-c — создать (</a:t>
            </a:r>
            <a:r>
              <a:rPr lang="ru-RU" dirty="0" err="1"/>
              <a:t>Create</a:t>
            </a:r>
            <a:r>
              <a:rPr lang="ru-RU" dirty="0"/>
              <a:t>) архив</a:t>
            </a:r>
            <a:br>
              <a:rPr lang="ru-RU" dirty="0"/>
            </a:br>
            <a:r>
              <a:rPr lang="ru-RU" dirty="0" smtClean="0"/>
              <a:t> </a:t>
            </a:r>
            <a:r>
              <a:rPr lang="ru-RU" dirty="0"/>
              <a:t>-x — распаковать (</a:t>
            </a:r>
            <a:r>
              <a:rPr lang="ru-RU" dirty="0" err="1"/>
              <a:t>eXtract</a:t>
            </a:r>
            <a:r>
              <a:rPr lang="ru-RU" dirty="0"/>
              <a:t>) архив;</a:t>
            </a:r>
            <a:br>
              <a:rPr lang="ru-RU" dirty="0"/>
            </a:br>
            <a:r>
              <a:rPr lang="ru-RU" dirty="0"/>
              <a:t>● </a:t>
            </a:r>
            <a:r>
              <a:rPr lang="ru-RU" b="1" dirty="0" err="1">
                <a:solidFill>
                  <a:srgbClr val="00B050"/>
                </a:solidFill>
              </a:rPr>
              <a:t>find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/>
              <a:t>&lt;</a:t>
            </a:r>
            <a:r>
              <a:rPr lang="ru-RU" dirty="0"/>
              <a:t>цель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smtClean="0"/>
              <a:t>— </a:t>
            </a:r>
            <a:r>
              <a:rPr lang="ru-RU" dirty="0"/>
              <a:t>рекурсивно найти и вывести в консоль </a:t>
            </a:r>
            <a:r>
              <a:rPr lang="ru-RU" dirty="0" smtClean="0"/>
              <a:t>список</a:t>
            </a:r>
            <a:r>
              <a:rPr lang="en-US" dirty="0" smtClean="0"/>
              <a:t> </a:t>
            </a:r>
            <a:r>
              <a:rPr lang="ru-RU" dirty="0" smtClean="0"/>
              <a:t>файлов </a:t>
            </a:r>
            <a:r>
              <a:rPr lang="ru-RU" dirty="0"/>
              <a:t>и директорий внутри цели</a:t>
            </a:r>
            <a:br>
              <a:rPr lang="ru-RU" dirty="0"/>
            </a:br>
            <a:r>
              <a:rPr lang="ru-RU" dirty="0" smtClean="0"/>
              <a:t>подобно </a:t>
            </a:r>
            <a:r>
              <a:rPr lang="ru-RU" dirty="0" err="1"/>
              <a:t>tar</a:t>
            </a:r>
            <a:r>
              <a:rPr lang="ru-RU" dirty="0"/>
              <a:t> обладает своеобразной </a:t>
            </a:r>
            <a:r>
              <a:rPr lang="en-US" dirty="0" smtClean="0"/>
              <a:t> </a:t>
            </a:r>
            <a:r>
              <a:rPr lang="ru-RU" dirty="0" smtClean="0"/>
              <a:t>чувствительностью к</a:t>
            </a:r>
            <a:r>
              <a:rPr lang="en-US" dirty="0" smtClean="0"/>
              <a:t> </a:t>
            </a:r>
            <a:r>
              <a:rPr lang="ru-RU" dirty="0" smtClean="0"/>
              <a:t>порядку аргументов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использует длинные опции, но с одним «-».</a:t>
            </a:r>
          </a:p>
        </p:txBody>
      </p:sp>
    </p:spTree>
    <p:extLst>
      <p:ext uri="{BB962C8B-B14F-4D97-AF65-F5344CB8AC3E}">
        <p14:creationId xmlns:p14="http://schemas.microsoft.com/office/powerpoint/2010/main" val="31868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Работа с пакетным менеджером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043608" y="620688"/>
            <a:ext cx="7272808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● </a:t>
            </a:r>
            <a:r>
              <a:rPr lang="en-US" dirty="0"/>
              <a:t>apt — </a:t>
            </a:r>
            <a:r>
              <a:rPr lang="ru-RU" dirty="0"/>
              <a:t>пакетный менеджер </a:t>
            </a:r>
            <a:r>
              <a:rPr lang="en-US" dirty="0" err="1"/>
              <a:t>debian</a:t>
            </a:r>
            <a:r>
              <a:rPr lang="en-US" dirty="0"/>
              <a:t>, Ubuntu, </a:t>
            </a:r>
            <a:r>
              <a:rPr lang="ru-RU" dirty="0" smtClean="0"/>
              <a:t>стандартные команды</a:t>
            </a:r>
            <a:r>
              <a:rPr lang="ru-RU" dirty="0"/>
              <a:t>:</a:t>
            </a:r>
            <a:br>
              <a:rPr lang="ru-RU" dirty="0"/>
            </a:br>
            <a:r>
              <a:rPr lang="en-US" b="1" dirty="0" smtClean="0">
                <a:solidFill>
                  <a:srgbClr val="00B050"/>
                </a:solidFill>
              </a:rPr>
              <a:t>apt </a:t>
            </a:r>
            <a:r>
              <a:rPr lang="en-US" b="1" dirty="0">
                <a:solidFill>
                  <a:srgbClr val="00B050"/>
                </a:solidFill>
              </a:rPr>
              <a:t>update </a:t>
            </a:r>
            <a:r>
              <a:rPr lang="en-US" dirty="0"/>
              <a:t>— </a:t>
            </a:r>
            <a:r>
              <a:rPr lang="ru-RU" dirty="0"/>
              <a:t>обновить локальную базу</a:t>
            </a:r>
            <a:br>
              <a:rPr lang="ru-RU" dirty="0"/>
            </a:br>
            <a:r>
              <a:rPr lang="en-US" b="1" dirty="0" smtClean="0">
                <a:solidFill>
                  <a:srgbClr val="00B050"/>
                </a:solidFill>
              </a:rPr>
              <a:t>apt </a:t>
            </a:r>
            <a:r>
              <a:rPr lang="en-US" b="1" dirty="0">
                <a:solidFill>
                  <a:srgbClr val="00B050"/>
                </a:solidFill>
              </a:rPr>
              <a:t>upgrade </a:t>
            </a:r>
            <a:r>
              <a:rPr lang="en-US" dirty="0"/>
              <a:t>— </a:t>
            </a:r>
            <a:r>
              <a:rPr lang="ru-RU" dirty="0"/>
              <a:t>обновить установленные пакеты</a:t>
            </a:r>
            <a:br>
              <a:rPr lang="ru-RU" dirty="0"/>
            </a:br>
            <a:r>
              <a:rPr lang="en-US" b="1" dirty="0" smtClean="0">
                <a:solidFill>
                  <a:srgbClr val="00B050"/>
                </a:solidFill>
              </a:rPr>
              <a:t>apt </a:t>
            </a:r>
            <a:r>
              <a:rPr lang="en-US" b="1" dirty="0">
                <a:solidFill>
                  <a:srgbClr val="00B050"/>
                </a:solidFill>
              </a:rPr>
              <a:t>search &lt;</a:t>
            </a:r>
            <a:r>
              <a:rPr lang="ru-RU" b="1" dirty="0">
                <a:solidFill>
                  <a:srgbClr val="00B050"/>
                </a:solidFill>
              </a:rPr>
              <a:t>цель</a:t>
            </a:r>
            <a:r>
              <a:rPr lang="en-US" b="1" dirty="0">
                <a:solidFill>
                  <a:srgbClr val="00B050"/>
                </a:solidFill>
              </a:rPr>
              <a:t>&gt;</a:t>
            </a:r>
            <a:r>
              <a:rPr lang="ru-RU" b="1" dirty="0">
                <a:solidFill>
                  <a:srgbClr val="00B050"/>
                </a:solidFill>
              </a:rPr>
              <a:t> </a:t>
            </a:r>
            <a:r>
              <a:rPr lang="ru-RU" dirty="0" smtClean="0"/>
              <a:t>— </a:t>
            </a:r>
            <a:r>
              <a:rPr lang="ru-RU" dirty="0"/>
              <a:t>искать пакет</a:t>
            </a:r>
            <a:br>
              <a:rPr lang="ru-RU" dirty="0"/>
            </a:br>
            <a:r>
              <a:rPr lang="en-US" b="1" dirty="0" smtClean="0">
                <a:solidFill>
                  <a:srgbClr val="00B050"/>
                </a:solidFill>
              </a:rPr>
              <a:t>apt </a:t>
            </a:r>
            <a:r>
              <a:rPr lang="en-US" b="1" dirty="0">
                <a:solidFill>
                  <a:srgbClr val="00B050"/>
                </a:solidFill>
              </a:rPr>
              <a:t>install &lt;</a:t>
            </a:r>
            <a:r>
              <a:rPr lang="ru-RU" b="1" dirty="0">
                <a:solidFill>
                  <a:srgbClr val="00B050"/>
                </a:solidFill>
              </a:rPr>
              <a:t>цель</a:t>
            </a:r>
            <a:r>
              <a:rPr lang="en-US" b="1" dirty="0">
                <a:solidFill>
                  <a:srgbClr val="00B050"/>
                </a:solidFill>
              </a:rPr>
              <a:t>&gt;</a:t>
            </a:r>
            <a:r>
              <a:rPr lang="ru-RU" b="1" dirty="0">
                <a:solidFill>
                  <a:srgbClr val="00B050"/>
                </a:solidFill>
              </a:rPr>
              <a:t> </a:t>
            </a:r>
            <a:r>
              <a:rPr lang="ru-RU" dirty="0" smtClean="0"/>
              <a:t>— </a:t>
            </a:r>
            <a:r>
              <a:rPr lang="ru-RU" dirty="0"/>
              <a:t>установить пакеты</a:t>
            </a:r>
            <a:br>
              <a:rPr lang="ru-RU" dirty="0"/>
            </a:br>
            <a:r>
              <a:rPr lang="en-US" b="1" dirty="0" smtClean="0">
                <a:solidFill>
                  <a:srgbClr val="00B050"/>
                </a:solidFill>
              </a:rPr>
              <a:t>apt </a:t>
            </a:r>
            <a:r>
              <a:rPr lang="en-US" b="1" dirty="0">
                <a:solidFill>
                  <a:srgbClr val="00B050"/>
                </a:solidFill>
              </a:rPr>
              <a:t>remove &lt;</a:t>
            </a:r>
            <a:r>
              <a:rPr lang="ru-RU" b="1" dirty="0">
                <a:solidFill>
                  <a:srgbClr val="00B050"/>
                </a:solidFill>
              </a:rPr>
              <a:t>цель</a:t>
            </a:r>
            <a:r>
              <a:rPr lang="en-US" b="1" dirty="0">
                <a:solidFill>
                  <a:srgbClr val="00B050"/>
                </a:solidFill>
              </a:rPr>
              <a:t>&gt;</a:t>
            </a:r>
            <a:r>
              <a:rPr lang="ru-RU" b="1" dirty="0">
                <a:solidFill>
                  <a:srgbClr val="00B050"/>
                </a:solidFill>
              </a:rPr>
              <a:t> </a:t>
            </a:r>
            <a:r>
              <a:rPr lang="ru-RU" dirty="0" smtClean="0"/>
              <a:t>— </a:t>
            </a:r>
            <a:r>
              <a:rPr lang="ru-RU" dirty="0"/>
              <a:t>удалить пакеты</a:t>
            </a:r>
          </a:p>
        </p:txBody>
      </p:sp>
    </p:spTree>
    <p:extLst>
      <p:ext uri="{BB962C8B-B14F-4D97-AF65-F5344CB8AC3E}">
        <p14:creationId xmlns:p14="http://schemas.microsoft.com/office/powerpoint/2010/main" val="10719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675456"/>
            <a:ext cx="7632848" cy="1600200"/>
          </a:xfrm>
        </p:spPr>
        <p:txBody>
          <a:bodyPr>
            <a:normAutofit/>
          </a:bodyPr>
          <a:lstStyle/>
          <a:p>
            <a:r>
              <a:rPr lang="ru-RU" sz="3200" dirty="0"/>
              <a:t>Итоги</a:t>
            </a:r>
          </a:p>
        </p:txBody>
      </p:sp>
      <p:sp>
        <p:nvSpPr>
          <p:cNvPr id="3" name="AutoShape 2" descr="Лучшая ОЗУ - Kingston HyperX Preda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152525" y="908720"/>
            <a:ext cx="7235899" cy="48965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600" dirty="0"/>
              <a:t/>
            </a:r>
            <a:br>
              <a:rPr lang="ru-RU" sz="1600" dirty="0"/>
            </a:br>
            <a:r>
              <a:rPr lang="ru-RU" sz="2000" dirty="0" smtClean="0"/>
              <a:t>На лекции мы рассмотрели понятие функционирование системы ввода-вывода на уровне ядра операционной системы</a:t>
            </a:r>
            <a:r>
              <a:rPr lang="en-US" sz="2000" dirty="0" smtClean="0"/>
              <a:t> </a:t>
            </a:r>
            <a:r>
              <a:rPr lang="ru-RU" sz="2000" dirty="0" smtClean="0"/>
              <a:t>и ее основные задачи.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r>
              <a:rPr lang="ru-RU" sz="2000" dirty="0" smtClean="0"/>
              <a:t>Как осуществляется ввод и вывод благодаря контроллерам устройств и драйверам на уровне системы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r>
              <a:rPr lang="ru-RU" sz="2000" dirty="0" smtClean="0"/>
              <a:t>Узнали что такое </a:t>
            </a:r>
            <a:r>
              <a:rPr lang="en-US" sz="2000" dirty="0" smtClean="0"/>
              <a:t>API</a:t>
            </a:r>
            <a:endParaRPr lang="ru-RU" sz="2000" dirty="0" smtClean="0"/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r>
              <a:rPr lang="ru-RU" sz="2000" dirty="0" smtClean="0"/>
              <a:t>Рассмотрели как проходит процесс прерывания, что такое синхронный и асинхронный режим ввода-вывода.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r>
              <a:rPr lang="ru-RU" sz="2000" dirty="0" smtClean="0"/>
              <a:t>Познакомились с командной строкой </a:t>
            </a:r>
            <a:r>
              <a:rPr lang="en-US" sz="2000" dirty="0" smtClean="0"/>
              <a:t>Bash</a:t>
            </a:r>
            <a:r>
              <a:rPr lang="ru-RU" sz="2000" dirty="0" smtClean="0"/>
              <a:t>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  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109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-125152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Устройства ввода-вывода</a:t>
            </a:r>
            <a:endParaRPr lang="ru-RU" sz="2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764704"/>
            <a:ext cx="7235899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Набор устройств включает, в частности:</a:t>
            </a:r>
          </a:p>
          <a:p>
            <a:r>
              <a:rPr lang="ru-RU" dirty="0"/>
              <a:t>клавиатуру и мышь;</a:t>
            </a:r>
          </a:p>
          <a:p>
            <a:r>
              <a:rPr lang="ru-RU" dirty="0"/>
              <a:t>жесткие диски (</a:t>
            </a:r>
            <a:r>
              <a:rPr lang="ru-RU" i="1" dirty="0"/>
              <a:t>HDD</a:t>
            </a:r>
            <a:r>
              <a:rPr lang="ru-RU" dirty="0"/>
              <a:t>), включая внутренние и внешние;</a:t>
            </a:r>
          </a:p>
          <a:p>
            <a:r>
              <a:rPr lang="ru-RU" dirty="0" err="1"/>
              <a:t>flash</a:t>
            </a:r>
            <a:r>
              <a:rPr lang="ru-RU" dirty="0"/>
              <a:t>-память;</a:t>
            </a:r>
          </a:p>
          <a:p>
            <a:r>
              <a:rPr lang="ru-RU" dirty="0"/>
              <a:t>ленточные </a:t>
            </a:r>
            <a:r>
              <a:rPr lang="ru-RU" i="1" dirty="0"/>
              <a:t>стримеры</a:t>
            </a:r>
            <a:r>
              <a:rPr lang="ru-RU" dirty="0"/>
              <a:t>;</a:t>
            </a:r>
          </a:p>
          <a:p>
            <a:r>
              <a:rPr lang="ru-RU" dirty="0"/>
              <a:t>компакт-диски </a:t>
            </a:r>
            <a:r>
              <a:rPr lang="ru-RU" dirty="0" err="1"/>
              <a:t>BluRay</a:t>
            </a:r>
            <a:r>
              <a:rPr lang="ru-RU" dirty="0"/>
              <a:t>, </a:t>
            </a:r>
            <a:r>
              <a:rPr lang="ru-RU" i="1" dirty="0"/>
              <a:t>DVD</a:t>
            </a:r>
            <a:r>
              <a:rPr lang="ru-RU" dirty="0"/>
              <a:t>, CD;</a:t>
            </a:r>
          </a:p>
          <a:p>
            <a:r>
              <a:rPr lang="ru-RU" dirty="0"/>
              <a:t>твердотельные накопители на магнитных дисках (</a:t>
            </a:r>
            <a:r>
              <a:rPr lang="ru-RU" i="1" dirty="0" err="1"/>
              <a:t>solid</a:t>
            </a:r>
            <a:r>
              <a:rPr lang="ru-RU" dirty="0"/>
              <a:t> </a:t>
            </a:r>
            <a:r>
              <a:rPr lang="ru-RU" dirty="0" err="1"/>
              <a:t>state</a:t>
            </a:r>
            <a:r>
              <a:rPr lang="ru-RU" dirty="0"/>
              <a:t> </a:t>
            </a:r>
            <a:r>
              <a:rPr lang="ru-RU" i="1" dirty="0" err="1"/>
              <a:t>disks</a:t>
            </a:r>
            <a:r>
              <a:rPr lang="ru-RU" dirty="0"/>
              <a:t> – </a:t>
            </a:r>
            <a:r>
              <a:rPr lang="ru-RU" i="1" dirty="0"/>
              <a:t>SSD</a:t>
            </a:r>
            <a:r>
              <a:rPr lang="ru-RU" dirty="0"/>
              <a:t>);</a:t>
            </a:r>
          </a:p>
          <a:p>
            <a:r>
              <a:rPr lang="ru-RU" dirty="0" err="1" smtClean="0"/>
              <a:t>магнито</a:t>
            </a:r>
            <a:r>
              <a:rPr lang="ru-RU" dirty="0" smtClean="0"/>
              <a:t>-оптические </a:t>
            </a:r>
            <a:r>
              <a:rPr lang="ru-RU" dirty="0"/>
              <a:t>диски – ныне уже устаревшие устройства для резервного копирования, но долгое время использовавшиеся;</a:t>
            </a:r>
          </a:p>
          <a:p>
            <a:pPr algn="just"/>
            <a:r>
              <a:rPr lang="ru-RU" dirty="0"/>
              <a:t>устройства для мультимедийного ввода-вывода: порты и адаптеры </a:t>
            </a:r>
            <a:r>
              <a:rPr lang="ru-RU" i="1" dirty="0"/>
              <a:t>IEEE 1394</a:t>
            </a:r>
            <a:r>
              <a:rPr lang="ru-RU" dirty="0"/>
              <a:t> (</a:t>
            </a:r>
            <a:r>
              <a:rPr lang="ru-RU" i="1" dirty="0" err="1"/>
              <a:t>Fire-Wire</a:t>
            </a:r>
            <a:r>
              <a:rPr lang="ru-RU" dirty="0"/>
              <a:t>) для подключения цифровых видеоустройств; порты и адаптеры </a:t>
            </a:r>
            <a:r>
              <a:rPr lang="ru-RU" i="1" dirty="0" err="1"/>
              <a:t>High</a:t>
            </a:r>
            <a:r>
              <a:rPr lang="ru-RU" i="1" dirty="0"/>
              <a:t> </a:t>
            </a:r>
            <a:r>
              <a:rPr lang="ru-RU" i="1" dirty="0" err="1"/>
              <a:t>Definition</a:t>
            </a:r>
            <a:r>
              <a:rPr lang="ru-RU" dirty="0"/>
              <a:t> </a:t>
            </a:r>
            <a:r>
              <a:rPr lang="ru-RU" i="1" dirty="0" err="1"/>
              <a:t>Multimedia</a:t>
            </a:r>
            <a:r>
              <a:rPr lang="ru-RU" dirty="0"/>
              <a:t> </a:t>
            </a:r>
            <a:r>
              <a:rPr lang="ru-RU" dirty="0" err="1"/>
              <a:t>Interface</a:t>
            </a:r>
            <a:r>
              <a:rPr lang="ru-RU" dirty="0"/>
              <a:t> (</a:t>
            </a:r>
            <a:r>
              <a:rPr lang="ru-RU" i="1" dirty="0"/>
              <a:t>HDMI</a:t>
            </a:r>
            <a:r>
              <a:rPr lang="ru-RU" dirty="0"/>
              <a:t>) для подключения видеоаппаратуры стандарта </a:t>
            </a:r>
            <a:r>
              <a:rPr lang="ru-RU" i="1" dirty="0" err="1"/>
              <a:t>High</a:t>
            </a:r>
            <a:r>
              <a:rPr lang="ru-RU" i="1" dirty="0"/>
              <a:t> </a:t>
            </a:r>
            <a:r>
              <a:rPr lang="ru-RU" i="1" dirty="0" err="1"/>
              <a:t>Definition</a:t>
            </a:r>
            <a:r>
              <a:rPr lang="ru-RU" dirty="0"/>
              <a:t> (HD); кард-</a:t>
            </a:r>
            <a:r>
              <a:rPr lang="ru-RU" dirty="0" err="1"/>
              <a:t>ридеры</a:t>
            </a:r>
            <a:r>
              <a:rPr lang="ru-RU" dirty="0"/>
              <a:t> для нескольких форматов (</a:t>
            </a:r>
            <a:r>
              <a:rPr lang="ru-RU" dirty="0" err="1"/>
              <a:t>SmartMedia</a:t>
            </a:r>
            <a:r>
              <a:rPr lang="ru-RU" dirty="0"/>
              <a:t> и др.) носителей, используемых в </a:t>
            </a:r>
            <a:r>
              <a:rPr lang="ru-RU" i="1" dirty="0"/>
              <a:t>цифровых фотоаппаратах</a:t>
            </a:r>
            <a:r>
              <a:rPr lang="ru-RU" dirty="0"/>
              <a:t>;</a:t>
            </a:r>
          </a:p>
          <a:p>
            <a:r>
              <a:rPr lang="ru-RU" dirty="0"/>
              <a:t>мониторы, видеокарты (видеоадаптеры) и графические процессоры, в том числе – многоядерные;</a:t>
            </a:r>
          </a:p>
          <a:p>
            <a:r>
              <a:rPr lang="ru-RU" dirty="0"/>
              <a:t>принтеры, сканеры.</a:t>
            </a:r>
          </a:p>
        </p:txBody>
      </p:sp>
    </p:spTree>
    <p:extLst>
      <p:ext uri="{BB962C8B-B14F-4D97-AF65-F5344CB8AC3E}">
        <p14:creationId xmlns:p14="http://schemas.microsoft.com/office/powerpoint/2010/main" val="3323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891480"/>
            <a:ext cx="7632848" cy="2160240"/>
          </a:xfrm>
        </p:spPr>
        <p:txBody>
          <a:bodyPr>
            <a:normAutofit/>
          </a:bodyPr>
          <a:lstStyle/>
          <a:p>
            <a:r>
              <a:rPr lang="ru-RU" sz="2800" dirty="0"/>
              <a:t>Задачи операционной системы по управлению </a:t>
            </a:r>
            <a:br>
              <a:rPr lang="ru-RU" sz="2800" dirty="0"/>
            </a:br>
            <a:r>
              <a:rPr lang="ru-RU" sz="2800" dirty="0"/>
              <a:t>внешними устройствами.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1124744"/>
            <a:ext cx="7163891" cy="504056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rgbClr val="00B050"/>
                </a:solidFill>
              </a:rPr>
              <a:t>Подсистема ввода-вывода (</a:t>
            </a:r>
            <a:r>
              <a:rPr lang="ru-RU" b="1" dirty="0" err="1">
                <a:solidFill>
                  <a:srgbClr val="00B050"/>
                </a:solidFill>
              </a:rPr>
              <a:t>Input-Output</a:t>
            </a:r>
            <a:r>
              <a:rPr lang="ru-RU" b="1" dirty="0">
                <a:solidFill>
                  <a:srgbClr val="00B050"/>
                </a:solidFill>
              </a:rPr>
              <a:t> </a:t>
            </a:r>
            <a:r>
              <a:rPr lang="ru-RU" b="1" dirty="0" err="1">
                <a:solidFill>
                  <a:srgbClr val="00B050"/>
                </a:solidFill>
              </a:rPr>
              <a:t>Subsystem</a:t>
            </a:r>
            <a:r>
              <a:rPr lang="ru-RU" b="1" dirty="0">
                <a:solidFill>
                  <a:srgbClr val="00B050"/>
                </a:solidFill>
              </a:rPr>
              <a:t>) мультипрограммной ОС при обмене данными с внешними устройствами компьютера должна решать ряд общих задач, из которых наиболее важными являются следующие:</a:t>
            </a:r>
          </a:p>
          <a:p>
            <a:pPr algn="just"/>
            <a:r>
              <a:rPr lang="ru-RU" dirty="0" smtClean="0"/>
              <a:t>организация </a:t>
            </a:r>
            <a:r>
              <a:rPr lang="ru-RU" dirty="0"/>
              <a:t>параллельной работы устройств ввода-вывода и процессора;</a:t>
            </a:r>
          </a:p>
          <a:p>
            <a:pPr algn="just"/>
            <a:r>
              <a:rPr lang="ru-RU" dirty="0" smtClean="0"/>
              <a:t>согласование </a:t>
            </a:r>
            <a:r>
              <a:rPr lang="ru-RU" dirty="0"/>
              <a:t>скоростей обмена и кэширование данных;</a:t>
            </a:r>
          </a:p>
          <a:p>
            <a:pPr algn="just"/>
            <a:r>
              <a:rPr lang="ru-RU" dirty="0" smtClean="0"/>
              <a:t>разделение </a:t>
            </a:r>
            <a:r>
              <a:rPr lang="ru-RU" dirty="0"/>
              <a:t>устройств и данных </a:t>
            </a:r>
            <a:r>
              <a:rPr lang="ru-RU" b="1" dirty="0"/>
              <a:t>между процессами</a:t>
            </a:r>
            <a:r>
              <a:rPr lang="ru-RU" dirty="0"/>
              <a:t>;</a:t>
            </a:r>
          </a:p>
          <a:p>
            <a:pPr algn="just"/>
            <a:r>
              <a:rPr lang="ru-RU" dirty="0" smtClean="0"/>
              <a:t>обеспечение </a:t>
            </a:r>
            <a:r>
              <a:rPr lang="ru-RU" dirty="0"/>
              <a:t>удобного логического интерфейса между устройствами и остальной частью системы;</a:t>
            </a:r>
          </a:p>
          <a:p>
            <a:pPr algn="just"/>
            <a:r>
              <a:rPr lang="ru-RU" dirty="0" smtClean="0"/>
              <a:t>поддержка </a:t>
            </a:r>
            <a:r>
              <a:rPr lang="ru-RU" dirty="0"/>
              <a:t>широкого спектра драйверов с возможностью простого включения в систему нового драйвера;</a:t>
            </a:r>
          </a:p>
          <a:p>
            <a:pPr algn="just"/>
            <a:r>
              <a:rPr lang="ru-RU" dirty="0" smtClean="0"/>
              <a:t>динамическая </a:t>
            </a:r>
            <a:r>
              <a:rPr lang="ru-RU" dirty="0"/>
              <a:t>загрузка и выгрузка драйверов;</a:t>
            </a:r>
          </a:p>
          <a:p>
            <a:pPr algn="just"/>
            <a:r>
              <a:rPr lang="ru-RU" dirty="0" smtClean="0"/>
              <a:t>поддержка </a:t>
            </a:r>
            <a:r>
              <a:rPr lang="ru-RU" dirty="0"/>
              <a:t>нескольких файловых систем;</a:t>
            </a:r>
          </a:p>
          <a:p>
            <a:pPr algn="just"/>
            <a:r>
              <a:rPr lang="ru-RU" dirty="0" smtClean="0"/>
              <a:t>поддержка </a:t>
            </a:r>
            <a:r>
              <a:rPr lang="ru-RU" dirty="0"/>
              <a:t>синхронных и асинхронных операций ввода-вывода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5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891480"/>
            <a:ext cx="7632848" cy="216024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Организация параллельной работы устройств ввода-вывода и процессора.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1196752"/>
            <a:ext cx="7163891" cy="50405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Каждое </a:t>
            </a:r>
            <a:r>
              <a:rPr lang="ru-RU" dirty="0"/>
              <a:t>устройство ввода-вывода вычислительной системы - диск, принтер, терминал и т. п. - снабжено специализированным блоком управления, называемым </a:t>
            </a:r>
            <a:r>
              <a:rPr lang="ru-RU" b="1" dirty="0">
                <a:solidFill>
                  <a:srgbClr val="00B050"/>
                </a:solidFill>
              </a:rPr>
              <a:t>контроллером</a:t>
            </a:r>
            <a:r>
              <a:rPr lang="ru-RU" dirty="0"/>
              <a:t>. 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 smtClean="0">
                <a:solidFill>
                  <a:srgbClr val="00B050"/>
                </a:solidFill>
              </a:rPr>
              <a:t>Контроллер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/>
              <a:t>взаимодействует с </a:t>
            </a:r>
            <a:r>
              <a:rPr lang="ru-RU" b="1" dirty="0">
                <a:solidFill>
                  <a:srgbClr val="00B050"/>
                </a:solidFill>
              </a:rPr>
              <a:t>драйвером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- системным программным модулем, предназначенным для управления данным устройством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Процессы, происходящие в контроллерах, протекают в периоды между выдачами команд независимо от </a:t>
            </a:r>
            <a:r>
              <a:rPr lang="ru-RU" dirty="0" smtClean="0"/>
              <a:t>ОС за это отвевают котроллеры (например северный мост на материнской плате).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BA5AE6F4-E459-4440-A051-B3D146E0D8C4"/>
  <p:tag name="ISPRING_CMI5_LAUNCH_METHOD" val="any window"/>
  <p:tag name="ISPRING_SCORM_RATE_SLIDES" val="1"/>
  <p:tag name="ISPRINGCLOUDFOLDERID" val="1"/>
  <p:tag name="ISPRINGONLINEFOLDERID" val="1"/>
  <p:tag name="ISPRING_OUTPUT_FOLDER" val="[[&quot;\uFFFDϙD{87606AB9-5123-445F-B4B6-A9A5C053B299}&quot;,&quot;C:\\Users\\pshennikov\\Desktop\\Операционные системы и среды&quot;]]"/>
  <p:tag name="ISPRING_SCORM_PASSING_SCORE" val="100.000000"/>
  <p:tag name="ISPRING_FIRST_PUBLISH" val="1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133.333328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ULTRA_SCORM_COURCE_TITLE" val="Тема 2.1  Общие   сведения о процессах и потоках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Тема 2.1  Общие   сведения о процессах и потоках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1567</TotalTime>
  <Words>2033</Words>
  <Application>Microsoft Office PowerPoint</Application>
  <PresentationFormat>Экран (4:3)</PresentationFormat>
  <Paragraphs>491</Paragraphs>
  <Slides>67</Slides>
  <Notes>67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8" baseType="lpstr">
      <vt:lpstr>NewsPrint</vt:lpstr>
      <vt:lpstr>   Тема :  Ввод и вывод информации </vt:lpstr>
      <vt:lpstr>План занятия</vt:lpstr>
      <vt:lpstr>Задачи операционной системы по управлению  внешними устройствами</vt:lpstr>
      <vt:lpstr>Задачи операционной системы по управлению  внешними устройствами.</vt:lpstr>
      <vt:lpstr>Аппаратура ввода-вывода</vt:lpstr>
      <vt:lpstr>Аппаратура ввода-вывода</vt:lpstr>
      <vt:lpstr>Устройства ввода-вывода</vt:lpstr>
      <vt:lpstr>Задачи операционной системы по управлению  внешними устройствами.</vt:lpstr>
      <vt:lpstr>Организация параллельной работы устройств ввода-вывода и процессора.</vt:lpstr>
      <vt:lpstr>Согласование скоростей обмена и кэширование данных. </vt:lpstr>
      <vt:lpstr>Разделение устройств и данных между процессами</vt:lpstr>
      <vt:lpstr>Поддержка широкого спектра драйверов и простота включения нового драйвера в систему. </vt:lpstr>
      <vt:lpstr>Динамическая загрузка и выгрузка драйверов</vt:lpstr>
      <vt:lpstr>Поддержка нескольких файловых систем.</vt:lpstr>
      <vt:lpstr>Поддержка синхронных и асинхронных операций ввода-вывода</vt:lpstr>
      <vt:lpstr>Основные концепции организации ввода-вывода</vt:lpstr>
      <vt:lpstr>Основные концепции организации ввода-вывода</vt:lpstr>
      <vt:lpstr>Основные концепции организации ввода-вывода</vt:lpstr>
      <vt:lpstr>Основные концепции организации ввода-вывода</vt:lpstr>
      <vt:lpstr>Основные концепции организации ввода-вывода</vt:lpstr>
      <vt:lpstr>Основные концепции организации ввода-вывода</vt:lpstr>
      <vt:lpstr>Основные концепции организации ввода-вывода</vt:lpstr>
      <vt:lpstr>Опрос устройств</vt:lpstr>
      <vt:lpstr>Прерывания</vt:lpstr>
      <vt:lpstr>Прерывания</vt:lpstr>
      <vt:lpstr>Ввод-вывод с прямым доступом к памяти (DMA)</vt:lpstr>
      <vt:lpstr>Прерывания</vt:lpstr>
      <vt:lpstr>Программный интерфейс ввода-вывода</vt:lpstr>
      <vt:lpstr>Программный интерфейс ввода-вывода</vt:lpstr>
      <vt:lpstr>Блочные и символьные устройства</vt:lpstr>
      <vt:lpstr>Блочные и символьные устройства</vt:lpstr>
      <vt:lpstr>Часы и таймеры</vt:lpstr>
      <vt:lpstr>Блокируемый (синхронный) и не блокируемый (асинхронный) ввод-вывод</vt:lpstr>
      <vt:lpstr>Подсистема ввода-вывода в ядре ОС</vt:lpstr>
      <vt:lpstr>Жизненный цикл запроса на ввод-вывод</vt:lpstr>
      <vt:lpstr>Презентация PowerPoint</vt:lpstr>
      <vt:lpstr>Выводы</vt:lpstr>
      <vt:lpstr>Выводы</vt:lpstr>
      <vt:lpstr>Основы работы в командной строке</vt:lpstr>
      <vt:lpstr>Основы работы в командной строке</vt:lpstr>
      <vt:lpstr>Синтаксис команды</vt:lpstr>
      <vt:lpstr>Встроенная документация</vt:lpstr>
      <vt:lpstr>Работа под правами ROOT</vt:lpstr>
      <vt:lpstr>Работа с текстом</vt:lpstr>
      <vt:lpstr>Работа с текстом</vt:lpstr>
      <vt:lpstr>Работа с текстом</vt:lpstr>
      <vt:lpstr>Работа с текстом</vt:lpstr>
      <vt:lpstr>Работа с текстом</vt:lpstr>
      <vt:lpstr>Работа с текстом</vt:lpstr>
      <vt:lpstr>Heredoc</vt:lpstr>
      <vt:lpstr>Работа с текстом</vt:lpstr>
      <vt:lpstr>Где хранятся приложения и команды в Linux</vt:lpstr>
      <vt:lpstr>Где хранятся приложения и команды в Linux</vt:lpstr>
      <vt:lpstr>Где хранятся приложения и команды в Linux</vt:lpstr>
      <vt:lpstr>Где хранятся приложения и команды в Linux</vt:lpstr>
      <vt:lpstr>Где хранятся приложения и команды в Linux</vt:lpstr>
      <vt:lpstr>Где хранятся приложения и команды в Linux</vt:lpstr>
      <vt:lpstr>Стандартные потоки ввода-вывода</vt:lpstr>
      <vt:lpstr>Конвейер (пайп)</vt:lpstr>
      <vt:lpstr>Работа с файлами и каталогами</vt:lpstr>
      <vt:lpstr>Работа с файлами и каталогами</vt:lpstr>
      <vt:lpstr>Работа с файлами и каталогами</vt:lpstr>
      <vt:lpstr>Работа с файлами и каталогами</vt:lpstr>
      <vt:lpstr>Работа с файлами и каталогами</vt:lpstr>
      <vt:lpstr>Работа с файлами и каталогами</vt:lpstr>
      <vt:lpstr>Работа с пакетным менеджером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2.1  Общие   сведения о процессах и потоках</dc:title>
  <dc:creator>PshennikovNV</dc:creator>
  <cp:lastModifiedBy>PshennikovNV</cp:lastModifiedBy>
  <cp:revision>520</cp:revision>
  <dcterms:created xsi:type="dcterms:W3CDTF">2022-09-19T09:20:14Z</dcterms:created>
  <dcterms:modified xsi:type="dcterms:W3CDTF">2025-01-28T03:33:48Z</dcterms:modified>
</cp:coreProperties>
</file>