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6" r:id="rId1"/>
  </p:sldMasterIdLst>
  <p:notesMasterIdLst>
    <p:notesMasterId r:id="rId51"/>
  </p:notesMasterIdLst>
  <p:sldIdLst>
    <p:sldId id="256" r:id="rId2"/>
    <p:sldId id="344" r:id="rId3"/>
    <p:sldId id="380" r:id="rId4"/>
    <p:sldId id="294" r:id="rId5"/>
    <p:sldId id="357" r:id="rId6"/>
    <p:sldId id="358" r:id="rId7"/>
    <p:sldId id="360" r:id="rId8"/>
    <p:sldId id="381" r:id="rId9"/>
    <p:sldId id="359" r:id="rId10"/>
    <p:sldId id="361" r:id="rId11"/>
    <p:sldId id="362" r:id="rId12"/>
    <p:sldId id="363" r:id="rId13"/>
    <p:sldId id="364" r:id="rId14"/>
    <p:sldId id="365" r:id="rId15"/>
    <p:sldId id="366" r:id="rId16"/>
    <p:sldId id="378" r:id="rId17"/>
    <p:sldId id="379" r:id="rId18"/>
    <p:sldId id="402" r:id="rId19"/>
    <p:sldId id="368" r:id="rId20"/>
    <p:sldId id="384" r:id="rId21"/>
    <p:sldId id="393" r:id="rId22"/>
    <p:sldId id="382" r:id="rId23"/>
    <p:sldId id="388" r:id="rId24"/>
    <p:sldId id="389" r:id="rId25"/>
    <p:sldId id="390" r:id="rId26"/>
    <p:sldId id="391" r:id="rId27"/>
    <p:sldId id="398" r:id="rId28"/>
    <p:sldId id="399" r:id="rId29"/>
    <p:sldId id="387" r:id="rId30"/>
    <p:sldId id="369" r:id="rId31"/>
    <p:sldId id="392" r:id="rId32"/>
    <p:sldId id="374" r:id="rId33"/>
    <p:sldId id="375" r:id="rId34"/>
    <p:sldId id="370" r:id="rId35"/>
    <p:sldId id="371" r:id="rId36"/>
    <p:sldId id="372" r:id="rId37"/>
    <p:sldId id="383" r:id="rId38"/>
    <p:sldId id="394" r:id="rId39"/>
    <p:sldId id="385" r:id="rId40"/>
    <p:sldId id="373" r:id="rId41"/>
    <p:sldId id="376" r:id="rId42"/>
    <p:sldId id="377" r:id="rId43"/>
    <p:sldId id="386" r:id="rId44"/>
    <p:sldId id="395" r:id="rId45"/>
    <p:sldId id="396" r:id="rId46"/>
    <p:sldId id="397" r:id="rId47"/>
    <p:sldId id="400" r:id="rId48"/>
    <p:sldId id="401" r:id="rId49"/>
    <p:sldId id="356" r:id="rId50"/>
  </p:sldIdLst>
  <p:sldSz cx="9144000" cy="6858000" type="screen4x3"/>
  <p:notesSz cx="6858000" cy="9144000"/>
  <p:custDataLst>
    <p:tags r:id="rId5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52" autoAdjust="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3F183-FE8C-4AD3-BBF0-5B18534ACABD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2CB66-4504-4916-9826-9D391C5200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64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CB66-4504-4916-9826-9D391C5200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FED2D36-9E7C-4091-9A0D-82C3AC531261}" type="datetimeFigureOut">
              <a:rPr lang="ru-RU" smtClean="0"/>
              <a:t>10.10.2024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665D59A-C9DF-406E-9A5E-037D5AABE5F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n.com.ua/~openxs/projects/man/solaris8/group4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n.com.ua/~openxs/projects/man/solaris8/newgrp.html" TargetMode="External"/><Relationship Id="rId4" Type="http://schemas.openxmlformats.org/officeDocument/2006/relationships/hyperlink" Target="https://zinvapel.github.io/it/tools/2018/01/10/linux-user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n.com.ua/~openxs/projects/man/solaris8/group4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zinvapel.github.io/it/tools/2018/01/10/linux-users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itforum.ru/operating_systems/unix/kravchuk/3.s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itforum.ru/operating_systems/unix/kravchuk/3.s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LinuxSki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invapel.github.io/it/tools/2018/01/10/linux-user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543800" cy="1524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Тема: </a:t>
            </a:r>
            <a:r>
              <a:rPr lang="ru-RU" sz="3600" dirty="0"/>
              <a:t>Управление пользователями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и </a:t>
            </a:r>
            <a:r>
              <a:rPr lang="ru-RU" sz="3600" dirty="0"/>
              <a:t>правами</a:t>
            </a:r>
          </a:p>
        </p:txBody>
      </p:sp>
      <p:pic>
        <p:nvPicPr>
          <p:cNvPr id="3" name="Picture 2" descr="Linux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096344" cy="36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4686" y="6165304"/>
            <a:ext cx="202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Версия от 01.10.24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7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188640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Добавление </a:t>
            </a:r>
            <a:r>
              <a:rPr lang="ru-RU" sz="3200" b="1" dirty="0" smtClean="0"/>
              <a:t>пользователя </a:t>
            </a:r>
            <a:r>
              <a:rPr lang="en-US" sz="3200" dirty="0" err="1">
                <a:solidFill>
                  <a:srgbClr val="00B050"/>
                </a:solidFill>
              </a:rPr>
              <a:t>useradd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13647" y="764704"/>
            <a:ext cx="7560839" cy="5657274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Добавление </a:t>
            </a:r>
            <a:r>
              <a:rPr lang="ru-RU" dirty="0"/>
              <a:t>пользователя осуществляется при помощи команды </a:t>
            </a:r>
            <a:r>
              <a:rPr lang="ru-RU" b="1" dirty="0" err="1"/>
              <a:t>useradd</a:t>
            </a:r>
            <a:r>
              <a:rPr lang="ru-RU" dirty="0"/>
              <a:t>.</a:t>
            </a:r>
          </a:p>
          <a:p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useradd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ivanovv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dirty="0" err="1" smtClean="0"/>
              <a:t>useradd</a:t>
            </a:r>
            <a:r>
              <a:rPr lang="ru-RU" dirty="0"/>
              <a:t> — не интерактивная утилита;</a:t>
            </a:r>
          </a:p>
          <a:p>
            <a:pPr marL="0" indent="0">
              <a:buNone/>
            </a:pPr>
            <a:r>
              <a:rPr lang="ru-RU" b="1" dirty="0" err="1">
                <a:solidFill>
                  <a:srgbClr val="FF0000"/>
                </a:solidFill>
              </a:rPr>
              <a:t>adduser</a:t>
            </a:r>
            <a:r>
              <a:rPr lang="ru-RU" dirty="0">
                <a:solidFill>
                  <a:srgbClr val="FF0000"/>
                </a:solidFill>
              </a:rPr>
              <a:t> — интерактивная утилита;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Ключи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-b </a:t>
            </a:r>
            <a:r>
              <a:rPr lang="ru-RU" i="1" dirty="0"/>
              <a:t>Базовый каталог</a:t>
            </a:r>
            <a:r>
              <a:rPr lang="ru-RU" dirty="0"/>
              <a:t>. Это каталог, в котором будет создана домашняя папка пользователя. По умолчанию </a:t>
            </a:r>
            <a:r>
              <a:rPr lang="ru-RU" i="1" dirty="0"/>
              <a:t>/</a:t>
            </a:r>
            <a:r>
              <a:rPr lang="ru-RU" i="1" dirty="0" err="1"/>
              <a:t>home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с </a:t>
            </a:r>
            <a:r>
              <a:rPr lang="ru-RU" dirty="0"/>
              <a:t>Комментарий. В нем вы можете напечатать любой текст.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d </a:t>
            </a:r>
            <a:r>
              <a:rPr lang="ru-RU" dirty="0"/>
              <a:t>Название домашнего каталога. По умолчанию название совпадает с именем создаваемого пользователя.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e </a:t>
            </a:r>
            <a:r>
              <a:rPr lang="ru-RU" i="1" dirty="0"/>
              <a:t>Дата, после которой пользователь будет отключен</a:t>
            </a:r>
            <a:r>
              <a:rPr lang="ru-RU" dirty="0"/>
              <a:t>. Задается в формате ГГГГ-ММ-ДД. По умолчанию отключено.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f </a:t>
            </a:r>
            <a:r>
              <a:rPr lang="ru-RU" i="1" dirty="0"/>
              <a:t>Количество дней, которые должны пройти после устаревания пароля до блокировки пользователя</a:t>
            </a:r>
            <a:r>
              <a:rPr lang="ru-RU" dirty="0"/>
              <a:t>, если пароль не будет изменен (период неактивности). Если значение равно 0, то запись блокируется сразу после устаревания пароля, при -1 - не блокируется. По умолчанию -1.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g </a:t>
            </a:r>
            <a:r>
              <a:rPr lang="ru-RU" i="1" dirty="0"/>
              <a:t>Первичная группа пользователя</a:t>
            </a:r>
            <a:r>
              <a:rPr lang="ru-RU" dirty="0"/>
              <a:t>. Можно указывать как GID, так и имя группы. Если параметр не задан будет создана новая группа название которой совпадает с именем пользователя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Добавление </a:t>
            </a:r>
            <a:r>
              <a:rPr lang="ru-RU" sz="3200" b="1" dirty="0" smtClean="0"/>
              <a:t>пользователя </a:t>
            </a:r>
            <a:r>
              <a:rPr lang="en-US" sz="3200" dirty="0" err="1">
                <a:solidFill>
                  <a:srgbClr val="00B050"/>
                </a:solidFill>
              </a:rPr>
              <a:t>useradd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7" y="908720"/>
            <a:ext cx="7560839" cy="5256584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-G </a:t>
            </a:r>
            <a:r>
              <a:rPr lang="ru-RU" dirty="0"/>
              <a:t>Список вторичных групп в которых будет находится создаваемый пользователь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k </a:t>
            </a:r>
            <a:r>
              <a:rPr lang="ru-RU" i="1" dirty="0"/>
              <a:t>Каталог шаблонов. Файлы и папки из этого каталога будут помещены в домашнюю папку пользователя. По умолчанию /</a:t>
            </a:r>
            <a:r>
              <a:rPr lang="ru-RU" i="1" dirty="0" err="1"/>
              <a:t>etc</a:t>
            </a:r>
            <a:r>
              <a:rPr lang="ru-RU" i="1" dirty="0"/>
              <a:t>/</a:t>
            </a:r>
            <a:r>
              <a:rPr lang="ru-RU" i="1" dirty="0" err="1"/>
              <a:t>skel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m </a:t>
            </a:r>
            <a:r>
              <a:rPr lang="ru-RU" dirty="0"/>
              <a:t>Ключ, указывающий, что необходимо создать домашнюю папку. По умолчанию домашняя папка не создается.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p </a:t>
            </a:r>
            <a:r>
              <a:rPr lang="ru-RU" i="1" dirty="0"/>
              <a:t>Зашифрованный пароль пользователя</a:t>
            </a:r>
            <a:r>
              <a:rPr lang="ru-RU" dirty="0"/>
              <a:t>. По умолчанию пароль не задается, но учетная пользователь будет заблокирован до установки пароля.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s </a:t>
            </a:r>
            <a:r>
              <a:rPr lang="ru-RU" dirty="0"/>
              <a:t>Оболочка, используемая пользователем. По умолчанию </a:t>
            </a:r>
            <a:r>
              <a:rPr lang="ru-RU" i="1" dirty="0"/>
              <a:t>/</a:t>
            </a:r>
            <a:r>
              <a:rPr lang="ru-RU" i="1" dirty="0" err="1"/>
              <a:t>bin</a:t>
            </a:r>
            <a:r>
              <a:rPr lang="ru-RU" i="1" dirty="0"/>
              <a:t>/</a:t>
            </a:r>
            <a:r>
              <a:rPr lang="ru-RU" i="1" dirty="0" err="1"/>
              <a:t>sh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u </a:t>
            </a:r>
            <a:r>
              <a:rPr lang="ru-RU" dirty="0"/>
              <a:t>Вручную задать UID пользователю.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b="1" dirty="0" smtClean="0"/>
              <a:t>Если </a:t>
            </a:r>
            <a:r>
              <a:rPr lang="ru-RU" b="1" dirty="0"/>
              <a:t>при создании пользователя не указываются дополнительные ключи, то берутся настройки по умолчанию. </a:t>
            </a:r>
            <a:r>
              <a:rPr lang="ru-RU" b="1" dirty="0" smtClean="0"/>
              <a:t>Посмотреть </a:t>
            </a:r>
            <a:r>
              <a:rPr lang="ru-RU" b="1" dirty="0"/>
              <a:t>настройки </a:t>
            </a:r>
            <a:r>
              <a:rPr lang="ru-RU" b="1" dirty="0" smtClean="0"/>
              <a:t>по</a:t>
            </a:r>
            <a:r>
              <a:rPr lang="en-US" b="1" dirty="0" smtClean="0"/>
              <a:t> </a:t>
            </a:r>
            <a:r>
              <a:rPr lang="ru-RU" b="1" dirty="0" smtClean="0"/>
              <a:t>умолчанию </a:t>
            </a:r>
            <a:r>
              <a:rPr lang="ru-RU" b="1" dirty="0"/>
              <a:t>можно с помощью команды </a:t>
            </a:r>
            <a:r>
              <a:rPr lang="ru-RU" b="1" dirty="0" err="1"/>
              <a:t>useradd</a:t>
            </a:r>
            <a:r>
              <a:rPr lang="ru-RU" b="1" dirty="0"/>
              <a:t> -D.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Если </a:t>
            </a:r>
            <a:r>
              <a:rPr lang="ru-RU" dirty="0">
                <a:solidFill>
                  <a:srgbClr val="FF0000"/>
                </a:solidFill>
              </a:rPr>
              <a:t>вас не устраивают такие настройки, вы можете поменять их выполнив </a:t>
            </a:r>
            <a:r>
              <a:rPr lang="ru-RU" dirty="0" err="1">
                <a:solidFill>
                  <a:srgbClr val="FF0000"/>
                </a:solidFill>
              </a:rPr>
              <a:t>sudo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useradd</a:t>
            </a:r>
            <a:r>
              <a:rPr lang="ru-RU" dirty="0">
                <a:solidFill>
                  <a:srgbClr val="FF0000"/>
                </a:solidFill>
              </a:rPr>
              <a:t> -D -s /</a:t>
            </a:r>
            <a:r>
              <a:rPr lang="ru-RU" dirty="0" err="1">
                <a:solidFill>
                  <a:srgbClr val="FF0000"/>
                </a:solidFill>
              </a:rPr>
              <a:t>bin</a:t>
            </a:r>
            <a:r>
              <a:rPr lang="ru-RU" dirty="0">
                <a:solidFill>
                  <a:srgbClr val="FF0000"/>
                </a:solidFill>
              </a:rPr>
              <a:t>/</a:t>
            </a:r>
            <a:r>
              <a:rPr lang="ru-RU" dirty="0" err="1">
                <a:solidFill>
                  <a:srgbClr val="FF0000"/>
                </a:solidFill>
              </a:rPr>
              <a:t>bash</a:t>
            </a:r>
            <a:r>
              <a:rPr lang="ru-RU" dirty="0">
                <a:solidFill>
                  <a:srgbClr val="FF0000"/>
                </a:solidFill>
              </a:rPr>
              <a:t>, где -s это ключ из таблицы выше.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Добавление </a:t>
            </a:r>
            <a:r>
              <a:rPr lang="ru-RU" sz="3200" b="1" dirty="0" smtClean="0"/>
              <a:t>пользователя </a:t>
            </a:r>
            <a:r>
              <a:rPr lang="en-US" sz="3200" dirty="0" err="1">
                <a:solidFill>
                  <a:srgbClr val="00B050"/>
                </a:solidFill>
              </a:rPr>
              <a:t>useradd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7" y="908720"/>
            <a:ext cx="7560839" cy="5256584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предоставления дефолтных настроек при добавлении пользователя, введите: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useradd</a:t>
            </a:r>
            <a:r>
              <a:rPr lang="en-US" dirty="0" smtClean="0">
                <a:solidFill>
                  <a:srgbClr val="00B050"/>
                </a:solidFill>
              </a:rPr>
              <a:t> –D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Также обратите внимание на параметр:</a:t>
            </a:r>
          </a:p>
          <a:p>
            <a:pPr marL="0" indent="0" algn="just">
              <a:buNone/>
            </a:pPr>
            <a:r>
              <a:rPr lang="ru-RU" dirty="0" smtClean="0"/>
              <a:t>GROUP=100. В </a:t>
            </a:r>
            <a:r>
              <a:rPr lang="ru-RU" dirty="0" err="1"/>
              <a:t>Debian</a:t>
            </a:r>
            <a:r>
              <a:rPr lang="ru-RU" dirty="0"/>
              <a:t> пользовательские группы начинаются с 1000, а в RHEL c 500, поэтому в современных системах этот параметр игнорируется. Все параметры, кроме </a:t>
            </a:r>
            <a:r>
              <a:rPr lang="ru-RU" b="1" dirty="0"/>
              <a:t>SKEL</a:t>
            </a:r>
            <a:r>
              <a:rPr lang="ru-RU" dirty="0"/>
              <a:t>, могут быть изменены, но практический смысл это имеет только для </a:t>
            </a:r>
            <a:r>
              <a:rPr lang="ru-RU" b="1" dirty="0"/>
              <a:t>HOME</a:t>
            </a:r>
            <a:r>
              <a:rPr lang="ru-RU" dirty="0"/>
              <a:t> и </a:t>
            </a:r>
            <a:r>
              <a:rPr lang="ru-RU" b="1" dirty="0"/>
              <a:t>SHELL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19100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2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Добавление пользователя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908720"/>
            <a:ext cx="7560839" cy="5256584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Например, мы обслуживаем веб-сервер </a:t>
            </a:r>
            <a:r>
              <a:rPr lang="ru-RU" dirty="0"/>
              <a:t>и </a:t>
            </a:r>
            <a:r>
              <a:rPr lang="ru-RU" dirty="0" smtClean="0"/>
              <a:t>хотим создавать </a:t>
            </a:r>
            <a:r>
              <a:rPr lang="ru-RU" dirty="0"/>
              <a:t>домашние директории в каталоге веб-сервера, в этом случае можно выполнить: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useradd</a:t>
            </a:r>
            <a:r>
              <a:rPr lang="ru-RU" dirty="0">
                <a:solidFill>
                  <a:srgbClr val="00B050"/>
                </a:solidFill>
              </a:rPr>
              <a:t> -D -b /</a:t>
            </a:r>
            <a:r>
              <a:rPr lang="ru-RU" dirty="0" err="1">
                <a:solidFill>
                  <a:srgbClr val="00B050"/>
                </a:solidFill>
              </a:rPr>
              <a:t>var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www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home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 </a:t>
            </a:r>
            <a:r>
              <a:rPr lang="ru-RU" dirty="0"/>
              <a:t>для изменения командной оболочки: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useradd</a:t>
            </a:r>
            <a:r>
              <a:rPr lang="ru-RU" dirty="0">
                <a:solidFill>
                  <a:srgbClr val="00B050"/>
                </a:solidFill>
              </a:rPr>
              <a:t> -D -s /</a:t>
            </a:r>
            <a:r>
              <a:rPr lang="ru-RU" dirty="0" err="1">
                <a:solidFill>
                  <a:srgbClr val="00B050"/>
                </a:solidFill>
              </a:rPr>
              <a:t>bin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bash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добавить нового пользователя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введите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useradd</a:t>
            </a:r>
            <a:r>
              <a:rPr lang="ru-RU" dirty="0">
                <a:solidFill>
                  <a:srgbClr val="00B050"/>
                </a:solidFill>
              </a:rPr>
              <a:t> -m </a:t>
            </a:r>
            <a:r>
              <a:rPr lang="en-US" dirty="0" err="1" smtClean="0">
                <a:solidFill>
                  <a:srgbClr val="00B050"/>
                </a:solidFill>
              </a:rPr>
              <a:t>ivanovii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Ключ </a:t>
            </a:r>
            <a:r>
              <a:rPr lang="ru-RU" b="1" dirty="0"/>
              <a:t>-m</a:t>
            </a:r>
            <a:r>
              <a:rPr lang="ru-RU" dirty="0"/>
              <a:t> предписывает создать домашний каталог пользователя. Это самый простой вариант использования, но при использовании дополнительных ключей мы можем сразу задать или переопределить многие параметры пользователя.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15362" name="Picture 2" descr="Группы и пользователи в Linu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2952328" cy="239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Добавление пользователя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908720"/>
            <a:ext cx="7560839" cy="5256584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/>
              <a:t>Например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useradd</a:t>
            </a:r>
            <a:r>
              <a:rPr lang="ru-RU" dirty="0">
                <a:solidFill>
                  <a:srgbClr val="00B050"/>
                </a:solidFill>
              </a:rPr>
              <a:t> -m -b /</a:t>
            </a:r>
            <a:r>
              <a:rPr lang="ru-RU" dirty="0" err="1" smtClean="0">
                <a:solidFill>
                  <a:srgbClr val="00B050"/>
                </a:solidFill>
              </a:rPr>
              <a:t>var</a:t>
            </a:r>
            <a:r>
              <a:rPr lang="ru-RU" dirty="0" smtClean="0">
                <a:solidFill>
                  <a:srgbClr val="00B050"/>
                </a:solidFill>
              </a:rPr>
              <a:t>/</a:t>
            </a:r>
            <a:r>
              <a:rPr lang="ru-RU" dirty="0" err="1" smtClean="0">
                <a:solidFill>
                  <a:srgbClr val="00B050"/>
                </a:solidFill>
              </a:rPr>
              <a:t>www</a:t>
            </a:r>
            <a:r>
              <a:rPr lang="ru-RU" dirty="0" smtClean="0">
                <a:solidFill>
                  <a:srgbClr val="00B050"/>
                </a:solidFill>
              </a:rPr>
              <a:t>/</a:t>
            </a:r>
            <a:r>
              <a:rPr lang="ru-RU" dirty="0" err="1" smtClean="0">
                <a:solidFill>
                  <a:srgbClr val="00B050"/>
                </a:solidFill>
              </a:rPr>
              <a:t>ivanov</a:t>
            </a:r>
            <a:r>
              <a:rPr lang="en-US" dirty="0" smtClean="0">
                <a:solidFill>
                  <a:srgbClr val="00B050"/>
                </a:solidFill>
              </a:rPr>
              <a:t>ii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-g </a:t>
            </a:r>
            <a:r>
              <a:rPr lang="ru-RU" dirty="0" err="1" smtClean="0">
                <a:solidFill>
                  <a:srgbClr val="00B050"/>
                </a:solidFill>
              </a:rPr>
              <a:t>web</a:t>
            </a:r>
            <a:r>
              <a:rPr lang="en-US" dirty="0" smtClean="0">
                <a:solidFill>
                  <a:srgbClr val="00B050"/>
                </a:solidFill>
              </a:rPr>
              <a:t>admins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-G </a:t>
            </a:r>
            <a:r>
              <a:rPr lang="ru-RU" dirty="0" err="1">
                <a:solidFill>
                  <a:srgbClr val="00B050"/>
                </a:solidFill>
              </a:rPr>
              <a:t>www-data</a:t>
            </a:r>
            <a:r>
              <a:rPr lang="ru-RU" dirty="0">
                <a:solidFill>
                  <a:srgbClr val="00B050"/>
                </a:solidFill>
              </a:rPr>
              <a:t> -k /</a:t>
            </a:r>
            <a:r>
              <a:rPr lang="ru-RU" dirty="0" err="1">
                <a:solidFill>
                  <a:srgbClr val="00B050"/>
                </a:solidFill>
              </a:rPr>
              <a:t>etc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myskel</a:t>
            </a:r>
            <a:r>
              <a:rPr lang="ru-RU" dirty="0">
                <a:solidFill>
                  <a:srgbClr val="00B050"/>
                </a:solidFill>
              </a:rPr>
              <a:t> -s /</a:t>
            </a:r>
            <a:r>
              <a:rPr lang="ru-RU" dirty="0" err="1">
                <a:solidFill>
                  <a:srgbClr val="00B050"/>
                </a:solidFill>
              </a:rPr>
              <a:t>sbin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nologin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ivanov</a:t>
            </a:r>
            <a:r>
              <a:rPr lang="en-US" dirty="0" smtClean="0">
                <a:solidFill>
                  <a:srgbClr val="00B050"/>
                </a:solidFill>
              </a:rPr>
              <a:t>ii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Этой </a:t>
            </a:r>
            <a:r>
              <a:rPr lang="ru-RU" dirty="0"/>
              <a:t>командой мы создадим пользователя </a:t>
            </a:r>
            <a:r>
              <a:rPr lang="ru-RU" b="1" dirty="0" err="1" smtClean="0"/>
              <a:t>ivanov</a:t>
            </a:r>
            <a:r>
              <a:rPr lang="en-US" b="1" dirty="0" smtClean="0"/>
              <a:t>ii</a:t>
            </a:r>
            <a:r>
              <a:rPr lang="ru-RU" dirty="0" smtClean="0"/>
              <a:t>, </a:t>
            </a:r>
            <a:r>
              <a:rPr lang="ru-RU" dirty="0"/>
              <a:t>которому назначим домашнюю директорию в </a:t>
            </a:r>
            <a:r>
              <a:rPr lang="ru-RU" b="1" dirty="0"/>
              <a:t>/</a:t>
            </a:r>
            <a:r>
              <a:rPr lang="ru-RU" b="1" dirty="0" err="1" smtClean="0"/>
              <a:t>var</a:t>
            </a:r>
            <a:r>
              <a:rPr lang="ru-RU" b="1" dirty="0" smtClean="0"/>
              <a:t>/</a:t>
            </a:r>
            <a:r>
              <a:rPr lang="ru-RU" b="1" dirty="0" err="1" smtClean="0"/>
              <a:t>www</a:t>
            </a:r>
            <a:r>
              <a:rPr lang="ru-RU" b="1" dirty="0" smtClean="0"/>
              <a:t>/</a:t>
            </a:r>
            <a:r>
              <a:rPr lang="ru-RU" b="1" dirty="0" err="1" smtClean="0"/>
              <a:t>ivanov</a:t>
            </a:r>
            <a:r>
              <a:rPr lang="en-US" b="1" dirty="0" smtClean="0"/>
              <a:t>ii</a:t>
            </a:r>
            <a:r>
              <a:rPr lang="ru-RU" dirty="0" smtClean="0"/>
              <a:t>, </a:t>
            </a:r>
            <a:r>
              <a:rPr lang="ru-RU" dirty="0"/>
              <a:t>для которой будет использован шаблон из</a:t>
            </a:r>
            <a:r>
              <a:rPr lang="ru-RU" b="1" dirty="0"/>
              <a:t> 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myskel</a:t>
            </a:r>
            <a:r>
              <a:rPr lang="ru-RU" dirty="0"/>
              <a:t>, включим его в основную группу </a:t>
            </a:r>
            <a:r>
              <a:rPr lang="ru-RU" b="1" dirty="0" err="1" smtClean="0"/>
              <a:t>web</a:t>
            </a:r>
            <a:r>
              <a:rPr lang="en-US" b="1" dirty="0" smtClean="0"/>
              <a:t>admins</a:t>
            </a:r>
            <a:r>
              <a:rPr lang="ru-RU" dirty="0" smtClean="0"/>
              <a:t> </a:t>
            </a:r>
            <a:r>
              <a:rPr lang="ru-RU" dirty="0"/>
              <a:t>и дополнительную </a:t>
            </a:r>
            <a:r>
              <a:rPr lang="ru-RU" b="1" dirty="0" err="1"/>
              <a:t>www-data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</a:t>
            </a:r>
            <a:r>
              <a:rPr lang="ru-RU" dirty="0"/>
              <a:t>запретим ему интерактивный вход в систему, назначив оболочкой </a:t>
            </a:r>
            <a:r>
              <a:rPr lang="ru-RU" b="1" dirty="0"/>
              <a:t>/</a:t>
            </a:r>
            <a:r>
              <a:rPr lang="ru-RU" b="1" dirty="0" err="1"/>
              <a:t>sbin</a:t>
            </a:r>
            <a:r>
              <a:rPr lang="ru-RU" b="1" dirty="0"/>
              <a:t>/</a:t>
            </a:r>
            <a:r>
              <a:rPr lang="ru-RU" b="1" dirty="0" err="1"/>
              <a:t>nologin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Созданная учетная запись будет заблокирована до тех пор, пока мы не установим для нее пароль, это можно сделать следующей командой: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passwd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ivan</a:t>
            </a:r>
            <a:r>
              <a:rPr lang="en-US" dirty="0" err="1" smtClean="0">
                <a:solidFill>
                  <a:srgbClr val="00B050"/>
                </a:solidFill>
              </a:rPr>
              <a:t>ovii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которая </a:t>
            </a:r>
            <a:r>
              <a:rPr lang="ru-RU" dirty="0"/>
              <a:t>установит пароль к учетной записи </a:t>
            </a:r>
            <a:r>
              <a:rPr lang="ru-RU" dirty="0" err="1" smtClean="0"/>
              <a:t>ivan</a:t>
            </a:r>
            <a:r>
              <a:rPr lang="en-US" dirty="0" err="1" smtClean="0"/>
              <a:t>ovii</a:t>
            </a:r>
            <a:r>
              <a:rPr lang="ru-RU" dirty="0" smtClean="0"/>
              <a:t>. </a:t>
            </a:r>
            <a:r>
              <a:rPr lang="ru-RU" dirty="0"/>
              <a:t>Для блокировки пароля используйте: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passwd</a:t>
            </a:r>
            <a:r>
              <a:rPr lang="ru-RU" dirty="0">
                <a:solidFill>
                  <a:srgbClr val="00B050"/>
                </a:solidFill>
              </a:rPr>
              <a:t> -l </a:t>
            </a:r>
            <a:r>
              <a:rPr lang="en-US" dirty="0" err="1" smtClean="0">
                <a:solidFill>
                  <a:srgbClr val="00B050"/>
                </a:solidFill>
              </a:rPr>
              <a:t>ivanovii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188640"/>
            <a:ext cx="7631968" cy="66409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Изменение </a:t>
            </a:r>
            <a:r>
              <a:rPr lang="ru-RU" sz="3200" b="1" dirty="0" smtClean="0"/>
              <a:t>пользователей </a:t>
            </a:r>
            <a:r>
              <a:rPr lang="ru-RU" sz="3200" b="1" dirty="0" err="1" smtClean="0">
                <a:solidFill>
                  <a:srgbClr val="00B050"/>
                </a:solidFill>
              </a:rPr>
              <a:t>usermod</a:t>
            </a:r>
            <a:r>
              <a:rPr lang="ru-RU" sz="3200" b="1" dirty="0" smtClean="0">
                <a:solidFill>
                  <a:srgbClr val="00B050"/>
                </a:solidFill>
              </a:rPr>
              <a:t> и пароля 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400600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Изменение </a:t>
            </a:r>
            <a:r>
              <a:rPr lang="ru-RU" dirty="0"/>
              <a:t>параметров пользователя происходит с помощью утилиты </a:t>
            </a:r>
            <a:r>
              <a:rPr lang="ru-RU" b="1" dirty="0" err="1"/>
              <a:t>usermod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Пример использования: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err="1" smtClean="0">
                <a:solidFill>
                  <a:srgbClr val="00B050"/>
                </a:solidFill>
              </a:rPr>
              <a:t>sudo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 smtClean="0">
                <a:solidFill>
                  <a:srgbClr val="00B050"/>
                </a:solidFill>
              </a:rPr>
              <a:t>usermod</a:t>
            </a:r>
            <a:r>
              <a:rPr lang="ru-RU" b="1" dirty="0" smtClean="0">
                <a:solidFill>
                  <a:srgbClr val="00B050"/>
                </a:solidFill>
              </a:rPr>
              <a:t> -c "Эта команда поменяет комментарий пользователю" </a:t>
            </a:r>
            <a:r>
              <a:rPr lang="en-US" b="1" dirty="0" err="1" smtClean="0">
                <a:solidFill>
                  <a:srgbClr val="00B050"/>
                </a:solidFill>
              </a:rPr>
              <a:t>ivanovii</a:t>
            </a:r>
            <a:endParaRPr lang="ru-RU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Изменить </a:t>
            </a:r>
            <a:r>
              <a:rPr lang="ru-RU" dirty="0"/>
              <a:t>пароль пользователю можно при помощи утилиты </a:t>
            </a:r>
            <a:r>
              <a:rPr lang="ru-RU" b="1" dirty="0" err="1"/>
              <a:t>passwd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b="1" dirty="0" err="1" smtClean="0">
                <a:solidFill>
                  <a:srgbClr val="00B050"/>
                </a:solidFill>
              </a:rPr>
              <a:t>sudo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>
                <a:solidFill>
                  <a:srgbClr val="00B050"/>
                </a:solidFill>
              </a:rPr>
              <a:t>passwd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ivanovii</a:t>
            </a:r>
            <a:endParaRPr lang="ru-RU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Утилита </a:t>
            </a:r>
            <a:r>
              <a:rPr lang="ru-RU" dirty="0" err="1"/>
              <a:t>passwd</a:t>
            </a:r>
            <a:r>
              <a:rPr lang="ru-RU" dirty="0"/>
              <a:t> может использоваться и обычным пользователем для смены пароля.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Основные </a:t>
            </a:r>
            <a:r>
              <a:rPr lang="ru-RU" dirty="0"/>
              <a:t>ключи </a:t>
            </a:r>
            <a:r>
              <a:rPr lang="ru-RU" dirty="0" err="1"/>
              <a:t>passwd</a:t>
            </a:r>
            <a:r>
              <a:rPr lang="ru-RU" dirty="0"/>
              <a:t>: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B050"/>
                </a:solidFill>
              </a:rPr>
              <a:t>-d </a:t>
            </a:r>
            <a:r>
              <a:rPr lang="ru-RU" dirty="0"/>
              <a:t>Удалить пароль пользователю. После этого пароль будет пустым, и пользователь сможет входить в систему без предъявления пароля.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B050"/>
                </a:solidFill>
              </a:rPr>
              <a:t>-e </a:t>
            </a:r>
            <a:r>
              <a:rPr lang="ru-RU" dirty="0"/>
              <a:t>Сделать пароль устаревшим. Это заставит пользователя изменить пароль при следующем входе в систему.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B050"/>
                </a:solidFill>
              </a:rPr>
              <a:t>-i </a:t>
            </a:r>
            <a:r>
              <a:rPr lang="ru-RU" dirty="0"/>
              <a:t>Заблокировать учетную запись пользователя по прошествии указанного количества дней после устаревания пароля.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B050"/>
                </a:solidFill>
              </a:rPr>
              <a:t>-n </a:t>
            </a:r>
            <a:r>
              <a:rPr lang="ru-RU" dirty="0"/>
              <a:t>Минимальное количество дней между сменами пароля.</a:t>
            </a:r>
          </a:p>
          <a:p>
            <a:pPr marL="320040" lvl="1" indent="0">
              <a:buNone/>
            </a:pPr>
            <a:r>
              <a:rPr lang="ru-RU" dirty="0">
                <a:solidFill>
                  <a:srgbClr val="00B050"/>
                </a:solidFill>
              </a:rPr>
              <a:t>-x </a:t>
            </a:r>
            <a:r>
              <a:rPr lang="ru-RU" dirty="0"/>
              <a:t>Максимальное количество дней, после которого необходимо обязательно сменить пароль.</a:t>
            </a:r>
          </a:p>
          <a:p>
            <a:pPr marL="320040" lvl="1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L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Заблокировать учетную запись пользователя.</a:t>
            </a:r>
          </a:p>
          <a:p>
            <a:pPr marL="320040" lvl="1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-</a:t>
            </a:r>
            <a:r>
              <a:rPr lang="en-US" dirty="0" smtClean="0">
                <a:solidFill>
                  <a:srgbClr val="00B050"/>
                </a:solidFill>
              </a:rPr>
              <a:t>U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Разблокировать учетную запись пользователя</a:t>
            </a:r>
            <a:r>
              <a:rPr lang="ru-RU" dirty="0" smtClean="0"/>
              <a:t>.</a:t>
            </a:r>
          </a:p>
          <a:p>
            <a:pPr marL="320040" lvl="1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Изменение пользователей  </a:t>
            </a:r>
            <a:r>
              <a:rPr lang="en-US" sz="3200" b="1" dirty="0" err="1" smtClean="0">
                <a:solidFill>
                  <a:srgbClr val="00B050"/>
                </a:solidFill>
              </a:rPr>
              <a:t>passwd</a:t>
            </a:r>
            <a:endParaRPr lang="ru-RU" sz="3200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01728"/>
              </p:ext>
            </p:extLst>
          </p:nvPr>
        </p:nvGraphicFramePr>
        <p:xfrm>
          <a:off x="1043608" y="1124744"/>
          <a:ext cx="6984776" cy="479574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047718"/>
                <a:gridCol w="5937058"/>
              </a:tblGrid>
              <a:tr h="239404"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/>
                        <a:t>Опция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 smtClean="0"/>
                        <a:t>Назначение </a:t>
                      </a:r>
                      <a:r>
                        <a:rPr kumimoji="0" lang="ru-RU" altLang="ru-RU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опций команды </a:t>
                      </a:r>
                      <a:r>
                        <a:rPr kumimoji="0" lang="ru-RU" altLang="ru-RU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passwd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/>
                      <a:endParaRPr lang="ru-RU" sz="1000" b="1" dirty="0"/>
                    </a:p>
                  </a:txBody>
                  <a:tcPr marL="49823" marR="49823" marT="24912" marB="24912" anchor="ctr"/>
                </a:tc>
              </a:tr>
              <a:tr h="600245">
                <a:tc>
                  <a:txBody>
                    <a:bodyPr/>
                    <a:lstStyle/>
                    <a:p>
                      <a:r>
                        <a:rPr lang="en-US" sz="1000"/>
                        <a:t>-s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Показывает атрибуты пароля для </a:t>
                      </a:r>
                      <a:r>
                        <a:rPr lang="ru-RU" sz="1000" dirty="0" err="1"/>
                        <a:t>регистрационного_имени</a:t>
                      </a:r>
                      <a:r>
                        <a:rPr lang="ru-RU" sz="1000" dirty="0"/>
                        <a:t> пользователя. Любой пользователь может задавать данную опцию.</a:t>
                      </a:r>
                    </a:p>
                  </a:txBody>
                  <a:tcPr marL="49823" marR="49823" marT="24912" marB="24912" anchor="ctr"/>
                </a:tc>
              </a:tr>
              <a:tr h="239404">
                <a:tc>
                  <a:txBody>
                    <a:bodyPr/>
                    <a:lstStyle/>
                    <a:p>
                      <a:r>
                        <a:rPr lang="en-US" sz="1000"/>
                        <a:t>-l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Блокирует запись пароля для регистрационного_имени.</a:t>
                      </a:r>
                    </a:p>
                  </a:txBody>
                  <a:tcPr marL="49823" marR="49823" marT="24912" marB="24912" anchor="ctr"/>
                </a:tc>
              </a:tr>
              <a:tr h="600245">
                <a:tc>
                  <a:txBody>
                    <a:bodyPr/>
                    <a:lstStyle/>
                    <a:p>
                      <a:r>
                        <a:rPr lang="en-US" sz="1000"/>
                        <a:t>-d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Удаляет пароль для регистрационного_имени, так что у пользователя с этим регистрационным_именем пароль не запрашивается.</a:t>
                      </a:r>
                    </a:p>
                  </a:txBody>
                  <a:tcPr marL="49823" marR="49823" marT="24912" marB="24912" anchor="ctr"/>
                </a:tc>
              </a:tr>
              <a:tr h="600245">
                <a:tc>
                  <a:txBody>
                    <a:bodyPr/>
                    <a:lstStyle/>
                    <a:p>
                      <a:r>
                        <a:rPr lang="en-US" sz="1000"/>
                        <a:t>-f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Заставляет пользователя изменить пароль при следующей регистрации в системе, делая пароль для </a:t>
                      </a:r>
                      <a:r>
                        <a:rPr lang="ru-RU" sz="1000" dirty="0" err="1"/>
                        <a:t>регистрационного_имени</a:t>
                      </a:r>
                      <a:r>
                        <a:rPr lang="ru-RU" sz="1000" dirty="0"/>
                        <a:t> устаревшим.</a:t>
                      </a:r>
                    </a:p>
                  </a:txBody>
                  <a:tcPr marL="49823" marR="49823" marT="24912" marB="24912" anchor="ctr"/>
                </a:tc>
              </a:tr>
              <a:tr h="600245">
                <a:tc>
                  <a:txBody>
                    <a:bodyPr/>
                    <a:lstStyle/>
                    <a:p>
                      <a:r>
                        <a:rPr lang="en-US" sz="1000"/>
                        <a:t>-x max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Задает для пользователя с указанным </a:t>
                      </a:r>
                      <a:r>
                        <a:rPr lang="ru-RU" sz="1000" dirty="0" err="1"/>
                        <a:t>регистрационным_именем</a:t>
                      </a:r>
                      <a:r>
                        <a:rPr lang="ru-RU" sz="1000" dirty="0"/>
                        <a:t> количество дней, в течение которых пароль будет действителен.</a:t>
                      </a:r>
                    </a:p>
                  </a:txBody>
                  <a:tcPr marL="49823" marR="49823" marT="24912" marB="24912" anchor="ctr"/>
                </a:tc>
              </a:tr>
              <a:tr h="961084">
                <a:tc>
                  <a:txBody>
                    <a:bodyPr/>
                    <a:lstStyle/>
                    <a:p>
                      <a:r>
                        <a:rPr lang="en-US" sz="1000"/>
                        <a:t>-n min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Задает минимальное количество дней между изменениями пароля для пользователя с указанным </a:t>
                      </a:r>
                      <a:r>
                        <a:rPr lang="ru-RU" sz="1000" dirty="0" smtClean="0"/>
                        <a:t>регистрационным именем. </a:t>
                      </a:r>
                      <a:r>
                        <a:rPr lang="ru-RU" sz="1000" dirty="0"/>
                        <a:t>Всегда используйте эту опцию с опцией -x, если только </a:t>
                      </a:r>
                      <a:r>
                        <a:rPr lang="ru-RU" sz="1000" dirty="0" err="1"/>
                        <a:t>max</a:t>
                      </a:r>
                      <a:r>
                        <a:rPr lang="ru-RU" sz="1000" dirty="0"/>
                        <a:t> не установлен в -1 (устаревание отключено). В этом случае, </a:t>
                      </a:r>
                      <a:r>
                        <a:rPr lang="ru-RU" sz="1000" dirty="0" err="1"/>
                        <a:t>min</a:t>
                      </a:r>
                      <a:r>
                        <a:rPr lang="ru-RU" sz="1000" dirty="0"/>
                        <a:t> устанавливать не нужно.</a:t>
                      </a:r>
                    </a:p>
                  </a:txBody>
                  <a:tcPr marL="49823" marR="49823" marT="24912" marB="24912" anchor="ctr"/>
                </a:tc>
              </a:tr>
              <a:tr h="600245">
                <a:tc>
                  <a:txBody>
                    <a:bodyPr/>
                    <a:lstStyle/>
                    <a:p>
                      <a:r>
                        <a:rPr lang="en-US" sz="1000"/>
                        <a:t>-w warn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Задает, за сколько дней (относительно max) пользователя с данным регистрационным_именем будут предупреждать о предстоящем устаревании пароля.</a:t>
                      </a:r>
                    </a:p>
                  </a:txBody>
                  <a:tcPr marL="49823" marR="49823" marT="24912" marB="24912" anchor="ctr"/>
                </a:tc>
              </a:tr>
              <a:tr h="239404">
                <a:tc>
                  <a:txBody>
                    <a:bodyPr/>
                    <a:lstStyle/>
                    <a:p>
                      <a:r>
                        <a:rPr lang="en-US" sz="1000" dirty="0"/>
                        <a:t>-s -a</a:t>
                      </a:r>
                    </a:p>
                  </a:txBody>
                  <a:tcPr marL="49823" marR="49823" marT="24912" marB="24912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Показывает атрибуты паролей для всех пользователей.</a:t>
                      </a:r>
                    </a:p>
                  </a:txBody>
                  <a:tcPr marL="49823" marR="49823" marT="24912" marB="2491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Изменение </a:t>
            </a:r>
            <a:r>
              <a:rPr lang="ru-RU" sz="3200" b="1" dirty="0" smtClean="0"/>
              <a:t>пароля</a:t>
            </a:r>
            <a:r>
              <a:rPr lang="en-US" sz="3200" b="1" dirty="0" smtClean="0"/>
              <a:t> </a:t>
            </a:r>
            <a:r>
              <a:rPr lang="ru-RU" sz="3200" b="1" dirty="0" smtClean="0"/>
              <a:t>в скриптах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Иногда может возникнуть потребность автоматизированной смены или указания пароля пользователю, который существует в системе, например в </a:t>
            </a:r>
            <a:r>
              <a:rPr lang="en-US" dirty="0" smtClean="0"/>
              <a:t>BASH </a:t>
            </a:r>
            <a:r>
              <a:rPr lang="ru-RU" dirty="0" smtClean="0"/>
              <a:t>скриптах.</a:t>
            </a:r>
          </a:p>
          <a:p>
            <a:pPr marL="0" indent="0" algn="just">
              <a:buNone/>
            </a:pPr>
            <a:r>
              <a:rPr lang="ru-RU" dirty="0" smtClean="0"/>
              <a:t>В следствии того, что для этого требуется привилегированный вызов </a:t>
            </a:r>
            <a:r>
              <a:rPr lang="en-US" dirty="0" err="1" smtClean="0"/>
              <a:t>sudo</a:t>
            </a:r>
            <a:r>
              <a:rPr lang="ru-RU" dirty="0" smtClean="0"/>
              <a:t>, можно использовать следующий </a:t>
            </a:r>
            <a:r>
              <a:rPr lang="ru-RU" dirty="0" err="1" smtClean="0"/>
              <a:t>синтакис</a:t>
            </a:r>
            <a:r>
              <a:rPr lang="ru-RU" dirty="0" smtClean="0"/>
              <a:t> перенаправления ввода в терминал командой </a:t>
            </a:r>
            <a:r>
              <a:rPr lang="en-US" dirty="0" smtClean="0"/>
              <a:t>echo </a:t>
            </a:r>
            <a:r>
              <a:rPr lang="ru-RU" dirty="0" err="1" smtClean="0"/>
              <a:t>пайпом</a:t>
            </a:r>
            <a:r>
              <a:rPr lang="ru-RU" dirty="0" smtClean="0"/>
              <a:t> в утилиту </a:t>
            </a:r>
            <a:r>
              <a:rPr lang="en-US" dirty="0" err="1" smtClean="0"/>
              <a:t>chpasswd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sudo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echo </a:t>
            </a:r>
            <a:r>
              <a:rPr lang="en-US" smtClean="0">
                <a:solidFill>
                  <a:srgbClr val="00B050"/>
                </a:solidFill>
              </a:rPr>
              <a:t>"</a:t>
            </a:r>
            <a:r>
              <a:rPr lang="en-US" smtClean="0">
                <a:solidFill>
                  <a:srgbClr val="00B050"/>
                </a:solidFill>
              </a:rPr>
              <a:t>username:pass123</a:t>
            </a:r>
            <a:r>
              <a:rPr lang="en-US" dirty="0">
                <a:solidFill>
                  <a:srgbClr val="00B050"/>
                </a:solidFill>
              </a:rPr>
              <a:t>" | </a:t>
            </a:r>
            <a:r>
              <a:rPr lang="en-US" dirty="0" err="1">
                <a:solidFill>
                  <a:srgbClr val="00B050"/>
                </a:solidFill>
              </a:rPr>
              <a:t>chpasswd</a:t>
            </a:r>
            <a:endParaRPr lang="ru-RU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64711"/>
            <a:ext cx="7301061" cy="44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78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Изменение </a:t>
            </a:r>
            <a:r>
              <a:rPr lang="ru-RU" sz="3200" b="1" dirty="0" smtClean="0"/>
              <a:t>пользователей и пароля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 fontScale="55000" lnSpcReduction="20000"/>
          </a:bodyPr>
          <a:lstStyle/>
          <a:p>
            <a:pPr marL="0" indent="0">
              <a:buNone/>
            </a:pPr>
            <a:r>
              <a:rPr lang="ru-RU" i="1" dirty="0"/>
              <a:t>Например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00B050"/>
                </a:solidFill>
              </a:rPr>
              <a:t>usermod</a:t>
            </a:r>
            <a:r>
              <a:rPr lang="ru-RU" dirty="0">
                <a:solidFill>
                  <a:srgbClr val="00B050"/>
                </a:solidFill>
              </a:rPr>
              <a:t> -c </a:t>
            </a:r>
            <a:r>
              <a:rPr lang="ru-RU" dirty="0" smtClean="0">
                <a:solidFill>
                  <a:srgbClr val="00B050"/>
                </a:solidFill>
              </a:rPr>
              <a:t>«</a:t>
            </a:r>
            <a:r>
              <a:rPr lang="en-US" dirty="0" smtClean="0">
                <a:solidFill>
                  <a:srgbClr val="00B050"/>
                </a:solidFill>
              </a:rPr>
              <a:t>Sergey </a:t>
            </a:r>
            <a:r>
              <a:rPr lang="en-US" dirty="0" err="1" smtClean="0">
                <a:solidFill>
                  <a:srgbClr val="00B050"/>
                </a:solidFill>
              </a:rPr>
              <a:t>Sergeevich</a:t>
            </a:r>
            <a:r>
              <a:rPr lang="ru-RU" dirty="0" smtClean="0">
                <a:solidFill>
                  <a:srgbClr val="00B050"/>
                </a:solidFill>
              </a:rPr>
              <a:t>" </a:t>
            </a:r>
            <a:r>
              <a:rPr lang="ru-RU" dirty="0">
                <a:solidFill>
                  <a:srgbClr val="00B050"/>
                </a:solidFill>
              </a:rPr>
              <a:t>-</a:t>
            </a:r>
            <a:r>
              <a:rPr lang="ru-RU" dirty="0" err="1">
                <a:solidFill>
                  <a:srgbClr val="00B050"/>
                </a:solidFill>
              </a:rPr>
              <a:t>aG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sergey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>
                <a:solidFill>
                  <a:srgbClr val="00B050"/>
                </a:solidFill>
              </a:rPr>
              <a:t>-a</a:t>
            </a:r>
            <a:r>
              <a:rPr lang="ru-RU" dirty="0">
                <a:solidFill>
                  <a:srgbClr val="00B050"/>
                </a:solidFill>
              </a:rPr>
              <a:t> </a:t>
            </a:r>
            <a:r>
              <a:rPr lang="ru-RU" dirty="0"/>
              <a:t>  добавляет к текущим группам пользователя дополнительные. Без этой опции группы заменяются на новые, а с этой опцией к старым группам добавляются новые;</a:t>
            </a:r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 smtClean="0">
                <a:solidFill>
                  <a:srgbClr val="00B050"/>
                </a:solidFill>
              </a:rPr>
              <a:t>-</a:t>
            </a:r>
            <a:r>
              <a:rPr lang="ru-RU" b="1" dirty="0">
                <a:solidFill>
                  <a:srgbClr val="00B050"/>
                </a:solidFill>
              </a:rPr>
              <a:t>G</a:t>
            </a:r>
            <a:r>
              <a:rPr lang="ru-RU" dirty="0">
                <a:solidFill>
                  <a:srgbClr val="00B050"/>
                </a:solidFill>
              </a:rPr>
              <a:t>   </a:t>
            </a:r>
            <a:r>
              <a:rPr lang="ru-RU" dirty="0"/>
              <a:t>указывает, что работать будем с дополнительными группами а не с первичной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/>
              <a:t>Данная </a:t>
            </a:r>
            <a:r>
              <a:rPr lang="ru-RU" dirty="0"/>
              <a:t>команда создаст новый комментарий к учетной записи и добавит пользователя </a:t>
            </a:r>
            <a:r>
              <a:rPr lang="en-US" b="1" dirty="0" err="1" smtClean="0"/>
              <a:t>sergey</a:t>
            </a:r>
            <a:r>
              <a:rPr lang="en-US" b="1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дополнительную группу </a:t>
            </a:r>
            <a:r>
              <a:rPr lang="ru-RU" b="1" dirty="0" err="1"/>
              <a:t>sudo</a:t>
            </a:r>
            <a:r>
              <a:rPr lang="ru-RU" dirty="0"/>
              <a:t>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Установка </a:t>
            </a:r>
            <a:r>
              <a:rPr lang="ru-RU" dirty="0"/>
              <a:t>пустого пароля пользователя</a:t>
            </a:r>
          </a:p>
          <a:p>
            <a:pPr marL="0" indent="0" algn="just">
              <a:buNone/>
            </a:pPr>
            <a:r>
              <a:rPr lang="ru-RU" dirty="0" err="1" smtClean="0"/>
              <a:t>Суперпользователь</a:t>
            </a:r>
            <a:r>
              <a:rPr lang="ru-RU" dirty="0" smtClean="0"/>
              <a:t> </a:t>
            </a:r>
            <a:r>
              <a:rPr lang="ru-RU" dirty="0"/>
              <a:t>с помощью утилит командной строки </a:t>
            </a:r>
            <a:r>
              <a:rPr lang="ru-RU" b="1" dirty="0" err="1"/>
              <a:t>passwd</a:t>
            </a:r>
            <a:r>
              <a:rPr lang="ru-RU" dirty="0"/>
              <a:t> и </a:t>
            </a:r>
            <a:r>
              <a:rPr lang="ru-RU" b="1" dirty="0" err="1"/>
              <a:t>usermod</a:t>
            </a:r>
            <a:r>
              <a:rPr lang="ru-RU" dirty="0"/>
              <a:t> или путем редактирования файла </a:t>
            </a:r>
            <a:r>
              <a:rPr lang="ru-RU" i="1" dirty="0"/>
              <a:t>/</a:t>
            </a:r>
            <a:r>
              <a:rPr lang="ru-RU" i="1" dirty="0" err="1"/>
              <a:t>etc</a:t>
            </a:r>
            <a:r>
              <a:rPr lang="ru-RU" i="1" dirty="0"/>
              <a:t>/</a:t>
            </a:r>
            <a:r>
              <a:rPr lang="ru-RU" i="1" dirty="0" err="1"/>
              <a:t>shadow</a:t>
            </a:r>
            <a:r>
              <a:rPr lang="ru-RU" dirty="0"/>
              <a:t> может удалить пароль </a:t>
            </a:r>
            <a:r>
              <a:rPr lang="ru-RU" dirty="0" smtClean="0"/>
              <a:t>пользовател</a:t>
            </a:r>
            <a:r>
              <a:rPr lang="ru-RU" dirty="0"/>
              <a:t>я</a:t>
            </a:r>
            <a:r>
              <a:rPr lang="ru-RU" dirty="0" smtClean="0"/>
              <a:t>, </a:t>
            </a:r>
            <a:r>
              <a:rPr lang="ru-RU" dirty="0"/>
              <a:t>дав возможность входить в систему без указания пароля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sudo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passwd</a:t>
            </a:r>
            <a:r>
              <a:rPr lang="ru-RU" dirty="0">
                <a:solidFill>
                  <a:srgbClr val="00B050"/>
                </a:solidFill>
              </a:rPr>
              <a:t> -d </a:t>
            </a:r>
            <a:r>
              <a:rPr lang="en-US" dirty="0" err="1" smtClean="0">
                <a:solidFill>
                  <a:srgbClr val="00B050"/>
                </a:solidFill>
              </a:rPr>
              <a:t>ivanovii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или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usermod</a:t>
            </a:r>
            <a:r>
              <a:rPr lang="ru-RU" dirty="0">
                <a:solidFill>
                  <a:srgbClr val="00B050"/>
                </a:solidFill>
              </a:rPr>
              <a:t> -p "" </a:t>
            </a:r>
            <a:r>
              <a:rPr lang="en-US" dirty="0" err="1">
                <a:solidFill>
                  <a:srgbClr val="00B050"/>
                </a:solidFill>
              </a:rPr>
              <a:t>ivanovii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ru-RU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После этого имеет смысл принудить пользователя установить себе новый пароль при следующем входе в систему.</a:t>
            </a:r>
          </a:p>
          <a:p>
            <a:pPr marL="0" indent="0" algn="just">
              <a:buNone/>
            </a:pP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passwd</a:t>
            </a:r>
            <a:r>
              <a:rPr lang="ru-RU" dirty="0">
                <a:solidFill>
                  <a:srgbClr val="00B050"/>
                </a:solidFill>
              </a:rPr>
              <a:t> -e </a:t>
            </a:r>
            <a:r>
              <a:rPr lang="en-US" dirty="0" err="1">
                <a:solidFill>
                  <a:srgbClr val="00B050"/>
                </a:solidFill>
              </a:rPr>
              <a:t>ivanovii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219682" cy="198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9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</a:t>
            </a:r>
            <a:r>
              <a:rPr lang="ru-RU" sz="3200" b="1" dirty="0" smtClean="0"/>
              <a:t>пользователя </a:t>
            </a:r>
            <a:r>
              <a:rPr lang="ru-RU" sz="3200" dirty="0" err="1">
                <a:solidFill>
                  <a:srgbClr val="00B050"/>
                </a:solidFill>
              </a:rPr>
              <a:t>userdel</a:t>
            </a:r>
            <a:r>
              <a:rPr lang="ru-RU" sz="3200" dirty="0">
                <a:solidFill>
                  <a:srgbClr val="00B050"/>
                </a:solidFill>
              </a:rPr>
              <a:t> 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того, чтобы удалить пользователя воспользуйтесь утилитой </a:t>
            </a:r>
            <a:r>
              <a:rPr lang="ru-RU" b="1" dirty="0" err="1"/>
              <a:t>userdel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sudo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userdel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ivanovii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ru-RU" dirty="0"/>
              <a:t>использования: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-f </a:t>
            </a:r>
            <a:r>
              <a:rPr lang="ru-RU" dirty="0"/>
              <a:t>Принудительно удалить пользователя, даже если он сейчас работает в системе.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-r </a:t>
            </a:r>
            <a:r>
              <a:rPr lang="ru-RU" dirty="0"/>
              <a:t>Удалить домашний каталог пользователя.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675456"/>
            <a:ext cx="6781800" cy="16002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План занятия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152525" y="1052736"/>
            <a:ext cx="7235899" cy="489654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dirty="0" smtClean="0"/>
              <a:t>Основные определения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smtClean="0"/>
              <a:t>Работа с пользователями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smtClean="0"/>
              <a:t>Работа с группами</a:t>
            </a:r>
            <a:endParaRPr lang="ru-RU" dirty="0"/>
          </a:p>
          <a:p>
            <a:pPr marL="457200" indent="-457200">
              <a:buAutoNum type="arabicPeriod"/>
            </a:pPr>
            <a:r>
              <a:rPr lang="ru-RU" dirty="0" smtClean="0"/>
              <a:t>Конфигурационные файлы</a:t>
            </a:r>
            <a:endParaRPr lang="ru-RU" dirty="0"/>
          </a:p>
          <a:p>
            <a:pPr marL="457200" indent="-457200"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835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Удаление </a:t>
            </a:r>
            <a:r>
              <a:rPr lang="ru-RU" sz="3200" b="1" dirty="0" smtClean="0"/>
              <a:t>всех файлов пользователя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По умолчанию учетная запись удаляется без удаления домашнего каталога и файлов, принадлежащих удаляемому пользователю.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</a:t>
            </a:r>
            <a:r>
              <a:rPr lang="ru-RU" dirty="0"/>
              <a:t>удаления домашнего каталога может использоваться дополнительный параметр --</a:t>
            </a:r>
            <a:r>
              <a:rPr lang="ru-RU" dirty="0" err="1"/>
              <a:t>remove-home</a:t>
            </a:r>
            <a:r>
              <a:rPr lang="ru-RU" dirty="0"/>
              <a:t>, а для поиска и удаления всех файлов, принадлежащих удаляемому пользователю, — параметр --</a:t>
            </a:r>
            <a:r>
              <a:rPr lang="ru-RU" dirty="0" err="1"/>
              <a:t>remove-all-files</a:t>
            </a:r>
            <a:r>
              <a:rPr lang="ru-RU" dirty="0"/>
              <a:t>. 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Также </a:t>
            </a:r>
            <a:r>
              <a:rPr lang="ru-RU" dirty="0"/>
              <a:t>удаление пользователя, его домашнего каталога и файлов могут быть выполнены вручную путем последовательного выполнения следующих команд: </a:t>
            </a:r>
            <a:endParaRPr lang="ru-RU" dirty="0" smtClean="0"/>
          </a:p>
          <a:p>
            <a:pPr marL="457200" indent="-457200" algn="just">
              <a:buAutoNum type="arabicParenR"/>
            </a:pPr>
            <a:r>
              <a:rPr lang="ru-RU" dirty="0" smtClean="0"/>
              <a:t>для </a:t>
            </a:r>
            <a:r>
              <a:rPr lang="ru-RU" dirty="0"/>
              <a:t>полного удаления пользователя и всех его файлов из системы выполнить команду: </a:t>
            </a:r>
            <a:r>
              <a:rPr lang="ru-RU" dirty="0" err="1">
                <a:solidFill>
                  <a:srgbClr val="00B050"/>
                </a:solidFill>
              </a:rPr>
              <a:t>find</a:t>
            </a:r>
            <a:r>
              <a:rPr lang="ru-RU" dirty="0">
                <a:solidFill>
                  <a:srgbClr val="00B050"/>
                </a:solidFill>
              </a:rPr>
              <a:t> / -</a:t>
            </a:r>
            <a:r>
              <a:rPr lang="ru-RU" dirty="0" err="1">
                <a:solidFill>
                  <a:srgbClr val="00B050"/>
                </a:solidFill>
              </a:rPr>
              <a:t>user</a:t>
            </a:r>
            <a:r>
              <a:rPr lang="ru-RU" dirty="0">
                <a:solidFill>
                  <a:srgbClr val="00B050"/>
                </a:solidFill>
              </a:rPr>
              <a:t> -</a:t>
            </a:r>
            <a:r>
              <a:rPr lang="ru-RU" dirty="0" err="1">
                <a:solidFill>
                  <a:srgbClr val="00B050"/>
                </a:solidFill>
              </a:rPr>
              <a:t>exec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rm</a:t>
            </a:r>
            <a:r>
              <a:rPr lang="ru-RU" dirty="0">
                <a:solidFill>
                  <a:srgbClr val="00B050"/>
                </a:solidFill>
              </a:rPr>
              <a:t> -r {} </a:t>
            </a:r>
            <a:r>
              <a:rPr lang="ru-RU" dirty="0" smtClean="0">
                <a:solidFill>
                  <a:srgbClr val="00B050"/>
                </a:solidFill>
              </a:rPr>
              <a:t>\</a:t>
            </a:r>
          </a:p>
          <a:p>
            <a:pPr marL="457200" indent="-457200" algn="just">
              <a:buAutoNum type="arabicParenR"/>
            </a:pPr>
            <a:r>
              <a:rPr lang="ru-RU" dirty="0" smtClean="0"/>
              <a:t>удалить </a:t>
            </a:r>
            <a:r>
              <a:rPr lang="ru-RU" dirty="0"/>
              <a:t>запись о пользователе из файла 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 smtClean="0">
                <a:solidFill>
                  <a:srgbClr val="00B050"/>
                </a:solidFill>
              </a:rPr>
              <a:t>etc</a:t>
            </a:r>
            <a:r>
              <a:rPr lang="ru-RU" dirty="0" smtClean="0">
                <a:solidFill>
                  <a:srgbClr val="00B050"/>
                </a:solidFill>
              </a:rPr>
              <a:t>/</a:t>
            </a:r>
            <a:r>
              <a:rPr lang="ru-RU" dirty="0" err="1" smtClean="0">
                <a:solidFill>
                  <a:srgbClr val="00B050"/>
                </a:solidFill>
              </a:rPr>
              <a:t>passwd</a:t>
            </a:r>
            <a:endParaRPr lang="ru-RU" dirty="0" smtClean="0"/>
          </a:p>
          <a:p>
            <a:pPr marL="457200" indent="-457200" algn="just">
              <a:buAutoNum type="arabicParenR"/>
            </a:pPr>
            <a:r>
              <a:rPr lang="ru-RU" dirty="0" smtClean="0"/>
              <a:t>для </a:t>
            </a:r>
            <a:r>
              <a:rPr lang="ru-RU" dirty="0"/>
              <a:t>удаления файлов, не принадлежащих ни одному пользователю в системе, выполнить команду: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find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/ -</a:t>
            </a:r>
            <a:r>
              <a:rPr lang="ru-RU" dirty="0" err="1">
                <a:solidFill>
                  <a:srgbClr val="00B050"/>
                </a:solidFill>
              </a:rPr>
              <a:t>nouser</a:t>
            </a:r>
            <a:r>
              <a:rPr lang="ru-RU" dirty="0">
                <a:solidFill>
                  <a:srgbClr val="00B050"/>
                </a:solidFill>
              </a:rPr>
              <a:t> -</a:t>
            </a:r>
            <a:r>
              <a:rPr lang="ru-RU" dirty="0" err="1">
                <a:solidFill>
                  <a:srgbClr val="00B050"/>
                </a:solidFill>
              </a:rPr>
              <a:t>exec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rm</a:t>
            </a:r>
            <a:r>
              <a:rPr lang="ru-RU" dirty="0">
                <a:solidFill>
                  <a:srgbClr val="00B050"/>
                </a:solidFill>
              </a:rPr>
              <a:t> -r {} </a:t>
            </a:r>
            <a:r>
              <a:rPr lang="ru-RU" dirty="0" smtClean="0">
                <a:solidFill>
                  <a:srgbClr val="00B050"/>
                </a:solidFill>
              </a:rPr>
              <a:t>\</a:t>
            </a:r>
          </a:p>
          <a:p>
            <a:pPr marL="0" indent="0" algn="just">
              <a:buNone/>
            </a:pPr>
            <a:r>
              <a:rPr lang="ru-RU" b="1" dirty="0" smtClean="0"/>
              <a:t>Описание </a:t>
            </a:r>
            <a:r>
              <a:rPr lang="ru-RU" b="1" dirty="0"/>
              <a:t>команд приведено в </a:t>
            </a:r>
            <a:r>
              <a:rPr lang="ru-RU" b="1" dirty="0" err="1"/>
              <a:t>man</a:t>
            </a:r>
            <a:r>
              <a:rPr lang="ru-RU" b="1" dirty="0"/>
              <a:t> </a:t>
            </a:r>
            <a:r>
              <a:rPr lang="ru-RU" b="1" dirty="0" err="1"/>
              <a:t>usermod</a:t>
            </a:r>
            <a:r>
              <a:rPr lang="ru-RU" b="1" dirty="0"/>
              <a:t>, </a:t>
            </a:r>
            <a:r>
              <a:rPr lang="ru-RU" b="1" dirty="0" err="1"/>
              <a:t>man</a:t>
            </a:r>
            <a:r>
              <a:rPr lang="ru-RU" b="1" dirty="0"/>
              <a:t> </a:t>
            </a:r>
            <a:r>
              <a:rPr lang="ru-RU" b="1" dirty="0" err="1"/>
              <a:t>deluser</a:t>
            </a:r>
            <a:r>
              <a:rPr lang="ru-RU" b="1" dirty="0"/>
              <a:t> и </a:t>
            </a:r>
            <a:r>
              <a:rPr lang="ru-RU" b="1" dirty="0" err="1"/>
              <a:t>man</a:t>
            </a:r>
            <a:r>
              <a:rPr lang="ru-RU" b="1" dirty="0"/>
              <a:t> </a:t>
            </a:r>
            <a:r>
              <a:rPr lang="ru-RU" b="1" dirty="0" err="1"/>
              <a:t>find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737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>
                <a:solidFill>
                  <a:schemeClr val="accent1"/>
                </a:solidFill>
              </a:rPr>
              <a:t>Руководство администратора. Часть 1. РУСБ.10015-37 95 01-1</a:t>
            </a:r>
          </a:p>
        </p:txBody>
      </p:sp>
    </p:spTree>
    <p:extLst>
      <p:ext uri="{BB962C8B-B14F-4D97-AF65-F5344CB8AC3E}">
        <p14:creationId xmlns:p14="http://schemas.microsoft.com/office/powerpoint/2010/main" val="172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Проверка целостности файла 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passwd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Для осуществления проверки целостности критических важных файлов учетных данных пользователей используется следующая команда:</a:t>
            </a:r>
          </a:p>
          <a:p>
            <a:pPr marL="0" indent="0" algn="just">
              <a:buNone/>
            </a:pPr>
            <a:r>
              <a:rPr lang="en-US" dirty="0" err="1" smtClean="0">
                <a:solidFill>
                  <a:srgbClr val="00B050"/>
                </a:solidFill>
              </a:rPr>
              <a:t>sudo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pwck</a:t>
            </a:r>
            <a:r>
              <a:rPr lang="ru-RU" dirty="0" smtClean="0">
                <a:solidFill>
                  <a:srgbClr val="00B050"/>
                </a:solidFill>
              </a:rPr>
              <a:t> (атрибут -</a:t>
            </a:r>
            <a:r>
              <a:rPr lang="en-US" dirty="0" smtClean="0">
                <a:solidFill>
                  <a:srgbClr val="00B050"/>
                </a:solidFill>
              </a:rPr>
              <a:t>q </a:t>
            </a:r>
            <a:r>
              <a:rPr lang="ru-RU" dirty="0" smtClean="0">
                <a:solidFill>
                  <a:srgbClr val="00B050"/>
                </a:solidFill>
              </a:rPr>
              <a:t>показывает только ошибки)</a:t>
            </a:r>
          </a:p>
          <a:p>
            <a:pPr marL="0" indent="0" algn="just">
              <a:buNone/>
            </a:pPr>
            <a:r>
              <a:rPr lang="ru-RU" dirty="0" smtClean="0"/>
              <a:t>Команда проверяет </a:t>
            </a:r>
            <a:r>
              <a:rPr lang="ru-RU" dirty="0"/>
              <a:t>целостность файлов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passwd</a:t>
            </a:r>
            <a:r>
              <a:rPr lang="ru-RU" dirty="0"/>
              <a:t> и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shadow</a:t>
            </a:r>
            <a:r>
              <a:rPr lang="ru-RU" dirty="0"/>
              <a:t>, сообщая о найденных ошибках и предупреждениях.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5024"/>
            <a:ext cx="7272808" cy="235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543800" cy="57532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Создание системных пользователей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18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Создание системных пользователей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1200" dirty="0" smtClean="0"/>
              <a:t>Создание системных пользователей необходимо для фоновой работы различных системных служб (демонов).</a:t>
            </a:r>
          </a:p>
          <a:p>
            <a:pPr marL="0" indent="0" algn="just">
              <a:buNone/>
            </a:pPr>
            <a:r>
              <a:rPr lang="ru-RU" sz="1200" b="1" dirty="0"/>
              <a:t>Шаг 1: Создание системного пользователя</a:t>
            </a:r>
          </a:p>
          <a:p>
            <a:pPr marL="0" indent="0" algn="just">
              <a:buNone/>
            </a:pPr>
            <a:r>
              <a:rPr lang="ru-RU" sz="1200" dirty="0"/>
              <a:t> </a:t>
            </a:r>
            <a:r>
              <a:rPr lang="ru-RU" sz="1200" dirty="0" err="1"/>
              <a:t>sudo</a:t>
            </a:r>
            <a:r>
              <a:rPr lang="ru-RU" sz="1200" dirty="0"/>
              <a:t> </a:t>
            </a:r>
            <a:r>
              <a:rPr lang="ru-RU" sz="1200" dirty="0" err="1"/>
              <a:t>useradd</a:t>
            </a:r>
            <a:r>
              <a:rPr lang="ru-RU" sz="1200" dirty="0"/>
              <a:t> </a:t>
            </a:r>
            <a:r>
              <a:rPr lang="ru-RU" sz="1200" dirty="0">
                <a:solidFill>
                  <a:srgbClr val="FF0000"/>
                </a:solidFill>
              </a:rPr>
              <a:t>-</a:t>
            </a:r>
            <a:r>
              <a:rPr lang="ru-RU" sz="1200" dirty="0" err="1">
                <a:solidFill>
                  <a:srgbClr val="FF0000"/>
                </a:solidFill>
              </a:rPr>
              <a:t>rs</a:t>
            </a:r>
            <a:r>
              <a:rPr lang="ru-RU" sz="1200" dirty="0">
                <a:solidFill>
                  <a:srgbClr val="FF0000"/>
                </a:solidFill>
              </a:rPr>
              <a:t> /</a:t>
            </a:r>
            <a:r>
              <a:rPr lang="ru-RU" sz="1200" dirty="0" err="1" smtClean="0">
                <a:solidFill>
                  <a:srgbClr val="FF0000"/>
                </a:solidFill>
              </a:rPr>
              <a:t>bin</a:t>
            </a:r>
            <a:r>
              <a:rPr lang="ru-RU" sz="1200" dirty="0" smtClean="0">
                <a:solidFill>
                  <a:srgbClr val="FF0000"/>
                </a:solidFill>
              </a:rPr>
              <a:t>/</a:t>
            </a:r>
            <a:r>
              <a:rPr lang="ru-RU" sz="1200" dirty="0" err="1" smtClean="0">
                <a:solidFill>
                  <a:srgbClr val="FF0000"/>
                </a:solidFill>
              </a:rPr>
              <a:t>false</a:t>
            </a:r>
            <a:r>
              <a:rPr lang="ru-RU" sz="1200" dirty="0" smtClean="0">
                <a:solidFill>
                  <a:srgbClr val="FF0000"/>
                </a:solidFill>
              </a:rPr>
              <a:t> </a:t>
            </a:r>
            <a:r>
              <a:rPr lang="ru-RU" sz="1200" dirty="0" smtClean="0"/>
              <a:t>service1</a:t>
            </a:r>
            <a:endParaRPr lang="ru-RU" sz="1200" dirty="0"/>
          </a:p>
          <a:p>
            <a:pPr marL="0" indent="0" algn="just">
              <a:buNone/>
            </a:pPr>
            <a:r>
              <a:rPr lang="ru-RU" sz="1200" dirty="0"/>
              <a:t>Используйте </a:t>
            </a:r>
            <a:r>
              <a:rPr lang="ru-RU" sz="1200" dirty="0">
                <a:solidFill>
                  <a:srgbClr val="FF0000"/>
                </a:solidFill>
              </a:rPr>
              <a:t>-r</a:t>
            </a:r>
            <a:r>
              <a:rPr lang="ru-RU" sz="1200" dirty="0"/>
              <a:t> для создания пользователя с </a:t>
            </a:r>
            <a:r>
              <a:rPr lang="ru-RU" sz="1200" dirty="0">
                <a:solidFill>
                  <a:srgbClr val="FF0000"/>
                </a:solidFill>
              </a:rPr>
              <a:t>системным UID </a:t>
            </a:r>
            <a:r>
              <a:rPr lang="ru-RU" sz="1200" dirty="0"/>
              <a:t>и -s </a:t>
            </a:r>
            <a:r>
              <a:rPr lang="ru-RU" sz="1200" dirty="0">
                <a:solidFill>
                  <a:srgbClr val="FF0000"/>
                </a:solidFill>
              </a:rPr>
              <a:t>/</a:t>
            </a:r>
            <a:r>
              <a:rPr lang="ru-RU" sz="1200" dirty="0" err="1">
                <a:solidFill>
                  <a:srgbClr val="FF0000"/>
                </a:solidFill>
              </a:rPr>
              <a:t>bin</a:t>
            </a:r>
            <a:r>
              <a:rPr lang="ru-RU" sz="1200" dirty="0">
                <a:solidFill>
                  <a:srgbClr val="FF0000"/>
                </a:solidFill>
              </a:rPr>
              <a:t>/</a:t>
            </a:r>
            <a:r>
              <a:rPr lang="ru-RU" sz="1200" dirty="0" err="1">
                <a:solidFill>
                  <a:srgbClr val="FF0000"/>
                </a:solidFill>
              </a:rPr>
              <a:t>false</a:t>
            </a:r>
            <a:r>
              <a:rPr lang="ru-RU" sz="1200" dirty="0"/>
              <a:t> для назначения оболочки, которая блокирует возможность входа в систему.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 algn="just">
              <a:buNone/>
            </a:pPr>
            <a:r>
              <a:rPr lang="ru-RU" sz="1200" b="1" dirty="0"/>
              <a:t>🔹 Шаг 2: Проверка учетной записи</a:t>
            </a:r>
          </a:p>
          <a:p>
            <a:pPr marL="0" indent="0" algn="just">
              <a:buNone/>
            </a:pPr>
            <a:r>
              <a:rPr lang="ru-RU" sz="1200" dirty="0"/>
              <a:t> </a:t>
            </a:r>
            <a:r>
              <a:rPr lang="ru-RU" sz="1200" dirty="0" err="1"/>
              <a:t>id</a:t>
            </a:r>
            <a:r>
              <a:rPr lang="ru-RU" sz="1200" dirty="0"/>
              <a:t> </a:t>
            </a:r>
            <a:r>
              <a:rPr lang="ru-RU" sz="1200" dirty="0" smtClean="0"/>
              <a:t>service1</a:t>
            </a:r>
            <a:endParaRPr lang="ru-RU" sz="1200" dirty="0"/>
          </a:p>
          <a:p>
            <a:pPr marL="0" indent="0" algn="just">
              <a:buNone/>
            </a:pPr>
            <a:r>
              <a:rPr lang="ru-RU" sz="1200" dirty="0"/>
              <a:t>Убедитесь, что новый системный аккаунт имеет правильные параметры и готов к использованию.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 algn="just">
              <a:buNone/>
            </a:pPr>
            <a:r>
              <a:rPr lang="ru-RU" sz="1200" b="1" dirty="0"/>
              <a:t>🔹 Шаг 3: Настройка прав доступа</a:t>
            </a:r>
          </a:p>
          <a:p>
            <a:pPr marL="0" indent="0" algn="just">
              <a:buNone/>
            </a:pPr>
            <a:r>
              <a:rPr lang="ru-RU" sz="1200" dirty="0"/>
              <a:t>Настройте права доступа, чтобы новый системный пользователь мог взаимодействовать только с необходимыми ресурсами.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 algn="just">
              <a:buNone/>
            </a:pPr>
            <a:r>
              <a:rPr lang="ru-RU" sz="1200" b="1" dirty="0"/>
              <a:t>🔹 Шаг 4: Управление службами</a:t>
            </a:r>
          </a:p>
          <a:p>
            <a:pPr marL="0" indent="0" algn="just">
              <a:buNone/>
            </a:pPr>
            <a:r>
              <a:rPr lang="ru-RU" sz="1200" dirty="0"/>
              <a:t>Свяжите нового пользователя с нужными службами, обеспечивая таким образом их безопасную и изолированную работу.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 algn="just">
              <a:buNone/>
            </a:pPr>
            <a:r>
              <a:rPr lang="ru-RU" sz="1200" b="1" dirty="0"/>
              <a:t>🔹 Шаг 5: Дополнительные параметры</a:t>
            </a:r>
          </a:p>
          <a:p>
            <a:pPr marL="0" indent="0" algn="just">
              <a:buNone/>
            </a:pPr>
            <a:r>
              <a:rPr lang="ru-RU" sz="1200" dirty="0"/>
              <a:t>При необходимости, настройте дополнительные параметры, такие как ограничения на использование системных ресурсов.</a:t>
            </a:r>
          </a:p>
          <a:p>
            <a:pPr marL="0" indent="0" algn="just">
              <a:buNone/>
            </a:pPr>
            <a:endParaRPr lang="ru-RU" sz="1200" dirty="0"/>
          </a:p>
          <a:p>
            <a:pPr marL="0" indent="0" algn="just">
              <a:buNone/>
            </a:pPr>
            <a:r>
              <a:rPr lang="ru-RU" sz="1200" dirty="0"/>
              <a:t>🔹 Профессиональный совет</a:t>
            </a:r>
          </a:p>
          <a:p>
            <a:pPr marL="0" indent="0" algn="just">
              <a:buNone/>
            </a:pPr>
            <a:r>
              <a:rPr lang="ru-RU" sz="1200" dirty="0"/>
              <a:t>Не забывайте, что создание отдельных системных аккаунтов для каждой службы значительно повышает безопасность вашей системы по сравнению с использованием универсального пользователя </a:t>
            </a:r>
            <a:r>
              <a:rPr lang="ru-RU" sz="1200" dirty="0" err="1"/>
              <a:t>nobody</a:t>
            </a:r>
            <a:r>
              <a:rPr lang="ru-RU" sz="12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789040"/>
            <a:ext cx="7543800" cy="57532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Настройка персонализированных каталогов в </a:t>
            </a:r>
            <a:r>
              <a:rPr lang="ru-RU" sz="3200" b="1" dirty="0" err="1"/>
              <a:t>Linux</a:t>
            </a:r>
            <a:r>
              <a:rPr lang="ru-RU" sz="3200" b="1" dirty="0"/>
              <a:t>: Управление пользовательскими директориями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875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188640"/>
            <a:ext cx="7631968" cy="66409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Настройка персонализированных </a:t>
            </a:r>
            <a:r>
              <a:rPr lang="ru-RU" sz="3200" b="1" dirty="0" smtClean="0"/>
              <a:t>каталогов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83568" y="836712"/>
            <a:ext cx="7560839" cy="52565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Инструмент </a:t>
            </a:r>
            <a:r>
              <a:rPr lang="ru-RU" dirty="0"/>
              <a:t>управления пользовательскими каталогами X </a:t>
            </a:r>
            <a:r>
              <a:rPr lang="ru-RU" dirty="0" err="1"/>
              <a:t>Desktop</a:t>
            </a:r>
            <a:r>
              <a:rPr lang="ru-RU" dirty="0"/>
              <a:t> </a:t>
            </a:r>
            <a:r>
              <a:rPr lang="ru-RU" dirty="0" err="1"/>
              <a:t>Group</a:t>
            </a:r>
            <a:r>
              <a:rPr lang="ru-RU" dirty="0"/>
              <a:t> (XDG</a:t>
            </a:r>
            <a:r>
              <a:rPr lang="ru-RU" dirty="0" smtClean="0"/>
              <a:t>) позволяет произвести настройку каталогов для документов, музыки, видео, изображений загрузок при создании пользователей.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🔹 </a:t>
            </a:r>
            <a:r>
              <a:rPr lang="ru-RU" b="1" dirty="0"/>
              <a:t>Основы XDG:</a:t>
            </a:r>
          </a:p>
          <a:p>
            <a:pPr marL="0" indent="0">
              <a:buNone/>
            </a:pPr>
            <a:r>
              <a:rPr lang="ru-RU" dirty="0"/>
              <a:t>XDG определяет стандартные каталоги для хранения файлов пользователя. Настройки по умолчанию для всех пользователей находятся в 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etc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xdg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user-dirs.defaults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Просмотр настроек по умолчанию: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less</a:t>
            </a:r>
            <a:r>
              <a:rPr lang="ru-RU" dirty="0">
                <a:solidFill>
                  <a:srgbClr val="00B050"/>
                </a:solidFill>
              </a:rPr>
              <a:t> /</a:t>
            </a:r>
            <a:r>
              <a:rPr lang="ru-RU" dirty="0" err="1">
                <a:solidFill>
                  <a:srgbClr val="00B050"/>
                </a:solidFill>
              </a:rPr>
              <a:t>etc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xdg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user-dirs.defaults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вы найдете настройки, такие как DESKTOP=</a:t>
            </a:r>
            <a:r>
              <a:rPr lang="ru-RU" dirty="0" err="1"/>
              <a:t>Desktop</a:t>
            </a:r>
            <a:r>
              <a:rPr lang="ru-RU" dirty="0"/>
              <a:t>, DOWNLOAD=</a:t>
            </a:r>
            <a:r>
              <a:rPr lang="ru-RU" dirty="0" err="1"/>
              <a:t>Downloads</a:t>
            </a:r>
            <a:r>
              <a:rPr lang="ru-RU" dirty="0"/>
              <a:t>, и другие, которые определяют стандартные названия каталогов.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Создание каталогов для новых пользователей: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Каталоги создаются автоматически при первом входе пользователя в графическую среду рабочего стола.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Изменение настроек по умолчанию:</a:t>
            </a:r>
          </a:p>
          <a:p>
            <a:pPr marL="0" indent="0">
              <a:buNone/>
            </a:pPr>
            <a:r>
              <a:rPr lang="ru-RU" dirty="0"/>
              <a:t>Вы можете изменить названия каталогов в 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etc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xdg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user-dirs.defaults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или закомментировать строки для исключения создания определенных каталогов.</a:t>
            </a:r>
          </a:p>
        </p:txBody>
      </p:sp>
    </p:spTree>
    <p:extLst>
      <p:ext uri="{BB962C8B-B14F-4D97-AF65-F5344CB8AC3E}">
        <p14:creationId xmlns:p14="http://schemas.microsoft.com/office/powerpoint/2010/main" val="6378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188640"/>
            <a:ext cx="7631968" cy="664096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Настройка персонализированных </a:t>
            </a:r>
            <a:r>
              <a:rPr lang="ru-RU" sz="3200" b="1" dirty="0" smtClean="0"/>
              <a:t>каталогов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83568" y="836712"/>
            <a:ext cx="7560839" cy="52565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5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Персонализация настроек для пользователя:</a:t>
            </a:r>
          </a:p>
          <a:p>
            <a:pPr marL="0" indent="0">
              <a:buNone/>
            </a:pPr>
            <a:r>
              <a:rPr lang="ru-RU" dirty="0"/>
              <a:t>Пользователи могут определить свои настройки в </a:t>
            </a:r>
            <a:r>
              <a:rPr lang="ru-RU" dirty="0">
                <a:solidFill>
                  <a:srgbClr val="00B050"/>
                </a:solidFill>
              </a:rPr>
              <a:t>~/.</a:t>
            </a:r>
            <a:r>
              <a:rPr lang="en-US" dirty="0" err="1">
                <a:solidFill>
                  <a:srgbClr val="00B050"/>
                </a:solidFill>
              </a:rPr>
              <a:t>config</a:t>
            </a:r>
            <a:r>
              <a:rPr lang="en-US" dirty="0">
                <a:solidFill>
                  <a:srgbClr val="00B050"/>
                </a:solidFill>
              </a:rPr>
              <a:t>/user-</a:t>
            </a:r>
            <a:r>
              <a:rPr lang="en-US" dirty="0" err="1">
                <a:solidFill>
                  <a:srgbClr val="00B050"/>
                </a:solidFill>
              </a:rPr>
              <a:t>dirs.dirs</a:t>
            </a:r>
            <a:r>
              <a:rPr lang="en-US" dirty="0"/>
              <a:t>. 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 </a:t>
            </a:r>
            <a:r>
              <a:rPr lang="ru-RU" dirty="0"/>
              <a:t>изменения настроек для пользователя </a:t>
            </a:r>
            <a:r>
              <a:rPr lang="en-US" dirty="0" err="1" smtClean="0"/>
              <a:t>yakitus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XDG_DESKTOP_DIR=""$HOME/table""</a:t>
            </a:r>
          </a:p>
          <a:p>
            <a:pPr marL="0" indent="0">
              <a:buNone/>
            </a:pPr>
            <a:r>
              <a:rPr lang="en-US" dirty="0"/>
              <a:t> XDG_DOWNLOAD_DIR=""$HOME/landing-zone""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🔹 Применение изменений:</a:t>
            </a:r>
          </a:p>
          <a:p>
            <a:pPr marL="0" indent="0">
              <a:buNone/>
            </a:pPr>
            <a:r>
              <a:rPr lang="ru-RU" dirty="0"/>
              <a:t>После внесения изменений и создания нужных каталогов, используйте </a:t>
            </a:r>
            <a:r>
              <a:rPr lang="en-US" dirty="0" err="1">
                <a:solidFill>
                  <a:srgbClr val="00B050"/>
                </a:solidFill>
              </a:rPr>
              <a:t>xdg</a:t>
            </a:r>
            <a:r>
              <a:rPr lang="en-US" dirty="0">
                <a:solidFill>
                  <a:srgbClr val="00B050"/>
                </a:solidFill>
              </a:rPr>
              <a:t>-user-</a:t>
            </a:r>
            <a:r>
              <a:rPr lang="en-US" dirty="0" err="1">
                <a:solidFill>
                  <a:srgbClr val="00B050"/>
                </a:solidFill>
              </a:rPr>
              <a:t>dirs</a:t>
            </a:r>
            <a:r>
              <a:rPr lang="en-US" dirty="0">
                <a:solidFill>
                  <a:srgbClr val="00B050"/>
                </a:solidFill>
              </a:rPr>
              <a:t>-update </a:t>
            </a:r>
            <a:r>
              <a:rPr lang="ru-RU" dirty="0"/>
              <a:t>для применения изменений: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xdg</a:t>
            </a:r>
            <a:r>
              <a:rPr lang="en-US" dirty="0"/>
              <a:t>-user-</a:t>
            </a:r>
            <a:r>
              <a:rPr lang="en-US" dirty="0" err="1"/>
              <a:t>dirs</a:t>
            </a:r>
            <a:r>
              <a:rPr lang="en-US" dirty="0"/>
              <a:t>-update --set DOWNLOAD $HOME/landing-zone</a:t>
            </a:r>
          </a:p>
          <a:p>
            <a:pPr marL="0" indent="0">
              <a:buNone/>
            </a:pPr>
            <a:r>
              <a:rPr lang="en-US" dirty="0"/>
              <a:t>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🔹 Восстановление настроек по умолчанию:</a:t>
            </a:r>
          </a:p>
          <a:p>
            <a:pPr marL="0" indent="0">
              <a:buNone/>
            </a:pPr>
            <a:r>
              <a:rPr lang="ru-RU" dirty="0"/>
              <a:t>Чтобы вернуться к настройкам по умолчанию из 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etc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xdg</a:t>
            </a:r>
            <a:r>
              <a:rPr lang="en-US" dirty="0">
                <a:solidFill>
                  <a:srgbClr val="00B050"/>
                </a:solidFill>
              </a:rPr>
              <a:t>/user-</a:t>
            </a:r>
            <a:r>
              <a:rPr lang="en-US" dirty="0" err="1">
                <a:solidFill>
                  <a:srgbClr val="00B050"/>
                </a:solidFill>
              </a:rPr>
              <a:t>dirs.defaults</a:t>
            </a:r>
            <a:r>
              <a:rPr lang="en-US" dirty="0"/>
              <a:t>, </a:t>
            </a:r>
            <a:r>
              <a:rPr lang="ru-RU" dirty="0"/>
              <a:t>используйте: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>
                <a:solidFill>
                  <a:srgbClr val="00B050"/>
                </a:solidFill>
              </a:rPr>
              <a:t>xdg</a:t>
            </a:r>
            <a:r>
              <a:rPr lang="en-US" dirty="0">
                <a:solidFill>
                  <a:srgbClr val="00B050"/>
                </a:solidFill>
              </a:rPr>
              <a:t>-user-</a:t>
            </a:r>
            <a:r>
              <a:rPr lang="en-US" dirty="0" err="1">
                <a:solidFill>
                  <a:srgbClr val="00B050"/>
                </a:solidFill>
              </a:rPr>
              <a:t>dirs</a:t>
            </a:r>
            <a:r>
              <a:rPr lang="en-US" dirty="0">
                <a:solidFill>
                  <a:srgbClr val="00B050"/>
                </a:solidFill>
              </a:rPr>
              <a:t>-update --force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🔹 Использование символических ссылок:</a:t>
            </a:r>
          </a:p>
          <a:p>
            <a:pPr marL="0" indent="0">
              <a:buNone/>
            </a:pPr>
            <a:r>
              <a:rPr lang="ru-RU" dirty="0"/>
              <a:t>Для использования каталогов за пределами домашнего каталога создайте символические ссылки. Например: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>
                <a:solidFill>
                  <a:srgbClr val="00B050"/>
                </a:solidFill>
              </a:rPr>
              <a:t>ln -s /</a:t>
            </a:r>
            <a:r>
              <a:rPr lang="en-US" dirty="0" smtClean="0">
                <a:solidFill>
                  <a:srgbClr val="00B050"/>
                </a:solidFill>
              </a:rPr>
              <a:t>users/stuff/</a:t>
            </a:r>
            <a:r>
              <a:rPr lang="en-US" dirty="0" err="1" smtClean="0">
                <a:solidFill>
                  <a:srgbClr val="00B050"/>
                </a:solidFill>
              </a:rPr>
              <a:t>yakitus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smtClean="0">
                <a:solidFill>
                  <a:srgbClr val="00B050"/>
                </a:solidFill>
              </a:rPr>
              <a:t>home/</a:t>
            </a:r>
            <a:r>
              <a:rPr lang="en-US" dirty="0" err="1">
                <a:solidFill>
                  <a:srgbClr val="00B050"/>
                </a:solidFill>
              </a:rPr>
              <a:t>yakitus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en-US" dirty="0" err="1" smtClean="0">
                <a:solidFill>
                  <a:srgbClr val="00B050"/>
                </a:solidFill>
              </a:rPr>
              <a:t>singendance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188640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Файл 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sudoers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:</a:t>
            </a:r>
            <a:r>
              <a:rPr lang="en-US" dirty="0" smtClean="0">
                <a:solidFill>
                  <a:schemeClr val="accent1"/>
                </a:solidFill>
                <a:hlinkClick r:id="rId3"/>
              </a:rPr>
              <a:t>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83568" y="836712"/>
            <a:ext cx="7560839" cy="52565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Используйте </a:t>
            </a:r>
            <a:r>
              <a:rPr lang="ru-RU" dirty="0"/>
              <a:t>команду </a:t>
            </a:r>
            <a:r>
              <a:rPr lang="ru-RU" dirty="0" err="1"/>
              <a:t>visudo</a:t>
            </a:r>
            <a:r>
              <a:rPr lang="ru-RU" dirty="0"/>
              <a:t> для безопасного редактирования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sudoers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sudo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visudo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предотвратит возможные ошибки в файле, которые могут лишить вас доступа к системе.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Настройка продолжительности кэширования:</a:t>
            </a:r>
          </a:p>
          <a:p>
            <a:pPr marL="0" indent="0">
              <a:buNone/>
            </a:pPr>
            <a:r>
              <a:rPr lang="ru-RU" dirty="0"/>
              <a:t>Найдите строку </a:t>
            </a:r>
            <a:r>
              <a:rPr lang="ru-RU" dirty="0" err="1"/>
              <a:t>Defaults</a:t>
            </a:r>
            <a:r>
              <a:rPr lang="ru-RU" dirty="0"/>
              <a:t> и добавьте или измените параметр </a:t>
            </a:r>
            <a:r>
              <a:rPr lang="ru-RU" b="1" dirty="0" err="1"/>
              <a:t>timestamptimeout</a:t>
            </a:r>
            <a:r>
              <a:rPr lang="ru-RU" dirty="0"/>
              <a:t>, задавая новую продолжительность кэширования. Например, для увеличения до 60 минут: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b="1" dirty="0" err="1"/>
              <a:t>Defaults</a:t>
            </a:r>
            <a:r>
              <a:rPr lang="ru-RU" b="1" dirty="0"/>
              <a:t> </a:t>
            </a:r>
            <a:r>
              <a:rPr lang="ru-RU" b="1" dirty="0" err="1"/>
              <a:t>timestamptimeout</a:t>
            </a:r>
            <a:r>
              <a:rPr lang="ru-RU" b="1" dirty="0"/>
              <a:t>=60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Альтернативные настройки:</a:t>
            </a:r>
          </a:p>
          <a:p>
            <a:pPr marL="0" indent="0">
              <a:buNone/>
            </a:pPr>
            <a:r>
              <a:rPr lang="ru-RU" dirty="0"/>
              <a:t>- Для запроса пароля при каждом использовании </a:t>
            </a:r>
            <a:r>
              <a:rPr lang="ru-RU" dirty="0" err="1"/>
              <a:t>sudo</a:t>
            </a:r>
            <a:r>
              <a:rPr lang="ru-RU" dirty="0"/>
              <a:t>, установите: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b="1" dirty="0" err="1"/>
              <a:t>Defaults</a:t>
            </a:r>
            <a:r>
              <a:rPr lang="ru-RU" b="1" dirty="0"/>
              <a:t> </a:t>
            </a:r>
            <a:r>
              <a:rPr lang="ru-RU" b="1" dirty="0" err="1"/>
              <a:t>timestamptimeout</a:t>
            </a:r>
            <a:r>
              <a:rPr lang="ru-RU" b="1" dirty="0"/>
              <a:t>=0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- Для неограниченного времени кэширования пароля, установите: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err="1"/>
              <a:t>Defaults</a:t>
            </a:r>
            <a:r>
              <a:rPr lang="ru-RU" b="1" dirty="0"/>
              <a:t> </a:t>
            </a:r>
            <a:r>
              <a:rPr lang="ru-RU" b="1" dirty="0" err="1"/>
              <a:t>timestamptimeout</a:t>
            </a:r>
            <a:r>
              <a:rPr lang="ru-RU" b="1" dirty="0"/>
              <a:t>=-1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Комментарий:</a:t>
            </a:r>
          </a:p>
          <a:p>
            <a:pPr marL="0" indent="0">
              <a:buNone/>
            </a:pPr>
            <a:r>
              <a:rPr lang="ru-RU" dirty="0"/>
              <a:t>Кэширование паролей в </a:t>
            </a:r>
            <a:r>
              <a:rPr lang="ru-RU" dirty="0" err="1"/>
              <a:t>sudo</a:t>
            </a:r>
            <a:r>
              <a:rPr lang="ru-RU" dirty="0"/>
              <a:t> является полезной функцией для защиты от несанкционированного использования привилегий </a:t>
            </a:r>
            <a:r>
              <a:rPr lang="ru-RU" dirty="0" err="1"/>
              <a:t>root</a:t>
            </a:r>
            <a:r>
              <a:rPr lang="ru-RU" dirty="0"/>
              <a:t>, особенно когда вы отходите от компьютера. Однако помните о балансе между удобством и безопасностью.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188640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Файл 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sudoers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:</a:t>
            </a:r>
            <a:r>
              <a:rPr lang="en-US" dirty="0" smtClean="0">
                <a:solidFill>
                  <a:schemeClr val="accent1"/>
                </a:solidFill>
                <a:hlinkClick r:id="rId3"/>
              </a:rPr>
              <a:t>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83568" y="836712"/>
            <a:ext cx="7560839" cy="52565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4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Используйте команду </a:t>
            </a:r>
            <a:r>
              <a:rPr lang="ru-RU" dirty="0" err="1"/>
              <a:t>visudo</a:t>
            </a:r>
            <a:r>
              <a:rPr lang="ru-RU" dirty="0"/>
              <a:t> для безопасного редактирования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sudoers</a:t>
            </a:r>
            <a:r>
              <a:rPr lang="ru-RU" dirty="0"/>
              <a:t>. Это предотвратит возможные ошибки в файле, которые могут лишить вас доступа к системе.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Настройка полномочий для группы или пользователя:</a:t>
            </a:r>
          </a:p>
          <a:p>
            <a:pPr marL="0" indent="0">
              <a:buNone/>
            </a:pPr>
            <a:r>
              <a:rPr lang="ru-RU" dirty="0"/>
              <a:t>- Для группы: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>
                <a:solidFill>
                  <a:srgbClr val="00B050"/>
                </a:solidFill>
              </a:rPr>
              <a:t>%</a:t>
            </a: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ALL=(ALL) ALL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позволяет всем пользователям группы </a:t>
            </a:r>
            <a:r>
              <a:rPr lang="ru-RU" dirty="0" err="1"/>
              <a:t>sudo</a:t>
            </a:r>
            <a:r>
              <a:rPr lang="ru-RU" dirty="0"/>
              <a:t> выполнять любые команды.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- Для пользователя: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yakituser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ALL</a:t>
            </a:r>
            <a:r>
              <a:rPr lang="ru-RU" dirty="0">
                <a:solidFill>
                  <a:srgbClr val="00B050"/>
                </a:solidFill>
              </a:rPr>
              <a:t>=(ALL) ALL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позволяет пользователю </a:t>
            </a:r>
            <a:r>
              <a:rPr lang="en-US" dirty="0" err="1" smtClean="0"/>
              <a:t>yakituser</a:t>
            </a:r>
            <a:r>
              <a:rPr lang="en-US" dirty="0" smtClean="0"/>
              <a:t> </a:t>
            </a:r>
            <a:r>
              <a:rPr lang="ru-RU" dirty="0" smtClean="0"/>
              <a:t>выполнять </a:t>
            </a:r>
            <a:r>
              <a:rPr lang="ru-RU" dirty="0"/>
              <a:t>любые команды на всех хостах.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🔹 Ограничение возможностей пользователей:</a:t>
            </a:r>
          </a:p>
          <a:p>
            <a:pPr marL="0" indent="0" algn="just">
              <a:buNone/>
            </a:pPr>
            <a:r>
              <a:rPr lang="ru-RU" dirty="0"/>
              <a:t>Однако, несмотря на ограничения, многие приложения поддерживают возможность повышения привилегий через экранирование командной оболочки, что может позволить пользователям получить полные полномочия </a:t>
            </a:r>
            <a:r>
              <a:rPr lang="ru-RU" dirty="0" err="1"/>
              <a:t>root</a:t>
            </a:r>
            <a:r>
              <a:rPr lang="ru-RU" dirty="0"/>
              <a:t>. Примеры таких приложений включают </a:t>
            </a:r>
            <a:r>
              <a:rPr lang="ru-RU" dirty="0" err="1"/>
              <a:t>awk</a:t>
            </a:r>
            <a:r>
              <a:rPr lang="ru-RU" dirty="0"/>
              <a:t> и </a:t>
            </a:r>
            <a:r>
              <a:rPr lang="ru-RU" dirty="0" err="1"/>
              <a:t>less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🔹 Контроль за действиями пользователей </a:t>
            </a:r>
            <a:r>
              <a:rPr lang="ru-RU" dirty="0" err="1"/>
              <a:t>sudo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r>
              <a:rPr lang="ru-RU" dirty="0"/>
              <a:t>Контролировать действия пользователей </a:t>
            </a:r>
            <a:r>
              <a:rPr lang="ru-RU" dirty="0" err="1"/>
              <a:t>sudo</a:t>
            </a:r>
            <a:r>
              <a:rPr lang="ru-RU" dirty="0"/>
              <a:t> поможет </a:t>
            </a:r>
            <a:r>
              <a:rPr lang="ru-RU" dirty="0" err="1"/>
              <a:t>journalctl</a:t>
            </a:r>
            <a:r>
              <a:rPr lang="ru-RU" dirty="0"/>
              <a:t>. Это обеспечивает дополнительную безопасность, например, защиту пароля </a:t>
            </a:r>
            <a:r>
              <a:rPr lang="ru-RU" dirty="0" err="1"/>
              <a:t>root</a:t>
            </a:r>
            <a:r>
              <a:rPr lang="ru-RU" dirty="0"/>
              <a:t> и регистрацию выполняемых действий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b="1" dirty="0"/>
              <a:t>Настройка файла 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sudoers</a:t>
            </a:r>
            <a:r>
              <a:rPr lang="ru-RU" b="1" dirty="0"/>
              <a:t> для конкретных задач:</a:t>
            </a:r>
          </a:p>
          <a:p>
            <a:pPr marL="0" indent="0" algn="just">
              <a:buNone/>
            </a:pPr>
            <a:r>
              <a:rPr lang="ru-RU" dirty="0"/>
              <a:t>Вы можете настроить файл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sudoers</a:t>
            </a:r>
            <a:r>
              <a:rPr lang="ru-RU" dirty="0"/>
              <a:t>, чтобы разрешить выполнение только определенных команд, создавая псевдонимы для наборов команд и присваивая их конкретным пользователям или группам.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🔹 Пример настройки для конкретных задач:</a:t>
            </a:r>
          </a:p>
          <a:p>
            <a:pPr marL="0" indent="0" algn="just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Cmnd_Alias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SOFTWARE = /</a:t>
            </a:r>
            <a:r>
              <a:rPr lang="ru-RU" dirty="0" err="1">
                <a:solidFill>
                  <a:srgbClr val="00B050"/>
                </a:solidFill>
              </a:rPr>
              <a:t>bin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rpm</a:t>
            </a:r>
            <a:r>
              <a:rPr lang="ru-RU" dirty="0">
                <a:solidFill>
                  <a:srgbClr val="00B050"/>
                </a:solidFill>
              </a:rPr>
              <a:t>, /</a:t>
            </a:r>
            <a:r>
              <a:rPr lang="ru-RU" dirty="0" err="1">
                <a:solidFill>
                  <a:srgbClr val="00B050"/>
                </a:solidFill>
              </a:rPr>
              <a:t>usr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bin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yum</a:t>
            </a:r>
            <a:r>
              <a:rPr lang="ru-RU" dirty="0">
                <a:solidFill>
                  <a:srgbClr val="00B050"/>
                </a:solidFill>
              </a:rPr>
              <a:t>, /</a:t>
            </a:r>
            <a:r>
              <a:rPr lang="ru-RU" dirty="0" err="1">
                <a:solidFill>
                  <a:srgbClr val="00B050"/>
                </a:solidFill>
              </a:rPr>
              <a:t>usr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bin</a:t>
            </a:r>
            <a:r>
              <a:rPr lang="ru-RU" dirty="0">
                <a:solidFill>
                  <a:srgbClr val="00B050"/>
                </a:solidFill>
              </a:rPr>
              <a:t>/</a:t>
            </a:r>
            <a:r>
              <a:rPr lang="ru-RU" dirty="0" err="1">
                <a:solidFill>
                  <a:srgbClr val="00B050"/>
                </a:solidFill>
              </a:rPr>
              <a:t>dnf</a:t>
            </a:r>
            <a:endParaRPr lang="ru-RU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yakituser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ALL</a:t>
            </a:r>
            <a:r>
              <a:rPr lang="ru-RU" dirty="0">
                <a:solidFill>
                  <a:srgbClr val="00B050"/>
                </a:solidFill>
              </a:rPr>
              <a:t>=(ALL) SOFTWARE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позволяет пользователю </a:t>
            </a:r>
            <a:r>
              <a:rPr lang="en-US" dirty="0" err="1"/>
              <a:t>yakituser</a:t>
            </a:r>
            <a:r>
              <a:rPr lang="en-US" dirty="0"/>
              <a:t> </a:t>
            </a:r>
            <a:r>
              <a:rPr lang="ru-RU" dirty="0" smtClean="0"/>
              <a:t>выполнять </a:t>
            </a:r>
            <a:r>
              <a:rPr lang="ru-RU" dirty="0"/>
              <a:t>команды управления программным обеспечением на всех хостах.</a:t>
            </a:r>
          </a:p>
        </p:txBody>
      </p:sp>
    </p:spTree>
    <p:extLst>
      <p:ext uri="{BB962C8B-B14F-4D97-AF65-F5344CB8AC3E}">
        <p14:creationId xmlns:p14="http://schemas.microsoft.com/office/powerpoint/2010/main" val="135569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543800" cy="57532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Работа с  группами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1073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543800" cy="575320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Основные определения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044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Создание </a:t>
            </a:r>
            <a:r>
              <a:rPr lang="ru-RU" b="1" dirty="0"/>
              <a:t>группы</a:t>
            </a:r>
          </a:p>
          <a:p>
            <a:pPr marL="0" indent="0" algn="just">
              <a:buNone/>
            </a:pPr>
            <a:r>
              <a:rPr lang="ru-RU" dirty="0"/>
              <a:t>Программа </a:t>
            </a:r>
            <a:r>
              <a:rPr lang="ru-RU" b="1" dirty="0" err="1"/>
              <a:t>groupadd</a:t>
            </a:r>
            <a:r>
              <a:rPr lang="ru-RU" dirty="0"/>
              <a:t> создаёт новую группу согласно указанным значениям командной строки и системным значениям по умолчанию.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00B050"/>
                </a:solidFill>
              </a:rPr>
              <a:t>sudo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groupadd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yakitgroup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B050"/>
              </a:solidFill>
            </a:endParaRPr>
          </a:p>
          <a:p>
            <a:r>
              <a:rPr lang="ru-RU" b="1" dirty="0" err="1"/>
              <a:t>groupadd</a:t>
            </a:r>
            <a:r>
              <a:rPr lang="ru-RU" dirty="0"/>
              <a:t> — не выводит ничего при создании группы;</a:t>
            </a:r>
          </a:p>
          <a:p>
            <a:r>
              <a:rPr lang="ru-RU" b="1" dirty="0" err="1">
                <a:solidFill>
                  <a:srgbClr val="FF0000"/>
                </a:solidFill>
              </a:rPr>
              <a:t>addgroup</a:t>
            </a:r>
            <a:r>
              <a:rPr lang="ru-RU" dirty="0"/>
              <a:t> — выводит создаваемый </a:t>
            </a:r>
            <a:r>
              <a:rPr lang="ru-RU" b="1" dirty="0" err="1"/>
              <a:t>gid</a:t>
            </a:r>
            <a:r>
              <a:rPr lang="ru-RU" dirty="0"/>
              <a:t> при создании группы.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Основные </a:t>
            </a:r>
            <a:r>
              <a:rPr lang="ru-RU" dirty="0"/>
              <a:t>ключи:</a:t>
            </a:r>
          </a:p>
          <a:p>
            <a:r>
              <a:rPr lang="ru-RU" dirty="0">
                <a:solidFill>
                  <a:srgbClr val="00B050"/>
                </a:solidFill>
              </a:rPr>
              <a:t>-g </a:t>
            </a:r>
            <a:r>
              <a:rPr lang="ru-RU" dirty="0"/>
              <a:t>Установить собственный GID.</a:t>
            </a:r>
          </a:p>
          <a:p>
            <a:r>
              <a:rPr lang="ru-RU" dirty="0">
                <a:solidFill>
                  <a:srgbClr val="00B050"/>
                </a:solidFill>
              </a:rPr>
              <a:t>-p </a:t>
            </a:r>
            <a:r>
              <a:rPr lang="ru-RU" dirty="0"/>
              <a:t>Пароль группы.</a:t>
            </a:r>
          </a:p>
          <a:p>
            <a:r>
              <a:rPr lang="ru-RU" dirty="0">
                <a:solidFill>
                  <a:srgbClr val="00B050"/>
                </a:solidFill>
              </a:rPr>
              <a:t>-r </a:t>
            </a:r>
            <a:r>
              <a:rPr lang="ru-RU" dirty="0"/>
              <a:t>Создать системную группу.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8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Создание системной группы</a:t>
            </a:r>
            <a:endParaRPr lang="ru-RU" b="1" dirty="0"/>
          </a:p>
          <a:p>
            <a:pPr marL="0" indent="0" algn="just">
              <a:buNone/>
            </a:pP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groupadd</a:t>
            </a:r>
            <a:r>
              <a:rPr lang="en-US" dirty="0">
                <a:solidFill>
                  <a:srgbClr val="00B050"/>
                </a:solidFill>
              </a:rPr>
              <a:t> -r </a:t>
            </a:r>
            <a:r>
              <a:rPr lang="en-US" dirty="0" smtClean="0">
                <a:solidFill>
                  <a:srgbClr val="00B050"/>
                </a:solidFill>
              </a:rPr>
              <a:t>service1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Параметр </a:t>
            </a:r>
            <a:r>
              <a:rPr lang="ru-RU" b="1" dirty="0"/>
              <a:t>-r</a:t>
            </a:r>
            <a:r>
              <a:rPr lang="ru-RU" dirty="0"/>
              <a:t> указывает на создание системной группы, </a:t>
            </a:r>
            <a:r>
              <a:rPr lang="ru-RU" dirty="0" smtClean="0"/>
              <a:t>которая </a:t>
            </a:r>
            <a:r>
              <a:rPr lang="ru-RU" dirty="0"/>
              <a:t>будет использоваться для системных служб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/>
              <a:t>Настройки GID</a:t>
            </a:r>
            <a:r>
              <a:rPr lang="ru-RU" dirty="0" smtClean="0"/>
              <a:t>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Настройки диапазонов GID определены в </a:t>
            </a:r>
            <a:r>
              <a:rPr lang="ru-RU" b="1" dirty="0"/>
              <a:t>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login.defs</a:t>
            </a:r>
            <a:r>
              <a:rPr lang="ru-RU" b="1" dirty="0"/>
              <a:t> </a:t>
            </a:r>
            <a:r>
              <a:rPr lang="ru-RU" dirty="0"/>
              <a:t>и включают в себя как диапазоны для обычных пользовательских групп, так и для системных групп. Пример из </a:t>
            </a:r>
            <a:r>
              <a:rPr lang="ru-RU" dirty="0" err="1"/>
              <a:t>Fedora</a:t>
            </a:r>
            <a:r>
              <a:rPr lang="ru-RU" dirty="0"/>
              <a:t> 34:</a:t>
            </a:r>
          </a:p>
          <a:p>
            <a:pPr marL="0" indent="0" algn="just">
              <a:buNone/>
            </a:pPr>
            <a:r>
              <a:rPr lang="ru-RU" i="1" dirty="0"/>
              <a:t> GID_MIN 1000</a:t>
            </a:r>
          </a:p>
          <a:p>
            <a:pPr marL="0" indent="0" algn="just">
              <a:buNone/>
            </a:pPr>
            <a:r>
              <a:rPr lang="ru-RU" i="1" dirty="0"/>
              <a:t> GID_MAX 60000</a:t>
            </a:r>
          </a:p>
          <a:p>
            <a:pPr marL="0" indent="0" algn="just">
              <a:buNone/>
            </a:pPr>
            <a:r>
              <a:rPr lang="ru-RU" i="1" dirty="0"/>
              <a:t> SYS_GID_MIN 201</a:t>
            </a:r>
          </a:p>
          <a:p>
            <a:pPr marL="0" indent="0" algn="just">
              <a:buNone/>
            </a:pPr>
            <a:r>
              <a:rPr lang="ru-RU" i="1" dirty="0"/>
              <a:t> SYS_GID_MAX 999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Эти настройки определяют диапазоны идентификаторов, доступных для создания пользовательских и системных групп.</a:t>
            </a:r>
          </a:p>
        </p:txBody>
      </p:sp>
    </p:spTree>
    <p:extLst>
      <p:ext uri="{BB962C8B-B14F-4D97-AF65-F5344CB8AC3E}">
        <p14:creationId xmlns:p14="http://schemas.microsoft.com/office/powerpoint/2010/main" val="29014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Файл /</a:t>
            </a:r>
            <a:r>
              <a:rPr lang="ru-RU" b="1" dirty="0" err="1" smtClean="0"/>
              <a:t>etc</a:t>
            </a:r>
            <a:r>
              <a:rPr lang="ru-RU" b="1" dirty="0" smtClean="0"/>
              <a:t>/</a:t>
            </a:r>
            <a:r>
              <a:rPr lang="ru-RU" b="1" dirty="0" err="1" smtClean="0"/>
              <a:t>group</a:t>
            </a:r>
            <a:r>
              <a:rPr lang="ru-RU" b="1" dirty="0" smtClean="0"/>
              <a:t>. Просмотр настроек групп.</a:t>
            </a:r>
            <a:endParaRPr lang="ru-RU" b="1" dirty="0"/>
          </a:p>
          <a:p>
            <a:r>
              <a:rPr lang="ru-RU" dirty="0"/>
              <a:t>Этот файл соотносит числовые идентификаторы групп с символьными именами. Каждая строка файла </a:t>
            </a:r>
            <a:r>
              <a:rPr lang="ru-RU" b="1" dirty="0">
                <a:hlinkClick r:id="rId3"/>
              </a:rPr>
              <a:t>/</a:t>
            </a:r>
            <a:r>
              <a:rPr lang="ru-RU" b="1" dirty="0" err="1" smtClean="0">
                <a:hlinkClick r:id="rId3"/>
              </a:rPr>
              <a:t>etc</a:t>
            </a:r>
            <a:r>
              <a:rPr lang="ru-RU" b="1" dirty="0" smtClean="0">
                <a:hlinkClick r:id="rId3"/>
              </a:rPr>
              <a:t>/</a:t>
            </a:r>
            <a:r>
              <a:rPr lang="ru-RU" b="1" dirty="0" err="1" smtClean="0">
                <a:hlinkClick r:id="rId3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содержит четыре поля.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4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01330"/>
              </p:ext>
            </p:extLst>
          </p:nvPr>
        </p:nvGraphicFramePr>
        <p:xfrm>
          <a:off x="1187624" y="2636912"/>
          <a:ext cx="6696744" cy="322182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68152"/>
                <a:gridCol w="5328592"/>
              </a:tblGrid>
              <a:tr h="267766">
                <a:tc>
                  <a:txBody>
                    <a:bodyPr/>
                    <a:lstStyle/>
                    <a:p>
                      <a:r>
                        <a:rPr lang="ru-RU" sz="1400" b="1" dirty="0"/>
                        <a:t>Поле</a:t>
                      </a:r>
                    </a:p>
                  </a:txBody>
                  <a:tcPr marL="82685" marR="82685" marT="41343" marB="41343"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Назначение</a:t>
                      </a:r>
                    </a:p>
                  </a:txBody>
                  <a:tcPr marL="82685" marR="82685" marT="41343" marB="41343" anchor="ctr"/>
                </a:tc>
              </a:tr>
              <a:tr h="467726">
                <a:tc>
                  <a:txBody>
                    <a:bodyPr/>
                    <a:lstStyle/>
                    <a:p>
                      <a:r>
                        <a:rPr lang="ru-RU" sz="1400"/>
                        <a:t>Имя группы</a:t>
                      </a:r>
                    </a:p>
                  </a:txBody>
                  <a:tcPr marL="82685" marR="82685" marT="41343" marB="4134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Содержит (уникальное) символьное имя группы.</a:t>
                      </a:r>
                    </a:p>
                  </a:txBody>
                  <a:tcPr marL="82685" marR="82685" marT="41343" marB="41343" anchor="ctr"/>
                </a:tc>
              </a:tr>
              <a:tr h="667686">
                <a:tc>
                  <a:txBody>
                    <a:bodyPr/>
                    <a:lstStyle/>
                    <a:p>
                      <a:r>
                        <a:rPr lang="ru-RU" sz="1400"/>
                        <a:t>Пароль группы</a:t>
                      </a:r>
                    </a:p>
                  </a:txBody>
                  <a:tcPr marL="82685" marR="82685" marT="41343" marB="4134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Группы могут иметь пароли, хотя использование паролей групп - явление редкое. В примере данное поле пустое - это значит, что пароль отсутствует.</a:t>
                      </a:r>
                    </a:p>
                  </a:txBody>
                  <a:tcPr marL="82685" marR="82685" marT="41343" marB="41343" anchor="ctr"/>
                </a:tc>
              </a:tr>
              <a:tr h="667686">
                <a:tc>
                  <a:txBody>
                    <a:bodyPr/>
                    <a:lstStyle/>
                    <a:p>
                      <a:r>
                        <a:rPr lang="ru-RU" sz="1400"/>
                        <a:t>Идентификатор группы</a:t>
                      </a:r>
                    </a:p>
                  </a:txBody>
                  <a:tcPr marL="82685" marR="82685" marT="41343" marB="4134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Содержит числовой идентификатор группы.</a:t>
                      </a:r>
                    </a:p>
                  </a:txBody>
                  <a:tcPr marL="82685" marR="82685" marT="41343" marB="41343" anchor="ctr"/>
                </a:tc>
              </a:tr>
              <a:tr h="1067605">
                <a:tc>
                  <a:txBody>
                    <a:bodyPr/>
                    <a:lstStyle/>
                    <a:p>
                      <a:r>
                        <a:rPr lang="ru-RU" sz="1400"/>
                        <a:t>Список пользователей</a:t>
                      </a:r>
                    </a:p>
                  </a:txBody>
                  <a:tcPr marL="82685" marR="82685" marT="41343" marB="41343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Содержит список регистрационных имен пользователей данной группы. Имена в этом списке разделяются запятыми. Пользователи могут принадлежать к нескольким группам и, при необходимости, переключаться между ними с помощью команды </a:t>
                      </a:r>
                      <a:r>
                        <a:rPr lang="ru-RU" sz="1400" dirty="0" err="1">
                          <a:hlinkClick r:id="rId5"/>
                        </a:rPr>
                        <a:t>newgrp</a:t>
                      </a:r>
                      <a:r>
                        <a:rPr lang="ru-RU" sz="1400" dirty="0"/>
                        <a:t>.</a:t>
                      </a:r>
                    </a:p>
                  </a:txBody>
                  <a:tcPr marL="82685" marR="82685" marT="41343" marB="4134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4006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Файл /</a:t>
            </a:r>
            <a:r>
              <a:rPr lang="ru-RU" b="1" dirty="0" err="1" smtClean="0"/>
              <a:t>etc</a:t>
            </a:r>
            <a:r>
              <a:rPr lang="ru-RU" b="1" dirty="0" smtClean="0"/>
              <a:t>/</a:t>
            </a:r>
            <a:r>
              <a:rPr lang="ru-RU" b="1" dirty="0" err="1" smtClean="0"/>
              <a:t>group</a:t>
            </a:r>
            <a:r>
              <a:rPr lang="ru-RU" b="1" dirty="0" smtClean="0"/>
              <a:t>. Просмотр настроек групп.</a:t>
            </a:r>
            <a:endParaRPr lang="ru-RU" b="1" dirty="0"/>
          </a:p>
          <a:p>
            <a:r>
              <a:rPr lang="ru-RU" dirty="0"/>
              <a:t>Этот файл соотносит числовые идентификаторы групп с символьными именами. Каждая строка файла </a:t>
            </a:r>
            <a:r>
              <a:rPr lang="ru-RU" b="1" dirty="0">
                <a:hlinkClick r:id="rId3"/>
              </a:rPr>
              <a:t>/</a:t>
            </a:r>
            <a:r>
              <a:rPr lang="ru-RU" b="1" dirty="0" err="1" smtClean="0">
                <a:hlinkClick r:id="rId3"/>
              </a:rPr>
              <a:t>etc</a:t>
            </a:r>
            <a:r>
              <a:rPr lang="ru-RU" b="1" dirty="0" smtClean="0">
                <a:hlinkClick r:id="rId3"/>
              </a:rPr>
              <a:t>/</a:t>
            </a:r>
            <a:r>
              <a:rPr lang="ru-RU" b="1" dirty="0" err="1" smtClean="0">
                <a:hlinkClick r:id="rId3"/>
              </a:rPr>
              <a:t>group</a:t>
            </a:r>
            <a:r>
              <a:rPr lang="ru-RU" dirty="0" smtClean="0"/>
              <a:t> </a:t>
            </a:r>
            <a:r>
              <a:rPr lang="ru-RU" dirty="0"/>
              <a:t>содержит четыре поля.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Например, группа </a:t>
            </a:r>
            <a:r>
              <a:rPr lang="en-US" b="1" dirty="0" err="1" smtClean="0"/>
              <a:t>adm</a:t>
            </a:r>
            <a:r>
              <a:rPr lang="en-US" dirty="0" smtClean="0"/>
              <a:t> (</a:t>
            </a:r>
            <a:r>
              <a:rPr lang="ru-RU" dirty="0" smtClean="0"/>
              <a:t>имя группы</a:t>
            </a:r>
            <a:r>
              <a:rPr lang="en-US" dirty="0" smtClean="0"/>
              <a:t>):</a:t>
            </a:r>
            <a:r>
              <a:rPr lang="ru-RU" b="1" dirty="0" smtClean="0"/>
              <a:t>х</a:t>
            </a:r>
            <a:r>
              <a:rPr lang="ru-RU" dirty="0" smtClean="0"/>
              <a:t>(зашифрованный пароль)</a:t>
            </a:r>
            <a:r>
              <a:rPr lang="en-US" dirty="0" smtClean="0"/>
              <a:t>:</a:t>
            </a:r>
            <a:r>
              <a:rPr lang="en-US" b="1" dirty="0" smtClean="0"/>
              <a:t>4</a:t>
            </a:r>
            <a:r>
              <a:rPr lang="ru-RU" dirty="0" smtClean="0"/>
              <a:t>(ид группы)</a:t>
            </a:r>
            <a:r>
              <a:rPr lang="en-US" dirty="0" smtClean="0"/>
              <a:t>:</a:t>
            </a:r>
            <a:r>
              <a:rPr lang="en-US" b="1" dirty="0" err="1" smtClean="0"/>
              <a:t>syslog,sergey</a:t>
            </a:r>
            <a:r>
              <a:rPr lang="en-US" dirty="0" smtClean="0"/>
              <a:t> </a:t>
            </a:r>
            <a:r>
              <a:rPr lang="ru-RU" dirty="0" smtClean="0"/>
              <a:t>– два пользователя в данной группе.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4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20888"/>
            <a:ext cx="4606694" cy="260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5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Изменение группы</a:t>
            </a:r>
          </a:p>
          <a:p>
            <a:pPr marL="0" indent="0">
              <a:buNone/>
            </a:pPr>
            <a:r>
              <a:rPr lang="ru-RU" dirty="0"/>
              <a:t>Сменить название группы, ее </a:t>
            </a:r>
            <a:r>
              <a:rPr lang="en-US" dirty="0"/>
              <a:t>GID </a:t>
            </a:r>
            <a:r>
              <a:rPr lang="ru-RU" dirty="0"/>
              <a:t>или пароль можно при помощи </a:t>
            </a:r>
            <a:r>
              <a:rPr lang="en-US" b="1" dirty="0" err="1"/>
              <a:t>groupmod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sudo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groupmod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–n [</a:t>
            </a:r>
            <a:r>
              <a:rPr lang="ru-RU" b="1" dirty="0" err="1" smtClean="0">
                <a:solidFill>
                  <a:srgbClr val="00B050"/>
                </a:solidFill>
              </a:rPr>
              <a:t>новоеимя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[</a:t>
            </a:r>
            <a:r>
              <a:rPr lang="ru-RU" b="1" dirty="0" err="1" smtClean="0">
                <a:solidFill>
                  <a:srgbClr val="00B050"/>
                </a:solidFill>
              </a:rPr>
              <a:t>староеимя</a:t>
            </a:r>
            <a:r>
              <a:rPr lang="en-US" b="1" dirty="0" smtClean="0">
                <a:solidFill>
                  <a:srgbClr val="00B050"/>
                </a:solidFill>
              </a:rPr>
              <a:t>]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sudo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groupmod</a:t>
            </a:r>
            <a:r>
              <a:rPr lang="en-US" b="1" dirty="0">
                <a:solidFill>
                  <a:srgbClr val="00B050"/>
                </a:solidFill>
              </a:rPr>
              <a:t> -n </a:t>
            </a:r>
            <a:r>
              <a:rPr lang="en-US" b="1" dirty="0" err="1">
                <a:solidFill>
                  <a:srgbClr val="00B050"/>
                </a:solidFill>
              </a:rPr>
              <a:t>newtestgroup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testgroup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/>
              <a:t>Имя группы изменено с </a:t>
            </a:r>
            <a:r>
              <a:rPr lang="en-US" dirty="0" err="1"/>
              <a:t>testgroup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newtestgroup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Опции </a:t>
            </a:r>
            <a:r>
              <a:rPr lang="en-US" dirty="0" err="1"/>
              <a:t>groupmod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</a:rPr>
              <a:t>-g </a:t>
            </a:r>
            <a:r>
              <a:rPr lang="ru-RU" dirty="0"/>
              <a:t>Установить другой </a:t>
            </a:r>
            <a:r>
              <a:rPr lang="en-US" dirty="0"/>
              <a:t>GID.</a:t>
            </a:r>
          </a:p>
          <a:p>
            <a:r>
              <a:rPr lang="en-US" dirty="0">
                <a:solidFill>
                  <a:srgbClr val="00B050"/>
                </a:solidFill>
              </a:rPr>
              <a:t>-n </a:t>
            </a:r>
            <a:r>
              <a:rPr lang="ru-RU" dirty="0"/>
              <a:t>Новое имя группы.</a:t>
            </a:r>
          </a:p>
          <a:p>
            <a:r>
              <a:rPr lang="ru-RU" dirty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p </a:t>
            </a:r>
            <a:r>
              <a:rPr lang="ru-RU" dirty="0"/>
              <a:t>Изменить пароль группы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70626"/>
            <a:ext cx="5760640" cy="131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Удаление группы</a:t>
            </a:r>
          </a:p>
          <a:p>
            <a:pPr marL="0" indent="0">
              <a:buNone/>
            </a:pPr>
            <a:r>
              <a:rPr lang="ru-RU" dirty="0"/>
              <a:t>Утилита </a:t>
            </a:r>
            <a:r>
              <a:rPr lang="ru-RU" b="1" dirty="0" err="1"/>
              <a:t>groupdel</a:t>
            </a:r>
            <a:r>
              <a:rPr lang="ru-RU" dirty="0"/>
              <a:t> не имеет никаких дополнительных параметров.</a:t>
            </a:r>
          </a:p>
          <a:p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groupdel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 smtClean="0">
                <a:solidFill>
                  <a:srgbClr val="00B050"/>
                </a:solidFill>
              </a:rPr>
              <a:t>testgroup</a:t>
            </a:r>
            <a:endParaRPr lang="ru-RU" dirty="0" smtClean="0">
              <a:solidFill>
                <a:srgbClr val="00B05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Для того, чтобы проверить членство пользователя в группах используйте команду:</a:t>
            </a:r>
          </a:p>
          <a:p>
            <a:r>
              <a:rPr lang="ru-RU" dirty="0" err="1">
                <a:solidFill>
                  <a:srgbClr val="00B050"/>
                </a:solidFill>
              </a:rPr>
              <a:t>groups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ivan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smtClean="0"/>
              <a:t>где</a:t>
            </a:r>
            <a:r>
              <a:rPr lang="ru-RU" b="1" dirty="0" smtClean="0"/>
              <a:t> </a:t>
            </a:r>
            <a:r>
              <a:rPr lang="ru-RU" b="1" dirty="0" err="1"/>
              <a:t>ivan</a:t>
            </a:r>
            <a:r>
              <a:rPr lang="ru-RU" dirty="0"/>
              <a:t> - имя пользователя.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Чтобы </a:t>
            </a:r>
            <a:r>
              <a:rPr lang="ru-RU" dirty="0"/>
              <a:t>быстро удалить пользователя из всех дополнительных групп используйте:</a:t>
            </a:r>
          </a:p>
          <a:p>
            <a:r>
              <a:rPr lang="ru-RU" dirty="0" err="1">
                <a:solidFill>
                  <a:srgbClr val="00B050"/>
                </a:solidFill>
              </a:rPr>
              <a:t>usermod</a:t>
            </a:r>
            <a:r>
              <a:rPr lang="ru-RU" dirty="0">
                <a:solidFill>
                  <a:srgbClr val="00B050"/>
                </a:solidFill>
              </a:rPr>
              <a:t> -G "" </a:t>
            </a:r>
            <a:r>
              <a:rPr lang="ru-RU" dirty="0" err="1" smtClean="0">
                <a:solidFill>
                  <a:srgbClr val="00B050"/>
                </a:solidFill>
              </a:rPr>
              <a:t>ivan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Удаление </a:t>
            </a:r>
            <a:r>
              <a:rPr lang="ru-RU" dirty="0"/>
              <a:t>только пустых групп:</a:t>
            </a: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delgroup</a:t>
            </a:r>
            <a:r>
              <a:rPr lang="ru-RU" dirty="0">
                <a:solidFill>
                  <a:srgbClr val="00B050"/>
                </a:solidFill>
              </a:rPr>
              <a:t> --</a:t>
            </a:r>
            <a:r>
              <a:rPr lang="ru-RU" dirty="0" err="1">
                <a:solidFill>
                  <a:srgbClr val="00B050"/>
                </a:solidFill>
              </a:rPr>
              <a:t>only-if-empty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yakitgroup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Параметр </a:t>
            </a:r>
            <a:r>
              <a:rPr lang="ru-RU" b="1" dirty="0"/>
              <a:t>--</a:t>
            </a:r>
            <a:r>
              <a:rPr lang="ru-RU" b="1" dirty="0" err="1"/>
              <a:t>only-if-empty</a:t>
            </a:r>
            <a:r>
              <a:rPr lang="ru-RU" b="1" dirty="0"/>
              <a:t> </a:t>
            </a:r>
            <a:r>
              <a:rPr lang="ru-RU" dirty="0"/>
              <a:t>гарантирует, что группа будет удалена только в том случае, если она не содержит пользователей.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🔹 Комментарий:</a:t>
            </a:r>
          </a:p>
          <a:p>
            <a:pPr marL="0" indent="0">
              <a:buNone/>
            </a:pPr>
            <a:r>
              <a:rPr lang="ru-RU" dirty="0"/>
              <a:t>Поведение по умолчанию команды </a:t>
            </a:r>
            <a:r>
              <a:rPr lang="ru-RU" b="1" dirty="0" err="1"/>
              <a:t>delgroup</a:t>
            </a:r>
            <a:r>
              <a:rPr lang="ru-RU" dirty="0"/>
              <a:t> определяется настройками в </a:t>
            </a:r>
            <a:r>
              <a:rPr lang="ru-RU" b="1" dirty="0"/>
              <a:t>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deluser.conf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/>
              <a:t>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adduser.conf</a:t>
            </a:r>
            <a:r>
              <a:rPr lang="ru-RU" b="1" dirty="0"/>
              <a:t>. </a:t>
            </a:r>
            <a:r>
              <a:rPr lang="ru-RU" dirty="0"/>
              <a:t>Это означает, что вы можете настроить систему таким образом, чтобы предотвратить удаление непустых групп или изменить другие параметры по умолчанию.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b="1" dirty="0"/>
              <a:t>Управление пользователями группы</a:t>
            </a:r>
          </a:p>
          <a:p>
            <a:pPr marL="0" indent="0">
              <a:buNone/>
            </a:pPr>
            <a:r>
              <a:rPr lang="ru-RU" dirty="0"/>
              <a:t>Для управления пользователями группы используется утилита </a:t>
            </a:r>
            <a:r>
              <a:rPr lang="ru-RU" b="1" dirty="0" err="1"/>
              <a:t>gpasswd</a:t>
            </a:r>
            <a:r>
              <a:rPr lang="ru-RU" dirty="0"/>
              <a:t>. Чтобы занести пользователя в группу:</a:t>
            </a:r>
          </a:p>
          <a:p>
            <a:r>
              <a:rPr lang="ru-RU" dirty="0" err="1">
                <a:solidFill>
                  <a:srgbClr val="00B050"/>
                </a:solidFill>
              </a:rPr>
              <a:t>gpasswd</a:t>
            </a:r>
            <a:r>
              <a:rPr lang="ru-RU" dirty="0">
                <a:solidFill>
                  <a:srgbClr val="00B050"/>
                </a:solidFill>
              </a:rPr>
              <a:t> -a [</a:t>
            </a:r>
            <a:r>
              <a:rPr lang="ru-RU" dirty="0" err="1">
                <a:solidFill>
                  <a:srgbClr val="00B050"/>
                </a:solidFill>
              </a:rPr>
              <a:t>user</a:t>
            </a:r>
            <a:r>
              <a:rPr lang="ru-RU" dirty="0">
                <a:solidFill>
                  <a:srgbClr val="00B050"/>
                </a:solidFill>
              </a:rPr>
              <a:t>] [</a:t>
            </a:r>
            <a:r>
              <a:rPr lang="ru-RU" dirty="0" err="1">
                <a:solidFill>
                  <a:srgbClr val="00B050"/>
                </a:solidFill>
              </a:rPr>
              <a:t>group</a:t>
            </a:r>
            <a:r>
              <a:rPr lang="ru-RU" dirty="0">
                <a:solidFill>
                  <a:srgbClr val="00B050"/>
                </a:solidFill>
              </a:rPr>
              <a:t>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Вывод </a:t>
            </a:r>
            <a:r>
              <a:rPr lang="ru-RU" dirty="0"/>
              <a:t>пользователя из группы:</a:t>
            </a:r>
          </a:p>
          <a:p>
            <a:r>
              <a:rPr lang="ru-RU" dirty="0" err="1">
                <a:solidFill>
                  <a:srgbClr val="00B050"/>
                </a:solidFill>
              </a:rPr>
              <a:t>gpasswd</a:t>
            </a:r>
            <a:r>
              <a:rPr lang="ru-RU" dirty="0">
                <a:solidFill>
                  <a:srgbClr val="00B050"/>
                </a:solidFill>
              </a:rPr>
              <a:t> -d [</a:t>
            </a:r>
            <a:r>
              <a:rPr lang="ru-RU" dirty="0" err="1">
                <a:solidFill>
                  <a:srgbClr val="00B050"/>
                </a:solidFill>
              </a:rPr>
              <a:t>user</a:t>
            </a:r>
            <a:r>
              <a:rPr lang="ru-RU" dirty="0">
                <a:solidFill>
                  <a:srgbClr val="00B050"/>
                </a:solidFill>
              </a:rPr>
              <a:t>] [</a:t>
            </a:r>
            <a:r>
              <a:rPr lang="ru-RU" dirty="0" err="1">
                <a:solidFill>
                  <a:srgbClr val="00B050"/>
                </a:solidFill>
              </a:rPr>
              <a:t>group</a:t>
            </a:r>
            <a:r>
              <a:rPr lang="ru-RU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48883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Команда </a:t>
            </a:r>
            <a:r>
              <a:rPr lang="ru-RU" sz="2800" b="1" dirty="0" err="1"/>
              <a:t>newgrp</a:t>
            </a:r>
            <a:r>
              <a:rPr lang="ru-RU" sz="2800" b="1" dirty="0"/>
              <a:t> </a:t>
            </a:r>
          </a:p>
          <a:p>
            <a:pPr marL="0" indent="0" algn="just">
              <a:buNone/>
            </a:pPr>
            <a:r>
              <a:rPr lang="ru-RU" sz="1800" dirty="0" smtClean="0"/>
              <a:t>Данная команда позволяет </a:t>
            </a:r>
            <a:r>
              <a:rPr lang="ru-RU" sz="1800" dirty="0"/>
              <a:t>добавить пользователя в группу </a:t>
            </a:r>
            <a:r>
              <a:rPr lang="ru-RU" sz="1800" dirty="0" smtClean="0"/>
              <a:t>временно. </a:t>
            </a:r>
            <a:r>
              <a:rPr lang="ru-RU" sz="1800" dirty="0"/>
              <a:t>Откроется новая оболочка, и в ней пользователь будет иметь нужные полномочия, но после закрытия все вернется </a:t>
            </a:r>
            <a:r>
              <a:rPr lang="ru-RU" sz="1800" dirty="0" smtClean="0"/>
              <a:t>назад:</a:t>
            </a:r>
            <a:endParaRPr lang="ru-RU" sz="1800" dirty="0"/>
          </a:p>
          <a:p>
            <a:r>
              <a:rPr lang="ru-RU" sz="1800" dirty="0">
                <a:solidFill>
                  <a:srgbClr val="92D050"/>
                </a:solidFill>
              </a:rPr>
              <a:t> </a:t>
            </a:r>
            <a:r>
              <a:rPr lang="ru-RU" sz="1800" dirty="0" err="1">
                <a:solidFill>
                  <a:srgbClr val="92D050"/>
                </a:solidFill>
              </a:rPr>
              <a:t>sudo</a:t>
            </a:r>
            <a:r>
              <a:rPr lang="ru-RU" sz="1800" dirty="0">
                <a:solidFill>
                  <a:srgbClr val="92D050"/>
                </a:solidFill>
              </a:rPr>
              <a:t> </a:t>
            </a:r>
            <a:r>
              <a:rPr lang="ru-RU" sz="1800" dirty="0" err="1">
                <a:solidFill>
                  <a:srgbClr val="92D050"/>
                </a:solidFill>
              </a:rPr>
              <a:t>newgrp</a:t>
            </a:r>
            <a:r>
              <a:rPr lang="ru-RU" sz="1800" dirty="0">
                <a:solidFill>
                  <a:srgbClr val="92D050"/>
                </a:solidFill>
              </a:rPr>
              <a:t> </a:t>
            </a:r>
            <a:r>
              <a:rPr lang="ru-RU" sz="1800" dirty="0" err="1">
                <a:solidFill>
                  <a:srgbClr val="92D050"/>
                </a:solidFill>
              </a:rPr>
              <a:t>имя_группы</a:t>
            </a:r>
            <a:endParaRPr lang="ru-RU" sz="1800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81555"/>
            <a:ext cx="5992813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52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Проверка целостности файла </a:t>
            </a:r>
            <a:r>
              <a:rPr lang="en-US" sz="3200" b="1" dirty="0" smtClean="0"/>
              <a:t>/</a:t>
            </a:r>
            <a:r>
              <a:rPr lang="en-US" sz="3200" b="1" dirty="0" err="1" smtClean="0"/>
              <a:t>etc</a:t>
            </a:r>
            <a:r>
              <a:rPr lang="en-US" sz="3200" b="1" dirty="0" smtClean="0"/>
              <a:t>/groups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704856" cy="532859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Для осуществления проверки целостности критических важных файлов учетных данных групп используется следующая команда: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grpck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Команда </a:t>
            </a:r>
            <a:r>
              <a:rPr lang="ru-RU" dirty="0" err="1"/>
              <a:t>grpck</a:t>
            </a:r>
            <a:r>
              <a:rPr lang="ru-RU" dirty="0"/>
              <a:t> проверяет файлы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group</a:t>
            </a:r>
            <a:r>
              <a:rPr lang="ru-RU" dirty="0"/>
              <a:t> и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gshadow</a:t>
            </a:r>
            <a:r>
              <a:rPr lang="ru-RU" dirty="0"/>
              <a:t>, </a:t>
            </a:r>
            <a:r>
              <a:rPr lang="ru-RU" dirty="0" smtClean="0"/>
              <a:t>сообщая </a:t>
            </a:r>
            <a:r>
              <a:rPr lang="ru-RU" dirty="0"/>
              <a:t>о найденных ошибках и предупреждениях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grpck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–q</a:t>
            </a:r>
            <a:r>
              <a:rPr lang="ru-RU" dirty="0" smtClean="0"/>
              <a:t> выводит только ошибки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55576" y="5157192"/>
            <a:ext cx="7560840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группами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800" b="1" dirty="0" smtClean="0"/>
              <a:t>Команда </a:t>
            </a:r>
            <a:r>
              <a:rPr lang="ru-RU" sz="2800" b="1" dirty="0" err="1" smtClean="0"/>
              <a:t>sg</a:t>
            </a:r>
            <a:endParaRPr lang="ru-RU" sz="2800" b="1" dirty="0"/>
          </a:p>
          <a:p>
            <a:pPr marL="0" indent="0" algn="just">
              <a:buNone/>
            </a:pPr>
            <a:r>
              <a:rPr lang="ru-RU" sz="1800" dirty="0" smtClean="0"/>
              <a:t>Помимо команды </a:t>
            </a:r>
            <a:r>
              <a:rPr lang="ru-RU" sz="1800" b="1" dirty="0" err="1" smtClean="0"/>
              <a:t>newgrp</a:t>
            </a:r>
            <a:r>
              <a:rPr lang="ru-RU" sz="1800" dirty="0"/>
              <a:t>, которая выполняет команды от имени других </a:t>
            </a:r>
            <a:r>
              <a:rPr lang="ru-RU" sz="1800" dirty="0" smtClean="0"/>
              <a:t>групп, существует </a:t>
            </a:r>
            <a:r>
              <a:rPr lang="ru-RU" sz="1800" dirty="0"/>
              <a:t>более простая утилита  —  </a:t>
            </a:r>
            <a:r>
              <a:rPr lang="ru-RU" sz="1800" b="1" dirty="0" err="1"/>
              <a:t>sg</a:t>
            </a:r>
            <a:r>
              <a:rPr lang="ru-RU" sz="1800" dirty="0"/>
              <a:t>. Она позволяет напрямую выполнять команды, используя права доступа другой заданной группы. Не нужно ничего передавать или менять существующие группы оболочки: вы просто указываете группу и команду</a:t>
            </a:r>
            <a:r>
              <a:rPr lang="ru-RU" sz="1800" dirty="0" smtClean="0"/>
              <a:t>.</a:t>
            </a:r>
            <a:endParaRPr lang="ru-RU" sz="1800" dirty="0"/>
          </a:p>
          <a:p>
            <a:pPr marL="0" indent="0">
              <a:buNone/>
            </a:pPr>
            <a:endParaRPr lang="ru-RU" sz="1800" b="1" dirty="0" smtClean="0"/>
          </a:p>
          <a:p>
            <a:pPr marL="0" indent="0">
              <a:buNone/>
            </a:pPr>
            <a:r>
              <a:rPr lang="ru-RU" sz="1800" b="1" dirty="0" smtClean="0"/>
              <a:t>Для </a:t>
            </a:r>
            <a:r>
              <a:rPr lang="ru-RU" sz="1800" b="1" dirty="0"/>
              <a:t>выполнения </a:t>
            </a:r>
            <a:r>
              <a:rPr lang="ru-RU" sz="1800" b="1" dirty="0" err="1"/>
              <a:t>ls</a:t>
            </a:r>
            <a:r>
              <a:rPr lang="ru-RU" sz="1800" b="1" dirty="0"/>
              <a:t> из группы </a:t>
            </a:r>
            <a:r>
              <a:rPr lang="ru-RU" sz="1800" b="1" dirty="0" err="1"/>
              <a:t>admin</a:t>
            </a:r>
            <a:r>
              <a:rPr lang="ru-RU" sz="1800" b="1" dirty="0"/>
              <a:t> делаем так</a:t>
            </a:r>
            <a:r>
              <a:rPr lang="ru-RU" sz="1800" b="1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sg admin ls</a:t>
            </a:r>
            <a:endParaRPr lang="ru-RU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800" i="1" dirty="0" smtClean="0"/>
          </a:p>
          <a:p>
            <a:pPr marL="0" indent="0" algn="just">
              <a:buNone/>
            </a:pPr>
            <a:r>
              <a:rPr lang="ru-RU" sz="1800" i="1" dirty="0" err="1" smtClean="0"/>
              <a:t>sg</a:t>
            </a:r>
            <a:r>
              <a:rPr lang="ru-RU" sz="1800" i="1" dirty="0" smtClean="0"/>
              <a:t> </a:t>
            </a:r>
            <a:r>
              <a:rPr lang="ru-RU" sz="1800" i="1" dirty="0" err="1"/>
              <a:t>admin</a:t>
            </a:r>
            <a:r>
              <a:rPr lang="ru-RU" sz="1800" i="1" dirty="0"/>
              <a:t> </a:t>
            </a:r>
            <a:r>
              <a:rPr lang="ru-RU" sz="1800" i="1" dirty="0" err="1"/>
              <a:t>ls</a:t>
            </a:r>
            <a:r>
              <a:rPr lang="ru-RU" sz="1800" i="1" dirty="0"/>
              <a:t> Таким образом мы переключаем команду </a:t>
            </a:r>
            <a:r>
              <a:rPr lang="ru-RU" sz="1800" i="1" dirty="0" err="1"/>
              <a:t>ls</a:t>
            </a:r>
            <a:r>
              <a:rPr lang="ru-RU" sz="1800" i="1" dirty="0"/>
              <a:t> на выполнение с правами доступа группы </a:t>
            </a:r>
            <a:r>
              <a:rPr lang="ru-RU" sz="1800" i="1" dirty="0" err="1"/>
              <a:t>admin</a:t>
            </a:r>
            <a:r>
              <a:rPr lang="ru-RU" sz="1800" i="1" dirty="0"/>
              <a:t>. По завершению ее действия возвращаемся к обычным правам группы до выполнения.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 algn="ctr">
              <a:buNone/>
            </a:pPr>
            <a:r>
              <a:rPr lang="ru-RU" sz="1800" b="1" dirty="0" smtClean="0"/>
              <a:t>Команда </a:t>
            </a:r>
            <a:r>
              <a:rPr lang="ru-RU" sz="1800" b="1" dirty="0" err="1"/>
              <a:t>sg</a:t>
            </a:r>
            <a:r>
              <a:rPr lang="ru-RU" sz="1800" b="1" dirty="0"/>
              <a:t> помогает проверять новые права доступа группы и быстро переключать контексты для запуска программы из другой группы.</a:t>
            </a:r>
          </a:p>
        </p:txBody>
      </p:sp>
    </p:spTree>
    <p:extLst>
      <p:ext uri="{BB962C8B-B14F-4D97-AF65-F5344CB8AC3E}">
        <p14:creationId xmlns:p14="http://schemas.microsoft.com/office/powerpoint/2010/main" val="3581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Основные определения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7" y="908720"/>
            <a:ext cx="7560839" cy="5256584"/>
          </a:xfrm>
        </p:spPr>
        <p:txBody>
          <a:bodyPr anchor="t"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/>
              <a:t>Пользователь</a:t>
            </a:r>
            <a:r>
              <a:rPr lang="ru-RU" dirty="0"/>
              <a:t> - это </a:t>
            </a:r>
            <a:r>
              <a:rPr lang="ru-RU" dirty="0" smtClean="0"/>
              <a:t>абстракция наделенная определенными правами в операционной системе.</a:t>
            </a: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Под </a:t>
            </a:r>
            <a:r>
              <a:rPr lang="ru-RU" dirty="0"/>
              <a:t>каждого пользователя, создается свой каталог, пользователю назначается командная оболочка (командный интерпретатор, используемый в операционных системах семейства UNIX). Например: </a:t>
            </a:r>
            <a:r>
              <a:rPr lang="ru-RU" i="1" dirty="0"/>
              <a:t>/</a:t>
            </a:r>
            <a:r>
              <a:rPr lang="ru-RU" i="1" dirty="0" err="1"/>
              <a:t>bin</a:t>
            </a:r>
            <a:r>
              <a:rPr lang="ru-RU" i="1" dirty="0"/>
              <a:t>/</a:t>
            </a:r>
            <a:r>
              <a:rPr lang="ru-RU" i="1" dirty="0" err="1"/>
              <a:t>bash</a:t>
            </a:r>
            <a:r>
              <a:rPr lang="ru-RU" dirty="0"/>
              <a:t>, </a:t>
            </a:r>
            <a:r>
              <a:rPr lang="ru-RU" i="1" dirty="0"/>
              <a:t>/</a:t>
            </a:r>
            <a:r>
              <a:rPr lang="ru-RU" i="1" dirty="0" err="1"/>
              <a:t>bin</a:t>
            </a:r>
            <a:r>
              <a:rPr lang="ru-RU" i="1" dirty="0"/>
              <a:t>/</a:t>
            </a:r>
            <a:r>
              <a:rPr lang="ru-RU" i="1" dirty="0" err="1"/>
              <a:t>zsh</a:t>
            </a:r>
            <a:r>
              <a:rPr lang="ru-RU" dirty="0"/>
              <a:t>, </a:t>
            </a:r>
            <a:r>
              <a:rPr lang="ru-RU" i="1" dirty="0"/>
              <a:t>/</a:t>
            </a:r>
            <a:r>
              <a:rPr lang="ru-RU" i="1" dirty="0" err="1"/>
              <a:t>bin</a:t>
            </a:r>
            <a:r>
              <a:rPr lang="ru-RU" i="1" dirty="0"/>
              <a:t>/</a:t>
            </a:r>
            <a:r>
              <a:rPr lang="ru-RU" i="1" dirty="0" err="1"/>
              <a:t>sh</a:t>
            </a:r>
            <a:r>
              <a:rPr lang="ru-RU" dirty="0"/>
              <a:t> и другие.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Каждому </a:t>
            </a:r>
            <a:r>
              <a:rPr lang="ru-RU" dirty="0"/>
              <a:t>пользователю назначается идентификационный номер (</a:t>
            </a:r>
            <a:r>
              <a:rPr lang="ru-RU" dirty="0" err="1"/>
              <a:t>User</a:t>
            </a:r>
            <a:r>
              <a:rPr lang="ru-RU" dirty="0"/>
              <a:t> ID). Сокращенно номер обозначается как </a:t>
            </a:r>
            <a:r>
              <a:rPr lang="ru-RU" b="1" dirty="0"/>
              <a:t>UID</a:t>
            </a:r>
            <a:r>
              <a:rPr lang="ru-RU" dirty="0"/>
              <a:t>, является уникальным идентификатором пользователя. Операционная система отслеживает пользователя именно по UID, а не по их имени.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Также</a:t>
            </a:r>
            <a:r>
              <a:rPr lang="ru-RU" dirty="0"/>
              <a:t>, каждому пользователю назначается пароль для входа в </a:t>
            </a:r>
            <a:r>
              <a:rPr lang="ru-RU" dirty="0" smtClean="0"/>
              <a:t>систему.</a:t>
            </a:r>
          </a:p>
          <a:p>
            <a:pPr marL="0" indent="0" algn="just">
              <a:buNone/>
            </a:pPr>
            <a:r>
              <a:rPr lang="ru-RU" dirty="0" smtClean="0"/>
              <a:t>Каждый </a:t>
            </a:r>
            <a:r>
              <a:rPr lang="ru-RU" dirty="0"/>
              <a:t>пользователь принадлежит минимум к одной или нескольким группам.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Помимо </a:t>
            </a:r>
            <a:r>
              <a:rPr lang="ru-RU" dirty="0"/>
              <a:t>пользователей, существуют </a:t>
            </a:r>
            <a:r>
              <a:rPr lang="ru-RU" b="1" dirty="0"/>
              <a:t>группы</a:t>
            </a:r>
            <a:r>
              <a:rPr lang="ru-RU" dirty="0"/>
              <a:t>. </a:t>
            </a:r>
            <a:r>
              <a:rPr lang="ru-RU" dirty="0">
                <a:solidFill>
                  <a:srgbClr val="00B050"/>
                </a:solidFill>
              </a:rPr>
              <a:t>Так же как и пользователь, группа обладает правам доступа к тем или иным каталогам, файлам, периферии</a:t>
            </a:r>
            <a:r>
              <a:rPr lang="ru-RU" dirty="0"/>
              <a:t>. Для каждого файла определён не только пользователь, но и группа. Группы группируют пользователей для предоставления одинаковых полномочий на какие-либо </a:t>
            </a:r>
            <a:r>
              <a:rPr lang="ru-RU" dirty="0" smtClean="0"/>
              <a:t>действия и упростить назначения прав.</a:t>
            </a: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Каждой </a:t>
            </a:r>
            <a:r>
              <a:rPr lang="ru-RU" dirty="0"/>
              <a:t>группе назначается идентификационный номер (</a:t>
            </a:r>
            <a:r>
              <a:rPr lang="ru-RU" dirty="0" err="1"/>
              <a:t>group</a:t>
            </a:r>
            <a:r>
              <a:rPr lang="ru-RU" dirty="0"/>
              <a:t> ID). Сокращённо </a:t>
            </a:r>
            <a:r>
              <a:rPr lang="ru-RU" b="1" dirty="0"/>
              <a:t>GID</a:t>
            </a:r>
            <a:r>
              <a:rPr lang="ru-RU" dirty="0"/>
              <a:t>, является уникальный идентификатором группы. Принадлежность пользователя к группе устанавливается администратором.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4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Управление доступом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525658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У </a:t>
            </a:r>
            <a:r>
              <a:rPr lang="ru-RU" dirty="0"/>
              <a:t>каждого объекта в </a:t>
            </a:r>
            <a:r>
              <a:rPr lang="ru-RU" dirty="0" err="1"/>
              <a:t>Linux</a:t>
            </a:r>
            <a:r>
              <a:rPr lang="ru-RU" dirty="0"/>
              <a:t> есть свой идентификатор, а так же права доступа, применяемые к данному идентификатору. Идентификатор есть у пользователя - </a:t>
            </a:r>
            <a:r>
              <a:rPr lang="ru-RU" i="1" dirty="0"/>
              <a:t>UID</a:t>
            </a:r>
            <a:r>
              <a:rPr lang="ru-RU" dirty="0"/>
              <a:t>, у группы - </a:t>
            </a:r>
            <a:r>
              <a:rPr lang="ru-RU" i="1" dirty="0"/>
              <a:t>GID</a:t>
            </a:r>
            <a:r>
              <a:rPr lang="ru-RU" dirty="0"/>
              <a:t>, у файла - </a:t>
            </a:r>
            <a:r>
              <a:rPr lang="ru-RU" i="1" dirty="0" err="1"/>
              <a:t>inode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Собственно </a:t>
            </a:r>
            <a:r>
              <a:rPr lang="ru-RU" b="1" dirty="0" err="1"/>
              <a:t>inode</a:t>
            </a:r>
            <a:r>
              <a:rPr lang="ru-RU" dirty="0"/>
              <a:t> является, как идентификатором файла/каталога, так и сущностью, которая содержит в себе информацию о файле/каталоге. Например такую, как: принадлежность к владельцу/группе, тип файла и права доступа к файлу.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1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pPr marL="0" indent="0"/>
            <a:r>
              <a:rPr lang="ru-RU" sz="3200" dirty="0"/>
              <a:t>Файл /</a:t>
            </a:r>
            <a:r>
              <a:rPr lang="ru-RU" sz="3200" dirty="0" err="1"/>
              <a:t>etc</a:t>
            </a:r>
            <a:r>
              <a:rPr lang="ru-RU" sz="3200" dirty="0"/>
              <a:t>/</a:t>
            </a:r>
            <a:r>
              <a:rPr lang="ru-RU" sz="3200" dirty="0" err="1"/>
              <a:t>shadow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2088232"/>
          </a:xfrm>
        </p:spPr>
        <p:txBody>
          <a:bodyPr anchor="t">
            <a:normAutofit fontScale="62500" lnSpcReduction="20000"/>
          </a:bodyPr>
          <a:lstStyle/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Этот файл используется в системах с теневым хранением паролей, где они вынесены из доступного всем пользователям на чтение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passwd</a:t>
            </a:r>
            <a:r>
              <a:rPr lang="ru-RU" dirty="0"/>
              <a:t> для повышения безопасности системы. Здесь (помимо собственно зашифрованных паролей) хранятся дополнительные ограничения, связанные с регистрационным именем и паролем пользователя. Доступ к этому файлу на чтение имеет только пользователь </a:t>
            </a:r>
            <a:r>
              <a:rPr lang="ru-RU" dirty="0" err="1"/>
              <a:t>root</a:t>
            </a:r>
            <a:r>
              <a:rPr lang="ru-RU" dirty="0"/>
              <a:t>, а работают с ним команды </a:t>
            </a:r>
            <a:r>
              <a:rPr lang="ru-RU" dirty="0" err="1"/>
              <a:t>passwd</a:t>
            </a:r>
            <a:r>
              <a:rPr lang="ru-RU" dirty="0"/>
              <a:t> и </a:t>
            </a:r>
            <a:r>
              <a:rPr lang="ru-RU" dirty="0" err="1"/>
              <a:t>login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24314"/>
              </p:ext>
            </p:extLst>
          </p:nvPr>
        </p:nvGraphicFramePr>
        <p:xfrm>
          <a:off x="827584" y="2321886"/>
          <a:ext cx="4608512" cy="3756654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91277"/>
                <a:gridCol w="3917235"/>
              </a:tblGrid>
              <a:tr h="349961">
                <a:tc>
                  <a:txBody>
                    <a:bodyPr/>
                    <a:lstStyle/>
                    <a:p>
                      <a:r>
                        <a:rPr lang="ru-RU" sz="1200" b="1" dirty="0"/>
                        <a:t>Номер поля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 b="1" dirty="0"/>
                        <a:t>Назначение</a:t>
                      </a:r>
                    </a:p>
                  </a:txBody>
                  <a:tcPr marL="71967" marR="71967" marT="35983" marB="35983" anchor="ctr"/>
                </a:tc>
              </a:tr>
              <a:tr h="203749">
                <a:tc>
                  <a:txBody>
                    <a:bodyPr/>
                    <a:lstStyle/>
                    <a:p>
                      <a:r>
                        <a:rPr lang="ru-RU" sz="1200"/>
                        <a:t>1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Имя пользователя.</a:t>
                      </a:r>
                    </a:p>
                  </a:txBody>
                  <a:tcPr marL="71967" marR="71967" marT="35983" marB="35983" anchor="ctr"/>
                </a:tc>
              </a:tr>
              <a:tr h="352776">
                <a:tc>
                  <a:txBody>
                    <a:bodyPr/>
                    <a:lstStyle/>
                    <a:p>
                      <a:r>
                        <a:rPr lang="ru-RU" sz="1200"/>
                        <a:t>2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Зашифрованный по особому алгоритму (обычно, DES или MD5) пароль.</a:t>
                      </a:r>
                    </a:p>
                  </a:txBody>
                  <a:tcPr marL="71967" marR="71967" marT="35983" marB="35983" anchor="ctr"/>
                </a:tc>
              </a:tr>
              <a:tr h="352776">
                <a:tc>
                  <a:txBody>
                    <a:bodyPr/>
                    <a:lstStyle/>
                    <a:p>
                      <a:r>
                        <a:rPr lang="ru-RU" sz="1200"/>
                        <a:t>3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дней между 01.01.1970 (началом эры UNIX) и днем последнего изменения пароля.</a:t>
                      </a:r>
                    </a:p>
                  </a:txBody>
                  <a:tcPr marL="71967" marR="71967" marT="35983" marB="35983" anchor="ctr"/>
                </a:tc>
              </a:tr>
              <a:tr h="247069">
                <a:tc>
                  <a:txBody>
                    <a:bodyPr/>
                    <a:lstStyle/>
                    <a:p>
                      <a:r>
                        <a:rPr lang="ru-RU" sz="1200"/>
                        <a:t>4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Минимальное количество дней между изменениями пароля.</a:t>
                      </a:r>
                    </a:p>
                  </a:txBody>
                  <a:tcPr marL="71967" marR="71967" marT="35983" marB="35983" anchor="ctr"/>
                </a:tc>
              </a:tr>
              <a:tr h="203749">
                <a:tc>
                  <a:txBody>
                    <a:bodyPr/>
                    <a:lstStyle/>
                    <a:p>
                      <a:r>
                        <a:rPr lang="ru-RU" sz="1200"/>
                        <a:t>5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Срок действия пароля пользователя.</a:t>
                      </a:r>
                    </a:p>
                  </a:txBody>
                  <a:tcPr marL="71967" marR="71967" marT="35983" marB="35983" anchor="ctr"/>
                </a:tc>
              </a:tr>
              <a:tr h="352776">
                <a:tc>
                  <a:txBody>
                    <a:bodyPr/>
                    <a:lstStyle/>
                    <a:p>
                      <a:r>
                        <a:rPr lang="ru-RU" sz="1200" dirty="0"/>
                        <a:t>6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За сколько дней система будет начинать предупреждать пользователя о необходимости изменения пароля.</a:t>
                      </a:r>
                    </a:p>
                  </a:txBody>
                  <a:tcPr marL="71967" marR="71967" marT="35983" marB="35983" anchor="ctr"/>
                </a:tc>
              </a:tr>
              <a:tr h="458483">
                <a:tc>
                  <a:txBody>
                    <a:bodyPr/>
                    <a:lstStyle/>
                    <a:p>
                      <a:r>
                        <a:rPr lang="ru-RU" sz="1200"/>
                        <a:t>7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Сколько дней пользователь может не работать в системе, прежде чем его регистрационное имя будет заблокировано.</a:t>
                      </a:r>
                    </a:p>
                  </a:txBody>
                  <a:tcPr marL="71967" marR="71967" marT="35983" marB="35983" anchor="ctr"/>
                </a:tc>
              </a:tr>
              <a:tr h="349961">
                <a:tc>
                  <a:txBody>
                    <a:bodyPr/>
                    <a:lstStyle/>
                    <a:p>
                      <a:r>
                        <a:rPr lang="ru-RU" sz="1200"/>
                        <a:t>8</a:t>
                      </a:r>
                    </a:p>
                  </a:txBody>
                  <a:tcPr marL="71967" marR="71967" marT="35983" marB="35983"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Дата, после которой имя пользователя нельзя будет использовать в системе.</a:t>
                      </a:r>
                    </a:p>
                  </a:txBody>
                  <a:tcPr marL="71967" marR="71967" marT="35983" marB="35983" anchor="ctr"/>
                </a:tc>
              </a:tr>
            </a:tbl>
          </a:graphicData>
        </a:graphic>
      </p:graphicFrame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1240"/>
            <a:ext cx="266429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0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Системные регистрационные имена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836712"/>
            <a:ext cx="7560839" cy="208823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ru-RU" dirty="0" smtClean="0"/>
              <a:t>Каждая </a:t>
            </a:r>
            <a:r>
              <a:rPr lang="ru-RU" dirty="0"/>
              <a:t>версия ОС UNIX резервирует несколько специальных регистрационных имен для предопределенных системных целей. Так, в UNIX SVR4 системными считаются регистрационные имена, соответствующие идентификаторам от 0 до 100.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09868"/>
              </p:ext>
            </p:extLst>
          </p:nvPr>
        </p:nvGraphicFramePr>
        <p:xfrm>
          <a:off x="899592" y="2846179"/>
          <a:ext cx="7344816" cy="3244883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101722"/>
                <a:gridCol w="6243094"/>
              </a:tblGrid>
              <a:tr h="301154"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/>
                        <a:t>Регистрационное имя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b="1" dirty="0"/>
                        <a:t>Назначение</a:t>
                      </a:r>
                    </a:p>
                  </a:txBody>
                  <a:tcPr marL="36320" marR="36320" marT="18160" marB="18160" anchor="ctr"/>
                </a:tc>
              </a:tr>
              <a:tr h="75288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root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Регистрационное имя </a:t>
                      </a:r>
                      <a:r>
                        <a:rPr lang="ru-RU" sz="700" dirty="0" err="1"/>
                        <a:t>суперпользователя</a:t>
                      </a:r>
                      <a:r>
                        <a:rPr lang="ru-RU" sz="700" dirty="0"/>
                        <a:t>, администратора системы, соответствующее идентификатору 0. Единственное имя, обязательно имеющееся в любой UNIX-системе. Пользователь </a:t>
                      </a:r>
                      <a:r>
                        <a:rPr lang="ru-RU" sz="700" dirty="0" err="1"/>
                        <a:t>root</a:t>
                      </a:r>
                      <a:r>
                        <a:rPr lang="ru-RU" sz="700" dirty="0"/>
                        <a:t> не связан никакими ограничениями по доступу. Для выполнения большинства программ администрирования используется регистрационное имя </a:t>
                      </a:r>
                      <a:r>
                        <a:rPr lang="ru-RU" sz="700" dirty="0" err="1"/>
                        <a:t>root</a:t>
                      </a:r>
                      <a:r>
                        <a:rPr lang="ru-RU" sz="700" dirty="0"/>
                        <a:t>, обеспечивающее гарантированный доступ к необходимым ресурсам.</a:t>
                      </a:r>
                    </a:p>
                  </a:txBody>
                  <a:tcPr marL="36320" marR="36320" marT="18160" marB="18160" anchor="ctr"/>
                </a:tc>
              </a:tr>
              <a:tr h="136244">
                <a:tc>
                  <a:txBody>
                    <a:bodyPr/>
                    <a:lstStyle/>
                    <a:p>
                      <a:pPr algn="ctr"/>
                      <a:r>
                        <a:rPr lang="en-US" sz="700" b="1"/>
                        <a:t>daemon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Владелец процессов, реализующих пользовательские службы.</a:t>
                      </a:r>
                    </a:p>
                  </a:txBody>
                  <a:tcPr marL="36320" marR="36320" marT="18160" marB="18160" anchor="ctr"/>
                </a:tc>
              </a:tr>
              <a:tr h="210807">
                <a:tc>
                  <a:txBody>
                    <a:bodyPr/>
                    <a:lstStyle/>
                    <a:p>
                      <a:pPr algn="ctr"/>
                      <a:r>
                        <a:rPr lang="en-US" sz="700" b="1"/>
                        <a:t>sys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Владелец выполняемых пользовательских системных команд UNIX (часто соответствует идентификатору 0).</a:t>
                      </a:r>
                    </a:p>
                  </a:txBody>
                  <a:tcPr marL="36320" marR="36320" marT="18160" marB="18160" anchor="ctr"/>
                </a:tc>
              </a:tr>
              <a:tr h="210807">
                <a:tc>
                  <a:txBody>
                    <a:bodyPr/>
                    <a:lstStyle/>
                    <a:p>
                      <a:pPr algn="ctr"/>
                      <a:r>
                        <a:rPr lang="en-US" sz="700" b="1"/>
                        <a:t>bin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Владелец стандартных пользовательских утилит UNIX (часто соответствует идентификатору 0).</a:t>
                      </a:r>
                    </a:p>
                  </a:txBody>
                  <a:tcPr marL="36320" marR="36320" marT="18160" marB="18160" anchor="ctr"/>
                </a:tc>
              </a:tr>
              <a:tr h="210807">
                <a:tc>
                  <a:txBody>
                    <a:bodyPr/>
                    <a:lstStyle/>
                    <a:p>
                      <a:pPr algn="ctr"/>
                      <a:r>
                        <a:rPr lang="en-US" sz="700" b="1"/>
                        <a:t>adm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 err="1"/>
                        <a:t>Псевдопользователь</a:t>
                      </a:r>
                      <a:r>
                        <a:rPr lang="ru-RU" sz="700" dirty="0"/>
                        <a:t>, владеющий файлами системы журнализации.</a:t>
                      </a:r>
                    </a:p>
                  </a:txBody>
                  <a:tcPr marL="36320" marR="36320" marT="18160" marB="18160" anchor="ctr"/>
                </a:tc>
              </a:tr>
              <a:tr h="301154">
                <a:tc>
                  <a:txBody>
                    <a:bodyPr/>
                    <a:lstStyle/>
                    <a:p>
                      <a:pPr algn="ctr"/>
                      <a:r>
                        <a:rPr lang="en-US" sz="700" b="1"/>
                        <a:t>cron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/>
                        <a:t>Псевдопользователь, владеющий соответствующими файлами, от имени которого выполняются процессы подсистемы запуска программ по расписанию.</a:t>
                      </a:r>
                    </a:p>
                  </a:txBody>
                  <a:tcPr marL="36320" marR="36320" marT="18160" marB="18160" anchor="ctr"/>
                </a:tc>
              </a:tr>
              <a:tr h="30115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news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 err="1"/>
                        <a:t>Псевдопользователь</a:t>
                      </a:r>
                      <a:r>
                        <a:rPr lang="ru-RU" sz="700" dirty="0"/>
                        <a:t>, от имени которого выполняются процессы системы телеконференций (дискуссионных групп или групп новостей).</a:t>
                      </a:r>
                    </a:p>
                  </a:txBody>
                  <a:tcPr marL="36320" marR="36320" marT="18160" marB="18160" anchor="ctr"/>
                </a:tc>
              </a:tr>
              <a:tr h="210807">
                <a:tc>
                  <a:txBody>
                    <a:bodyPr/>
                    <a:lstStyle/>
                    <a:p>
                      <a:pPr algn="ctr"/>
                      <a:r>
                        <a:rPr lang="en-US" sz="700" b="1"/>
                        <a:t>nobody</a:t>
                      </a:r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 err="1"/>
                        <a:t>Псевдопользователь</a:t>
                      </a:r>
                      <a:r>
                        <a:rPr lang="ru-RU" sz="700" dirty="0"/>
                        <a:t>, используемый при работе сетевой файловой системы NFS.</a:t>
                      </a:r>
                    </a:p>
                  </a:txBody>
                  <a:tcPr marL="36320" marR="36320" marT="18160" marB="18160" anchor="ctr"/>
                </a:tc>
              </a:tr>
              <a:tr h="30115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err="1"/>
                        <a:t>uucp</a:t>
                      </a:r>
                      <a:endParaRPr lang="en-US" sz="700" b="1" dirty="0"/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 err="1"/>
                        <a:t>Псевдопользователь</a:t>
                      </a:r>
                      <a:r>
                        <a:rPr lang="ru-RU" sz="700" dirty="0"/>
                        <a:t> подсистемы UUCP, позволяющий передавать почтовые сообщения и файлы между UNIX-хостами.</a:t>
                      </a:r>
                    </a:p>
                  </a:txBody>
                  <a:tcPr marL="36320" marR="36320" marT="18160" marB="18160" anchor="ctr"/>
                </a:tc>
              </a:tr>
              <a:tr h="30115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 err="1"/>
                        <a:t>lp</a:t>
                      </a:r>
                      <a:r>
                        <a:rPr lang="en-US" sz="700" b="1" dirty="0"/>
                        <a:t>, </a:t>
                      </a:r>
                      <a:r>
                        <a:rPr lang="en-US" sz="700" b="1" dirty="0" err="1"/>
                        <a:t>lpd</a:t>
                      </a:r>
                      <a:endParaRPr lang="en-US" sz="700" b="1" dirty="0"/>
                    </a:p>
                  </a:txBody>
                  <a:tcPr marL="36320" marR="36320" marT="18160" marB="18160"/>
                </a:tc>
                <a:tc>
                  <a:txBody>
                    <a:bodyPr/>
                    <a:lstStyle/>
                    <a:p>
                      <a:r>
                        <a:rPr lang="ru-RU" sz="700" dirty="0" err="1"/>
                        <a:t>Псевдопользователь</a:t>
                      </a:r>
                      <a:r>
                        <a:rPr lang="ru-RU" sz="700" dirty="0"/>
                        <a:t>, от имени которого выполняются процессы системы печати, владеющий соответствующими файлами.</a:t>
                      </a:r>
                    </a:p>
                  </a:txBody>
                  <a:tcPr marL="36320" marR="36320" marT="18160" marB="181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1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514" y="620688"/>
            <a:ext cx="7631968" cy="664096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Централизованное управление пользователями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1268760"/>
            <a:ext cx="7560839" cy="5184576"/>
          </a:xfrm>
        </p:spPr>
        <p:txBody>
          <a:bodyPr anchor="t"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В </a:t>
            </a:r>
            <a:r>
              <a:rPr lang="ru-RU" dirty="0" err="1"/>
              <a:t>Linux</a:t>
            </a:r>
            <a:r>
              <a:rPr lang="ru-RU" dirty="0"/>
              <a:t> это </a:t>
            </a:r>
            <a:r>
              <a:rPr lang="ru-RU" dirty="0" smtClean="0"/>
              <a:t>достигается </a:t>
            </a:r>
            <a:r>
              <a:rPr lang="ru-RU" dirty="0"/>
              <a:t>через инструменты, такие как LDAP, </a:t>
            </a:r>
            <a:r>
              <a:rPr lang="ru-RU" dirty="0" err="1"/>
              <a:t>Kerberos</a:t>
            </a:r>
            <a:r>
              <a:rPr lang="ru-RU" dirty="0"/>
              <a:t> и </a:t>
            </a:r>
            <a:r>
              <a:rPr lang="ru-RU" dirty="0" err="1"/>
              <a:t>Active</a:t>
            </a:r>
            <a:r>
              <a:rPr lang="ru-RU" dirty="0"/>
              <a:t> </a:t>
            </a:r>
            <a:r>
              <a:rPr lang="ru-RU" dirty="0" err="1"/>
              <a:t>Directory</a:t>
            </a:r>
            <a:r>
              <a:rPr lang="ru-RU" dirty="0"/>
              <a:t>, которые позволяют администраторам управлять учетными записями, группами и политиками безопасности с одной централизованной точки.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Преимущества этого подхода многочисленны:</a:t>
            </a:r>
          </a:p>
          <a:p>
            <a:pPr marL="0" indent="0" algn="just">
              <a:buNone/>
            </a:pPr>
            <a:r>
              <a:rPr lang="ru-RU" b="1" dirty="0"/>
              <a:t>- Унификация управления: </a:t>
            </a:r>
            <a:r>
              <a:rPr lang="ru-RU" dirty="0"/>
              <a:t>Централизованное управление позволяет администраторам легко добавлять, удалять и изменять учетные записи во всей сети.</a:t>
            </a:r>
          </a:p>
          <a:p>
            <a:pPr marL="0" indent="0" algn="just">
              <a:buNone/>
            </a:pPr>
            <a:r>
              <a:rPr lang="ru-RU" b="1" dirty="0"/>
              <a:t>- Повышение безопасности: </a:t>
            </a:r>
            <a:r>
              <a:rPr lang="ru-RU" dirty="0"/>
              <a:t>Централизованные системы часто предлагают более сильные механизмы аутентификации и шифрования.</a:t>
            </a:r>
          </a:p>
          <a:p>
            <a:pPr marL="0" indent="0" algn="just">
              <a:buNone/>
            </a:pPr>
            <a:r>
              <a:rPr lang="ru-RU" b="1" dirty="0"/>
              <a:t>- Эффективность и сокращение затрат: </a:t>
            </a:r>
            <a:r>
              <a:rPr lang="ru-RU" dirty="0"/>
              <a:t>Меньше времени и ресурсов тратится на рутинное управление пользователями.</a:t>
            </a:r>
          </a:p>
          <a:p>
            <a:pPr marL="0" indent="0" algn="just">
              <a:buNone/>
            </a:pPr>
            <a:r>
              <a:rPr lang="ru-RU" b="1" dirty="0"/>
              <a:t>- Соответствие стандартам: </a:t>
            </a:r>
            <a:r>
              <a:rPr lang="ru-RU" dirty="0"/>
              <a:t>Легче следовать политикам безопасности и нормативным требованиям.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Однако, вместе с преимуществами приходят и вызовы:</a:t>
            </a:r>
          </a:p>
          <a:p>
            <a:pPr marL="0" indent="0" algn="just">
              <a:buNone/>
            </a:pPr>
            <a:r>
              <a:rPr lang="ru-RU" b="1" dirty="0"/>
              <a:t>- Сложность настройки и поддержки: </a:t>
            </a:r>
            <a:r>
              <a:rPr lang="ru-RU" dirty="0"/>
              <a:t>Централизованные системы могут быть сложными в настройке и требуют глубоких знаний для эффективного управления.</a:t>
            </a:r>
          </a:p>
          <a:p>
            <a:pPr marL="0" indent="0" algn="just">
              <a:buNone/>
            </a:pPr>
            <a:r>
              <a:rPr lang="ru-RU" b="1" dirty="0"/>
              <a:t>- Масштабирование: </a:t>
            </a:r>
            <a:r>
              <a:rPr lang="ru-RU" dirty="0"/>
              <a:t>По мере роста организации, система должна масштабироваться, чтобы справляться с увеличивающимся числом пользователей.</a:t>
            </a:r>
          </a:p>
          <a:p>
            <a:pPr marL="0" indent="0" algn="just">
              <a:buNone/>
            </a:pPr>
            <a:r>
              <a:rPr lang="ru-RU" b="1" dirty="0"/>
              <a:t>- Отказоустойчивость: </a:t>
            </a:r>
            <a:r>
              <a:rPr lang="ru-RU" dirty="0"/>
              <a:t>Централизованные системы создают точки отказа, которые могут привести к простоям в работе при сбоях.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316632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dirty="0"/>
              <a:t>Поиск и управление файлами по ИД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1268760"/>
            <a:ext cx="7560839" cy="518457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Поиск файлов по UID:</a:t>
            </a:r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find</a:t>
            </a:r>
            <a:r>
              <a:rPr lang="ru-RU" dirty="0">
                <a:solidFill>
                  <a:srgbClr val="00B050"/>
                </a:solidFill>
              </a:rPr>
              <a:t> / -</a:t>
            </a:r>
            <a:r>
              <a:rPr lang="ru-RU" dirty="0" err="1">
                <a:solidFill>
                  <a:srgbClr val="00B050"/>
                </a:solidFill>
              </a:rPr>
              <a:t>uid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1000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Вышеприведённая команда посчитала сколько файлов принадлежит пользователю с </a:t>
            </a:r>
            <a:r>
              <a:rPr lang="en-US" dirty="0" err="1" smtClean="0"/>
              <a:t>uid</a:t>
            </a:r>
            <a:r>
              <a:rPr lang="en-US" dirty="0" smtClean="0"/>
              <a:t> 1000 </a:t>
            </a:r>
            <a:r>
              <a:rPr lang="ru-RU" dirty="0" smtClean="0"/>
              <a:t>начиная поиск от корня системы.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64973"/>
            <a:ext cx="7264548" cy="1550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dirty="0"/>
              <a:t>Поиск и управление файлами </a:t>
            </a:r>
            <a:r>
              <a:rPr lang="ru-RU" sz="3200" dirty="0" smtClean="0"/>
              <a:t>по ИД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83568" y="1268760"/>
            <a:ext cx="7560839" cy="518457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dirty="0"/>
              <a:t>Поиск файлов по </a:t>
            </a:r>
            <a:r>
              <a:rPr lang="en-US" dirty="0"/>
              <a:t>GID </a:t>
            </a:r>
            <a:r>
              <a:rPr lang="ru-RU" dirty="0"/>
              <a:t>или имени пользователя/группы: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find / -</a:t>
            </a:r>
            <a:r>
              <a:rPr lang="en-US" dirty="0" err="1">
                <a:solidFill>
                  <a:srgbClr val="00B050"/>
                </a:solidFill>
              </a:rPr>
              <a:t>gid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1000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find / -name </a:t>
            </a:r>
            <a:r>
              <a:rPr lang="en-US" dirty="0" err="1" smtClean="0">
                <a:solidFill>
                  <a:srgbClr val="00B050"/>
                </a:solidFill>
              </a:rPr>
              <a:t>yakit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find / -group </a:t>
            </a:r>
            <a:r>
              <a:rPr lang="en-US" dirty="0" err="1">
                <a:solidFill>
                  <a:srgbClr val="00B050"/>
                </a:solidFill>
              </a:rPr>
              <a:t>yakit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6768752" cy="207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5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dirty="0"/>
              <a:t>Поиск и управление файлами </a:t>
            </a:r>
            <a:r>
              <a:rPr lang="ru-RU" sz="3200" dirty="0" smtClean="0"/>
              <a:t>по ИД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6" y="1124744"/>
            <a:ext cx="7560839" cy="5040560"/>
          </a:xfrm>
        </p:spPr>
        <p:txBody>
          <a:bodyPr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Смена владельца найденных файлов:</a:t>
            </a:r>
          </a:p>
          <a:p>
            <a:pPr marL="0" indent="0" algn="just">
              <a:buNone/>
            </a:pPr>
            <a:r>
              <a:rPr lang="ru-RU" dirty="0"/>
              <a:t> </a:t>
            </a: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find /backups -</a:t>
            </a:r>
            <a:r>
              <a:rPr lang="en-US" dirty="0" err="1">
                <a:solidFill>
                  <a:srgbClr val="00B050"/>
                </a:solidFill>
              </a:rPr>
              <a:t>uid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100</a:t>
            </a:r>
            <a:r>
              <a:rPr lang="ru-RU" dirty="0" smtClean="0">
                <a:solidFill>
                  <a:srgbClr val="00B050"/>
                </a:solidFill>
              </a:rPr>
              <a:t>0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-exec </a:t>
            </a:r>
            <a:r>
              <a:rPr lang="en-US" dirty="0" err="1">
                <a:solidFill>
                  <a:srgbClr val="00B050"/>
                </a:solidFill>
              </a:rPr>
              <a:t>chown</a:t>
            </a:r>
            <a:r>
              <a:rPr lang="en-US" dirty="0">
                <a:solidFill>
                  <a:srgbClr val="00B050"/>
                </a:solidFill>
              </a:rPr>
              <a:t> -v </a:t>
            </a:r>
            <a:r>
              <a:rPr lang="en-US" dirty="0" smtClean="0">
                <a:solidFill>
                  <a:srgbClr val="00B050"/>
                </a:solidFill>
              </a:rPr>
              <a:t>10</a:t>
            </a:r>
            <a:r>
              <a:rPr lang="ru-RU" dirty="0" smtClean="0">
                <a:solidFill>
                  <a:srgbClr val="00B050"/>
                </a:solidFill>
              </a:rPr>
              <a:t>01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{} 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Команда </a:t>
            </a:r>
            <a:r>
              <a:rPr lang="ru-RU" dirty="0"/>
              <a:t>изменит владельца файлов на пользователя с UID </a:t>
            </a:r>
            <a:r>
              <a:rPr lang="ru-RU" dirty="0" smtClean="0"/>
              <a:t>1001.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🔹 Копирование найденных файлов: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find</a:t>
            </a:r>
            <a:r>
              <a:rPr lang="ru-RU" dirty="0">
                <a:solidFill>
                  <a:srgbClr val="00B050"/>
                </a:solidFill>
              </a:rPr>
              <a:t> / -</a:t>
            </a:r>
            <a:r>
              <a:rPr lang="ru-RU" dirty="0" err="1">
                <a:solidFill>
                  <a:srgbClr val="00B050"/>
                </a:solidFill>
              </a:rPr>
              <a:t>uid</a:t>
            </a:r>
            <a:r>
              <a:rPr lang="ru-RU" dirty="0">
                <a:solidFill>
                  <a:srgbClr val="00B050"/>
                </a:solidFill>
              </a:rPr>
              <a:t> 1007 -</a:t>
            </a:r>
            <a:r>
              <a:rPr lang="ru-RU" dirty="0" err="1">
                <a:solidFill>
                  <a:srgbClr val="00B050"/>
                </a:solidFill>
              </a:rPr>
              <a:t>exec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cp</a:t>
            </a:r>
            <a:r>
              <a:rPr lang="ru-RU" dirty="0">
                <a:solidFill>
                  <a:srgbClr val="00B050"/>
                </a:solidFill>
              </a:rPr>
              <a:t> -v {} </a:t>
            </a:r>
            <a:r>
              <a:rPr lang="ru-RU" dirty="0" smtClean="0">
                <a:solidFill>
                  <a:srgbClr val="00B050"/>
                </a:solidFill>
              </a:rPr>
              <a:t>/</a:t>
            </a:r>
            <a:r>
              <a:rPr lang="en-US" dirty="0" smtClean="0">
                <a:solidFill>
                  <a:srgbClr val="00B050"/>
                </a:solidFill>
              </a:rPr>
              <a:t>archive</a:t>
            </a:r>
            <a:r>
              <a:rPr lang="ru-RU" dirty="0" smtClean="0">
                <a:solidFill>
                  <a:srgbClr val="00B050"/>
                </a:solidFill>
              </a:rPr>
              <a:t> 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Удаление оригинальных файлов после копирования: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find</a:t>
            </a:r>
            <a:r>
              <a:rPr lang="ru-RU" dirty="0">
                <a:solidFill>
                  <a:srgbClr val="00B050"/>
                </a:solidFill>
              </a:rPr>
              <a:t> / -</a:t>
            </a:r>
            <a:r>
              <a:rPr lang="ru-RU" dirty="0" err="1">
                <a:solidFill>
                  <a:srgbClr val="00B050"/>
                </a:solidFill>
              </a:rPr>
              <a:t>uid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100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-</a:t>
            </a:r>
            <a:r>
              <a:rPr lang="ru-RU" dirty="0" err="1">
                <a:solidFill>
                  <a:srgbClr val="00B050"/>
                </a:solidFill>
              </a:rPr>
              <a:t>exec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rm</a:t>
            </a:r>
            <a:r>
              <a:rPr lang="ru-RU" dirty="0">
                <a:solidFill>
                  <a:srgbClr val="00B050"/>
                </a:solidFill>
              </a:rPr>
              <a:t> -v {} </a:t>
            </a:r>
            <a:r>
              <a:rPr lang="ru-RU" dirty="0" smtClean="0">
                <a:solidFill>
                  <a:srgbClr val="00B050"/>
                </a:solidFill>
              </a:rPr>
              <a:t>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Добавьте -r для удаления опустевших каталогов: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sudo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find</a:t>
            </a:r>
            <a:r>
              <a:rPr lang="ru-RU" dirty="0">
                <a:solidFill>
                  <a:srgbClr val="00B050"/>
                </a:solidFill>
              </a:rPr>
              <a:t> / -</a:t>
            </a:r>
            <a:r>
              <a:rPr lang="ru-RU" dirty="0" err="1">
                <a:solidFill>
                  <a:srgbClr val="00B050"/>
                </a:solidFill>
              </a:rPr>
              <a:t>uid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100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-</a:t>
            </a:r>
            <a:r>
              <a:rPr lang="ru-RU" dirty="0" err="1">
                <a:solidFill>
                  <a:srgbClr val="00B050"/>
                </a:solidFill>
              </a:rPr>
              <a:t>exec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 err="1">
                <a:solidFill>
                  <a:srgbClr val="00B050"/>
                </a:solidFill>
              </a:rPr>
              <a:t>rm</a:t>
            </a:r>
            <a:r>
              <a:rPr lang="ru-RU" dirty="0">
                <a:solidFill>
                  <a:srgbClr val="00B050"/>
                </a:solidFill>
              </a:rPr>
              <a:t> -</a:t>
            </a:r>
            <a:r>
              <a:rPr lang="ru-RU" dirty="0" err="1">
                <a:solidFill>
                  <a:srgbClr val="00B050"/>
                </a:solidFill>
              </a:rPr>
              <a:t>rv</a:t>
            </a:r>
            <a:r>
              <a:rPr lang="ru-RU" dirty="0">
                <a:solidFill>
                  <a:srgbClr val="00B050"/>
                </a:solidFill>
              </a:rPr>
              <a:t> {} </a:t>
            </a:r>
            <a:r>
              <a:rPr lang="ru-RU" dirty="0" smtClean="0">
                <a:solidFill>
                  <a:srgbClr val="00B050"/>
                </a:solidFill>
              </a:rPr>
              <a:t>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/>
              <a:t>Перемещение файлов: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sudo</a:t>
            </a:r>
            <a:r>
              <a:rPr lang="en-US" dirty="0">
                <a:solidFill>
                  <a:srgbClr val="00B050"/>
                </a:solidFill>
              </a:rPr>
              <a:t> find / -</a:t>
            </a:r>
            <a:r>
              <a:rPr lang="en-US" dirty="0" err="1">
                <a:solidFill>
                  <a:srgbClr val="00B050"/>
                </a:solidFill>
              </a:rPr>
              <a:t>uid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1000 </a:t>
            </a:r>
            <a:r>
              <a:rPr lang="en-US" dirty="0">
                <a:solidFill>
                  <a:srgbClr val="00B050"/>
                </a:solidFill>
              </a:rPr>
              <a:t>-exec mv {} </a:t>
            </a:r>
            <a:r>
              <a:rPr lang="en-US" dirty="0" smtClean="0">
                <a:solidFill>
                  <a:srgbClr val="00B050"/>
                </a:solidFill>
              </a:rPr>
              <a:t>/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archive;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3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Кто такой </a:t>
            </a:r>
            <a:r>
              <a:rPr lang="en-US" sz="3200" dirty="0" smtClean="0"/>
              <a:t>Root </a:t>
            </a:r>
            <a:r>
              <a:rPr lang="ru-RU" sz="3200" dirty="0" smtClean="0"/>
              <a:t>в </a:t>
            </a:r>
            <a:r>
              <a:rPr lang="en-US" sz="3200" dirty="0"/>
              <a:t>*nix </a:t>
            </a:r>
            <a:r>
              <a:rPr lang="ru-RU" sz="3200" dirty="0" smtClean="0"/>
              <a:t>ОС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6" y="1124744"/>
            <a:ext cx="7560839" cy="5040560"/>
          </a:xfrm>
        </p:spPr>
        <p:txBody>
          <a:bodyPr anchor="t"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Почему пользователь </a:t>
            </a:r>
            <a:r>
              <a:rPr lang="ru-RU" dirty="0" err="1"/>
              <a:t>root</a:t>
            </a:r>
            <a:r>
              <a:rPr lang="ru-RU" dirty="0"/>
              <a:t> видит всё?</a:t>
            </a:r>
          </a:p>
          <a:p>
            <a:pPr marL="0" indent="0" algn="just">
              <a:buNone/>
            </a:pPr>
            <a:r>
              <a:rPr lang="ru-RU" dirty="0"/>
              <a:t>Пользователь </a:t>
            </a:r>
            <a:r>
              <a:rPr lang="ru-RU" dirty="0" err="1"/>
              <a:t>root</a:t>
            </a:r>
            <a:r>
              <a:rPr lang="ru-RU" dirty="0"/>
              <a:t> в </a:t>
            </a:r>
            <a:r>
              <a:rPr lang="ru-RU" dirty="0" err="1"/>
              <a:t>Linux</a:t>
            </a:r>
            <a:r>
              <a:rPr lang="ru-RU" dirty="0"/>
              <a:t> - это </a:t>
            </a:r>
            <a:r>
              <a:rPr lang="ru-RU" dirty="0" err="1"/>
              <a:t>суперпользователь</a:t>
            </a:r>
            <a:r>
              <a:rPr lang="ru-RU" dirty="0"/>
              <a:t> с неограниченными привилегиями. Это означает, что </a:t>
            </a:r>
            <a:r>
              <a:rPr lang="ru-RU" dirty="0" err="1"/>
              <a:t>root</a:t>
            </a:r>
            <a:r>
              <a:rPr lang="ru-RU" dirty="0"/>
              <a:t> имеет доступ ко всем файлам и каталогам в системе, независимо от их разрешений.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Ваше руководство по пониманию доступа </a:t>
            </a:r>
            <a:r>
              <a:rPr lang="ru-RU" dirty="0" err="1"/>
              <a:t>root</a:t>
            </a:r>
            <a:r>
              <a:rPr lang="ru-RU" dirty="0"/>
              <a:t>: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1</a:t>
            </a:r>
            <a:r>
              <a:rPr lang="ru-RU" b="1" dirty="0"/>
              <a:t> </a:t>
            </a:r>
            <a:r>
              <a:rPr lang="ru-RU" b="1" dirty="0" smtClean="0"/>
              <a:t>Что </a:t>
            </a:r>
            <a:r>
              <a:rPr lang="ru-RU" b="1" dirty="0"/>
              <a:t>такое пользователь </a:t>
            </a:r>
            <a:r>
              <a:rPr lang="ru-RU" b="1" dirty="0" err="1"/>
              <a:t>root</a:t>
            </a:r>
            <a:r>
              <a:rPr lang="ru-RU" b="1" dirty="0"/>
              <a:t>?</a:t>
            </a:r>
          </a:p>
          <a:p>
            <a:pPr marL="0" indent="0" algn="just">
              <a:buNone/>
            </a:pPr>
            <a:r>
              <a:rPr lang="ru-RU" dirty="0"/>
              <a:t>- </a:t>
            </a:r>
            <a:r>
              <a:rPr lang="ru-RU" dirty="0" err="1"/>
              <a:t>Root</a:t>
            </a:r>
            <a:r>
              <a:rPr lang="ru-RU" dirty="0"/>
              <a:t> - это учетная запись </a:t>
            </a:r>
            <a:r>
              <a:rPr lang="ru-RU" dirty="0" err="1"/>
              <a:t>суперпользователя</a:t>
            </a:r>
            <a:r>
              <a:rPr lang="ru-RU" dirty="0"/>
              <a:t> в системах </a:t>
            </a:r>
            <a:r>
              <a:rPr lang="ru-RU" dirty="0" err="1"/>
              <a:t>Unix</a:t>
            </a:r>
            <a:r>
              <a:rPr lang="ru-RU" dirty="0"/>
              <a:t> и </a:t>
            </a:r>
            <a:r>
              <a:rPr lang="ru-RU" dirty="0" err="1"/>
              <a:t>Linux</a:t>
            </a:r>
            <a:r>
              <a:rPr lang="ru-RU" dirty="0"/>
              <a:t>, обладающая абсолютными правами для выполнения любых команд и изменения любых файлов.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2</a:t>
            </a:r>
            <a:r>
              <a:rPr lang="ru-RU" b="1" dirty="0"/>
              <a:t> </a:t>
            </a:r>
            <a:r>
              <a:rPr lang="ru-RU" b="1" dirty="0" smtClean="0"/>
              <a:t>Почему </a:t>
            </a:r>
            <a:r>
              <a:rPr lang="ru-RU" b="1" dirty="0" err="1"/>
              <a:t>root</a:t>
            </a:r>
            <a:r>
              <a:rPr lang="ru-RU" b="1" dirty="0"/>
              <a:t> имеет неограниченный доступ?</a:t>
            </a:r>
          </a:p>
          <a:p>
            <a:pPr marL="0" indent="0" algn="just">
              <a:buNone/>
            </a:pPr>
            <a:r>
              <a:rPr lang="ru-RU" dirty="0"/>
              <a:t>- Дизайн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Unix</a:t>
            </a:r>
            <a:r>
              <a:rPr lang="ru-RU" dirty="0"/>
              <a:t> предполагает, что </a:t>
            </a:r>
            <a:r>
              <a:rPr lang="ru-RU" dirty="0" err="1"/>
              <a:t>root</a:t>
            </a:r>
            <a:r>
              <a:rPr lang="ru-RU" dirty="0"/>
              <a:t> нужен для администрирования системы, включая обслуживание и решение проблем, которые требуют доступа ко всем файлам и каталогам.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3</a:t>
            </a:r>
            <a:r>
              <a:rPr lang="ru-RU" b="1" dirty="0"/>
              <a:t> </a:t>
            </a:r>
            <a:r>
              <a:rPr lang="ru-RU" b="1" dirty="0" smtClean="0"/>
              <a:t>Как </a:t>
            </a:r>
            <a:r>
              <a:rPr lang="ru-RU" b="1" dirty="0"/>
              <a:t>это влияет на безопасность?</a:t>
            </a:r>
          </a:p>
          <a:p>
            <a:pPr marL="0" indent="0" algn="just">
              <a:buNone/>
            </a:pPr>
            <a:r>
              <a:rPr lang="ru-RU" dirty="0"/>
              <a:t>- Неограниченный доступ делает учетную запись </a:t>
            </a:r>
            <a:r>
              <a:rPr lang="ru-RU" dirty="0" err="1"/>
              <a:t>root</a:t>
            </a:r>
            <a:r>
              <a:rPr lang="ru-RU" dirty="0"/>
              <a:t> мощным инструментом, но также и потенциальной угрозой безопасности, если она используется неправильно или попадает в руки злоумышленников.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Кто такой </a:t>
            </a:r>
            <a:r>
              <a:rPr lang="en-US" sz="3200" dirty="0" smtClean="0"/>
              <a:t>Root </a:t>
            </a:r>
            <a:r>
              <a:rPr lang="ru-RU" sz="3200" dirty="0" smtClean="0"/>
              <a:t>в </a:t>
            </a:r>
            <a:r>
              <a:rPr lang="en-US" sz="3200" dirty="0"/>
              <a:t>*nix </a:t>
            </a:r>
            <a:r>
              <a:rPr lang="ru-RU" sz="3200" dirty="0" smtClean="0"/>
              <a:t>ОС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6" y="1124744"/>
            <a:ext cx="7560839" cy="5040560"/>
          </a:xfrm>
        </p:spPr>
        <p:txBody>
          <a:bodyPr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4</a:t>
            </a:r>
            <a:r>
              <a:rPr lang="ru-RU" b="1" dirty="0"/>
              <a:t> </a:t>
            </a:r>
            <a:r>
              <a:rPr lang="ru-RU" b="1" dirty="0" smtClean="0"/>
              <a:t>Лучшие </a:t>
            </a:r>
            <a:r>
              <a:rPr lang="ru-RU" b="1" dirty="0"/>
              <a:t>практики для работы с </a:t>
            </a:r>
            <a:r>
              <a:rPr lang="ru-RU" b="1" dirty="0" err="1"/>
              <a:t>root</a:t>
            </a:r>
            <a:endParaRPr lang="ru-RU" b="1" dirty="0"/>
          </a:p>
          <a:p>
            <a:pPr marL="0" indent="0" algn="just">
              <a:buNone/>
            </a:pPr>
            <a:r>
              <a:rPr lang="ru-RU" dirty="0"/>
              <a:t>- Используйте </a:t>
            </a:r>
            <a:r>
              <a:rPr lang="ru-RU" dirty="0" err="1"/>
              <a:t>root</a:t>
            </a:r>
            <a:r>
              <a:rPr lang="ru-RU" dirty="0"/>
              <a:t> только для задач администрирования, требующих таких привилегий.</a:t>
            </a:r>
          </a:p>
          <a:p>
            <a:pPr marL="0" indent="0" algn="just">
              <a:buNone/>
            </a:pPr>
            <a:r>
              <a:rPr lang="ru-RU" dirty="0"/>
              <a:t>- Для повседневной работы используйте обычную учетную запись пользователя.</a:t>
            </a:r>
          </a:p>
          <a:p>
            <a:pPr marL="0" indent="0" algn="just">
              <a:buNone/>
            </a:pPr>
            <a:r>
              <a:rPr lang="ru-RU" dirty="0"/>
              <a:t>- Применяйте политику </a:t>
            </a:r>
            <a:r>
              <a:rPr lang="ru-RU" dirty="0" err="1"/>
              <a:t>sudo</a:t>
            </a:r>
            <a:r>
              <a:rPr lang="ru-RU" dirty="0"/>
              <a:t> для ограничения доступа к командам, требующим привилегий </a:t>
            </a:r>
            <a:r>
              <a:rPr lang="ru-RU" dirty="0" err="1"/>
              <a:t>root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 smtClean="0"/>
              <a:t>5</a:t>
            </a:r>
            <a:r>
              <a:rPr lang="ru-RU" b="1" dirty="0"/>
              <a:t> </a:t>
            </a:r>
            <a:r>
              <a:rPr lang="ru-RU" b="1" dirty="0" smtClean="0"/>
              <a:t>Защита </a:t>
            </a:r>
            <a:r>
              <a:rPr lang="ru-RU" b="1" dirty="0"/>
              <a:t>от несанкционированного доступа</a:t>
            </a:r>
          </a:p>
          <a:p>
            <a:pPr marL="0" indent="0" algn="just">
              <a:buNone/>
            </a:pPr>
            <a:r>
              <a:rPr lang="ru-RU" dirty="0"/>
              <a:t>- Убедитесь, что пароль </a:t>
            </a:r>
            <a:r>
              <a:rPr lang="ru-RU" dirty="0" err="1"/>
              <a:t>root</a:t>
            </a:r>
            <a:r>
              <a:rPr lang="ru-RU" dirty="0"/>
              <a:t> сложный и регулярно обновляется.</a:t>
            </a:r>
          </a:p>
          <a:p>
            <a:pPr marL="0" indent="0" algn="just">
              <a:buNone/>
            </a:pPr>
            <a:r>
              <a:rPr lang="ru-RU" dirty="0"/>
              <a:t>- Ограничьте физический доступ к системе, чтобы предотвратить использование </a:t>
            </a:r>
            <a:r>
              <a:rPr lang="ru-RU" dirty="0" err="1"/>
              <a:t>root</a:t>
            </a:r>
            <a:r>
              <a:rPr lang="ru-RU" dirty="0"/>
              <a:t> через режим восстановления или </a:t>
            </a:r>
            <a:r>
              <a:rPr lang="ru-RU" dirty="0" err="1"/>
              <a:t>live</a:t>
            </a:r>
            <a:r>
              <a:rPr lang="ru-RU" dirty="0"/>
              <a:t>-среду.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b="1" dirty="0"/>
              <a:t>Заключение</a:t>
            </a:r>
          </a:p>
          <a:p>
            <a:pPr marL="0" indent="0" algn="just">
              <a:buNone/>
            </a:pPr>
            <a:r>
              <a:rPr lang="ru-RU" dirty="0"/>
              <a:t>Понимание роли и возможностей пользователя </a:t>
            </a:r>
            <a:r>
              <a:rPr lang="ru-RU" dirty="0" err="1"/>
              <a:t>root</a:t>
            </a:r>
            <a:r>
              <a:rPr lang="ru-RU" dirty="0"/>
              <a:t> в </a:t>
            </a:r>
            <a:r>
              <a:rPr lang="ru-RU" dirty="0" err="1"/>
              <a:t>Linux</a:t>
            </a:r>
            <a:r>
              <a:rPr lang="ru-RU" dirty="0"/>
              <a:t> критически важно для обеспечения безопасности вашей системы. Используя </a:t>
            </a:r>
            <a:r>
              <a:rPr lang="ru-RU" dirty="0" err="1"/>
              <a:t>root</a:t>
            </a:r>
            <a:r>
              <a:rPr lang="ru-RU" dirty="0"/>
              <a:t> с умом и следуя лучшим практикам, вы можете максимизировать безопасность и эффективность вашей работы.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14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-675456"/>
            <a:ext cx="6781800" cy="1600200"/>
          </a:xfrm>
        </p:spPr>
        <p:txBody>
          <a:bodyPr>
            <a:normAutofit/>
          </a:bodyPr>
          <a:lstStyle/>
          <a:p>
            <a:r>
              <a:rPr lang="ru-RU" sz="3200" dirty="0"/>
              <a:t>Итоги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98072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Научились смотреть информацию о пользователе командой </a:t>
            </a:r>
            <a:r>
              <a:rPr lang="ru-RU" b="1" dirty="0" err="1">
                <a:solidFill>
                  <a:schemeClr val="tx2"/>
                </a:solidFill>
              </a:rPr>
              <a:t>id</a:t>
            </a:r>
            <a:r>
              <a:rPr lang="ru-RU" dirty="0">
                <a:solidFill>
                  <a:schemeClr val="tx2"/>
                </a:solidFill>
              </a:rPr>
              <a:t>. А также поняли что такое </a:t>
            </a:r>
            <a:r>
              <a:rPr lang="ru-RU" b="1" dirty="0" err="1">
                <a:solidFill>
                  <a:schemeClr val="tx2"/>
                </a:solidFill>
              </a:rPr>
              <a:t>uid</a:t>
            </a:r>
            <a:r>
              <a:rPr lang="ru-RU" dirty="0">
                <a:solidFill>
                  <a:schemeClr val="tx2"/>
                </a:solidFill>
              </a:rPr>
              <a:t> и </a:t>
            </a:r>
            <a:r>
              <a:rPr lang="ru-RU" b="1" dirty="0" err="1">
                <a:solidFill>
                  <a:schemeClr val="tx2"/>
                </a:solidFill>
              </a:rPr>
              <a:t>gid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Узнали </a:t>
            </a:r>
            <a:r>
              <a:rPr lang="ru-RU" dirty="0">
                <a:solidFill>
                  <a:schemeClr val="tx2"/>
                </a:solidFill>
              </a:rPr>
              <a:t>как создавать пользователей командами </a:t>
            </a:r>
            <a:r>
              <a:rPr lang="ru-RU" b="1" dirty="0" err="1">
                <a:solidFill>
                  <a:schemeClr val="tx2"/>
                </a:solidFill>
              </a:rPr>
              <a:t>useradd</a:t>
            </a:r>
            <a:r>
              <a:rPr lang="ru-RU" dirty="0">
                <a:solidFill>
                  <a:schemeClr val="tx2"/>
                </a:solidFill>
              </a:rPr>
              <a:t> и </a:t>
            </a:r>
            <a:r>
              <a:rPr lang="ru-RU" b="1" dirty="0" err="1">
                <a:solidFill>
                  <a:schemeClr val="tx2"/>
                </a:solidFill>
              </a:rPr>
              <a:t>adduser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Узнали как удалять пользователей командами </a:t>
            </a:r>
            <a:r>
              <a:rPr lang="ru-RU" b="1" dirty="0" err="1">
                <a:solidFill>
                  <a:schemeClr val="tx2"/>
                </a:solidFill>
              </a:rPr>
              <a:t>userdel</a:t>
            </a:r>
            <a:r>
              <a:rPr lang="ru-RU" dirty="0">
                <a:solidFill>
                  <a:schemeClr val="tx2"/>
                </a:solidFill>
              </a:rPr>
              <a:t> и </a:t>
            </a:r>
            <a:r>
              <a:rPr lang="ru-RU" b="1" dirty="0" err="1">
                <a:solidFill>
                  <a:schemeClr val="tx2"/>
                </a:solidFill>
              </a:rPr>
              <a:t>deluser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Научились менять пароль пользователю командой </a:t>
            </a:r>
            <a:r>
              <a:rPr lang="ru-RU" b="1" dirty="0" err="1">
                <a:solidFill>
                  <a:schemeClr val="tx2"/>
                </a:solidFill>
              </a:rPr>
              <a:t>passwd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Создавали группы командами </a:t>
            </a:r>
            <a:r>
              <a:rPr lang="ru-RU" b="1" dirty="0" err="1">
                <a:solidFill>
                  <a:schemeClr val="tx2"/>
                </a:solidFill>
              </a:rPr>
              <a:t>groupadd</a:t>
            </a:r>
            <a:r>
              <a:rPr lang="ru-RU" dirty="0">
                <a:solidFill>
                  <a:schemeClr val="tx2"/>
                </a:solidFill>
              </a:rPr>
              <a:t> и </a:t>
            </a:r>
            <a:r>
              <a:rPr lang="ru-RU" b="1" dirty="0" err="1">
                <a:solidFill>
                  <a:schemeClr val="tx2"/>
                </a:solidFill>
              </a:rPr>
              <a:t>addgroup</a:t>
            </a:r>
            <a:r>
              <a:rPr lang="ru-RU" dirty="0">
                <a:solidFill>
                  <a:schemeClr val="tx2"/>
                </a:solidFill>
              </a:rPr>
              <a:t> и удаляли группы командами </a:t>
            </a:r>
            <a:r>
              <a:rPr lang="ru-RU" b="1" dirty="0" err="1">
                <a:solidFill>
                  <a:schemeClr val="tx2"/>
                </a:solidFill>
              </a:rPr>
              <a:t>groupdel</a:t>
            </a:r>
            <a:r>
              <a:rPr lang="ru-RU" dirty="0">
                <a:solidFill>
                  <a:schemeClr val="tx2"/>
                </a:solidFill>
              </a:rPr>
              <a:t> и </a:t>
            </a:r>
            <a:r>
              <a:rPr lang="ru-RU" b="1" dirty="0" err="1">
                <a:solidFill>
                  <a:schemeClr val="tx2"/>
                </a:solidFill>
              </a:rPr>
              <a:t>delgroup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Научились различать первичную и дополнительную группы.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Научились добавлять пользователей в группы командами </a:t>
            </a:r>
            <a:r>
              <a:rPr lang="ru-RU" b="1" dirty="0" err="1">
                <a:solidFill>
                  <a:schemeClr val="tx2"/>
                </a:solidFill>
              </a:rPr>
              <a:t>usermod</a:t>
            </a:r>
            <a:r>
              <a:rPr lang="ru-RU" dirty="0">
                <a:solidFill>
                  <a:schemeClr val="tx2"/>
                </a:solidFill>
              </a:rPr>
              <a:t> и </a:t>
            </a:r>
            <a:r>
              <a:rPr lang="ru-RU" b="1" dirty="0" err="1">
                <a:solidFill>
                  <a:schemeClr val="tx2"/>
                </a:solidFill>
              </a:rPr>
              <a:t>adduser</a:t>
            </a:r>
            <a:r>
              <a:rPr lang="ru-RU" dirty="0">
                <a:solidFill>
                  <a:schemeClr val="tx2"/>
                </a:solidFill>
              </a:rPr>
              <a:t>, удалять пользователей из группы командой </a:t>
            </a:r>
            <a:r>
              <a:rPr lang="ru-RU" b="1" dirty="0" err="1">
                <a:solidFill>
                  <a:schemeClr val="tx2"/>
                </a:solidFill>
              </a:rPr>
              <a:t>deluser</a:t>
            </a:r>
            <a:r>
              <a:rPr lang="ru-RU" dirty="0">
                <a:solidFill>
                  <a:schemeClr val="tx2"/>
                </a:solidFill>
              </a:rPr>
              <a:t>, а также менять пользователю первичную группу командой </a:t>
            </a:r>
            <a:r>
              <a:rPr lang="ru-RU" b="1" dirty="0" err="1">
                <a:solidFill>
                  <a:schemeClr val="tx2"/>
                </a:solidFill>
              </a:rPr>
              <a:t>usermod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2"/>
                </a:solidFill>
              </a:rPr>
              <a:t>Узнали про </a:t>
            </a:r>
            <a:r>
              <a:rPr lang="ru-RU" dirty="0" err="1" smtClean="0">
                <a:solidFill>
                  <a:schemeClr val="tx2"/>
                </a:solidFill>
              </a:rPr>
              <a:t>конфигфайлы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b="1" dirty="0">
                <a:solidFill>
                  <a:schemeClr val="tx2"/>
                </a:solidFill>
              </a:rPr>
              <a:t>/</a:t>
            </a:r>
            <a:r>
              <a:rPr lang="ru-RU" b="1" dirty="0" err="1">
                <a:solidFill>
                  <a:schemeClr val="tx2"/>
                </a:solidFill>
              </a:rPr>
              <a:t>etc</a:t>
            </a:r>
            <a:r>
              <a:rPr lang="ru-RU" b="1" dirty="0">
                <a:solidFill>
                  <a:schemeClr val="tx2"/>
                </a:solidFill>
              </a:rPr>
              <a:t>/</a:t>
            </a:r>
            <a:r>
              <a:rPr lang="ru-RU" b="1" dirty="0" err="1">
                <a:solidFill>
                  <a:schemeClr val="tx2"/>
                </a:solidFill>
              </a:rPr>
              <a:t>passwd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b="1" dirty="0">
                <a:solidFill>
                  <a:schemeClr val="tx2"/>
                </a:solidFill>
              </a:rPr>
              <a:t>/</a:t>
            </a:r>
            <a:r>
              <a:rPr lang="ru-RU" b="1" dirty="0" err="1">
                <a:solidFill>
                  <a:schemeClr val="tx2"/>
                </a:solidFill>
              </a:rPr>
              <a:t>etc</a:t>
            </a:r>
            <a:r>
              <a:rPr lang="ru-RU" b="1" dirty="0">
                <a:solidFill>
                  <a:schemeClr val="tx2"/>
                </a:solidFill>
              </a:rPr>
              <a:t>/</a:t>
            </a:r>
            <a:r>
              <a:rPr lang="ru-RU" b="1" dirty="0" err="1">
                <a:solidFill>
                  <a:schemeClr val="tx2"/>
                </a:solidFill>
              </a:rPr>
              <a:t>group</a:t>
            </a:r>
            <a:r>
              <a:rPr lang="ru-RU" dirty="0">
                <a:solidFill>
                  <a:schemeClr val="tx2"/>
                </a:solidFill>
              </a:rPr>
              <a:t>, </a:t>
            </a:r>
            <a:r>
              <a:rPr lang="ru-RU" b="1" dirty="0">
                <a:solidFill>
                  <a:schemeClr val="tx2"/>
                </a:solidFill>
              </a:rPr>
              <a:t>/</a:t>
            </a:r>
            <a:r>
              <a:rPr lang="ru-RU" b="1" dirty="0" err="1">
                <a:solidFill>
                  <a:schemeClr val="tx2"/>
                </a:solidFill>
              </a:rPr>
              <a:t>etc</a:t>
            </a:r>
            <a:r>
              <a:rPr lang="ru-RU" b="1" dirty="0">
                <a:solidFill>
                  <a:schemeClr val="tx2"/>
                </a:solidFill>
              </a:rPr>
              <a:t>/</a:t>
            </a:r>
            <a:r>
              <a:rPr lang="ru-RU" b="1" dirty="0" err="1">
                <a:solidFill>
                  <a:schemeClr val="tx2"/>
                </a:solidFill>
              </a:rPr>
              <a:t>shadow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58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Основные правила управления доступом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7" y="908720"/>
            <a:ext cx="7560839" cy="5256584"/>
          </a:xfrm>
        </p:spPr>
        <p:txBody>
          <a:bodyPr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Объекты (например, </a:t>
            </a:r>
            <a:r>
              <a:rPr lang="ru-RU" dirty="0" err="1"/>
              <a:t>файлы</a:t>
            </a:r>
            <a:r>
              <a:rPr lang="ru-RU" dirty="0"/>
              <a:t> и процессы) имеют владельцев. Владельцы обладают обширным (но необязательно неограниченным) контролем над своими объектами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r>
              <a:rPr lang="ru-RU" dirty="0"/>
              <a:t>Вы являетесь владельцами новых объектов, </a:t>
            </a:r>
            <a:r>
              <a:rPr lang="ru-RU" b="1" dirty="0"/>
              <a:t>создаваемых вами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algn="just"/>
            <a:r>
              <a:rPr lang="ru-RU" dirty="0"/>
              <a:t>Пользователь </a:t>
            </a:r>
            <a:r>
              <a:rPr lang="ru-RU" b="1" dirty="0" err="1"/>
              <a:t>root</a:t>
            </a:r>
            <a:r>
              <a:rPr lang="ru-RU" dirty="0"/>
              <a:t> с особыми правами, </a:t>
            </a:r>
            <a:r>
              <a:rPr lang="ru-RU" dirty="0" smtClean="0"/>
              <a:t>известный как </a:t>
            </a:r>
            <a:r>
              <a:rPr lang="ru-RU" b="1" dirty="0" err="1"/>
              <a:t>суперпользователь</a:t>
            </a:r>
            <a:r>
              <a:rPr lang="ru-RU" dirty="0"/>
              <a:t>, </a:t>
            </a:r>
            <a:r>
              <a:rPr lang="ru-RU" dirty="0" smtClean="0"/>
              <a:t>может действовать как </a:t>
            </a:r>
            <a:r>
              <a:rPr lang="ru-RU" b="1" dirty="0"/>
              <a:t>владелец любого объекта в системе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Только </a:t>
            </a:r>
            <a:r>
              <a:rPr lang="ru-RU" u="sng" dirty="0" err="1"/>
              <a:t>суперпользователь</a:t>
            </a:r>
            <a:r>
              <a:rPr lang="ru-RU" u="sng" dirty="0"/>
              <a:t> может выполнять административные операции особого значения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algn="just"/>
            <a:r>
              <a:rPr lang="ru-RU" dirty="0"/>
              <a:t>Владельцем </a:t>
            </a:r>
            <a:r>
              <a:rPr lang="ru-RU" dirty="0" err="1"/>
              <a:t>файла</a:t>
            </a:r>
            <a:r>
              <a:rPr lang="ru-RU" dirty="0"/>
              <a:t> всегда является один </a:t>
            </a:r>
            <a:r>
              <a:rPr lang="ru-RU" dirty="0" smtClean="0"/>
              <a:t>пользователь, </a:t>
            </a:r>
            <a:r>
              <a:rPr lang="ru-RU" dirty="0"/>
              <a:t>тогда как в группу владельцев могут входить несколько </a:t>
            </a:r>
            <a:r>
              <a:rPr lang="ru-RU" dirty="0" err="1"/>
              <a:t>пользователеи</a:t>
            </a:r>
            <a:r>
              <a:rPr lang="ru-RU" dirty="0"/>
              <a:t>̆. </a:t>
            </a:r>
            <a:endParaRPr lang="ru-RU" dirty="0" smtClean="0"/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По </a:t>
            </a:r>
            <a:r>
              <a:rPr lang="ru-RU" dirty="0"/>
              <a:t>традиции информация о группах </a:t>
            </a:r>
            <a:r>
              <a:rPr lang="ru-RU" dirty="0" smtClean="0"/>
              <a:t>хранится </a:t>
            </a:r>
            <a:r>
              <a:rPr lang="ru-RU" dirty="0"/>
              <a:t>в </a:t>
            </a:r>
            <a:r>
              <a:rPr lang="ru-RU" dirty="0" err="1"/>
              <a:t>фай­ле</a:t>
            </a:r>
            <a:r>
              <a:rPr lang="ru-RU" dirty="0"/>
              <a:t> </a:t>
            </a:r>
            <a:r>
              <a:rPr lang="ru-RU" b="1" dirty="0"/>
              <a:t>/</a:t>
            </a:r>
            <a:r>
              <a:rPr lang="ru-RU" b="1" dirty="0" err="1"/>
              <a:t>etc</a:t>
            </a:r>
            <a:r>
              <a:rPr lang="ru-RU" b="1" dirty="0"/>
              <a:t>/</a:t>
            </a:r>
            <a:r>
              <a:rPr lang="ru-RU" b="1" dirty="0" err="1"/>
              <a:t>group</a:t>
            </a:r>
            <a:r>
              <a:rPr lang="ru-RU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Хранение информации о пользователях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7" y="908720"/>
            <a:ext cx="7560839" cy="5256584"/>
          </a:xfrm>
        </p:spPr>
        <p:txBody>
          <a:bodyPr anchor="t"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Вся информация о пользователях хранится в файле </a:t>
            </a:r>
            <a:r>
              <a:rPr lang="ru-RU" b="1" dirty="0">
                <a:solidFill>
                  <a:srgbClr val="00B050"/>
                </a:solidFill>
              </a:rPr>
              <a:t>/</a:t>
            </a:r>
            <a:r>
              <a:rPr lang="ru-RU" b="1" dirty="0" err="1" smtClean="0">
                <a:solidFill>
                  <a:srgbClr val="00B050"/>
                </a:solidFill>
              </a:rPr>
              <a:t>etc</a:t>
            </a:r>
            <a:r>
              <a:rPr lang="ru-RU" b="1" dirty="0" smtClean="0">
                <a:solidFill>
                  <a:srgbClr val="00B050"/>
                </a:solidFill>
              </a:rPr>
              <a:t>/</a:t>
            </a:r>
            <a:r>
              <a:rPr lang="ru-RU" b="1" dirty="0" err="1" smtClean="0">
                <a:solidFill>
                  <a:srgbClr val="00B050"/>
                </a:solidFill>
              </a:rPr>
              <a:t>passwd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Каждый </a:t>
            </a:r>
            <a:r>
              <a:rPr lang="ru-RU" dirty="0"/>
              <a:t>аккаунт занимает одну строку, в формате </a:t>
            </a:r>
            <a:endParaRPr lang="ru-RU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a</a:t>
            </a:r>
            <a:r>
              <a:rPr lang="ru-RU" b="1" dirty="0" err="1" smtClean="0"/>
              <a:t>ccount</a:t>
            </a:r>
            <a:r>
              <a:rPr lang="ru-RU" b="1" dirty="0" err="1" smtClean="0">
                <a:solidFill>
                  <a:srgbClr val="FF0000"/>
                </a:solidFill>
              </a:rPr>
              <a:t>:</a:t>
            </a:r>
            <a:r>
              <a:rPr lang="ru-RU" b="1" dirty="0" err="1" smtClean="0"/>
              <a:t>password</a:t>
            </a:r>
            <a:r>
              <a:rPr lang="ru-RU" b="1" dirty="0" err="1" smtClean="0">
                <a:solidFill>
                  <a:srgbClr val="FF0000"/>
                </a:solidFill>
              </a:rPr>
              <a:t>:</a:t>
            </a:r>
            <a:r>
              <a:rPr lang="ru-RU" b="1" dirty="0" err="1" smtClean="0"/>
              <a:t>UID</a:t>
            </a:r>
            <a:r>
              <a:rPr lang="ru-RU" b="1" dirty="0" err="1" smtClean="0">
                <a:solidFill>
                  <a:srgbClr val="FF0000"/>
                </a:solidFill>
              </a:rPr>
              <a:t>:</a:t>
            </a:r>
            <a:r>
              <a:rPr lang="ru-RU" b="1" dirty="0" err="1" smtClean="0"/>
              <a:t>GID</a:t>
            </a:r>
            <a:r>
              <a:rPr lang="ru-RU" b="1" dirty="0" err="1" smtClean="0">
                <a:solidFill>
                  <a:srgbClr val="FF0000"/>
                </a:solidFill>
              </a:rPr>
              <a:t>:</a:t>
            </a:r>
            <a:r>
              <a:rPr lang="ru-RU" b="1" dirty="0" err="1" smtClean="0"/>
              <a:t>GECOS</a:t>
            </a:r>
            <a:r>
              <a:rPr lang="ru-RU" b="1" dirty="0" err="1" smtClean="0">
                <a:solidFill>
                  <a:srgbClr val="FF0000"/>
                </a:solidFill>
              </a:rPr>
              <a:t>:</a:t>
            </a:r>
            <a:r>
              <a:rPr lang="ru-RU" b="1" dirty="0" err="1" smtClean="0"/>
              <a:t>directory</a:t>
            </a:r>
            <a:r>
              <a:rPr lang="ru-RU" b="1" dirty="0" err="1" smtClean="0">
                <a:solidFill>
                  <a:srgbClr val="FF0000"/>
                </a:solidFill>
              </a:rPr>
              <a:t>:</a:t>
            </a:r>
            <a:r>
              <a:rPr lang="ru-RU" b="1" dirty="0" err="1" smtClean="0"/>
              <a:t>shell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b="1" dirty="0" err="1"/>
              <a:t>account</a:t>
            </a:r>
            <a:r>
              <a:rPr lang="ru-RU" dirty="0"/>
              <a:t> — имя пользователя.</a:t>
            </a:r>
          </a:p>
          <a:p>
            <a:r>
              <a:rPr lang="ru-RU" b="1" dirty="0" err="1"/>
              <a:t>password</a:t>
            </a:r>
            <a:r>
              <a:rPr lang="ru-RU" dirty="0"/>
              <a:t> — зашифрованный пароль пользователя.</a:t>
            </a:r>
          </a:p>
          <a:p>
            <a:r>
              <a:rPr lang="ru-RU" b="1" dirty="0"/>
              <a:t>UID</a:t>
            </a:r>
            <a:r>
              <a:rPr lang="ru-RU" dirty="0"/>
              <a:t> — идентификационный номер пользователя.</a:t>
            </a:r>
          </a:p>
          <a:p>
            <a:r>
              <a:rPr lang="ru-RU" b="1" dirty="0"/>
              <a:t>GID</a:t>
            </a:r>
            <a:r>
              <a:rPr lang="ru-RU" dirty="0"/>
              <a:t> — идентификационный номер основной группы пользователя.</a:t>
            </a:r>
          </a:p>
          <a:p>
            <a:r>
              <a:rPr lang="ru-RU" b="1" dirty="0"/>
              <a:t>GECOS</a:t>
            </a:r>
            <a:r>
              <a:rPr lang="ru-RU" dirty="0"/>
              <a:t> — необязательное поле, используемое для указания дополнительной информации о пользователе (например, полное имя пользователя).</a:t>
            </a:r>
          </a:p>
          <a:p>
            <a:r>
              <a:rPr lang="ru-RU" b="1" dirty="0" err="1"/>
              <a:t>directory</a:t>
            </a:r>
            <a:r>
              <a:rPr lang="ru-RU" dirty="0"/>
              <a:t> — домашний каталог ($HOME) пользователя.</a:t>
            </a:r>
          </a:p>
          <a:p>
            <a:r>
              <a:rPr lang="ru-RU" b="1" dirty="0" err="1"/>
              <a:t>shell</a:t>
            </a:r>
            <a:r>
              <a:rPr lang="ru-RU" dirty="0"/>
              <a:t> — командный интерпретатор пользователя (обычно /</a:t>
            </a:r>
            <a:r>
              <a:rPr lang="ru-RU" dirty="0" err="1"/>
              <a:t>bin</a:t>
            </a:r>
            <a:r>
              <a:rPr lang="ru-RU" dirty="0"/>
              <a:t>/</a:t>
            </a:r>
            <a:r>
              <a:rPr lang="ru-RU" dirty="0" err="1"/>
              <a:t>sh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endParaRPr lang="ru-RU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 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Хранение информации о пользователях</a:t>
            </a:r>
            <a:endParaRPr lang="ru-RU" sz="3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7" y="908720"/>
            <a:ext cx="7560839" cy="5256584"/>
          </a:xfrm>
        </p:spPr>
        <p:txBody>
          <a:bodyPr anchor="t">
            <a:normAutofit fontScale="92500" lnSpcReduction="20000"/>
          </a:bodyPr>
          <a:lstStyle/>
          <a:p>
            <a:pPr marL="0" indent="0" algn="just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dirty="0" smtClean="0"/>
              <a:t>Запись </a:t>
            </a:r>
            <a:r>
              <a:rPr lang="ru-RU" dirty="0"/>
              <a:t>/</a:t>
            </a:r>
            <a:r>
              <a:rPr lang="ru-RU" dirty="0" err="1">
                <a:solidFill>
                  <a:srgbClr val="FF0000"/>
                </a:solidFill>
              </a:rPr>
              <a:t>usr</a:t>
            </a:r>
            <a:r>
              <a:rPr lang="ru-RU" dirty="0">
                <a:solidFill>
                  <a:srgbClr val="FF0000"/>
                </a:solidFill>
              </a:rPr>
              <a:t>/</a:t>
            </a:r>
            <a:r>
              <a:rPr lang="ru-RU" dirty="0" err="1">
                <a:solidFill>
                  <a:srgbClr val="FF0000"/>
                </a:solidFill>
              </a:rPr>
              <a:t>sbin</a:t>
            </a:r>
            <a:r>
              <a:rPr lang="ru-RU" dirty="0">
                <a:solidFill>
                  <a:srgbClr val="FF0000"/>
                </a:solidFill>
              </a:rPr>
              <a:t>/</a:t>
            </a:r>
            <a:r>
              <a:rPr lang="ru-RU" dirty="0" err="1">
                <a:solidFill>
                  <a:srgbClr val="FF0000"/>
                </a:solidFill>
              </a:rPr>
              <a:t>nologin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говорит о том, что данный пользователь не может входить в систему. Такие пользователи нужны для запуска программ, имеющих ограниченные права, и им, естественно, не нужно входить в систему.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7200800" cy="338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0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543800" cy="57532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Работа с пользователями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618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448" y="260648"/>
            <a:ext cx="7631968" cy="664096"/>
          </a:xfrm>
        </p:spPr>
        <p:txBody>
          <a:bodyPr>
            <a:normAutofit/>
          </a:bodyPr>
          <a:lstStyle/>
          <a:p>
            <a:r>
              <a:rPr lang="ru-RU" sz="3200" b="1" dirty="0"/>
              <a:t>Получение информации о пользователях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755577" y="908720"/>
            <a:ext cx="7560839" cy="5256584"/>
          </a:xfrm>
        </p:spPr>
        <p:txBody>
          <a:bodyPr anchor="t"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rgbClr val="00B050"/>
                </a:solidFill>
              </a:rPr>
              <a:t>w</a:t>
            </a:r>
            <a:r>
              <a:rPr lang="ru-RU" dirty="0" smtClean="0"/>
              <a:t> </a:t>
            </a:r>
            <a:r>
              <a:rPr lang="ru-RU" dirty="0"/>
              <a:t>– вывод информации (имя пользователя, рабочий терминал, время входа в систему, информацию о потребленных ресурсах CPU и имя запущенной программы) о всех вошедших в систему пользователях.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00B050"/>
                </a:solidFill>
              </a:rPr>
              <a:t>who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– вывод информации (имя пользователя, рабочий терминал, время входа в систему) о всех вошедших в систему пользователях.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00B050"/>
                </a:solidFill>
              </a:rPr>
              <a:t>who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 err="1">
                <a:solidFill>
                  <a:srgbClr val="00B050"/>
                </a:solidFill>
              </a:rPr>
              <a:t>am</a:t>
            </a:r>
            <a:r>
              <a:rPr lang="ru-RU" b="1" dirty="0">
                <a:solidFill>
                  <a:srgbClr val="00B050"/>
                </a:solidFill>
              </a:rPr>
              <a:t> i или </a:t>
            </a:r>
            <a:r>
              <a:rPr lang="ru-RU" b="1" dirty="0" err="1">
                <a:solidFill>
                  <a:srgbClr val="00B050"/>
                </a:solidFill>
              </a:rPr>
              <a:t>whoami</a:t>
            </a:r>
            <a:r>
              <a:rPr lang="ru-RU" b="1" dirty="0">
                <a:solidFill>
                  <a:srgbClr val="00B050"/>
                </a:solidFill>
              </a:rPr>
              <a:t> или </a:t>
            </a:r>
            <a:r>
              <a:rPr lang="ru-RU" b="1" dirty="0" err="1">
                <a:solidFill>
                  <a:srgbClr val="00B050"/>
                </a:solidFill>
              </a:rPr>
              <a:t>id</a:t>
            </a:r>
            <a:r>
              <a:rPr lang="ru-RU" b="1" dirty="0">
                <a:solidFill>
                  <a:srgbClr val="00B050"/>
                </a:solidFill>
              </a:rPr>
              <a:t> </a:t>
            </a:r>
            <a:r>
              <a:rPr lang="ru-RU" dirty="0"/>
              <a:t>– вывод вашего имени пользователя.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00B050"/>
                </a:solidFill>
              </a:rPr>
              <a:t>users</a:t>
            </a:r>
            <a:r>
              <a:rPr lang="ru-RU" dirty="0" smtClean="0">
                <a:solidFill>
                  <a:srgbClr val="00B050"/>
                </a:solidFill>
              </a:rPr>
              <a:t> </a:t>
            </a:r>
            <a:r>
              <a:rPr lang="ru-RU" dirty="0"/>
              <a:t>– вывод имен пользователей, работающих в системе.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00B050"/>
                </a:solidFill>
              </a:rPr>
              <a:t>id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&lt;</a:t>
            </a:r>
            <a:r>
              <a:rPr lang="ru-RU" b="1" dirty="0" err="1">
                <a:solidFill>
                  <a:srgbClr val="00B050"/>
                </a:solidFill>
              </a:rPr>
              <a:t>имя_пользователя</a:t>
            </a:r>
            <a:r>
              <a:rPr lang="ru-RU" b="1" dirty="0">
                <a:solidFill>
                  <a:srgbClr val="00B050"/>
                </a:solidFill>
              </a:rPr>
              <a:t>&gt; </a:t>
            </a:r>
            <a:r>
              <a:rPr lang="ru-RU" dirty="0"/>
              <a:t>– вывод о идентификаторах пользователя: его </a:t>
            </a:r>
            <a:r>
              <a:rPr lang="ru-RU" dirty="0" err="1"/>
              <a:t>uid</a:t>
            </a:r>
            <a:r>
              <a:rPr lang="ru-RU" dirty="0"/>
              <a:t>, </a:t>
            </a:r>
            <a:r>
              <a:rPr lang="ru-RU" dirty="0" err="1"/>
              <a:t>имя_пользователя</a:t>
            </a:r>
            <a:r>
              <a:rPr lang="ru-RU" dirty="0"/>
              <a:t>, </a:t>
            </a:r>
            <a:r>
              <a:rPr lang="ru-RU" dirty="0" err="1"/>
              <a:t>gid</a:t>
            </a:r>
            <a:r>
              <a:rPr lang="ru-RU" dirty="0"/>
              <a:t> и имя первичной группы и список групп в которых состоит пользователь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err="1" smtClean="0">
                <a:solidFill>
                  <a:srgbClr val="00B050"/>
                </a:solidFill>
              </a:rPr>
              <a:t>groups</a:t>
            </a:r>
            <a:r>
              <a:rPr lang="ru-RU" b="1" dirty="0" smtClean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&lt;</a:t>
            </a:r>
            <a:r>
              <a:rPr lang="ru-RU" b="1" dirty="0" err="1">
                <a:solidFill>
                  <a:srgbClr val="00B050"/>
                </a:solidFill>
              </a:rPr>
              <a:t>имя_пользователя</a:t>
            </a:r>
            <a:r>
              <a:rPr lang="ru-RU" b="1" dirty="0">
                <a:solidFill>
                  <a:srgbClr val="00B050"/>
                </a:solidFill>
              </a:rPr>
              <a:t>&gt; </a:t>
            </a:r>
            <a:r>
              <a:rPr lang="ru-RU" dirty="0"/>
              <a:t>– вывод списка групп в которых состоит пользователь.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Источник: </a:t>
            </a:r>
            <a:r>
              <a:rPr lang="ru-RU" dirty="0" smtClean="0">
                <a:solidFill>
                  <a:schemeClr val="accent1"/>
                </a:solidFill>
                <a:hlinkClick r:id="rId3"/>
              </a:rPr>
              <a:t>ссылка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BA5AE6F4-E459-4440-A051-B3D146E0D8C4"/>
  <p:tag name="ISPRING_CMI5_LAUNCH_METHOD" val="any window"/>
  <p:tag name="ISPRING_SCORM_RATE_SLIDES" val="1"/>
  <p:tag name="ISPRINGCLOUDFOLDERID" val="1"/>
  <p:tag name="ISPRINGONLINEFOLDERID" val="1"/>
  <p:tag name="ISPRING_OUTPUT_FOLDER" val="[[&quot;\uFFFDϙD{87606AB9-5123-445F-B4B6-A9A5C053B299}&quot;,&quot;C:\\Users\\pshennikov\\Desktop\\Операционные системы и среды&quot;]]"/>
  <p:tag name="ISPRING_SCORM_PASSING_SCORE" val="100.000000"/>
  <p:tag name="ISPRING_FIRST_PUBLISH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133.333328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ULTRA_SCORM_COURCE_TITLE" val="Тема 2.1  Общие   сведения о процессах и потоках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Тема 2.1  Общие   сведения о процессах и потоках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2758</TotalTime>
  <Words>4181</Words>
  <Application>Microsoft Office PowerPoint</Application>
  <PresentationFormat>Экран (4:3)</PresentationFormat>
  <Paragraphs>680</Paragraphs>
  <Slides>49</Slides>
  <Notes>49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NewsPrint</vt:lpstr>
      <vt:lpstr>Тема: Управление пользователями  и правами</vt:lpstr>
      <vt:lpstr>План занятия</vt:lpstr>
      <vt:lpstr>Основные определения</vt:lpstr>
      <vt:lpstr>Основные определения</vt:lpstr>
      <vt:lpstr>Основные правила управления доступом</vt:lpstr>
      <vt:lpstr>Хранение информации о пользователях</vt:lpstr>
      <vt:lpstr>Хранение информации о пользователях</vt:lpstr>
      <vt:lpstr>Работа с пользователями</vt:lpstr>
      <vt:lpstr>Получение информации о пользователях</vt:lpstr>
      <vt:lpstr>Добавление пользователя useradd </vt:lpstr>
      <vt:lpstr>Добавление пользователя useradd </vt:lpstr>
      <vt:lpstr>Добавление пользователя useradd </vt:lpstr>
      <vt:lpstr>Добавление пользователя</vt:lpstr>
      <vt:lpstr>Добавление пользователя</vt:lpstr>
      <vt:lpstr>Изменение пользователей usermod и пароля </vt:lpstr>
      <vt:lpstr>Изменение пользователей  passwd</vt:lpstr>
      <vt:lpstr>Изменение пароля в скриптах</vt:lpstr>
      <vt:lpstr>Изменение пользователей и пароля</vt:lpstr>
      <vt:lpstr>Удаление пользователя userdel </vt:lpstr>
      <vt:lpstr>Удаление всех файлов пользователя</vt:lpstr>
      <vt:lpstr>Проверка целостности файла /etc/passwd</vt:lpstr>
      <vt:lpstr>Создание системных пользователей</vt:lpstr>
      <vt:lpstr>Создание системных пользователей</vt:lpstr>
      <vt:lpstr>Настройка персонализированных каталогов в Linux: Управление пользовательскими директориями</vt:lpstr>
      <vt:lpstr>Настройка персонализированных каталогов</vt:lpstr>
      <vt:lpstr>Настройка персонализированных каталогов</vt:lpstr>
      <vt:lpstr>Файл /etc/sudoers</vt:lpstr>
      <vt:lpstr>Файл /etc/sudoers</vt:lpstr>
      <vt:lpstr>Работа с  группами</vt:lpstr>
      <vt:lpstr>Управление группами</vt:lpstr>
      <vt:lpstr>Управление группами</vt:lpstr>
      <vt:lpstr>Управление группами</vt:lpstr>
      <vt:lpstr>Управление группами</vt:lpstr>
      <vt:lpstr>Управление группами</vt:lpstr>
      <vt:lpstr>Управление группами</vt:lpstr>
      <vt:lpstr>Управление группами</vt:lpstr>
      <vt:lpstr>Управление группами</vt:lpstr>
      <vt:lpstr>Проверка целостности файла /etc/groups</vt:lpstr>
      <vt:lpstr>Управление группами</vt:lpstr>
      <vt:lpstr>Управление доступом</vt:lpstr>
      <vt:lpstr>Файл /etc/shadow</vt:lpstr>
      <vt:lpstr>Системные регистрационные имена</vt:lpstr>
      <vt:lpstr>Централизованное управление пользователями</vt:lpstr>
      <vt:lpstr>Поиск и управление файлами по ИД</vt:lpstr>
      <vt:lpstr>Поиск и управление файлами по ИД</vt:lpstr>
      <vt:lpstr>Поиск и управление файлами по ИД</vt:lpstr>
      <vt:lpstr>Кто такой Root в *nix ОС</vt:lpstr>
      <vt:lpstr>Кто такой Root в *nix ОС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2.1  Общие   сведения о процессах и потоках</dc:title>
  <dc:creator>PshennikovNV</dc:creator>
  <cp:lastModifiedBy>PshennikovNV</cp:lastModifiedBy>
  <cp:revision>721</cp:revision>
  <dcterms:created xsi:type="dcterms:W3CDTF">2022-09-19T09:20:14Z</dcterms:created>
  <dcterms:modified xsi:type="dcterms:W3CDTF">2024-10-10T02:07:04Z</dcterms:modified>
</cp:coreProperties>
</file>