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76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86FCF-480B-41DF-AC8D-393056E39689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74B00-B9D1-4CB3-A643-9639CAFB03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60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-99392"/>
            <a:ext cx="7772400" cy="23561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/>
            </a:r>
            <a:br>
              <a:rPr lang="en-US" b="1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Технология </a:t>
            </a:r>
            <a:r>
              <a:rPr lang="ru-RU" b="1" dirty="0">
                <a:solidFill>
                  <a:schemeClr val="tx1"/>
                </a:solidFill>
              </a:rPr>
              <a:t>разработки и защиты баз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3500" b="1" dirty="0" smtClean="0">
                <a:solidFill>
                  <a:schemeClr val="tx1"/>
                </a:solidFill>
              </a:rPr>
              <a:t>Тема</a:t>
            </a:r>
            <a:r>
              <a:rPr lang="en-US" sz="35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ru-RU" sz="3500" b="1" dirty="0">
                <a:solidFill>
                  <a:srgbClr val="FF0000"/>
                </a:solidFill>
              </a:rPr>
              <a:t>1.Введение в теорию баз </a:t>
            </a:r>
            <a:r>
              <a:rPr lang="ru-RU" sz="3500" b="1" dirty="0" smtClean="0">
                <a:solidFill>
                  <a:srgbClr val="FF0000"/>
                </a:solidFill>
              </a:rPr>
              <a:t>данных</a:t>
            </a:r>
            <a:r>
              <a:rPr lang="en-US" sz="3500" b="1" dirty="0" smtClean="0">
                <a:solidFill>
                  <a:srgbClr val="FF0000"/>
                </a:solidFill>
              </a:rPr>
              <a:t>,</a:t>
            </a:r>
            <a:r>
              <a:rPr lang="ru-RU" sz="3500" b="1" dirty="0" smtClean="0">
                <a:solidFill>
                  <a:srgbClr val="FF0000"/>
                </a:solidFill>
              </a:rPr>
              <a:t>что из себя представляет предмет</a:t>
            </a:r>
            <a:r>
              <a:rPr lang="en-US" sz="3500" b="1" dirty="0" smtClean="0">
                <a:solidFill>
                  <a:srgbClr val="FF0000"/>
                </a:solidFill>
              </a:rPr>
              <a:t>.</a:t>
            </a:r>
            <a:endParaRPr lang="ru-RU" sz="3500" b="1" dirty="0" smtClean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19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ru-RU" dirty="0">
                <a:solidFill>
                  <a:schemeClr val="tx1"/>
                </a:solidFill>
              </a:rPr>
              <a:t>"Таким образом, база данных — это не просто хранилище. Это </a:t>
            </a:r>
            <a:r>
              <a:rPr lang="ru-RU" b="1" dirty="0">
                <a:solidFill>
                  <a:schemeClr val="tx1"/>
                </a:solidFill>
              </a:rPr>
              <a:t>центральная нервная система</a:t>
            </a:r>
            <a:r>
              <a:rPr lang="ru-RU" dirty="0">
                <a:solidFill>
                  <a:schemeClr val="tx1"/>
                </a:solidFill>
              </a:rPr>
              <a:t> любого современного сервиса. Она должна быть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Прочной</a:t>
            </a:r>
            <a:r>
              <a:rPr lang="ru-RU" dirty="0">
                <a:solidFill>
                  <a:schemeClr val="tx1"/>
                </a:solidFill>
              </a:rPr>
              <a:t> (не терять данные).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Быстрой</a:t>
            </a:r>
            <a:r>
              <a:rPr lang="ru-RU" dirty="0">
                <a:solidFill>
                  <a:schemeClr val="tx1"/>
                </a:solidFill>
              </a:rPr>
              <a:t> (обрабатывать запросы мгновенно).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Защищенной</a:t>
            </a:r>
            <a:r>
              <a:rPr lang="ru-RU" dirty="0">
                <a:solidFill>
                  <a:schemeClr val="tx1"/>
                </a:solidFill>
              </a:rPr>
              <a:t> (хранить конфиденциальную информацию).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b="1" dirty="0">
                <a:solidFill>
                  <a:schemeClr val="tx1"/>
                </a:solidFill>
              </a:rPr>
              <a:t>Продуманной</a:t>
            </a:r>
            <a:r>
              <a:rPr lang="ru-RU" dirty="0">
                <a:solidFill>
                  <a:schemeClr val="tx1"/>
                </a:solidFill>
              </a:rPr>
              <a:t> (иметь логичную и понятную структуру)."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Базы данных в нашей </a:t>
            </a:r>
            <a:r>
              <a:rPr lang="ru-RU" b="1" dirty="0" smtClean="0">
                <a:solidFill>
                  <a:schemeClr val="tx1"/>
                </a:solidFill>
              </a:rPr>
              <a:t>жизни</a:t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ru-RU" b="1" dirty="0" err="1" smtClean="0">
                <a:solidFill>
                  <a:schemeClr val="tx1"/>
                </a:solidFill>
              </a:rPr>
              <a:t>экспермент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27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67833" y="2204864"/>
            <a:ext cx="7408333" cy="453650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Какие сразу возникают проблемы?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Дублирование </a:t>
            </a:r>
            <a:r>
              <a:rPr lang="ru-RU" dirty="0">
                <a:solidFill>
                  <a:schemeClr val="tx1"/>
                </a:solidFill>
              </a:rPr>
              <a:t>данных: В файле </a:t>
            </a:r>
            <a:r>
              <a:rPr lang="ru-RU" b="1" dirty="0">
                <a:solidFill>
                  <a:schemeClr val="tx1"/>
                </a:solidFill>
              </a:rPr>
              <a:t>заказы.txt</a:t>
            </a:r>
            <a:r>
              <a:rPr lang="ru-RU" dirty="0">
                <a:solidFill>
                  <a:schemeClr val="tx1"/>
                </a:solidFill>
              </a:rPr>
              <a:t> вам нужно повторно указать </a:t>
            </a:r>
            <a:r>
              <a:rPr lang="ru-RU" b="1" dirty="0">
                <a:solidFill>
                  <a:schemeClr val="tx1"/>
                </a:solidFill>
              </a:rPr>
              <a:t>имя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товара</a:t>
            </a:r>
            <a:r>
              <a:rPr lang="ru-RU" dirty="0">
                <a:solidFill>
                  <a:schemeClr val="tx1"/>
                </a:solidFill>
              </a:rPr>
              <a:t> и </a:t>
            </a:r>
            <a:r>
              <a:rPr lang="ru-RU" b="1" dirty="0" err="1">
                <a:solidFill>
                  <a:schemeClr val="tx1"/>
                </a:solidFill>
              </a:rPr>
              <a:t>email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клиента</a:t>
            </a:r>
            <a:r>
              <a:rPr lang="ru-RU" dirty="0">
                <a:solidFill>
                  <a:schemeClr val="tx1"/>
                </a:solidFill>
              </a:rPr>
              <a:t>. Если клиент поменяет </a:t>
            </a:r>
            <a:r>
              <a:rPr lang="ru-RU" b="1" dirty="0" err="1">
                <a:solidFill>
                  <a:schemeClr val="tx1"/>
                </a:solidFill>
              </a:rPr>
              <a:t>email</a:t>
            </a:r>
            <a:r>
              <a:rPr lang="ru-RU" dirty="0">
                <a:solidFill>
                  <a:schemeClr val="tx1"/>
                </a:solidFill>
              </a:rPr>
              <a:t>, придется искать и изменять его во всех заказах. Это неэффективно и ведет к ошибкам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Проблемы </a:t>
            </a:r>
            <a:r>
              <a:rPr lang="ru-RU" dirty="0">
                <a:solidFill>
                  <a:schemeClr val="tx1"/>
                </a:solidFill>
              </a:rPr>
              <a:t>целостности: Ничто не мешает вам </a:t>
            </a:r>
            <a:r>
              <a:rPr lang="ru-RU" b="1" dirty="0">
                <a:solidFill>
                  <a:schemeClr val="tx1"/>
                </a:solidFill>
              </a:rPr>
              <a:t>удалить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товар</a:t>
            </a:r>
            <a:r>
              <a:rPr lang="ru-RU" dirty="0">
                <a:solidFill>
                  <a:schemeClr val="tx1"/>
                </a:solidFill>
              </a:rPr>
              <a:t>, на который есть </a:t>
            </a:r>
            <a:r>
              <a:rPr lang="ru-RU" b="1" dirty="0">
                <a:solidFill>
                  <a:schemeClr val="tx1"/>
                </a:solidFill>
              </a:rPr>
              <a:t>ссылки</a:t>
            </a:r>
            <a:r>
              <a:rPr lang="ru-RU" dirty="0">
                <a:solidFill>
                  <a:schemeClr val="tx1"/>
                </a:solidFill>
              </a:rPr>
              <a:t> в заказах. Получится «</a:t>
            </a:r>
            <a:r>
              <a:rPr lang="ru-RU" b="1" dirty="0">
                <a:solidFill>
                  <a:schemeClr val="tx1"/>
                </a:solidFill>
              </a:rPr>
              <a:t>битый» заказ</a:t>
            </a:r>
            <a:r>
              <a:rPr lang="ru-RU" dirty="0">
                <a:solidFill>
                  <a:schemeClr val="tx1"/>
                </a:solidFill>
              </a:rPr>
              <a:t>, который ссылается в никуда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Сложность </a:t>
            </a:r>
            <a:r>
              <a:rPr lang="ru-RU" dirty="0">
                <a:solidFill>
                  <a:schemeClr val="tx1"/>
                </a:solidFill>
              </a:rPr>
              <a:t>поиска: Чтобы ответить на вопрос «</a:t>
            </a:r>
            <a:r>
              <a:rPr lang="ru-RU" b="1" dirty="0">
                <a:solidFill>
                  <a:schemeClr val="tx1"/>
                </a:solidFill>
              </a:rPr>
              <a:t>Что купила Мария Иванова?</a:t>
            </a:r>
            <a:r>
              <a:rPr lang="ru-RU" dirty="0">
                <a:solidFill>
                  <a:schemeClr val="tx1"/>
                </a:solidFill>
              </a:rPr>
              <a:t>», вам придется самостоятельно написать программу, которая откроет файл </a:t>
            </a:r>
            <a:r>
              <a:rPr lang="ru-RU" b="1" dirty="0">
                <a:solidFill>
                  <a:schemeClr val="tx1"/>
                </a:solidFill>
              </a:rPr>
              <a:t>клиенты.txt</a:t>
            </a:r>
            <a:r>
              <a:rPr lang="ru-RU" dirty="0">
                <a:solidFill>
                  <a:schemeClr val="tx1"/>
                </a:solidFill>
              </a:rPr>
              <a:t>, найдет там Марию, запомнит ее </a:t>
            </a:r>
            <a:r>
              <a:rPr lang="ru-RU" b="1" dirty="0" err="1">
                <a:solidFill>
                  <a:schemeClr val="tx1"/>
                </a:solidFill>
              </a:rPr>
              <a:t>email</a:t>
            </a:r>
            <a:r>
              <a:rPr lang="ru-RU" dirty="0">
                <a:solidFill>
                  <a:schemeClr val="tx1"/>
                </a:solidFill>
              </a:rPr>
              <a:t>, откроет файл </a:t>
            </a:r>
            <a:r>
              <a:rPr lang="ru-RU" b="1" dirty="0">
                <a:solidFill>
                  <a:schemeClr val="tx1"/>
                </a:solidFill>
              </a:rPr>
              <a:t>заказы.txt</a:t>
            </a:r>
            <a:r>
              <a:rPr lang="ru-RU" dirty="0">
                <a:solidFill>
                  <a:schemeClr val="tx1"/>
                </a:solidFill>
              </a:rPr>
              <a:t> и будет искать все заказы с этим </a:t>
            </a:r>
            <a:r>
              <a:rPr lang="ru-RU" b="1" dirty="0" err="1">
                <a:solidFill>
                  <a:schemeClr val="tx1"/>
                </a:solidFill>
              </a:rPr>
              <a:t>email</a:t>
            </a:r>
            <a:r>
              <a:rPr lang="ru-RU" dirty="0">
                <a:solidFill>
                  <a:schemeClr val="tx1"/>
                </a:solidFill>
              </a:rPr>
              <a:t>. Это очень медленно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Проблемы </a:t>
            </a:r>
            <a:r>
              <a:rPr lang="ru-RU" dirty="0">
                <a:solidFill>
                  <a:schemeClr val="tx1"/>
                </a:solidFill>
              </a:rPr>
              <a:t>одновременного доступа: Если два менеджера одновременно попробуют изменить остаток последнего товара на складе, кто-то из них запишет неверное значение.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Зачем нужна СУБД? Проблема хаоса данных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6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67833" y="2204864"/>
            <a:ext cx="7408333" cy="453650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СУБД </a:t>
            </a:r>
            <a:r>
              <a:rPr lang="ru-RU" dirty="0">
                <a:solidFill>
                  <a:schemeClr val="tx1"/>
                </a:solidFill>
              </a:rPr>
              <a:t>(Система Управления Базами Данных) — это комплекс программных средств, предназначенных для создания, ведения и совместного использования базы данных (БД) многими пользователями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Давайте разделим эти два понятия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База </a:t>
            </a:r>
            <a:r>
              <a:rPr lang="ru-RU" dirty="0">
                <a:solidFill>
                  <a:schemeClr val="tx1"/>
                </a:solidFill>
              </a:rPr>
              <a:t>Данных (БД) — это собственно, данные, организованные по определенным правилам. Это как склад, где аккуратно разложены коробки с информацией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СУБД </a:t>
            </a:r>
            <a:r>
              <a:rPr lang="ru-RU" dirty="0">
                <a:solidFill>
                  <a:schemeClr val="tx1"/>
                </a:solidFill>
              </a:rPr>
              <a:t>(DBMS) — это программа, которая управляет этим складом. Это и грузчики, и кладовщики, и администратор, и охранник в одном лице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Что такое СУБД? Определение и основные функции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202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67833" y="2204864"/>
            <a:ext cx="7408333" cy="45365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Какие ключевые функции выполняет СУБД</a:t>
            </a:r>
            <a:r>
              <a:rPr lang="ru-RU" dirty="0" smtClean="0">
                <a:solidFill>
                  <a:schemeClr val="tx1"/>
                </a:solidFill>
              </a:rPr>
              <a:t>?</a:t>
            </a: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Манипуляция данными (CRUD): Это основа. СУБД позволяет</a:t>
            </a:r>
            <a:r>
              <a:rPr lang="ru-RU" dirty="0" smtClean="0">
                <a:solidFill>
                  <a:schemeClr val="tx1"/>
                </a:solidFill>
              </a:rPr>
              <a:t>: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b="1" dirty="0" err="1" smtClean="0">
                <a:solidFill>
                  <a:schemeClr val="tx1"/>
                </a:solidFill>
              </a:rPr>
              <a:t>Create</a:t>
            </a:r>
            <a:r>
              <a:rPr lang="ru-RU" dirty="0" smtClean="0">
                <a:solidFill>
                  <a:schemeClr val="tx1"/>
                </a:solidFill>
              </a:rPr>
              <a:t> — Создавать новые данные (добавить новый товар).</a:t>
            </a:r>
          </a:p>
          <a:p>
            <a:pPr algn="just"/>
            <a:r>
              <a:rPr lang="ru-RU" b="1" dirty="0" err="1" smtClean="0">
                <a:solidFill>
                  <a:schemeClr val="tx1"/>
                </a:solidFill>
              </a:rPr>
              <a:t>Read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— Читать данные (показать каталог товаров</a:t>
            </a:r>
            <a:r>
              <a:rPr lang="ru-RU" dirty="0" smtClean="0">
                <a:solidFill>
                  <a:schemeClr val="tx1"/>
                </a:solidFill>
              </a:rPr>
              <a:t>).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b="1" dirty="0" err="1">
                <a:solidFill>
                  <a:schemeClr val="tx1"/>
                </a:solidFill>
              </a:rPr>
              <a:t>Update</a:t>
            </a:r>
            <a:r>
              <a:rPr lang="ru-RU" dirty="0">
                <a:solidFill>
                  <a:schemeClr val="tx1"/>
                </a:solidFill>
              </a:rPr>
              <a:t> — Обновлять данные (изменить цену товара</a:t>
            </a:r>
            <a:r>
              <a:rPr lang="ru-RU" dirty="0" smtClean="0">
                <a:solidFill>
                  <a:schemeClr val="tx1"/>
                </a:solidFill>
              </a:rPr>
              <a:t>).</a:t>
            </a: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b="1" dirty="0" err="1">
                <a:solidFill>
                  <a:schemeClr val="tx1"/>
                </a:solidFill>
              </a:rPr>
              <a:t>Delete</a:t>
            </a:r>
            <a:r>
              <a:rPr lang="ru-RU" dirty="0">
                <a:solidFill>
                  <a:schemeClr val="tx1"/>
                </a:solidFill>
              </a:rPr>
              <a:t> — Удалять данные (удалить товар, снятый с продажи).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Что такое СУБД? Определение и основные функции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6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67833" y="2204864"/>
            <a:ext cx="7408333" cy="453650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Обеспечение </a:t>
            </a:r>
            <a:r>
              <a:rPr lang="ru-RU" dirty="0">
                <a:solidFill>
                  <a:schemeClr val="tx1"/>
                </a:solidFill>
              </a:rPr>
              <a:t>целостности данных: СУБД следит, чтобы данные были корректны. Например, можно задать правило: «цена товара не может быть отрицательной» или «каждый заказ должен быть привязан к существующему клиенту». СУБД не даст нарушить эти правила.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Управление </a:t>
            </a:r>
            <a:r>
              <a:rPr lang="ru-RU" dirty="0">
                <a:solidFill>
                  <a:schemeClr val="tx1"/>
                </a:solidFill>
              </a:rPr>
              <a:t>доступом: СУБД разграничивает права. Бухгалтер может видеть финансовые отчеты, но не может менять описания товаров. Администратор может всё.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Резервное </a:t>
            </a:r>
            <a:r>
              <a:rPr lang="ru-RU" dirty="0">
                <a:solidFill>
                  <a:schemeClr val="tx1"/>
                </a:solidFill>
              </a:rPr>
              <a:t>копирование и восстановление: СУБД предоставляет удобные инструменты для создания копий данных на случай сбоя и их быстрого восстановления.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Обеспечение </a:t>
            </a:r>
            <a:r>
              <a:rPr lang="ru-RU" dirty="0">
                <a:solidFill>
                  <a:schemeClr val="tx1"/>
                </a:solidFill>
              </a:rPr>
              <a:t>многопользовательской работы: СУБД обеспечивает работу многих пользователей с одними данными одновременно, избегая конфликтов. Она блокирует данные на время изменения, чтобы их не могли прочитать или изменить другие в «промежуточном» состоянии.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Что такое СУБД? Определение и основные функции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09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67833" y="2204864"/>
            <a:ext cx="7408333" cy="4536504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Все </a:t>
            </a:r>
            <a:r>
              <a:rPr lang="ru-RU" dirty="0">
                <a:solidFill>
                  <a:schemeClr val="tx1"/>
                </a:solidFill>
              </a:rPr>
              <a:t>многообразие СУБД можно разделить на два огромных лагеря: Реляционные (SQL) и </a:t>
            </a:r>
            <a:r>
              <a:rPr lang="ru-RU" dirty="0" err="1">
                <a:solidFill>
                  <a:schemeClr val="tx1"/>
                </a:solidFill>
              </a:rPr>
              <a:t>Нереляционные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dirty="0" err="1">
                <a:solidFill>
                  <a:schemeClr val="tx1"/>
                </a:solidFill>
              </a:rPr>
              <a:t>NoSQL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b="1" dirty="0">
                <a:solidFill>
                  <a:schemeClr val="tx1"/>
                </a:solidFill>
              </a:rPr>
              <a:t>1. Реляционные (SQL) СУБД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Это классика, проверенная временем.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Основная идея: Данные хранятся в строгих, структурированных таблицах (отношениях), состоящих из строк и столбцов. Таблицы связаны между собой с помощью ключей.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Язык запросов: Для работы с ними используется структурированный язык запросов SQL (</a:t>
            </a:r>
            <a:r>
              <a:rPr lang="ru-RU" dirty="0" err="1">
                <a:solidFill>
                  <a:schemeClr val="tx1"/>
                </a:solidFill>
              </a:rPr>
              <a:t>Structured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Query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Language</a:t>
            </a:r>
            <a:r>
              <a:rPr lang="ru-RU" dirty="0">
                <a:solidFill>
                  <a:schemeClr val="tx1"/>
                </a:solidFill>
              </a:rPr>
              <a:t>). Он мощный и стандартизированный.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Схема данных: Требует предварительного строгого определения схемы: какие таблицы будут, какие в них столбцы и какого они типа. Это как создать чертеж </a:t>
            </a:r>
            <a:r>
              <a:rPr lang="ru-RU" dirty="0" err="1">
                <a:solidFill>
                  <a:schemeClr val="tx1"/>
                </a:solidFill>
              </a:rPr>
              <a:t>before</a:t>
            </a:r>
            <a:r>
              <a:rPr lang="ru-RU" dirty="0">
                <a:solidFill>
                  <a:schemeClr val="tx1"/>
                </a:solidFill>
              </a:rPr>
              <a:t> строительства дома.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Преимущества: Надежность, гарантии целостности данных, богатые возможности для сложных запросов с соединениями нескольких таблиц.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Недостатки: Сложность масштабирования для экстремально высоких нагрузок (масштабирование обычно идет вверх, на более мощном сервере).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Какие бывают СУБД? Главная классификация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33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67833" y="2204864"/>
            <a:ext cx="7408333" cy="453650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Яркие </a:t>
            </a:r>
            <a:r>
              <a:rPr lang="ru-RU" dirty="0">
                <a:solidFill>
                  <a:schemeClr val="tx1"/>
                </a:solidFill>
              </a:rPr>
              <a:t>представители: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b="1" dirty="0" err="1" smtClean="0">
                <a:solidFill>
                  <a:schemeClr val="tx1"/>
                </a:solidFill>
              </a:rPr>
              <a:t>MySQL</a:t>
            </a:r>
            <a:r>
              <a:rPr lang="ru-RU" dirty="0">
                <a:solidFill>
                  <a:schemeClr val="tx1"/>
                </a:solidFill>
              </a:rPr>
              <a:t>: Очень популярная, бесплатная, отлично подходит для веб-приложений.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b="1" dirty="0" err="1">
                <a:solidFill>
                  <a:schemeClr val="tx1"/>
                </a:solidFill>
              </a:rPr>
              <a:t>PostgreSQL</a:t>
            </a:r>
            <a:r>
              <a:rPr lang="ru-RU" dirty="0">
                <a:solidFill>
                  <a:schemeClr val="tx1"/>
                </a:solidFill>
              </a:rPr>
              <a:t>: Мощная, бесплатная, с поддержкой сложных типов данных и высокой надежностью. Считается более продвинутой.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b="1" dirty="0" err="1">
                <a:solidFill>
                  <a:schemeClr val="tx1"/>
                </a:solidFill>
              </a:rPr>
              <a:t>Microsoft</a:t>
            </a:r>
            <a:r>
              <a:rPr lang="ru-RU" dirty="0">
                <a:solidFill>
                  <a:schemeClr val="tx1"/>
                </a:solidFill>
              </a:rPr>
              <a:t> SQL Server: Мощное решение от </a:t>
            </a:r>
            <a:r>
              <a:rPr lang="ru-RU" dirty="0" err="1">
                <a:solidFill>
                  <a:schemeClr val="tx1"/>
                </a:solidFill>
              </a:rPr>
              <a:t>Microsoft</a:t>
            </a:r>
            <a:r>
              <a:rPr lang="ru-RU" dirty="0">
                <a:solidFill>
                  <a:schemeClr val="tx1"/>
                </a:solidFill>
              </a:rPr>
              <a:t>, популярное в корпоративной среде.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b="1" dirty="0" err="1">
                <a:solidFill>
                  <a:schemeClr val="tx1"/>
                </a:solidFill>
              </a:rPr>
              <a:t>Oracle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Database</a:t>
            </a:r>
            <a:r>
              <a:rPr lang="ru-RU" dirty="0">
                <a:solidFill>
                  <a:schemeClr val="tx1"/>
                </a:solidFill>
              </a:rPr>
              <a:t>: Флагманское, очень мощное и дорогое решение для крупнейших предприятий.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Какие бывают СУБД? Главная классификация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27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67833" y="2204864"/>
            <a:ext cx="7408333" cy="453650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Яркие </a:t>
            </a:r>
            <a:r>
              <a:rPr lang="ru-RU" dirty="0">
                <a:solidFill>
                  <a:schemeClr val="tx1"/>
                </a:solidFill>
              </a:rPr>
              <a:t>представители: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b="1" dirty="0" err="1" smtClean="0">
                <a:solidFill>
                  <a:schemeClr val="tx1"/>
                </a:solidFill>
              </a:rPr>
              <a:t>MySQL</a:t>
            </a:r>
            <a:r>
              <a:rPr lang="ru-RU" dirty="0">
                <a:solidFill>
                  <a:schemeClr val="tx1"/>
                </a:solidFill>
              </a:rPr>
              <a:t>: Очень популярная, бесплатная, отлично подходит для веб-приложений.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b="1" dirty="0" err="1">
                <a:solidFill>
                  <a:schemeClr val="tx1"/>
                </a:solidFill>
              </a:rPr>
              <a:t>PostgreSQL</a:t>
            </a:r>
            <a:r>
              <a:rPr lang="ru-RU" dirty="0">
                <a:solidFill>
                  <a:schemeClr val="tx1"/>
                </a:solidFill>
              </a:rPr>
              <a:t>: Мощная, бесплатная, с поддержкой сложных типов данных и высокой надежностью. Считается более продвинутой.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b="1" dirty="0" err="1">
                <a:solidFill>
                  <a:schemeClr val="tx1"/>
                </a:solidFill>
              </a:rPr>
              <a:t>Microsoft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SQL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Server</a:t>
            </a:r>
            <a:r>
              <a:rPr lang="ru-RU" dirty="0">
                <a:solidFill>
                  <a:schemeClr val="tx1"/>
                </a:solidFill>
              </a:rPr>
              <a:t>: Мощное решение от </a:t>
            </a:r>
            <a:r>
              <a:rPr lang="ru-RU" dirty="0" err="1">
                <a:solidFill>
                  <a:schemeClr val="tx1"/>
                </a:solidFill>
              </a:rPr>
              <a:t>Microsoft</a:t>
            </a:r>
            <a:r>
              <a:rPr lang="ru-RU" dirty="0">
                <a:solidFill>
                  <a:schemeClr val="tx1"/>
                </a:solidFill>
              </a:rPr>
              <a:t>, популярное в корпоративной среде.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b="1" dirty="0" err="1">
                <a:solidFill>
                  <a:schemeClr val="tx1"/>
                </a:solidFill>
              </a:rPr>
              <a:t>Oracle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Database</a:t>
            </a:r>
            <a:r>
              <a:rPr lang="ru-RU" dirty="0">
                <a:solidFill>
                  <a:schemeClr val="tx1"/>
                </a:solidFill>
              </a:rPr>
              <a:t>: Флагманское, очень мощное и дорогое решение для крупнейших предприятий.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Какие бывают СУБД? Главная классификация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5124" name="Picture 4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346" y="1988840"/>
            <a:ext cx="1421639" cy="9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42" name="Picture 22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04" y="3169714"/>
            <a:ext cx="1589081" cy="66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6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48" name="Picture 28" descr="Pictur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163" y="4365104"/>
            <a:ext cx="2160822" cy="64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Picture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49944"/>
            <a:ext cx="1894705" cy="61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349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67833" y="2204864"/>
            <a:ext cx="7408333" cy="4536504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	2</a:t>
            </a:r>
            <a:r>
              <a:rPr lang="ru-RU" b="1" dirty="0">
                <a:solidFill>
                  <a:schemeClr val="tx1"/>
                </a:solidFill>
              </a:rPr>
              <a:t>. </a:t>
            </a:r>
            <a:r>
              <a:rPr lang="ru-RU" b="1" dirty="0" err="1">
                <a:solidFill>
                  <a:schemeClr val="tx1"/>
                </a:solidFill>
              </a:rPr>
              <a:t>Нереляционные</a:t>
            </a:r>
            <a:r>
              <a:rPr lang="ru-RU" b="1" dirty="0">
                <a:solidFill>
                  <a:schemeClr val="tx1"/>
                </a:solidFill>
              </a:rPr>
              <a:t> (</a:t>
            </a:r>
            <a:r>
              <a:rPr lang="ru-RU" b="1" dirty="0" err="1">
                <a:solidFill>
                  <a:schemeClr val="tx1"/>
                </a:solidFill>
              </a:rPr>
              <a:t>NoSQL</a:t>
            </a:r>
            <a:r>
              <a:rPr lang="ru-RU" b="1" dirty="0">
                <a:solidFill>
                  <a:schemeClr val="tx1"/>
                </a:solidFill>
              </a:rPr>
              <a:t>) СУБД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Эти </a:t>
            </a:r>
            <a:r>
              <a:rPr lang="ru-RU" dirty="0">
                <a:solidFill>
                  <a:schemeClr val="tx1"/>
                </a:solidFill>
              </a:rPr>
              <a:t>системы появились позже, в эпоху </a:t>
            </a:r>
            <a:r>
              <a:rPr lang="ru-RU" dirty="0" err="1">
                <a:solidFill>
                  <a:schemeClr val="tx1"/>
                </a:solidFill>
              </a:rPr>
              <a:t>Big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Data</a:t>
            </a:r>
            <a:r>
              <a:rPr lang="ru-RU" dirty="0">
                <a:solidFill>
                  <a:schemeClr val="tx1"/>
                </a:solidFill>
              </a:rPr>
              <a:t> и социальных сетей, когда потребовалась огромная масштабируемость и гибкость.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Основная идея: Отказ от строгих таблиц и связей в пользу более гибких моделей данных. Чаще масштабируются горизонтально (добавлением большего количества простых серверов).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Язык запросов: Часто используют собственные языки запросов, хотя многие поддерживают подобие SQL.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Схема данных: Часто схема не требуется или является гибкой (</a:t>
            </a:r>
            <a:r>
              <a:rPr lang="ru-RU" dirty="0" err="1">
                <a:solidFill>
                  <a:schemeClr val="tx1"/>
                </a:solidFill>
              </a:rPr>
              <a:t>schema-less</a:t>
            </a:r>
            <a:r>
              <a:rPr lang="ru-RU" dirty="0">
                <a:solidFill>
                  <a:schemeClr val="tx1"/>
                </a:solidFill>
              </a:rPr>
              <a:t>). Можно быстро добавлять новые поля к данным.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Преимущества: Высокая производительность и масштабируемость для определенных задач, гибкость модели данных.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Недостатки: Часто меньшие гарантии целостности данных (например, возможна потеря нескольких секунд данных при сбое), менее мощные возможности для сложных запросов, особенно соединяющих разные типы данных.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Какие бывают СУБД? Главная классификация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07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67833" y="2204864"/>
            <a:ext cx="7408333" cy="4536504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b="1" dirty="0" err="1">
                <a:solidFill>
                  <a:schemeClr val="tx1"/>
                </a:solidFill>
              </a:rPr>
              <a:t>NoSQL</a:t>
            </a:r>
            <a:r>
              <a:rPr lang="ru-RU" dirty="0">
                <a:solidFill>
                  <a:schemeClr val="tx1"/>
                </a:solidFill>
              </a:rPr>
              <a:t> — это не один тип, а целая группа: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Документные (</a:t>
            </a:r>
            <a:r>
              <a:rPr lang="ru-RU" b="1" dirty="0" err="1">
                <a:solidFill>
                  <a:schemeClr val="tx1"/>
                </a:solidFill>
              </a:rPr>
              <a:t>Document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Stores</a:t>
            </a:r>
            <a:r>
              <a:rPr lang="ru-RU" dirty="0">
                <a:solidFill>
                  <a:schemeClr val="tx1"/>
                </a:solidFill>
              </a:rPr>
              <a:t>): Хранят данные в виде документов (часто в формате JSON). Идеальны для каталогов товаров, пользовательских профилей.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Пример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b="1" dirty="0" err="1">
                <a:solidFill>
                  <a:schemeClr val="tx1"/>
                </a:solidFill>
              </a:rPr>
              <a:t>MongoDB</a:t>
            </a:r>
            <a:r>
              <a:rPr lang="ru-RU" dirty="0">
                <a:solidFill>
                  <a:schemeClr val="tx1"/>
                </a:solidFill>
              </a:rPr>
              <a:t> (самый популярный), </a:t>
            </a:r>
            <a:r>
              <a:rPr lang="ru-RU" b="1" dirty="0" err="1">
                <a:solidFill>
                  <a:schemeClr val="tx1"/>
                </a:solidFill>
              </a:rPr>
              <a:t>Couchbase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Ключ-Значение (</a:t>
            </a:r>
            <a:r>
              <a:rPr lang="ru-RU" b="1" dirty="0" err="1">
                <a:solidFill>
                  <a:schemeClr val="tx1"/>
                </a:solidFill>
              </a:rPr>
              <a:t>Key-Value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Stores</a:t>
            </a:r>
            <a:r>
              <a:rPr lang="ru-RU" dirty="0">
                <a:solidFill>
                  <a:schemeClr val="tx1"/>
                </a:solidFill>
              </a:rPr>
              <a:t>): Самая простая модель. Данные — это пары «ключ» -&gt; «значение». Молниеносно быстры. Идеальны для кеширования, хранения сессий, корзин покупок.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Пример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b="1" dirty="0" err="1">
                <a:solidFill>
                  <a:schemeClr val="tx1"/>
                </a:solidFill>
              </a:rPr>
              <a:t>Redis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b="1" dirty="0" err="1">
                <a:solidFill>
                  <a:schemeClr val="tx1"/>
                </a:solidFill>
              </a:rPr>
              <a:t>Amazon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namoDB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Колоночные </a:t>
            </a:r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ru-RU" b="1" dirty="0" err="1" smtClean="0">
                <a:solidFill>
                  <a:schemeClr val="tx1"/>
                </a:solidFill>
              </a:rPr>
              <a:t>Column-Family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Stores</a:t>
            </a:r>
            <a:r>
              <a:rPr lang="ru-RU" dirty="0">
                <a:solidFill>
                  <a:schemeClr val="tx1"/>
                </a:solidFill>
              </a:rPr>
              <a:t>): Хранят данные не по строкам, а по колонкам. Это очень эффективно для аналитики и обработки огромных массивов данных (</a:t>
            </a:r>
            <a:r>
              <a:rPr lang="ru-RU" b="1" dirty="0" err="1">
                <a:solidFill>
                  <a:schemeClr val="tx1"/>
                </a:solidFill>
              </a:rPr>
              <a:t>Big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Data</a:t>
            </a:r>
            <a:r>
              <a:rPr lang="ru-RU" dirty="0">
                <a:solidFill>
                  <a:schemeClr val="tx1"/>
                </a:solidFill>
              </a:rPr>
              <a:t>).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Пример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b="1" dirty="0" err="1">
                <a:solidFill>
                  <a:schemeClr val="tx1"/>
                </a:solidFill>
              </a:rPr>
              <a:t>Apache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Cassandra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b="1" dirty="0" err="1">
                <a:solidFill>
                  <a:schemeClr val="tx1"/>
                </a:solidFill>
              </a:rPr>
              <a:t>ClickHouse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 err="1">
                <a:solidFill>
                  <a:schemeClr val="tx1"/>
                </a:solidFill>
              </a:rPr>
              <a:t>Графовые</a:t>
            </a:r>
            <a:r>
              <a:rPr lang="ru-RU" dirty="0">
                <a:solidFill>
                  <a:schemeClr val="tx1"/>
                </a:solidFill>
              </a:rPr>
              <a:t> (</a:t>
            </a:r>
            <a:r>
              <a:rPr lang="ru-RU" b="1" dirty="0" err="1">
                <a:solidFill>
                  <a:schemeClr val="tx1"/>
                </a:solidFill>
              </a:rPr>
              <a:t>Graph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Databases</a:t>
            </a:r>
            <a:r>
              <a:rPr lang="ru-RU" dirty="0">
                <a:solidFill>
                  <a:schemeClr val="tx1"/>
                </a:solidFill>
              </a:rPr>
              <a:t>): Хранят данные в виде графов — узлов, свойств и связей между ними. Идеальны для работы со сложными взаимосвязями: </a:t>
            </a:r>
            <a:r>
              <a:rPr lang="ru-RU" dirty="0" err="1">
                <a:solidFill>
                  <a:schemeClr val="tx1"/>
                </a:solidFill>
              </a:rPr>
              <a:t>соцсети</a:t>
            </a:r>
            <a:r>
              <a:rPr lang="ru-RU" dirty="0">
                <a:solidFill>
                  <a:schemeClr val="tx1"/>
                </a:solidFill>
              </a:rPr>
              <a:t>, рекомендательные системы, выявление мошенничества.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Пример</a:t>
            </a:r>
            <a:r>
              <a:rPr lang="ru-RU" dirty="0">
                <a:solidFill>
                  <a:schemeClr val="tx1"/>
                </a:solidFill>
              </a:rPr>
              <a:t>: </a:t>
            </a:r>
            <a:r>
              <a:rPr lang="ru-RU" b="1" dirty="0">
                <a:solidFill>
                  <a:schemeClr val="tx1"/>
                </a:solidFill>
              </a:rPr>
              <a:t>Neo4j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Какие бывают СУБД? Главная классификация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3076" name="Picture 4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924944"/>
            <a:ext cx="2739581" cy="62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901852"/>
            <a:ext cx="2311985" cy="74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Pictur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46" y="5059217"/>
            <a:ext cx="2238227" cy="45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Picture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6017309"/>
            <a:ext cx="1217414" cy="65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13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	Технология </a:t>
            </a:r>
            <a:r>
              <a:rPr lang="ru-RU" b="1" dirty="0">
                <a:solidFill>
                  <a:schemeClr val="tx1"/>
                </a:solidFill>
              </a:rPr>
              <a:t>разработки и защиты баз данных — это фундаментальная дисциплина, которая учит создавать, поддерживать и безопасно использовать организованные хранилища информации.</a:t>
            </a:r>
          </a:p>
          <a:p>
            <a:pPr algn="just"/>
            <a:endParaRPr lang="ru-RU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	Проще </a:t>
            </a:r>
            <a:r>
              <a:rPr lang="ru-RU" b="1" dirty="0">
                <a:solidFill>
                  <a:schemeClr val="tx1"/>
                </a:solidFill>
              </a:rPr>
              <a:t>говоря, это два в одном:</a:t>
            </a:r>
          </a:p>
          <a:p>
            <a:pPr algn="just"/>
            <a:endParaRPr lang="ru-RU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	Искусство </a:t>
            </a:r>
            <a:r>
              <a:rPr lang="ru-RU" b="1" dirty="0">
                <a:solidFill>
                  <a:schemeClr val="tx1"/>
                </a:solidFill>
              </a:rPr>
              <a:t>разработки: Как спроектировать и построить эффективную и понятную структуру для данных (как создать продуманный склад с полками, ящиками и каталогами, а не сваливать всё в одну кучу). Это включает:</a:t>
            </a:r>
          </a:p>
          <a:p>
            <a:pPr algn="just"/>
            <a:endParaRPr lang="ru-RU" b="1" dirty="0">
              <a:solidFill>
                <a:schemeClr val="tx1"/>
              </a:solidFill>
            </a:endParaRP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Проектирование: Анализ требований, создание моделей и схем (ER-диаграммы).</a:t>
            </a:r>
          </a:p>
          <a:p>
            <a:pPr algn="just"/>
            <a:endParaRPr lang="ru-RU" b="1" dirty="0">
              <a:solidFill>
                <a:schemeClr val="tx1"/>
              </a:solidFill>
            </a:endParaRP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Реализацию: Написание кода на языке SQL для создания таблиц, связей между ними и наполнения их данными.</a:t>
            </a:r>
          </a:p>
          <a:p>
            <a:pPr algn="just"/>
            <a:endParaRPr lang="ru-RU" b="1" dirty="0">
              <a:solidFill>
                <a:schemeClr val="tx1"/>
              </a:solidFill>
            </a:endParaRP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Оптимизацию: Обеспечение скорости работы даже с огромными объемами информации.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Введение в предмет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ru-RU" b="1" dirty="0" smtClean="0">
                <a:solidFill>
                  <a:schemeClr val="tx1"/>
                </a:solidFill>
              </a:rPr>
              <a:t>Технология </a:t>
            </a:r>
            <a:r>
              <a:rPr lang="ru-RU" b="1" dirty="0">
                <a:solidFill>
                  <a:schemeClr val="tx1"/>
                </a:solidFill>
              </a:rPr>
              <a:t>разработки и защиты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44436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67833" y="2204864"/>
            <a:ext cx="7408333" cy="4536504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Важно </a:t>
            </a:r>
            <a:r>
              <a:rPr lang="ru-RU" dirty="0">
                <a:solidFill>
                  <a:schemeClr val="tx1"/>
                </a:solidFill>
              </a:rPr>
              <a:t>понять: </a:t>
            </a:r>
            <a:r>
              <a:rPr lang="ru-RU" b="1" dirty="0">
                <a:solidFill>
                  <a:schemeClr val="tx1"/>
                </a:solidFill>
              </a:rPr>
              <a:t>не существует «лучшей» СУБД вообще</a:t>
            </a:r>
            <a:r>
              <a:rPr lang="ru-RU" dirty="0">
                <a:solidFill>
                  <a:schemeClr val="tx1"/>
                </a:solidFill>
              </a:rPr>
              <a:t>. Есть СУБД, лучшая для вашей конкретной задачи.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Критерии </a:t>
            </a:r>
            <a:r>
              <a:rPr lang="ru-RU" dirty="0">
                <a:solidFill>
                  <a:schemeClr val="tx1"/>
                </a:solidFill>
              </a:rPr>
              <a:t>выбора: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Структура данных: Данные структурированы и неизменны? Выбирайте SQL. Данные разнородны и быстро меняются? Присмотритесь к </a:t>
            </a:r>
            <a:r>
              <a:rPr lang="ru-RU" b="1" dirty="0" err="1">
                <a:solidFill>
                  <a:schemeClr val="tx1"/>
                </a:solidFill>
              </a:rPr>
              <a:t>NoSQL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Масштаб и производительность: Нужна высочайшая скорость записи и простое масштабирование? Подходят многие </a:t>
            </a:r>
            <a:r>
              <a:rPr lang="ru-RU" b="1" dirty="0" err="1">
                <a:solidFill>
                  <a:schemeClr val="tx1"/>
                </a:solidFill>
              </a:rPr>
              <a:t>NoSQL</a:t>
            </a:r>
            <a:r>
              <a:rPr lang="ru-RU" dirty="0">
                <a:solidFill>
                  <a:schemeClr val="tx1"/>
                </a:solidFill>
              </a:rPr>
              <a:t>. Нужна сложная аналитика и надежные транзакции? Чаще выбирают </a:t>
            </a:r>
            <a:r>
              <a:rPr lang="ru-RU" b="1" dirty="0">
                <a:solidFill>
                  <a:schemeClr val="tx1"/>
                </a:solidFill>
              </a:rPr>
              <a:t>SQL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Требования к целостности: Если важна абсолютная согласованность данных (банковские операции), ваш выбор — </a:t>
            </a:r>
            <a:r>
              <a:rPr lang="ru-RU" b="1" dirty="0">
                <a:solidFill>
                  <a:schemeClr val="tx1"/>
                </a:solidFill>
              </a:rPr>
              <a:t>реляционные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>
                <a:solidFill>
                  <a:schemeClr val="tx1"/>
                </a:solidFill>
              </a:rPr>
              <a:t>СУБД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algn="just"/>
            <a:r>
              <a:rPr lang="ru-RU" dirty="0">
                <a:solidFill>
                  <a:schemeClr val="tx1"/>
                </a:solidFill>
              </a:rPr>
              <a:t>Бюджет и сообщество: Бесплатные решения с открытым исходным кодом (</a:t>
            </a:r>
            <a:r>
              <a:rPr lang="ru-RU" b="1" dirty="0" err="1">
                <a:solidFill>
                  <a:schemeClr val="tx1"/>
                </a:solidFill>
              </a:rPr>
              <a:t>MySQL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b="1" dirty="0" err="1">
                <a:solidFill>
                  <a:schemeClr val="tx1"/>
                </a:solidFill>
              </a:rPr>
              <a:t>PostgreSQL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b="1" dirty="0" err="1">
                <a:solidFill>
                  <a:schemeClr val="tx1"/>
                </a:solidFill>
              </a:rPr>
              <a:t>MongoDB</a:t>
            </a:r>
            <a:r>
              <a:rPr lang="ru-RU" dirty="0">
                <a:solidFill>
                  <a:schemeClr val="tx1"/>
                </a:solidFill>
              </a:rPr>
              <a:t>) часто имеют огромное сообщество и обширную документацию.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Часто </a:t>
            </a:r>
            <a:r>
              <a:rPr lang="ru-RU" dirty="0">
                <a:solidFill>
                  <a:schemeClr val="tx1"/>
                </a:solidFill>
              </a:rPr>
              <a:t>в крупных проектах используется </a:t>
            </a:r>
            <a:r>
              <a:rPr lang="ru-RU" b="1" dirty="0" err="1">
                <a:solidFill>
                  <a:schemeClr val="tx1"/>
                </a:solidFill>
              </a:rPr>
              <a:t>полиглотное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persistence</a:t>
            </a:r>
            <a:r>
              <a:rPr lang="ru-RU" dirty="0">
                <a:solidFill>
                  <a:schemeClr val="tx1"/>
                </a:solidFill>
              </a:rPr>
              <a:t> — подход, когда в рамках одного приложения используются разные </a:t>
            </a:r>
            <a:r>
              <a:rPr lang="ru-RU" b="1" dirty="0">
                <a:solidFill>
                  <a:schemeClr val="tx1"/>
                </a:solidFill>
              </a:rPr>
              <a:t>СУБД</a:t>
            </a:r>
            <a:r>
              <a:rPr lang="ru-RU" dirty="0">
                <a:solidFill>
                  <a:schemeClr val="tx1"/>
                </a:solidFill>
              </a:rPr>
              <a:t> для разных задач. Например, основное ядро на </a:t>
            </a:r>
            <a:r>
              <a:rPr lang="ru-RU" b="1" dirty="0" err="1">
                <a:solidFill>
                  <a:schemeClr val="tx1"/>
                </a:solidFill>
              </a:rPr>
              <a:t>PostgreSQL</a:t>
            </a:r>
            <a:r>
              <a:rPr lang="ru-RU" dirty="0">
                <a:solidFill>
                  <a:schemeClr val="tx1"/>
                </a:solidFill>
              </a:rPr>
              <a:t>, </a:t>
            </a:r>
            <a:r>
              <a:rPr lang="ru-RU" dirty="0" err="1">
                <a:solidFill>
                  <a:schemeClr val="tx1"/>
                </a:solidFill>
              </a:rPr>
              <a:t>кеш</a:t>
            </a:r>
            <a:r>
              <a:rPr lang="ru-RU" dirty="0">
                <a:solidFill>
                  <a:schemeClr val="tx1"/>
                </a:solidFill>
              </a:rPr>
              <a:t> в </a:t>
            </a:r>
            <a:r>
              <a:rPr lang="ru-RU" b="1" dirty="0" err="1">
                <a:solidFill>
                  <a:schemeClr val="tx1"/>
                </a:solidFill>
              </a:rPr>
              <a:t>Redis</a:t>
            </a:r>
            <a:r>
              <a:rPr lang="ru-RU" dirty="0">
                <a:solidFill>
                  <a:schemeClr val="tx1"/>
                </a:solidFill>
              </a:rPr>
              <a:t>, а аналитика в </a:t>
            </a:r>
            <a:r>
              <a:rPr lang="ru-RU" b="1" dirty="0" err="1">
                <a:solidFill>
                  <a:schemeClr val="tx1"/>
                </a:solidFill>
              </a:rPr>
              <a:t>ClickHouse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Какую СУБД выбрать? Не война, а инструменты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33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	Наука </a:t>
            </a:r>
            <a:r>
              <a:rPr lang="ru-RU" b="1" dirty="0">
                <a:solidFill>
                  <a:schemeClr val="tx1"/>
                </a:solidFill>
              </a:rPr>
              <a:t>защиты: Как надёжно защитить эти данные от всех видов угроз: от хакерских атак и ошибок сотрудников до сбоев оборудования. Это включает:</a:t>
            </a:r>
          </a:p>
          <a:p>
            <a:pPr marL="0" indent="0" algn="just">
              <a:buNone/>
            </a:pPr>
            <a:endParaRPr lang="ru-RU" b="1" dirty="0">
              <a:solidFill>
                <a:schemeClr val="tx1"/>
              </a:solidFill>
            </a:endParaRP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Контроль доступа: Разрешения и пароли (кто и что может видеть или менять).</a:t>
            </a:r>
          </a:p>
          <a:p>
            <a:pPr algn="just"/>
            <a:endParaRPr lang="ru-RU" b="1" dirty="0">
              <a:solidFill>
                <a:schemeClr val="tx1"/>
              </a:solidFill>
            </a:endParaRP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Целостность данных: Гарантии, что данные не будут испорчены из-за сбоев.</a:t>
            </a:r>
          </a:p>
          <a:p>
            <a:pPr algn="just"/>
            <a:endParaRPr lang="ru-RU" b="1" dirty="0">
              <a:solidFill>
                <a:schemeClr val="tx1"/>
              </a:solidFill>
            </a:endParaRP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Резервное копирование: Умение быстро восстановить информацию, если что-то пойдет не так.</a:t>
            </a:r>
          </a:p>
          <a:p>
            <a:pPr algn="just"/>
            <a:endParaRPr lang="ru-RU" b="1" dirty="0">
              <a:solidFill>
                <a:schemeClr val="tx1"/>
              </a:solidFill>
            </a:endParaRP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Шифрование: Защита конфиденциальной информации даже в случае её утечки.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Введение в предмет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ru-RU" b="1" dirty="0" smtClean="0">
                <a:solidFill>
                  <a:schemeClr val="tx1"/>
                </a:solidFill>
              </a:rPr>
              <a:t>Технология </a:t>
            </a:r>
            <a:r>
              <a:rPr lang="ru-RU" b="1" dirty="0">
                <a:solidFill>
                  <a:schemeClr val="tx1"/>
                </a:solidFill>
              </a:rPr>
              <a:t>разработки и защиты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447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			Почему </a:t>
            </a:r>
            <a:r>
              <a:rPr lang="ru-RU" b="1" dirty="0">
                <a:solidFill>
                  <a:schemeClr val="tx1"/>
                </a:solidFill>
              </a:rPr>
              <a:t>это важно?</a:t>
            </a:r>
          </a:p>
          <a:p>
            <a:pPr marL="0" indent="0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	Практически </a:t>
            </a:r>
            <a:r>
              <a:rPr lang="ru-RU" b="1" dirty="0">
                <a:solidFill>
                  <a:schemeClr val="tx1"/>
                </a:solidFill>
              </a:rPr>
              <a:t>любое современное приложение (от </a:t>
            </a:r>
            <a:r>
              <a:rPr lang="ru-RU" b="1" dirty="0" err="1">
                <a:solidFill>
                  <a:schemeClr val="tx1"/>
                </a:solidFill>
              </a:rPr>
              <a:t>соцсетей</a:t>
            </a:r>
            <a:r>
              <a:rPr lang="ru-RU" b="1" dirty="0">
                <a:solidFill>
                  <a:schemeClr val="tx1"/>
                </a:solidFill>
              </a:rPr>
              <a:t> и онлайн-банкинга до игр) работает с данными. Плохо разработанная или незащищенная база данных приведет к:</a:t>
            </a:r>
          </a:p>
          <a:p>
            <a:pPr marL="0" indent="0" algn="just">
              <a:buNone/>
            </a:pPr>
            <a:endParaRPr lang="ru-RU" b="1" dirty="0">
              <a:solidFill>
                <a:schemeClr val="tx1"/>
              </a:solidFill>
            </a:endParaRP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Медленной работе сервисов.</a:t>
            </a:r>
          </a:p>
          <a:p>
            <a:pPr algn="just"/>
            <a:endParaRPr lang="ru-RU" b="1" dirty="0">
              <a:solidFill>
                <a:schemeClr val="tx1"/>
              </a:solidFill>
            </a:endParaRP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Ошибкам и потере информации.</a:t>
            </a:r>
          </a:p>
          <a:p>
            <a:pPr algn="just"/>
            <a:endParaRPr lang="ru-RU" b="1" dirty="0">
              <a:solidFill>
                <a:schemeClr val="tx1"/>
              </a:solidFill>
            </a:endParaRP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Колоссальным утечкам и финансовым потерям.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Введение в предмет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ru-RU" b="1" dirty="0" smtClean="0">
                <a:solidFill>
                  <a:schemeClr val="tx1"/>
                </a:solidFill>
              </a:rPr>
              <a:t>Технология </a:t>
            </a:r>
            <a:r>
              <a:rPr lang="ru-RU" b="1" dirty="0">
                <a:solidFill>
                  <a:schemeClr val="tx1"/>
                </a:solidFill>
              </a:rPr>
              <a:t>разработки и защиты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104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dirty="0" smtClean="0">
                <a:solidFill>
                  <a:schemeClr val="tx1"/>
                </a:solidFill>
              </a:rPr>
              <a:t>	Ключевой </a:t>
            </a:r>
            <a:r>
              <a:rPr lang="ru-RU" b="1" dirty="0">
                <a:solidFill>
                  <a:schemeClr val="tx1"/>
                </a:solidFill>
              </a:rPr>
              <a:t>вывод: Разработка и защита неразделимы. Бессмысленно строить базу данных без мысли о безопасности, и невозможно защитить то, что изначально спроектировано с ошибками. Этот курс даёт комплексный подход к созданию надежного фундамента для любого IT-продукта.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Введение в предмет</a:t>
            </a:r>
            <a:r>
              <a:rPr lang="en-US" b="1" dirty="0" smtClean="0">
                <a:solidFill>
                  <a:schemeClr val="tx1"/>
                </a:solidFill>
              </a:rPr>
              <a:t>: </a:t>
            </a:r>
            <a:r>
              <a:rPr lang="ru-RU" b="1" dirty="0" smtClean="0">
                <a:solidFill>
                  <a:schemeClr val="tx1"/>
                </a:solidFill>
              </a:rPr>
              <a:t>Технология </a:t>
            </a:r>
            <a:r>
              <a:rPr lang="ru-RU" b="1" dirty="0">
                <a:solidFill>
                  <a:schemeClr val="tx1"/>
                </a:solidFill>
              </a:rPr>
              <a:t>разработки и защиты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206805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14" y="2564903"/>
            <a:ext cx="8188374" cy="4282513"/>
          </a:xfrm>
          <a:prstGeom prst="rect">
            <a:avLst/>
          </a:prstGeom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636912"/>
            <a:ext cx="6724269" cy="341782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dirty="0">
                <a:solidFill>
                  <a:schemeClr val="tx1"/>
                </a:solidFill>
              </a:rPr>
              <a:t>	Цель </a:t>
            </a:r>
            <a:r>
              <a:rPr lang="ru-RU" b="1" dirty="0" smtClean="0">
                <a:solidFill>
                  <a:schemeClr val="tx1"/>
                </a:solidFill>
              </a:rPr>
              <a:t>нашего слайда: </a:t>
            </a:r>
            <a:r>
              <a:rPr lang="ru-RU" b="1" dirty="0">
                <a:solidFill>
                  <a:schemeClr val="tx1"/>
                </a:solidFill>
              </a:rPr>
              <a:t>Показать, что базы данных — это не абстрактное понятие из учебников, а технология, которая есть в кармане у каждого из вас и с которой вы сталкиваетесь десятки раз в день</a:t>
            </a:r>
            <a:r>
              <a:rPr lang="ru-RU" b="1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solidFill>
                  <a:schemeClr val="tx1"/>
                </a:solidFill>
              </a:rPr>
              <a:t>	</a:t>
            </a:r>
            <a:r>
              <a:rPr lang="ru-RU" b="1" dirty="0" smtClean="0">
                <a:solidFill>
                  <a:schemeClr val="tx1"/>
                </a:solidFill>
              </a:rPr>
              <a:t>Слово	</a:t>
            </a:r>
            <a:r>
              <a:rPr lang="en-US" b="1" dirty="0" smtClean="0">
                <a:solidFill>
                  <a:schemeClr val="tx1"/>
                </a:solidFill>
              </a:rPr>
              <a:t>“</a:t>
            </a:r>
            <a:r>
              <a:rPr lang="ru-RU" b="1" dirty="0" smtClean="0">
                <a:solidFill>
                  <a:schemeClr val="tx1"/>
                </a:solidFill>
              </a:rPr>
              <a:t>База данных</a:t>
            </a:r>
            <a:r>
              <a:rPr lang="en-US" b="1" dirty="0" smtClean="0">
                <a:solidFill>
                  <a:schemeClr val="tx1"/>
                </a:solidFill>
              </a:rPr>
              <a:t>”</a:t>
            </a:r>
            <a:r>
              <a:rPr lang="ru-RU" b="1" dirty="0" smtClean="0">
                <a:solidFill>
                  <a:schemeClr val="tx1"/>
                </a:solidFill>
              </a:rPr>
              <a:t> звучит уже скучно и слово это уже скучно и устаревшее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r>
              <a:rPr lang="ru-RU" b="1" dirty="0" smtClean="0">
                <a:solidFill>
                  <a:schemeClr val="tx1"/>
                </a:solidFill>
              </a:rPr>
              <a:t> Поменяем его на более понятное и интересное для нас </a:t>
            </a:r>
            <a:r>
              <a:rPr lang="en-US" b="1" dirty="0" smtClean="0">
                <a:solidFill>
                  <a:schemeClr val="tx1"/>
                </a:solidFill>
              </a:rPr>
              <a:t>“</a:t>
            </a:r>
            <a:r>
              <a:rPr lang="ru-RU" b="1" dirty="0" smtClean="0">
                <a:solidFill>
                  <a:schemeClr val="tx1"/>
                </a:solidFill>
              </a:rPr>
              <a:t>Цифровая память</a:t>
            </a:r>
            <a:r>
              <a:rPr lang="en-US" b="1" dirty="0" smtClean="0">
                <a:solidFill>
                  <a:schemeClr val="tx1"/>
                </a:solidFill>
              </a:rPr>
              <a:t>”</a:t>
            </a:r>
            <a:r>
              <a:rPr lang="ru-RU" b="1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Базы данных в нашей жизни</a:t>
            </a:r>
          </a:p>
        </p:txBody>
      </p:sp>
    </p:spTree>
    <p:extLst>
      <p:ext uri="{BB962C8B-B14F-4D97-AF65-F5344CB8AC3E}">
        <p14:creationId xmlns:p14="http://schemas.microsoft.com/office/powerpoint/2010/main" val="296082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Давайте </a:t>
            </a:r>
            <a:r>
              <a:rPr lang="ru-RU" b="1" dirty="0">
                <a:solidFill>
                  <a:schemeClr val="tx1"/>
                </a:solidFill>
              </a:rPr>
              <a:t>проведем маленький эксперимент. </a:t>
            </a: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ru-RU" b="1" dirty="0" smtClean="0">
                <a:solidFill>
                  <a:schemeClr val="tx1"/>
                </a:solidFill>
              </a:rPr>
              <a:t>если </a:t>
            </a:r>
            <a:r>
              <a:rPr lang="ru-RU" b="1" dirty="0">
                <a:solidFill>
                  <a:schemeClr val="tx1"/>
                </a:solidFill>
              </a:rPr>
              <a:t>сегодня вы</a:t>
            </a:r>
            <a:r>
              <a:rPr lang="ru-RU" b="1" dirty="0" smtClean="0">
                <a:solidFill>
                  <a:schemeClr val="tx1"/>
                </a:solidFill>
              </a:rPr>
              <a:t>...</a:t>
            </a:r>
            <a:endParaRPr lang="ru-RU" b="1" dirty="0">
              <a:solidFill>
                <a:schemeClr val="tx1"/>
              </a:solidFill>
            </a:endParaRPr>
          </a:p>
          <a:p>
            <a:pPr algn="just"/>
            <a:endParaRPr lang="ru-RU" b="1" dirty="0">
              <a:solidFill>
                <a:schemeClr val="tx1"/>
              </a:solidFill>
            </a:endParaRP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"...заходили в </a:t>
            </a:r>
            <a:r>
              <a:rPr lang="ru-RU" b="1" dirty="0" err="1">
                <a:solidFill>
                  <a:schemeClr val="tx1"/>
                </a:solidFill>
              </a:rPr>
              <a:t>соцсети</a:t>
            </a:r>
            <a:r>
              <a:rPr lang="ru-RU" b="1" dirty="0">
                <a:solidFill>
                  <a:schemeClr val="tx1"/>
                </a:solidFill>
              </a:rPr>
              <a:t> (</a:t>
            </a:r>
            <a:r>
              <a:rPr lang="ru-RU" b="1" dirty="0" err="1">
                <a:solidFill>
                  <a:schemeClr val="tx1"/>
                </a:solidFill>
              </a:rPr>
              <a:t>Instagram</a:t>
            </a:r>
            <a:r>
              <a:rPr lang="ru-RU" b="1" dirty="0">
                <a:solidFill>
                  <a:schemeClr val="tx1"/>
                </a:solidFill>
              </a:rPr>
              <a:t>, VK, </a:t>
            </a:r>
            <a:r>
              <a:rPr lang="ru-RU" b="1" dirty="0" err="1">
                <a:solidFill>
                  <a:schemeClr val="tx1"/>
                </a:solidFill>
              </a:rPr>
              <a:t>Telegram</a:t>
            </a:r>
            <a:r>
              <a:rPr lang="ru-RU" b="1" dirty="0">
                <a:solidFill>
                  <a:schemeClr val="tx1"/>
                </a:solidFill>
              </a:rPr>
              <a:t>)." -&gt; Это БД.</a:t>
            </a:r>
          </a:p>
          <a:p>
            <a:pPr algn="just"/>
            <a:endParaRPr lang="ru-RU" b="1" dirty="0">
              <a:solidFill>
                <a:schemeClr val="tx1"/>
              </a:solidFill>
            </a:endParaRPr>
          </a:p>
          <a:p>
            <a:pPr algn="just"/>
            <a:r>
              <a:rPr lang="ru-RU" b="1" dirty="0" smtClean="0">
                <a:solidFill>
                  <a:schemeClr val="tx1"/>
                </a:solidFill>
              </a:rPr>
              <a:t>"...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C</a:t>
            </a:r>
            <a:r>
              <a:rPr lang="ru-RU" b="1" dirty="0" smtClean="0">
                <a:solidFill>
                  <a:schemeClr val="tx1"/>
                </a:solidFill>
              </a:rPr>
              <a:t>совершали покупку (</a:t>
            </a:r>
            <a:r>
              <a:rPr lang="en-US" b="1" dirty="0" err="1">
                <a:solidFill>
                  <a:schemeClr val="tx1"/>
                </a:solidFill>
              </a:rPr>
              <a:t>Wildberries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ru-RU" b="1" dirty="0" err="1">
                <a:solidFill>
                  <a:schemeClr val="tx1"/>
                </a:solidFill>
              </a:rPr>
              <a:t>Яндекс.Еда</a:t>
            </a:r>
            <a:r>
              <a:rPr lang="ru-RU" b="1" dirty="0">
                <a:solidFill>
                  <a:schemeClr val="tx1"/>
                </a:solidFill>
              </a:rPr>
              <a:t>)." -&gt; Это БД.</a:t>
            </a:r>
          </a:p>
          <a:p>
            <a:pPr algn="just"/>
            <a:endParaRPr lang="ru-RU" b="1" dirty="0">
              <a:solidFill>
                <a:schemeClr val="tx1"/>
              </a:solidFill>
            </a:endParaRP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"...искали </a:t>
            </a:r>
            <a:r>
              <a:rPr lang="ru-RU" b="1" dirty="0" smtClean="0">
                <a:solidFill>
                  <a:schemeClr val="tx1"/>
                </a:solidFill>
              </a:rPr>
              <a:t>маршрут в </a:t>
            </a:r>
            <a:r>
              <a:rPr lang="ru-RU" b="1" dirty="0" err="1">
                <a:solidFill>
                  <a:schemeClr val="tx1"/>
                </a:solidFill>
              </a:rPr>
              <a:t>Яндекс.Карты</a:t>
            </a:r>
            <a:r>
              <a:rPr lang="ru-RU" b="1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Google </a:t>
            </a:r>
            <a:r>
              <a:rPr lang="en-US" b="1" dirty="0" smtClean="0">
                <a:solidFill>
                  <a:schemeClr val="tx1"/>
                </a:solidFill>
              </a:rPr>
              <a:t>Maps</a:t>
            </a:r>
            <a:r>
              <a:rPr lang="ru-RU" b="1" dirty="0" smtClean="0">
                <a:solidFill>
                  <a:schemeClr val="tx1"/>
                </a:solidFill>
              </a:rPr>
              <a:t>, 2гис." </a:t>
            </a:r>
            <a:r>
              <a:rPr lang="ru-RU" b="1" dirty="0">
                <a:solidFill>
                  <a:schemeClr val="tx1"/>
                </a:solidFill>
              </a:rPr>
              <a:t>-&gt; Это БД.</a:t>
            </a:r>
          </a:p>
          <a:p>
            <a:pPr algn="just"/>
            <a:endParaRPr lang="ru-RU" b="1" dirty="0">
              <a:solidFill>
                <a:schemeClr val="tx1"/>
              </a:solidFill>
            </a:endParaRP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"...пользовались онлайн-картой (</a:t>
            </a:r>
            <a:r>
              <a:rPr lang="ru-RU" b="1" dirty="0" err="1">
                <a:solidFill>
                  <a:schemeClr val="tx1"/>
                </a:solidFill>
              </a:rPr>
              <a:t>Яндекс.Карты</a:t>
            </a:r>
            <a:r>
              <a:rPr lang="ru-RU" b="1" dirty="0">
                <a:solidFill>
                  <a:schemeClr val="tx1"/>
                </a:solidFill>
              </a:rPr>
              <a:t>, </a:t>
            </a:r>
            <a:r>
              <a:rPr lang="ru-RU" b="1" dirty="0" err="1">
                <a:solidFill>
                  <a:schemeClr val="tx1"/>
                </a:solidFill>
              </a:rPr>
              <a:t>Google</a:t>
            </a:r>
            <a:r>
              <a:rPr lang="ru-RU" b="1" dirty="0">
                <a:solidFill>
                  <a:schemeClr val="tx1"/>
                </a:solidFill>
              </a:rPr>
              <a:t> </a:t>
            </a:r>
            <a:r>
              <a:rPr lang="ru-RU" b="1" dirty="0" err="1">
                <a:solidFill>
                  <a:schemeClr val="tx1"/>
                </a:solidFill>
              </a:rPr>
              <a:t>Maps</a:t>
            </a:r>
            <a:r>
              <a:rPr lang="ru-RU" b="1" dirty="0">
                <a:solidFill>
                  <a:schemeClr val="tx1"/>
                </a:solidFill>
              </a:rPr>
              <a:t>)." -&gt; Это БД.</a:t>
            </a:r>
          </a:p>
          <a:p>
            <a:pPr algn="just"/>
            <a:endParaRPr lang="ru-RU" b="1" dirty="0">
              <a:solidFill>
                <a:schemeClr val="tx1"/>
              </a:solidFill>
            </a:endParaRP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"...заказывали еду/такси/товары онлайн." -&gt; И это тоже </a:t>
            </a:r>
            <a:r>
              <a:rPr lang="ru-RU" b="1" dirty="0" smtClean="0">
                <a:solidFill>
                  <a:schemeClr val="tx1"/>
                </a:solidFill>
              </a:rPr>
              <a:t>БД.</a:t>
            </a:r>
          </a:p>
          <a:p>
            <a:pPr marL="0" indent="0" algn="just">
              <a:buNone/>
            </a:pP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Базы данных в нашей </a:t>
            </a:r>
            <a:r>
              <a:rPr lang="ru-RU" b="1" dirty="0" smtClean="0">
                <a:solidFill>
                  <a:schemeClr val="tx1"/>
                </a:solidFill>
              </a:rPr>
              <a:t>жизни</a:t>
            </a:r>
            <a:br>
              <a:rPr lang="ru-RU" b="1" dirty="0" smtClean="0">
                <a:solidFill>
                  <a:schemeClr val="tx1"/>
                </a:solidFill>
              </a:rPr>
            </a:br>
            <a:r>
              <a:rPr lang="ru-RU" b="1" dirty="0" smtClean="0">
                <a:solidFill>
                  <a:schemeClr val="tx1"/>
                </a:solidFill>
              </a:rPr>
              <a:t>эксперимент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b="1" dirty="0">
                <a:solidFill>
                  <a:schemeClr val="tx1"/>
                </a:solidFill>
              </a:rPr>
              <a:t>Ваш смартфон:</a:t>
            </a:r>
            <a:r>
              <a:rPr lang="ru-RU" dirty="0">
                <a:solidFill>
                  <a:schemeClr val="tx1"/>
                </a:solidFill>
              </a:rPr>
              <a:t> Контакты, сообщения, фотографии — всё это локальная база данных на вашем устройстве.</a:t>
            </a: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Университет:</a:t>
            </a:r>
            <a:r>
              <a:rPr lang="ru-RU" dirty="0">
                <a:solidFill>
                  <a:schemeClr val="tx1"/>
                </a:solidFill>
              </a:rPr>
              <a:t> Расписание, электронный деканат, ведомости с оценками — это тоже БД. Ваша стипендия рассчитывается на основе данных в них!</a:t>
            </a: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Государство:</a:t>
            </a:r>
            <a:r>
              <a:rPr lang="ru-RU" dirty="0">
                <a:solidFill>
                  <a:schemeClr val="tx1"/>
                </a:solidFill>
              </a:rPr>
              <a:t> Налоги, паспорта, реестры — гигантские межведомственные базы данных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Это все БД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Базы данных в нашей </a:t>
            </a:r>
            <a:r>
              <a:rPr lang="ru-RU" b="1" dirty="0" smtClean="0">
                <a:solidFill>
                  <a:schemeClr val="tx1"/>
                </a:solidFill>
              </a:rPr>
              <a:t>жизни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757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"</a:t>
            </a:r>
            <a:r>
              <a:rPr lang="ru-RU" dirty="0">
                <a:solidFill>
                  <a:schemeClr val="tx1"/>
                </a:solidFill>
              </a:rPr>
              <a:t>Итак, что же мы получаем? Давайте зафиксируем:"</a:t>
            </a: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БД — это везде.</a:t>
            </a:r>
            <a:r>
              <a:rPr lang="ru-RU" dirty="0">
                <a:solidFill>
                  <a:schemeClr val="tx1"/>
                </a:solidFill>
              </a:rPr>
              <a:t> От развлечений до критической инфраструктуры.</a:t>
            </a: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БД — это ценность.</a:t>
            </a:r>
            <a:r>
              <a:rPr lang="ru-RU" dirty="0">
                <a:solidFill>
                  <a:schemeClr val="tx1"/>
                </a:solidFill>
              </a:rPr>
              <a:t> Самый ценный актив компаний сегодня — не станки, а именно данные их пользователей.</a:t>
            </a:r>
          </a:p>
          <a:p>
            <a:pPr algn="just"/>
            <a:r>
              <a:rPr lang="ru-RU" b="1" dirty="0">
                <a:solidFill>
                  <a:schemeClr val="tx1"/>
                </a:solidFill>
              </a:rPr>
              <a:t>БД — это ответственность.</a:t>
            </a:r>
            <a:r>
              <a:rPr lang="ru-RU" dirty="0">
                <a:solidFill>
                  <a:schemeClr val="tx1"/>
                </a:solidFill>
              </a:rPr>
              <a:t> Поломка или взлом БД банка или больницы приведет к колоссальным убыткам и проблемам. Это не просто «ой, ничего не работает», это «ой, мы теряем миллионы в минуту и подвергаем людей риску».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1"/>
                </a:solidFill>
              </a:rPr>
              <a:t>	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Базы данных в нашей </a:t>
            </a:r>
            <a:r>
              <a:rPr lang="ru-RU" b="1" dirty="0" smtClean="0">
                <a:solidFill>
                  <a:schemeClr val="tx1"/>
                </a:solidFill>
              </a:rPr>
              <a:t>жизни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41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276</TotalTime>
  <Words>254</Words>
  <Application>Microsoft Office PowerPoint</Application>
  <PresentationFormat>Экран (4:3)</PresentationFormat>
  <Paragraphs>175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Candara</vt:lpstr>
      <vt:lpstr>Symbol</vt:lpstr>
      <vt:lpstr>Волна</vt:lpstr>
      <vt:lpstr>     Технология разработки и защиты баз данных</vt:lpstr>
      <vt:lpstr>Введение в предмет: Технология разработки и защиты баз данных</vt:lpstr>
      <vt:lpstr>Введение в предмет: Технология разработки и защиты баз данных</vt:lpstr>
      <vt:lpstr>Введение в предмет: Технология разработки и защиты баз данных</vt:lpstr>
      <vt:lpstr>Введение в предмет: Технология разработки и защиты баз данных</vt:lpstr>
      <vt:lpstr>Базы данных в нашей жизни</vt:lpstr>
      <vt:lpstr>Базы данных в нашей жизни эксперимент.</vt:lpstr>
      <vt:lpstr>Базы данных в нашей жизни</vt:lpstr>
      <vt:lpstr>Базы данных в нашей жизни</vt:lpstr>
      <vt:lpstr>Базы данных в нашей жизни экспермент.</vt:lpstr>
      <vt:lpstr>Зачем нужна СУБД? Проблема хаоса данных</vt:lpstr>
      <vt:lpstr>Что такое СУБД? Определение и основные функции</vt:lpstr>
      <vt:lpstr>Что такое СУБД? Определение и основные функции</vt:lpstr>
      <vt:lpstr>Что такое СУБД? Определение и основные функции</vt:lpstr>
      <vt:lpstr>Какие бывают СУБД? Главная классификация</vt:lpstr>
      <vt:lpstr>Какие бывают СУБД? Главная классификация</vt:lpstr>
      <vt:lpstr>Какие бывают СУБД? Главная классификация</vt:lpstr>
      <vt:lpstr>Какие бывают СУБД? Главная классификация</vt:lpstr>
      <vt:lpstr>Какие бывают СУБД? Главная классификация</vt:lpstr>
      <vt:lpstr>Какую СУБД выбрать? Не война, а инструменты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Предмет: Сети и системы передачи информации</dc:title>
  <dc:creator>Laborant2</dc:creator>
  <cp:lastModifiedBy>Andrei Krasnov</cp:lastModifiedBy>
  <cp:revision>15</cp:revision>
  <dcterms:created xsi:type="dcterms:W3CDTF">2023-09-05T04:46:43Z</dcterms:created>
  <dcterms:modified xsi:type="dcterms:W3CDTF">2025-08-31T15:46:23Z</dcterms:modified>
</cp:coreProperties>
</file>