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oboto Condensed Bold" charset="1" panose="02000000000000000000"/>
      <p:regular r:id="rId15"/>
    </p:embeddedFont>
    <p:embeddedFont>
      <p:font typeface="Roboto Condensed" charset="1" panose="02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png" Type="http://schemas.openxmlformats.org/officeDocument/2006/relationships/image"/><Relationship Id="rId16" Target="../media/image18.svg" Type="http://schemas.openxmlformats.org/officeDocument/2006/relationships/image"/><Relationship Id="rId17" Target="../media/image19.png" Type="http://schemas.openxmlformats.org/officeDocument/2006/relationships/image"/><Relationship Id="rId18" Target="../media/image20.svg" Type="http://schemas.openxmlformats.org/officeDocument/2006/relationships/image"/><Relationship Id="rId19" Target="../media/image21.png" Type="http://schemas.openxmlformats.org/officeDocument/2006/relationships/image"/><Relationship Id="rId2" Target="../media/image8.png" Type="http://schemas.openxmlformats.org/officeDocument/2006/relationships/image"/><Relationship Id="rId20" Target="../media/image22.svg" Type="http://schemas.openxmlformats.org/officeDocument/2006/relationships/image"/><Relationship Id="rId21" Target="../media/image23.png" Type="http://schemas.openxmlformats.org/officeDocument/2006/relationships/image"/><Relationship Id="rId22" Target="../media/image24.svg" Type="http://schemas.openxmlformats.org/officeDocument/2006/relationships/image"/><Relationship Id="rId23" Target="../media/image25.png" Type="http://schemas.openxmlformats.org/officeDocument/2006/relationships/image"/><Relationship Id="rId24" Target="../media/image26.svg" Type="http://schemas.openxmlformats.org/officeDocument/2006/relationships/image"/><Relationship Id="rId25" Target="../media/image27.png" Type="http://schemas.openxmlformats.org/officeDocument/2006/relationships/image"/><Relationship Id="rId26" Target="../media/image28.svg" Type="http://schemas.openxmlformats.org/officeDocument/2006/relationships/image"/><Relationship Id="rId27" Target="../media/image29.png" Type="http://schemas.openxmlformats.org/officeDocument/2006/relationships/image"/><Relationship Id="rId28" Target="../media/image30.sv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 Id="rId8" Target="../media/image3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11" Target="../media/image53.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603150" y="10287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80402" y="1299018"/>
            <a:ext cx="6101647" cy="6040631"/>
          </a:xfrm>
          <a:custGeom>
            <a:avLst/>
            <a:gdLst/>
            <a:ahLst/>
            <a:cxnLst/>
            <a:rect r="r" b="b" t="t" l="l"/>
            <a:pathLst>
              <a:path h="6040631" w="6101647">
                <a:moveTo>
                  <a:pt x="0" y="0"/>
                </a:moveTo>
                <a:lnTo>
                  <a:pt x="6101647" y="0"/>
                </a:lnTo>
                <a:lnTo>
                  <a:pt x="6101647" y="6040631"/>
                </a:lnTo>
                <a:lnTo>
                  <a:pt x="0" y="60406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6375061"/>
            <a:ext cx="12250130" cy="1544193"/>
          </a:xfrm>
          <a:prstGeom prst="rect">
            <a:avLst/>
          </a:prstGeom>
        </p:spPr>
        <p:txBody>
          <a:bodyPr anchor="t" rtlCol="false" tIns="0" lIns="0" bIns="0" rIns="0">
            <a:spAutoFit/>
          </a:bodyPr>
          <a:lstStyle/>
          <a:p>
            <a:pPr algn="l">
              <a:lnSpc>
                <a:spcPts val="12050"/>
              </a:lnSpc>
            </a:pPr>
            <a:r>
              <a:rPr lang="en-US" b="true" sz="10299">
                <a:solidFill>
                  <a:srgbClr val="637EFF"/>
                </a:solidFill>
                <a:latin typeface="Roboto Condensed Bold"/>
                <a:ea typeface="Roboto Condensed Bold"/>
                <a:cs typeface="Roboto Condensed Bold"/>
                <a:sym typeface="Roboto Condensed Bold"/>
              </a:rPr>
              <a:t>GESTION DES RISQUES </a:t>
            </a:r>
          </a:p>
        </p:txBody>
      </p:sp>
      <p:sp>
        <p:nvSpPr>
          <p:cNvPr name="TextBox 6" id="6"/>
          <p:cNvSpPr txBox="true"/>
          <p:nvPr/>
        </p:nvSpPr>
        <p:spPr>
          <a:xfrm rot="0">
            <a:off x="1028700" y="7733729"/>
            <a:ext cx="10262777" cy="2470025"/>
          </a:xfrm>
          <a:prstGeom prst="rect">
            <a:avLst/>
          </a:prstGeom>
        </p:spPr>
        <p:txBody>
          <a:bodyPr anchor="t" rtlCol="false" tIns="0" lIns="0" bIns="0" rIns="0">
            <a:spAutoFit/>
          </a:bodyPr>
          <a:lstStyle/>
          <a:p>
            <a:pPr algn="l">
              <a:lnSpc>
                <a:spcPts val="9711"/>
              </a:lnSpc>
            </a:pPr>
            <a:r>
              <a:rPr lang="en-US" b="true" sz="8300">
                <a:solidFill>
                  <a:srgbClr val="B2DEFF"/>
                </a:solidFill>
                <a:latin typeface="Roboto Condensed Bold"/>
                <a:ea typeface="Roboto Condensed Bold"/>
                <a:cs typeface="Roboto Condensed Bold"/>
                <a:sym typeface="Roboto Condensed Bold"/>
              </a:rPr>
              <a:t>DE CONTREPARTIE SUR BLOCKCHAIN</a:t>
            </a:r>
          </a:p>
        </p:txBody>
      </p:sp>
      <p:sp>
        <p:nvSpPr>
          <p:cNvPr name="Freeform 7" id="7"/>
          <p:cNvSpPr/>
          <p:nvPr/>
        </p:nvSpPr>
        <p:spPr>
          <a:xfrm flipH="false" flipV="false" rot="0">
            <a:off x="0" y="-27554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grpSp>
        <p:nvGrpSpPr>
          <p:cNvPr name="Group 2" id="2"/>
          <p:cNvGrpSpPr/>
          <p:nvPr/>
        </p:nvGrpSpPr>
        <p:grpSpPr>
          <a:xfrm rot="0">
            <a:off x="-2335550" y="1525475"/>
            <a:ext cx="22959100" cy="7236050"/>
            <a:chOff x="0" y="0"/>
            <a:chExt cx="6046841" cy="1905791"/>
          </a:xfrm>
        </p:grpSpPr>
        <p:sp>
          <p:nvSpPr>
            <p:cNvPr name="Freeform 3" id="3"/>
            <p:cNvSpPr/>
            <p:nvPr/>
          </p:nvSpPr>
          <p:spPr>
            <a:xfrm flipH="false" flipV="false" rot="0">
              <a:off x="0" y="0"/>
              <a:ext cx="6046841" cy="1905791"/>
            </a:xfrm>
            <a:custGeom>
              <a:avLst/>
              <a:gdLst/>
              <a:ahLst/>
              <a:cxnLst/>
              <a:rect r="r" b="b" t="t" l="l"/>
              <a:pathLst>
                <a:path h="1905791" w="6046841">
                  <a:moveTo>
                    <a:pt x="0" y="0"/>
                  </a:moveTo>
                  <a:lnTo>
                    <a:pt x="6046841" y="0"/>
                  </a:lnTo>
                  <a:lnTo>
                    <a:pt x="6046841" y="1905791"/>
                  </a:lnTo>
                  <a:lnTo>
                    <a:pt x="0" y="1905791"/>
                  </a:lnTo>
                  <a:close/>
                </a:path>
              </a:pathLst>
            </a:custGeom>
            <a:solidFill>
              <a:srgbClr val="434871"/>
            </a:solidFill>
          </p:spPr>
        </p:sp>
        <p:sp>
          <p:nvSpPr>
            <p:cNvPr name="TextBox 4" id="4"/>
            <p:cNvSpPr txBox="true"/>
            <p:nvPr/>
          </p:nvSpPr>
          <p:spPr>
            <a:xfrm>
              <a:off x="0" y="-38100"/>
              <a:ext cx="6046841" cy="194389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4392953" y="1543050"/>
            <a:ext cx="8337884" cy="7200900"/>
          </a:xfrm>
          <a:custGeom>
            <a:avLst/>
            <a:gdLst/>
            <a:ahLst/>
            <a:cxnLst/>
            <a:rect r="r" b="b" t="t" l="l"/>
            <a:pathLst>
              <a:path h="7200900" w="8337884">
                <a:moveTo>
                  <a:pt x="0" y="0"/>
                </a:moveTo>
                <a:lnTo>
                  <a:pt x="8337885" y="0"/>
                </a:lnTo>
                <a:lnTo>
                  <a:pt x="8337885"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4950" y="3086100"/>
            <a:ext cx="6462979" cy="4114800"/>
          </a:xfrm>
          <a:custGeom>
            <a:avLst/>
            <a:gdLst/>
            <a:ahLst/>
            <a:cxnLst/>
            <a:rect r="r" b="b" t="t" l="l"/>
            <a:pathLst>
              <a:path h="4114800" w="6462979">
                <a:moveTo>
                  <a:pt x="0" y="0"/>
                </a:moveTo>
                <a:lnTo>
                  <a:pt x="6462979" y="0"/>
                </a:lnTo>
                <a:lnTo>
                  <a:pt x="64629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373274" y="-2930750"/>
            <a:ext cx="6656150" cy="6581268"/>
          </a:xfrm>
          <a:custGeom>
            <a:avLst/>
            <a:gdLst/>
            <a:ahLst/>
            <a:cxnLst/>
            <a:rect r="r" b="b" t="t" l="l"/>
            <a:pathLst>
              <a:path h="6581268" w="6656150">
                <a:moveTo>
                  <a:pt x="6656149" y="0"/>
                </a:moveTo>
                <a:lnTo>
                  <a:pt x="0" y="0"/>
                </a:lnTo>
                <a:lnTo>
                  <a:pt x="0" y="6581268"/>
                </a:lnTo>
                <a:lnTo>
                  <a:pt x="6656149" y="6581268"/>
                </a:lnTo>
                <a:lnTo>
                  <a:pt x="665614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373274" y="7726991"/>
            <a:ext cx="6656150" cy="6581268"/>
          </a:xfrm>
          <a:custGeom>
            <a:avLst/>
            <a:gdLst/>
            <a:ahLst/>
            <a:cxnLst/>
            <a:rect r="r" b="b" t="t" l="l"/>
            <a:pathLst>
              <a:path h="6581268" w="6656150">
                <a:moveTo>
                  <a:pt x="6656149" y="0"/>
                </a:moveTo>
                <a:lnTo>
                  <a:pt x="0" y="0"/>
                </a:lnTo>
                <a:lnTo>
                  <a:pt x="0" y="6581268"/>
                </a:lnTo>
                <a:lnTo>
                  <a:pt x="6656149" y="6581268"/>
                </a:lnTo>
                <a:lnTo>
                  <a:pt x="665614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474883" y="-3612481"/>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474883" y="8502863"/>
            <a:ext cx="5568835" cy="5513146"/>
          </a:xfrm>
          <a:custGeom>
            <a:avLst/>
            <a:gdLst/>
            <a:ahLst/>
            <a:cxnLst/>
            <a:rect r="r" b="b" t="t" l="l"/>
            <a:pathLst>
              <a:path h="5513146" w="5568835">
                <a:moveTo>
                  <a:pt x="0" y="0"/>
                </a:moveTo>
                <a:lnTo>
                  <a:pt x="5568834" y="0"/>
                </a:lnTo>
                <a:lnTo>
                  <a:pt x="5568834" y="5513146"/>
                </a:lnTo>
                <a:lnTo>
                  <a:pt x="0" y="5513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028700" y="4707573"/>
            <a:ext cx="4747682" cy="919480"/>
          </a:xfrm>
          <a:prstGeom prst="rect">
            <a:avLst/>
          </a:prstGeom>
        </p:spPr>
        <p:txBody>
          <a:bodyPr anchor="t" rtlCol="false" tIns="0" lIns="0" bIns="0" rIns="0">
            <a:spAutoFit/>
          </a:bodyPr>
          <a:lstStyle/>
          <a:p>
            <a:pPr algn="ctr">
              <a:lnSpc>
                <a:spcPts val="7039"/>
              </a:lnSpc>
            </a:pPr>
            <a:r>
              <a:rPr lang="en-US" b="true" sz="6399">
                <a:solidFill>
                  <a:srgbClr val="FFFFFF"/>
                </a:solidFill>
                <a:latin typeface="Roboto Condensed Bold"/>
                <a:ea typeface="Roboto Condensed Bold"/>
                <a:cs typeface="Roboto Condensed Bold"/>
                <a:sym typeface="Roboto Condensed Bold"/>
              </a:rPr>
              <a:t>Technologies</a:t>
            </a:r>
          </a:p>
        </p:txBody>
      </p:sp>
      <p:sp>
        <p:nvSpPr>
          <p:cNvPr name="Freeform 12" id="12"/>
          <p:cNvSpPr/>
          <p:nvPr/>
        </p:nvSpPr>
        <p:spPr>
          <a:xfrm flipH="false" flipV="false" rot="0">
            <a:off x="5480737" y="2164128"/>
            <a:ext cx="959784" cy="1560625"/>
          </a:xfrm>
          <a:custGeom>
            <a:avLst/>
            <a:gdLst/>
            <a:ahLst/>
            <a:cxnLst/>
            <a:rect r="r" b="b" t="t" l="l"/>
            <a:pathLst>
              <a:path h="1560625" w="959784">
                <a:moveTo>
                  <a:pt x="0" y="0"/>
                </a:moveTo>
                <a:lnTo>
                  <a:pt x="959784" y="0"/>
                </a:lnTo>
                <a:lnTo>
                  <a:pt x="959784" y="1560625"/>
                </a:lnTo>
                <a:lnTo>
                  <a:pt x="0" y="15606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126574" y="2217541"/>
            <a:ext cx="4895980" cy="1033700"/>
          </a:xfrm>
          <a:custGeom>
            <a:avLst/>
            <a:gdLst/>
            <a:ahLst/>
            <a:cxnLst/>
            <a:rect r="r" b="b" t="t" l="l"/>
            <a:pathLst>
              <a:path h="1033700" w="4895980">
                <a:moveTo>
                  <a:pt x="0" y="0"/>
                </a:moveTo>
                <a:lnTo>
                  <a:pt x="4895980" y="0"/>
                </a:lnTo>
                <a:lnTo>
                  <a:pt x="4895980" y="1033700"/>
                </a:lnTo>
                <a:lnTo>
                  <a:pt x="0" y="1033700"/>
                </a:lnTo>
                <a:lnTo>
                  <a:pt x="0" y="0"/>
                </a:lnTo>
                <a:close/>
              </a:path>
            </a:pathLst>
          </a:custGeom>
          <a:blipFill>
            <a:blip r:embed="rId12">
              <a:extLst>
                <a:ext uri="{96DAC541-7B7A-43D3-8B79-37D633B846F1}">
                  <asvg:svgBlip xmlns:asvg="http://schemas.microsoft.com/office/drawing/2016/SVG/main" r:embed="rId13"/>
                </a:ext>
              </a:extLst>
            </a:blip>
            <a:stretch>
              <a:fillRect l="0" t="0" r="-40879" b="-2719"/>
            </a:stretch>
          </a:blipFill>
        </p:spPr>
      </p:sp>
      <p:sp>
        <p:nvSpPr>
          <p:cNvPr name="Freeform 14" id="14"/>
          <p:cNvSpPr/>
          <p:nvPr/>
        </p:nvSpPr>
        <p:spPr>
          <a:xfrm flipH="false" flipV="false" rot="0">
            <a:off x="6970541" y="3461291"/>
            <a:ext cx="4346917" cy="1976535"/>
          </a:xfrm>
          <a:custGeom>
            <a:avLst/>
            <a:gdLst/>
            <a:ahLst/>
            <a:cxnLst/>
            <a:rect r="r" b="b" t="t" l="l"/>
            <a:pathLst>
              <a:path h="1976535" w="4346917">
                <a:moveTo>
                  <a:pt x="0" y="0"/>
                </a:moveTo>
                <a:lnTo>
                  <a:pt x="4346918" y="0"/>
                </a:lnTo>
                <a:lnTo>
                  <a:pt x="4346918" y="1976534"/>
                </a:lnTo>
                <a:lnTo>
                  <a:pt x="0" y="1976534"/>
                </a:lnTo>
                <a:lnTo>
                  <a:pt x="0" y="0"/>
                </a:lnTo>
                <a:close/>
              </a:path>
            </a:pathLst>
          </a:custGeom>
          <a:blipFill>
            <a:blip r:embed="rId14"/>
            <a:stretch>
              <a:fillRect l="0" t="0" r="0" b="0"/>
            </a:stretch>
          </a:blipFill>
        </p:spPr>
      </p:sp>
      <p:sp>
        <p:nvSpPr>
          <p:cNvPr name="Freeform 15" id="15"/>
          <p:cNvSpPr/>
          <p:nvPr/>
        </p:nvSpPr>
        <p:spPr>
          <a:xfrm flipH="false" flipV="false" rot="0">
            <a:off x="13165473" y="7280392"/>
            <a:ext cx="4093827" cy="893199"/>
          </a:xfrm>
          <a:custGeom>
            <a:avLst/>
            <a:gdLst/>
            <a:ahLst/>
            <a:cxnLst/>
            <a:rect r="r" b="b" t="t" l="l"/>
            <a:pathLst>
              <a:path h="893199" w="4093827">
                <a:moveTo>
                  <a:pt x="0" y="0"/>
                </a:moveTo>
                <a:lnTo>
                  <a:pt x="4093827" y="0"/>
                </a:lnTo>
                <a:lnTo>
                  <a:pt x="4093827" y="893198"/>
                </a:lnTo>
                <a:lnTo>
                  <a:pt x="0" y="89319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12824531" y="2158655"/>
            <a:ext cx="4833956" cy="927445"/>
          </a:xfrm>
          <a:custGeom>
            <a:avLst/>
            <a:gdLst/>
            <a:ahLst/>
            <a:cxnLst/>
            <a:rect r="r" b="b" t="t" l="l"/>
            <a:pathLst>
              <a:path h="927445" w="4833956">
                <a:moveTo>
                  <a:pt x="0" y="0"/>
                </a:moveTo>
                <a:lnTo>
                  <a:pt x="4833955" y="0"/>
                </a:lnTo>
                <a:lnTo>
                  <a:pt x="4833955" y="927445"/>
                </a:lnTo>
                <a:lnTo>
                  <a:pt x="0" y="92744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7" id="17"/>
          <p:cNvSpPr/>
          <p:nvPr/>
        </p:nvSpPr>
        <p:spPr>
          <a:xfrm flipH="false" flipV="false" rot="0">
            <a:off x="12022554" y="3528584"/>
            <a:ext cx="1353825" cy="1909241"/>
          </a:xfrm>
          <a:custGeom>
            <a:avLst/>
            <a:gdLst/>
            <a:ahLst/>
            <a:cxnLst/>
            <a:rect r="r" b="b" t="t" l="l"/>
            <a:pathLst>
              <a:path h="1909241" w="1353825">
                <a:moveTo>
                  <a:pt x="0" y="0"/>
                </a:moveTo>
                <a:lnTo>
                  <a:pt x="1353825" y="0"/>
                </a:lnTo>
                <a:lnTo>
                  <a:pt x="1353825" y="1909241"/>
                </a:lnTo>
                <a:lnTo>
                  <a:pt x="0" y="190924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8" id="18"/>
          <p:cNvSpPr/>
          <p:nvPr/>
        </p:nvSpPr>
        <p:spPr>
          <a:xfrm flipH="false" flipV="false" rot="0">
            <a:off x="14474883" y="3743395"/>
            <a:ext cx="2569193" cy="2800210"/>
          </a:xfrm>
          <a:custGeom>
            <a:avLst/>
            <a:gdLst/>
            <a:ahLst/>
            <a:cxnLst/>
            <a:rect r="r" b="b" t="t" l="l"/>
            <a:pathLst>
              <a:path h="2800210" w="2569193">
                <a:moveTo>
                  <a:pt x="0" y="0"/>
                </a:moveTo>
                <a:lnTo>
                  <a:pt x="2569192" y="0"/>
                </a:lnTo>
                <a:lnTo>
                  <a:pt x="2569192" y="2800210"/>
                </a:lnTo>
                <a:lnTo>
                  <a:pt x="0" y="280021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9" id="19"/>
          <p:cNvSpPr/>
          <p:nvPr/>
        </p:nvSpPr>
        <p:spPr>
          <a:xfrm flipH="false" flipV="false" rot="0">
            <a:off x="10576855" y="6254221"/>
            <a:ext cx="1893357" cy="1893357"/>
          </a:xfrm>
          <a:custGeom>
            <a:avLst/>
            <a:gdLst/>
            <a:ahLst/>
            <a:cxnLst/>
            <a:rect r="r" b="b" t="t" l="l"/>
            <a:pathLst>
              <a:path h="1893357" w="1893357">
                <a:moveTo>
                  <a:pt x="0" y="0"/>
                </a:moveTo>
                <a:lnTo>
                  <a:pt x="1893358" y="0"/>
                </a:lnTo>
                <a:lnTo>
                  <a:pt x="1893358" y="1893358"/>
                </a:lnTo>
                <a:lnTo>
                  <a:pt x="0" y="1893358"/>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0" id="20"/>
          <p:cNvSpPr/>
          <p:nvPr/>
        </p:nvSpPr>
        <p:spPr>
          <a:xfrm flipH="false" flipV="false" rot="0">
            <a:off x="4141267" y="7280392"/>
            <a:ext cx="3638723" cy="1018842"/>
          </a:xfrm>
          <a:custGeom>
            <a:avLst/>
            <a:gdLst/>
            <a:ahLst/>
            <a:cxnLst/>
            <a:rect r="r" b="b" t="t" l="l"/>
            <a:pathLst>
              <a:path h="1018842" w="3638723">
                <a:moveTo>
                  <a:pt x="0" y="0"/>
                </a:moveTo>
                <a:lnTo>
                  <a:pt x="3638723" y="0"/>
                </a:lnTo>
                <a:lnTo>
                  <a:pt x="3638723" y="1018842"/>
                </a:lnTo>
                <a:lnTo>
                  <a:pt x="0" y="101884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1" id="21"/>
          <p:cNvSpPr/>
          <p:nvPr/>
        </p:nvSpPr>
        <p:spPr>
          <a:xfrm flipH="false" flipV="false" rot="0">
            <a:off x="8000716" y="5756681"/>
            <a:ext cx="1573848" cy="1573848"/>
          </a:xfrm>
          <a:custGeom>
            <a:avLst/>
            <a:gdLst/>
            <a:ahLst/>
            <a:cxnLst/>
            <a:rect r="r" b="b" t="t" l="l"/>
            <a:pathLst>
              <a:path h="1573848" w="1573848">
                <a:moveTo>
                  <a:pt x="0" y="0"/>
                </a:moveTo>
                <a:lnTo>
                  <a:pt x="1573848" y="0"/>
                </a:lnTo>
                <a:lnTo>
                  <a:pt x="1573848" y="1573848"/>
                </a:lnTo>
                <a:lnTo>
                  <a:pt x="0" y="157384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974635" y="2637611"/>
            <a:ext cx="2583045" cy="2298910"/>
          </a:xfrm>
          <a:custGeom>
            <a:avLst/>
            <a:gdLst/>
            <a:ahLst/>
            <a:cxnLst/>
            <a:rect r="r" b="b" t="t" l="l"/>
            <a:pathLst>
              <a:path h="2298910" w="2583045">
                <a:moveTo>
                  <a:pt x="0" y="0"/>
                </a:moveTo>
                <a:lnTo>
                  <a:pt x="2583045" y="0"/>
                </a:lnTo>
                <a:lnTo>
                  <a:pt x="2583045" y="2298911"/>
                </a:lnTo>
                <a:lnTo>
                  <a:pt x="0" y="2298911"/>
                </a:lnTo>
                <a:lnTo>
                  <a:pt x="0" y="0"/>
                </a:lnTo>
                <a:close/>
              </a:path>
            </a:pathLst>
          </a:custGeom>
          <a:blipFill>
            <a:blip r:embed="rId6"/>
            <a:stretch>
              <a:fillRect l="0" t="0" r="0" b="0"/>
            </a:stretch>
          </a:blipFill>
        </p:spPr>
      </p:sp>
      <p:sp>
        <p:nvSpPr>
          <p:cNvPr name="Freeform 7" id="7"/>
          <p:cNvSpPr/>
          <p:nvPr/>
        </p:nvSpPr>
        <p:spPr>
          <a:xfrm flipH="false" flipV="false" rot="0">
            <a:off x="1836214" y="2178155"/>
            <a:ext cx="2623896" cy="2758366"/>
          </a:xfrm>
          <a:custGeom>
            <a:avLst/>
            <a:gdLst/>
            <a:ahLst/>
            <a:cxnLst/>
            <a:rect r="r" b="b" t="t" l="l"/>
            <a:pathLst>
              <a:path h="2758366" w="2623896">
                <a:moveTo>
                  <a:pt x="0" y="0"/>
                </a:moveTo>
                <a:lnTo>
                  <a:pt x="2623896" y="0"/>
                </a:lnTo>
                <a:lnTo>
                  <a:pt x="2623896" y="2758367"/>
                </a:lnTo>
                <a:lnTo>
                  <a:pt x="0" y="2758367"/>
                </a:lnTo>
                <a:lnTo>
                  <a:pt x="0" y="0"/>
                </a:lnTo>
                <a:close/>
              </a:path>
            </a:pathLst>
          </a:custGeom>
          <a:blipFill>
            <a:blip r:embed="rId7"/>
            <a:stretch>
              <a:fillRect l="0" t="0" r="0" b="0"/>
            </a:stretch>
          </a:blipFill>
        </p:spPr>
      </p:sp>
      <p:sp>
        <p:nvSpPr>
          <p:cNvPr name="Freeform 8" id="8"/>
          <p:cNvSpPr/>
          <p:nvPr/>
        </p:nvSpPr>
        <p:spPr>
          <a:xfrm flipH="false" flipV="false" rot="0">
            <a:off x="13574707" y="2637611"/>
            <a:ext cx="2865014" cy="2105786"/>
          </a:xfrm>
          <a:custGeom>
            <a:avLst/>
            <a:gdLst/>
            <a:ahLst/>
            <a:cxnLst/>
            <a:rect r="r" b="b" t="t" l="l"/>
            <a:pathLst>
              <a:path h="2105786" w="2865014">
                <a:moveTo>
                  <a:pt x="0" y="0"/>
                </a:moveTo>
                <a:lnTo>
                  <a:pt x="2865014" y="0"/>
                </a:lnTo>
                <a:lnTo>
                  <a:pt x="2865014" y="2105786"/>
                </a:lnTo>
                <a:lnTo>
                  <a:pt x="0" y="2105786"/>
                </a:lnTo>
                <a:lnTo>
                  <a:pt x="0" y="0"/>
                </a:lnTo>
                <a:close/>
              </a:path>
            </a:pathLst>
          </a:custGeom>
          <a:blipFill>
            <a:blip r:embed="rId8"/>
            <a:stretch>
              <a:fillRect l="0" t="0" r="0" b="0"/>
            </a:stretch>
          </a:blipFill>
        </p:spPr>
      </p:sp>
      <p:sp>
        <p:nvSpPr>
          <p:cNvPr name="TextBox 9" id="9"/>
          <p:cNvSpPr txBox="true"/>
          <p:nvPr/>
        </p:nvSpPr>
        <p:spPr>
          <a:xfrm rot="0">
            <a:off x="766540" y="5153025"/>
            <a:ext cx="4851888" cy="59626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Risque de Contrepartie</a:t>
            </a:r>
          </a:p>
        </p:txBody>
      </p:sp>
      <p:sp>
        <p:nvSpPr>
          <p:cNvPr name="TextBox 10" id="10"/>
          <p:cNvSpPr txBox="true"/>
          <p:nvPr/>
        </p:nvSpPr>
        <p:spPr>
          <a:xfrm rot="0">
            <a:off x="7654554" y="5153025"/>
            <a:ext cx="3223207" cy="59626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Blockchain</a:t>
            </a:r>
          </a:p>
        </p:txBody>
      </p:sp>
      <p:sp>
        <p:nvSpPr>
          <p:cNvPr name="TextBox 11" id="11"/>
          <p:cNvSpPr txBox="true"/>
          <p:nvPr/>
        </p:nvSpPr>
        <p:spPr>
          <a:xfrm rot="0">
            <a:off x="13216514" y="5153025"/>
            <a:ext cx="3223207" cy="118681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Contrat Intélligent </a:t>
            </a:r>
          </a:p>
        </p:txBody>
      </p:sp>
      <p:sp>
        <p:nvSpPr>
          <p:cNvPr name="TextBox 12" id="12"/>
          <p:cNvSpPr txBox="true"/>
          <p:nvPr/>
        </p:nvSpPr>
        <p:spPr>
          <a:xfrm rot="0">
            <a:off x="1273015" y="5739765"/>
            <a:ext cx="3838939" cy="17735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Probabilité qu'une contrepartie ne respecte pas ses engagements financiers.</a:t>
            </a:r>
          </a:p>
        </p:txBody>
      </p:sp>
      <p:sp>
        <p:nvSpPr>
          <p:cNvPr name="TextBox 13" id="13"/>
          <p:cNvSpPr txBox="true"/>
          <p:nvPr/>
        </p:nvSpPr>
        <p:spPr>
          <a:xfrm rot="0">
            <a:off x="7346688" y="5739765"/>
            <a:ext cx="3838939" cy="133540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Technologie de registre distribué, immuable et transparent.</a:t>
            </a:r>
          </a:p>
        </p:txBody>
      </p:sp>
      <p:sp>
        <p:nvSpPr>
          <p:cNvPr name="TextBox 14" id="14"/>
          <p:cNvSpPr txBox="true"/>
          <p:nvPr/>
        </p:nvSpPr>
        <p:spPr>
          <a:xfrm rot="0">
            <a:off x="12909652" y="6407679"/>
            <a:ext cx="3838939" cy="26498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Programme autonome qui exécute automatiquement des actions définies lorsqu’un ensemble de conditions est rempli.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grpSp>
        <p:nvGrpSpPr>
          <p:cNvPr name="Group 2" id="2"/>
          <p:cNvGrpSpPr/>
          <p:nvPr/>
        </p:nvGrpSpPr>
        <p:grpSpPr>
          <a:xfrm rot="0">
            <a:off x="1172686" y="1028700"/>
            <a:ext cx="5154788" cy="7379877"/>
            <a:chOff x="0" y="0"/>
            <a:chExt cx="10591800" cy="15163800"/>
          </a:xfrm>
        </p:grpSpPr>
        <p:sp>
          <p:nvSpPr>
            <p:cNvPr name="Freeform 3" id="3"/>
            <p:cNvSpPr/>
            <p:nvPr/>
          </p:nvSpPr>
          <p:spPr>
            <a:xfrm flipH="false" flipV="false" rot="0">
              <a:off x="0" y="0"/>
              <a:ext cx="10591800" cy="15163800"/>
            </a:xfrm>
            <a:custGeom>
              <a:avLst/>
              <a:gdLst/>
              <a:ahLst/>
              <a:cxnLst/>
              <a:rect r="r" b="b" t="t" l="l"/>
              <a:pathLst>
                <a:path h="15163800" w="10591800">
                  <a:moveTo>
                    <a:pt x="10591800" y="254000"/>
                  </a:moveTo>
                  <a:lnTo>
                    <a:pt x="10591800" y="14909800"/>
                  </a:lnTo>
                  <a:cubicBezTo>
                    <a:pt x="10591800" y="15050136"/>
                    <a:pt x="10478135" y="15163800"/>
                    <a:pt x="10337800" y="15163800"/>
                  </a:cubicBezTo>
                  <a:lnTo>
                    <a:pt x="254000" y="15163800"/>
                  </a:lnTo>
                  <a:cubicBezTo>
                    <a:pt x="113665" y="15163800"/>
                    <a:pt x="0" y="15050136"/>
                    <a:pt x="0" y="14909800"/>
                  </a:cubicBezTo>
                  <a:lnTo>
                    <a:pt x="0" y="254000"/>
                  </a:lnTo>
                  <a:cubicBezTo>
                    <a:pt x="0" y="113665"/>
                    <a:pt x="113665" y="0"/>
                    <a:pt x="254000" y="0"/>
                  </a:cubicBezTo>
                  <a:lnTo>
                    <a:pt x="10337800" y="0"/>
                  </a:lnTo>
                  <a:cubicBezTo>
                    <a:pt x="10478135" y="0"/>
                    <a:pt x="10591800" y="113665"/>
                    <a:pt x="10591800" y="254000"/>
                  </a:cubicBezTo>
                  <a:close/>
                </a:path>
              </a:pathLst>
            </a:custGeom>
            <a:blipFill>
              <a:blip r:embed="rId2"/>
              <a:stretch>
                <a:fillRect l="-196046" t="0" r="-31188" b="0"/>
              </a:stretch>
            </a:blipFill>
          </p:spPr>
        </p:sp>
      </p:grpSp>
      <p:grpSp>
        <p:nvGrpSpPr>
          <p:cNvPr name="Group 4" id="4"/>
          <p:cNvGrpSpPr/>
          <p:nvPr/>
        </p:nvGrpSpPr>
        <p:grpSpPr>
          <a:xfrm rot="-3652496">
            <a:off x="-368345" y="4492337"/>
            <a:ext cx="7165709" cy="12278409"/>
            <a:chOff x="0" y="0"/>
            <a:chExt cx="1887265" cy="3233820"/>
          </a:xfrm>
        </p:grpSpPr>
        <p:sp>
          <p:nvSpPr>
            <p:cNvPr name="Freeform 5" id="5"/>
            <p:cNvSpPr/>
            <p:nvPr/>
          </p:nvSpPr>
          <p:spPr>
            <a:xfrm flipH="false" flipV="false" rot="0">
              <a:off x="0" y="0"/>
              <a:ext cx="1887265" cy="3233819"/>
            </a:xfrm>
            <a:custGeom>
              <a:avLst/>
              <a:gdLst/>
              <a:ahLst/>
              <a:cxnLst/>
              <a:rect r="r" b="b" t="t" l="l"/>
              <a:pathLst>
                <a:path h="3233819" w="1887265">
                  <a:moveTo>
                    <a:pt x="0" y="0"/>
                  </a:moveTo>
                  <a:lnTo>
                    <a:pt x="1887265" y="0"/>
                  </a:lnTo>
                  <a:lnTo>
                    <a:pt x="1887265" y="3233819"/>
                  </a:lnTo>
                  <a:lnTo>
                    <a:pt x="0" y="3233819"/>
                  </a:lnTo>
                  <a:close/>
                </a:path>
              </a:pathLst>
            </a:custGeom>
            <a:solidFill>
              <a:srgbClr val="15214B"/>
            </a:solidFill>
          </p:spPr>
        </p:sp>
        <p:sp>
          <p:nvSpPr>
            <p:cNvPr name="TextBox 6" id="6"/>
            <p:cNvSpPr txBox="true"/>
            <p:nvPr/>
          </p:nvSpPr>
          <p:spPr>
            <a:xfrm>
              <a:off x="0" y="-38100"/>
              <a:ext cx="1887265" cy="327192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3892288" y="5534744"/>
            <a:ext cx="10309576" cy="10193594"/>
          </a:xfrm>
          <a:custGeom>
            <a:avLst/>
            <a:gdLst/>
            <a:ahLst/>
            <a:cxnLst/>
            <a:rect r="r" b="b" t="t" l="l"/>
            <a:pathLst>
              <a:path h="10193594" w="10309576">
                <a:moveTo>
                  <a:pt x="0" y="0"/>
                </a:moveTo>
                <a:lnTo>
                  <a:pt x="10309576" y="0"/>
                </a:lnTo>
                <a:lnTo>
                  <a:pt x="10309576" y="10193594"/>
                </a:lnTo>
                <a:lnTo>
                  <a:pt x="0" y="10193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18339" y="7218973"/>
            <a:ext cx="6894077" cy="6825136"/>
          </a:xfrm>
          <a:custGeom>
            <a:avLst/>
            <a:gdLst/>
            <a:ahLst/>
            <a:cxnLst/>
            <a:rect r="r" b="b" t="t" l="l"/>
            <a:pathLst>
              <a:path h="6825136" w="6894077">
                <a:moveTo>
                  <a:pt x="0" y="0"/>
                </a:moveTo>
                <a:lnTo>
                  <a:pt x="6894078" y="0"/>
                </a:lnTo>
                <a:lnTo>
                  <a:pt x="6894078" y="6825136"/>
                </a:lnTo>
                <a:lnTo>
                  <a:pt x="0" y="68251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7032836" y="-552065"/>
            <a:ext cx="3193464" cy="3161529"/>
          </a:xfrm>
          <a:custGeom>
            <a:avLst/>
            <a:gdLst/>
            <a:ahLst/>
            <a:cxnLst/>
            <a:rect r="r" b="b" t="t" l="l"/>
            <a:pathLst>
              <a:path h="3161529" w="3193464">
                <a:moveTo>
                  <a:pt x="0" y="0"/>
                </a:moveTo>
                <a:lnTo>
                  <a:pt x="3193464" y="0"/>
                </a:lnTo>
                <a:lnTo>
                  <a:pt x="3193464" y="3161530"/>
                </a:lnTo>
                <a:lnTo>
                  <a:pt x="0" y="31615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0" id="10"/>
          <p:cNvSpPr/>
          <p:nvPr/>
        </p:nvSpPr>
        <p:spPr>
          <a:xfrm rot="0">
            <a:off x="7075187" y="9649562"/>
            <a:ext cx="12340043" cy="0"/>
          </a:xfrm>
          <a:prstGeom prst="line">
            <a:avLst/>
          </a:prstGeom>
          <a:ln cap="flat" w="47625">
            <a:solidFill>
              <a:srgbClr val="B2DEFF"/>
            </a:solidFill>
            <a:prstDash val="solid"/>
            <a:headEnd type="none" len="sm" w="sm"/>
            <a:tailEnd type="none" len="sm" w="sm"/>
          </a:ln>
        </p:spPr>
      </p:sp>
      <p:sp>
        <p:nvSpPr>
          <p:cNvPr name="TextBox 11" id="11"/>
          <p:cNvSpPr txBox="true"/>
          <p:nvPr/>
        </p:nvSpPr>
        <p:spPr>
          <a:xfrm rot="0">
            <a:off x="7078275" y="2135310"/>
            <a:ext cx="8494098" cy="957834"/>
          </a:xfrm>
          <a:prstGeom prst="rect">
            <a:avLst/>
          </a:prstGeom>
        </p:spPr>
        <p:txBody>
          <a:bodyPr anchor="t" rtlCol="false" tIns="0" lIns="0" bIns="0" rIns="0">
            <a:spAutoFit/>
          </a:bodyPr>
          <a:lstStyle/>
          <a:p>
            <a:pPr algn="l">
              <a:lnSpc>
                <a:spcPts val="7487"/>
              </a:lnSpc>
            </a:pPr>
            <a:r>
              <a:rPr lang="en-US" sz="6399" b="true">
                <a:solidFill>
                  <a:srgbClr val="637EFF"/>
                </a:solidFill>
                <a:latin typeface="Roboto Condensed Bold"/>
                <a:ea typeface="Roboto Condensed Bold"/>
                <a:cs typeface="Roboto Condensed Bold"/>
                <a:sym typeface="Roboto Condensed Bold"/>
              </a:rPr>
              <a:t>Approche et Architecture</a:t>
            </a:r>
          </a:p>
        </p:txBody>
      </p:sp>
      <p:sp>
        <p:nvSpPr>
          <p:cNvPr name="TextBox 12" id="12"/>
          <p:cNvSpPr txBox="true"/>
          <p:nvPr/>
        </p:nvSpPr>
        <p:spPr>
          <a:xfrm rot="0">
            <a:off x="7078275" y="3387038"/>
            <a:ext cx="10651131" cy="2667000"/>
          </a:xfrm>
          <a:prstGeom prst="rect">
            <a:avLst/>
          </a:prstGeom>
        </p:spPr>
        <p:txBody>
          <a:bodyPr anchor="t" rtlCol="false" tIns="0" lIns="0" bIns="0" rIns="0">
            <a:spAutoFit/>
          </a:bodyPr>
          <a:lstStyle/>
          <a:p>
            <a:pPr algn="l">
              <a:lnSpc>
                <a:spcPts val="4200"/>
              </a:lnSpc>
            </a:pPr>
            <a:r>
              <a:rPr lang="en-US" sz="3000">
                <a:solidFill>
                  <a:srgbClr val="FFFFFF"/>
                </a:solidFill>
                <a:latin typeface="Roboto Condensed"/>
                <a:ea typeface="Roboto Condensed"/>
                <a:cs typeface="Roboto Condensed"/>
                <a:sym typeface="Roboto Condensed"/>
              </a:rPr>
              <a:t>Le projet utilise un contrat intelligent Solidity pour gérer les contreparties financières. Il stocke des données telles que le score de crédit et les limites d'exposition, et calcule automatiquement les risques. Des alertes sont déclenchées pour les dépassements, garantissant une surveillance automatisée.</a:t>
            </a:r>
          </a:p>
        </p:txBody>
      </p:sp>
      <p:sp>
        <p:nvSpPr>
          <p:cNvPr name="TextBox 13" id="13"/>
          <p:cNvSpPr txBox="true"/>
          <p:nvPr/>
        </p:nvSpPr>
        <p:spPr>
          <a:xfrm rot="0">
            <a:off x="7078275" y="6254063"/>
            <a:ext cx="10651131" cy="2667000"/>
          </a:xfrm>
          <a:prstGeom prst="rect">
            <a:avLst/>
          </a:prstGeom>
        </p:spPr>
        <p:txBody>
          <a:bodyPr anchor="t" rtlCol="false" tIns="0" lIns="0" bIns="0" rIns="0">
            <a:spAutoFit/>
          </a:bodyPr>
          <a:lstStyle/>
          <a:p>
            <a:pPr algn="l">
              <a:lnSpc>
                <a:spcPts val="4200"/>
              </a:lnSpc>
            </a:pPr>
            <a:r>
              <a:rPr lang="en-US" sz="3000">
                <a:solidFill>
                  <a:srgbClr val="FFFFFF"/>
                </a:solidFill>
                <a:latin typeface="Roboto Condensed"/>
                <a:ea typeface="Roboto Condensed"/>
                <a:cs typeface="Roboto Condensed"/>
                <a:sym typeface="Roboto Condensed"/>
              </a:rPr>
              <a:t>L'interface utilisateur, développée avec HTML, CSS, et JavaScript, connecte les utilisateurs au contrat via MetaMask. Elle permet d’ajouter des contreparties, de mettre à jour les expositions, et de calculer les risques. Cette interface rend l’interaction intuitive et efficace.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445613" y="3977623"/>
            <a:ext cx="4452664" cy="2834888"/>
          </a:xfrm>
          <a:custGeom>
            <a:avLst/>
            <a:gdLst/>
            <a:ahLst/>
            <a:cxnLst/>
            <a:rect r="r" b="b" t="t" l="l"/>
            <a:pathLst>
              <a:path h="2834888" w="4452664">
                <a:moveTo>
                  <a:pt x="0" y="0"/>
                </a:moveTo>
                <a:lnTo>
                  <a:pt x="4452663" y="0"/>
                </a:lnTo>
                <a:lnTo>
                  <a:pt x="4452663" y="2834888"/>
                </a:lnTo>
                <a:lnTo>
                  <a:pt x="0" y="2834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6635" y="6212081"/>
            <a:ext cx="4452664" cy="2834888"/>
          </a:xfrm>
          <a:custGeom>
            <a:avLst/>
            <a:gdLst/>
            <a:ahLst/>
            <a:cxnLst/>
            <a:rect r="r" b="b" t="t" l="l"/>
            <a:pathLst>
              <a:path h="2834888" w="4452664">
                <a:moveTo>
                  <a:pt x="0" y="0"/>
                </a:moveTo>
                <a:lnTo>
                  <a:pt x="4452664" y="0"/>
                </a:lnTo>
                <a:lnTo>
                  <a:pt x="4452664" y="2834888"/>
                </a:lnTo>
                <a:lnTo>
                  <a:pt x="0" y="28348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986307" y="3977623"/>
            <a:ext cx="4452664" cy="2834888"/>
          </a:xfrm>
          <a:custGeom>
            <a:avLst/>
            <a:gdLst/>
            <a:ahLst/>
            <a:cxnLst/>
            <a:rect r="r" b="b" t="t" l="l"/>
            <a:pathLst>
              <a:path h="2834888" w="4452664">
                <a:moveTo>
                  <a:pt x="0" y="0"/>
                </a:moveTo>
                <a:lnTo>
                  <a:pt x="4452664" y="0"/>
                </a:lnTo>
                <a:lnTo>
                  <a:pt x="4452664" y="2834888"/>
                </a:lnTo>
                <a:lnTo>
                  <a:pt x="0" y="2834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542506" y="6084536"/>
            <a:ext cx="4452664" cy="2834888"/>
          </a:xfrm>
          <a:custGeom>
            <a:avLst/>
            <a:gdLst/>
            <a:ahLst/>
            <a:cxnLst/>
            <a:rect r="r" b="b" t="t" l="l"/>
            <a:pathLst>
              <a:path h="2834888" w="4452664">
                <a:moveTo>
                  <a:pt x="0" y="0"/>
                </a:moveTo>
                <a:lnTo>
                  <a:pt x="4452664" y="0"/>
                </a:lnTo>
                <a:lnTo>
                  <a:pt x="4452664" y="2834888"/>
                </a:lnTo>
                <a:lnTo>
                  <a:pt x="0" y="28348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866091" y="4494921"/>
            <a:ext cx="1611706" cy="1805833"/>
          </a:xfrm>
          <a:custGeom>
            <a:avLst/>
            <a:gdLst/>
            <a:ahLst/>
            <a:cxnLst/>
            <a:rect r="r" b="b" t="t" l="l"/>
            <a:pathLst>
              <a:path h="1805833" w="1611706">
                <a:moveTo>
                  <a:pt x="0" y="0"/>
                </a:moveTo>
                <a:lnTo>
                  <a:pt x="1611706" y="0"/>
                </a:lnTo>
                <a:lnTo>
                  <a:pt x="1611706" y="1805833"/>
                </a:lnTo>
                <a:lnTo>
                  <a:pt x="0" y="18058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0375624" y="4626725"/>
            <a:ext cx="1674029" cy="1674029"/>
          </a:xfrm>
          <a:custGeom>
            <a:avLst/>
            <a:gdLst/>
            <a:ahLst/>
            <a:cxnLst/>
            <a:rect r="r" b="b" t="t" l="l"/>
            <a:pathLst>
              <a:path h="1674029" w="1674029">
                <a:moveTo>
                  <a:pt x="0" y="0"/>
                </a:moveTo>
                <a:lnTo>
                  <a:pt x="1674029" y="0"/>
                </a:lnTo>
                <a:lnTo>
                  <a:pt x="1674029" y="1674029"/>
                </a:lnTo>
                <a:lnTo>
                  <a:pt x="0" y="16740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6133778" y="7085816"/>
            <a:ext cx="1920386" cy="1087418"/>
          </a:xfrm>
          <a:custGeom>
            <a:avLst/>
            <a:gdLst/>
            <a:ahLst/>
            <a:cxnLst/>
            <a:rect r="r" b="b" t="t" l="l"/>
            <a:pathLst>
              <a:path h="1087418" w="1920386">
                <a:moveTo>
                  <a:pt x="0" y="0"/>
                </a:moveTo>
                <a:lnTo>
                  <a:pt x="1920385" y="0"/>
                </a:lnTo>
                <a:lnTo>
                  <a:pt x="1920385" y="1087418"/>
                </a:lnTo>
                <a:lnTo>
                  <a:pt x="0" y="10874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4273683" y="6697853"/>
            <a:ext cx="1433356" cy="1608254"/>
          </a:xfrm>
          <a:custGeom>
            <a:avLst/>
            <a:gdLst/>
            <a:ahLst/>
            <a:cxnLst/>
            <a:rect r="r" b="b" t="t" l="l"/>
            <a:pathLst>
              <a:path h="1608254" w="1433356">
                <a:moveTo>
                  <a:pt x="0" y="0"/>
                </a:moveTo>
                <a:lnTo>
                  <a:pt x="1433356" y="0"/>
                </a:lnTo>
                <a:lnTo>
                  <a:pt x="1433356" y="1608254"/>
                </a:lnTo>
                <a:lnTo>
                  <a:pt x="0" y="1608254"/>
                </a:lnTo>
                <a:lnTo>
                  <a:pt x="0" y="0"/>
                </a:lnTo>
                <a:close/>
              </a:path>
            </a:pathLst>
          </a:custGeom>
          <a:blipFill>
            <a:blip r:embed="rId16"/>
            <a:stretch>
              <a:fillRect l="0" t="0" r="0" b="0"/>
            </a:stretch>
          </a:blipFill>
        </p:spPr>
      </p:sp>
      <p:sp>
        <p:nvSpPr>
          <p:cNvPr name="TextBox 14" id="14"/>
          <p:cNvSpPr txBox="true"/>
          <p:nvPr/>
        </p:nvSpPr>
        <p:spPr>
          <a:xfrm rot="0">
            <a:off x="5615772" y="1330156"/>
            <a:ext cx="7823199" cy="1900809"/>
          </a:xfrm>
          <a:prstGeom prst="rect">
            <a:avLst/>
          </a:prstGeom>
        </p:spPr>
        <p:txBody>
          <a:bodyPr anchor="t" rtlCol="false" tIns="0" lIns="0" bIns="0" rIns="0">
            <a:spAutoFit/>
          </a:bodyPr>
          <a:lstStyle/>
          <a:p>
            <a:pPr algn="ctr">
              <a:lnSpc>
                <a:spcPts val="7487"/>
              </a:lnSpc>
            </a:pPr>
            <a:r>
              <a:rPr lang="en-US" b="true" sz="6399">
                <a:solidFill>
                  <a:srgbClr val="637EFF"/>
                </a:solidFill>
                <a:latin typeface="Roboto Condensed Bold"/>
                <a:ea typeface="Roboto Condensed Bold"/>
                <a:cs typeface="Roboto Condensed Bold"/>
                <a:sym typeface="Roboto Condensed Bold"/>
              </a:rPr>
              <a:t>Fonctionnalités Clés du Contrat</a:t>
            </a:r>
          </a:p>
        </p:txBody>
      </p:sp>
      <p:sp>
        <p:nvSpPr>
          <p:cNvPr name="TextBox 15" id="15"/>
          <p:cNvSpPr txBox="true"/>
          <p:nvPr/>
        </p:nvSpPr>
        <p:spPr>
          <a:xfrm rot="0">
            <a:off x="1643428" y="7336155"/>
            <a:ext cx="3223207" cy="118681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Calculs Automatiques</a:t>
            </a:r>
          </a:p>
        </p:txBody>
      </p:sp>
      <p:sp>
        <p:nvSpPr>
          <p:cNvPr name="TextBox 16" id="16"/>
          <p:cNvSpPr txBox="true"/>
          <p:nvPr/>
        </p:nvSpPr>
        <p:spPr>
          <a:xfrm rot="0">
            <a:off x="5482367" y="3417113"/>
            <a:ext cx="3223207" cy="118681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Ajout de Contreparties</a:t>
            </a:r>
          </a:p>
        </p:txBody>
      </p:sp>
      <p:sp>
        <p:nvSpPr>
          <p:cNvPr name="TextBox 17" id="17"/>
          <p:cNvSpPr txBox="true"/>
          <p:nvPr/>
        </p:nvSpPr>
        <p:spPr>
          <a:xfrm rot="0">
            <a:off x="13157234" y="3417113"/>
            <a:ext cx="3223207" cy="59626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Mise à Jour</a:t>
            </a:r>
          </a:p>
        </p:txBody>
      </p:sp>
      <p:sp>
        <p:nvSpPr>
          <p:cNvPr name="TextBox 18" id="18"/>
          <p:cNvSpPr txBox="true"/>
          <p:nvPr/>
        </p:nvSpPr>
        <p:spPr>
          <a:xfrm rot="0">
            <a:off x="9319299" y="7336155"/>
            <a:ext cx="3223207" cy="59626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Notifications</a:t>
            </a:r>
          </a:p>
        </p:txBody>
      </p:sp>
      <p:sp>
        <p:nvSpPr>
          <p:cNvPr name="TextBox 19" id="19"/>
          <p:cNvSpPr txBox="true"/>
          <p:nvPr/>
        </p:nvSpPr>
        <p:spPr>
          <a:xfrm rot="0">
            <a:off x="1335562" y="8585835"/>
            <a:ext cx="3838939" cy="8972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Risques financiers.</a:t>
            </a:r>
          </a:p>
          <a:p>
            <a:pPr algn="ctr">
              <a:lnSpc>
                <a:spcPts val="3509"/>
              </a:lnSpc>
            </a:pPr>
            <a:r>
              <a:rPr lang="en-US" sz="3000">
                <a:solidFill>
                  <a:srgbClr val="FFFFFF"/>
                </a:solidFill>
                <a:latin typeface="Roboto Condensed"/>
                <a:ea typeface="Roboto Condensed"/>
                <a:cs typeface="Roboto Condensed"/>
                <a:sym typeface="Roboto Condensed"/>
              </a:rPr>
              <a:t>Ratios de couverture.</a:t>
            </a:r>
          </a:p>
        </p:txBody>
      </p:sp>
      <p:sp>
        <p:nvSpPr>
          <p:cNvPr name="TextBox 20" id="20"/>
          <p:cNvSpPr txBox="true"/>
          <p:nvPr/>
        </p:nvSpPr>
        <p:spPr>
          <a:xfrm rot="0">
            <a:off x="5174501" y="4601979"/>
            <a:ext cx="3838939" cy="133540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Crée un profil financier avec score de crédit et limites</a:t>
            </a:r>
          </a:p>
        </p:txBody>
      </p:sp>
      <p:sp>
        <p:nvSpPr>
          <p:cNvPr name="TextBox 21" id="21"/>
          <p:cNvSpPr txBox="true"/>
          <p:nvPr/>
        </p:nvSpPr>
        <p:spPr>
          <a:xfrm rot="0">
            <a:off x="12849369" y="4003853"/>
            <a:ext cx="3838939" cy="8972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Exposition courante.</a:t>
            </a:r>
          </a:p>
          <a:p>
            <a:pPr algn="ctr">
              <a:lnSpc>
                <a:spcPts val="3509"/>
              </a:lnSpc>
            </a:pPr>
            <a:r>
              <a:rPr lang="en-US" sz="3000">
                <a:solidFill>
                  <a:srgbClr val="FFFFFF"/>
                </a:solidFill>
                <a:latin typeface="Roboto Condensed"/>
                <a:ea typeface="Roboto Condensed"/>
                <a:cs typeface="Roboto Condensed"/>
                <a:sym typeface="Roboto Condensed"/>
              </a:rPr>
              <a:t>Collatéral.</a:t>
            </a:r>
          </a:p>
        </p:txBody>
      </p:sp>
      <p:sp>
        <p:nvSpPr>
          <p:cNvPr name="TextBox 22" id="22"/>
          <p:cNvSpPr txBox="true"/>
          <p:nvPr/>
        </p:nvSpPr>
        <p:spPr>
          <a:xfrm rot="0">
            <a:off x="8372481" y="7922895"/>
            <a:ext cx="4477890" cy="17735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Dépassements de limites.</a:t>
            </a:r>
          </a:p>
          <a:p>
            <a:pPr algn="ctr">
              <a:lnSpc>
                <a:spcPts val="3509"/>
              </a:lnSpc>
            </a:pPr>
            <a:r>
              <a:rPr lang="en-US" sz="3000">
                <a:solidFill>
                  <a:srgbClr val="FFFFFF"/>
                </a:solidFill>
                <a:latin typeface="Roboto Condensed"/>
                <a:ea typeface="Roboto Condensed"/>
                <a:cs typeface="Roboto Condensed"/>
                <a:sym typeface="Roboto Condensed"/>
              </a:rPr>
              <a:t>Risques élevés.</a:t>
            </a:r>
          </a:p>
          <a:p>
            <a:pPr algn="ctr">
              <a:lnSpc>
                <a:spcPts val="350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135952" y="341416"/>
            <a:ext cx="9713444" cy="9604168"/>
          </a:xfrm>
          <a:custGeom>
            <a:avLst/>
            <a:gdLst/>
            <a:ahLst/>
            <a:cxnLst/>
            <a:rect r="r" b="b" t="t" l="l"/>
            <a:pathLst>
              <a:path h="9604168" w="9713444">
                <a:moveTo>
                  <a:pt x="0" y="0"/>
                </a:moveTo>
                <a:lnTo>
                  <a:pt x="9713444" y="0"/>
                </a:lnTo>
                <a:lnTo>
                  <a:pt x="9713444" y="9604168"/>
                </a:lnTo>
                <a:lnTo>
                  <a:pt x="0" y="9604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0962" y="9464158"/>
            <a:ext cx="3360875" cy="1645684"/>
          </a:xfrm>
          <a:custGeom>
            <a:avLst/>
            <a:gdLst/>
            <a:ahLst/>
            <a:cxnLst/>
            <a:rect r="r" b="b" t="t" l="l"/>
            <a:pathLst>
              <a:path h="1645684" w="3360875">
                <a:moveTo>
                  <a:pt x="0" y="0"/>
                </a:moveTo>
                <a:lnTo>
                  <a:pt x="3360874" y="0"/>
                </a:lnTo>
                <a:lnTo>
                  <a:pt x="3360874" y="1645684"/>
                </a:lnTo>
                <a:lnTo>
                  <a:pt x="0" y="1645684"/>
                </a:lnTo>
                <a:lnTo>
                  <a:pt x="0" y="0"/>
                </a:lnTo>
                <a:close/>
              </a:path>
            </a:pathLst>
          </a:custGeom>
          <a:blipFill>
            <a:blip r:embed="rId2">
              <a:extLst>
                <a:ext uri="{96DAC541-7B7A-43D3-8B79-37D633B846F1}">
                  <asvg:svgBlip xmlns:asvg="http://schemas.microsoft.com/office/drawing/2016/SVG/main" r:embed="rId3"/>
                </a:ext>
              </a:extLst>
            </a:blip>
            <a:stretch>
              <a:fillRect l="-63214" t="-483597" r="-125800" b="0"/>
            </a:stretch>
          </a:blipFill>
        </p:spPr>
      </p:sp>
      <p:sp>
        <p:nvSpPr>
          <p:cNvPr name="Freeform 4" id="4"/>
          <p:cNvSpPr/>
          <p:nvPr/>
        </p:nvSpPr>
        <p:spPr>
          <a:xfrm flipH="false" flipV="false" rot="0">
            <a:off x="15997245" y="2246657"/>
            <a:ext cx="6454544" cy="6389998"/>
          </a:xfrm>
          <a:custGeom>
            <a:avLst/>
            <a:gdLst/>
            <a:ahLst/>
            <a:cxnLst/>
            <a:rect r="r" b="b" t="t" l="l"/>
            <a:pathLst>
              <a:path h="6389998" w="6454544">
                <a:moveTo>
                  <a:pt x="0" y="0"/>
                </a:moveTo>
                <a:lnTo>
                  <a:pt x="6454544" y="0"/>
                </a:lnTo>
                <a:lnTo>
                  <a:pt x="6454544" y="6389998"/>
                </a:lnTo>
                <a:lnTo>
                  <a:pt x="0" y="63899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5400000">
            <a:off x="-3977207" y="4458251"/>
            <a:ext cx="10059439" cy="0"/>
          </a:xfrm>
          <a:prstGeom prst="line">
            <a:avLst/>
          </a:prstGeom>
          <a:ln cap="flat" w="47625">
            <a:solidFill>
              <a:srgbClr val="B2DEFF"/>
            </a:solidFill>
            <a:prstDash val="solid"/>
            <a:headEnd type="none" len="sm" w="sm"/>
            <a:tailEnd type="none" len="sm" w="sm"/>
          </a:ln>
        </p:spPr>
      </p:sp>
      <p:sp>
        <p:nvSpPr>
          <p:cNvPr name="Freeform 6" id="6"/>
          <p:cNvSpPr/>
          <p:nvPr/>
        </p:nvSpPr>
        <p:spPr>
          <a:xfrm flipH="false" flipV="false" rot="-5400000">
            <a:off x="1257733" y="3359477"/>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Freeform 7" id="7"/>
          <p:cNvSpPr/>
          <p:nvPr/>
        </p:nvSpPr>
        <p:spPr>
          <a:xfrm flipH="false" flipV="false" rot="-5400000">
            <a:off x="1257733" y="4614872"/>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Freeform 8" id="8"/>
          <p:cNvSpPr/>
          <p:nvPr/>
        </p:nvSpPr>
        <p:spPr>
          <a:xfrm flipH="false" flipV="false" rot="-5400000">
            <a:off x="1257733" y="5870267"/>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Freeform 9" id="9"/>
          <p:cNvSpPr/>
          <p:nvPr/>
        </p:nvSpPr>
        <p:spPr>
          <a:xfrm flipH="false" flipV="false" rot="-5400000">
            <a:off x="1257733" y="7125662"/>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TextBox 10" id="10"/>
          <p:cNvSpPr txBox="true"/>
          <p:nvPr/>
        </p:nvSpPr>
        <p:spPr>
          <a:xfrm rot="0">
            <a:off x="1876225" y="1288823"/>
            <a:ext cx="8139980" cy="957834"/>
          </a:xfrm>
          <a:prstGeom prst="rect">
            <a:avLst/>
          </a:prstGeom>
        </p:spPr>
        <p:txBody>
          <a:bodyPr anchor="t" rtlCol="false" tIns="0" lIns="0" bIns="0" rIns="0">
            <a:spAutoFit/>
          </a:bodyPr>
          <a:lstStyle/>
          <a:p>
            <a:pPr algn="l">
              <a:lnSpc>
                <a:spcPts val="7487"/>
              </a:lnSpc>
            </a:pPr>
            <a:r>
              <a:rPr lang="en-US" sz="6399" b="true">
                <a:solidFill>
                  <a:srgbClr val="637EFF"/>
                </a:solidFill>
                <a:latin typeface="Roboto Condensed Bold"/>
                <a:ea typeface="Roboto Condensed Bold"/>
                <a:cs typeface="Roboto Condensed Bold"/>
                <a:sym typeface="Roboto Condensed Bold"/>
              </a:rPr>
              <a:t>Déploiement Simplifié</a:t>
            </a:r>
          </a:p>
        </p:txBody>
      </p:sp>
      <p:sp>
        <p:nvSpPr>
          <p:cNvPr name="TextBox 11" id="11"/>
          <p:cNvSpPr txBox="true"/>
          <p:nvPr/>
        </p:nvSpPr>
        <p:spPr>
          <a:xfrm rot="0">
            <a:off x="2051575" y="3265194"/>
            <a:ext cx="11174388" cy="596265"/>
          </a:xfrm>
          <a:prstGeom prst="rect">
            <a:avLst/>
          </a:prstGeom>
        </p:spPr>
        <p:txBody>
          <a:bodyPr anchor="t" rtlCol="false" tIns="0" lIns="0" bIns="0" rIns="0">
            <a:spAutoFit/>
          </a:bodyPr>
          <a:lstStyle/>
          <a:p>
            <a:pPr algn="l">
              <a:lnSpc>
                <a:spcPts val="4679"/>
              </a:lnSpc>
            </a:pPr>
            <a:r>
              <a:rPr lang="en-US" sz="3999" spc="199">
                <a:solidFill>
                  <a:srgbClr val="B2DEFF"/>
                </a:solidFill>
                <a:latin typeface="Roboto Condensed"/>
                <a:ea typeface="Roboto Condensed"/>
                <a:cs typeface="Roboto Condensed"/>
                <a:sym typeface="Roboto Condensed"/>
              </a:rPr>
              <a:t>Configurer les variables d’environnement (.env).</a:t>
            </a:r>
          </a:p>
        </p:txBody>
      </p:sp>
      <p:sp>
        <p:nvSpPr>
          <p:cNvPr name="TextBox 12" id="12"/>
          <p:cNvSpPr txBox="true"/>
          <p:nvPr/>
        </p:nvSpPr>
        <p:spPr>
          <a:xfrm rot="0">
            <a:off x="2051575" y="4520589"/>
            <a:ext cx="9788486" cy="596265"/>
          </a:xfrm>
          <a:prstGeom prst="rect">
            <a:avLst/>
          </a:prstGeom>
        </p:spPr>
        <p:txBody>
          <a:bodyPr anchor="t" rtlCol="false" tIns="0" lIns="0" bIns="0" rIns="0">
            <a:spAutoFit/>
          </a:bodyPr>
          <a:lstStyle/>
          <a:p>
            <a:pPr algn="l">
              <a:lnSpc>
                <a:spcPts val="4679"/>
              </a:lnSpc>
            </a:pPr>
            <a:r>
              <a:rPr lang="en-US" sz="3999" spc="199">
                <a:solidFill>
                  <a:srgbClr val="B2DEFF"/>
                </a:solidFill>
                <a:latin typeface="Roboto Condensed"/>
                <a:ea typeface="Roboto Condensed"/>
                <a:cs typeface="Roboto Condensed"/>
                <a:sym typeface="Roboto Condensed"/>
              </a:rPr>
              <a:t>Compiler le contrat avec Hardhat.</a:t>
            </a:r>
          </a:p>
        </p:txBody>
      </p:sp>
      <p:sp>
        <p:nvSpPr>
          <p:cNvPr name="TextBox 13" id="13"/>
          <p:cNvSpPr txBox="true"/>
          <p:nvPr/>
        </p:nvSpPr>
        <p:spPr>
          <a:xfrm rot="0">
            <a:off x="2051575" y="5775984"/>
            <a:ext cx="10821613" cy="596265"/>
          </a:xfrm>
          <a:prstGeom prst="rect">
            <a:avLst/>
          </a:prstGeom>
        </p:spPr>
        <p:txBody>
          <a:bodyPr anchor="t" rtlCol="false" tIns="0" lIns="0" bIns="0" rIns="0">
            <a:spAutoFit/>
          </a:bodyPr>
          <a:lstStyle/>
          <a:p>
            <a:pPr algn="l">
              <a:lnSpc>
                <a:spcPts val="4679"/>
              </a:lnSpc>
            </a:pPr>
            <a:r>
              <a:rPr lang="en-US" sz="3999" spc="199">
                <a:solidFill>
                  <a:srgbClr val="B2DEFF"/>
                </a:solidFill>
                <a:latin typeface="Roboto Condensed"/>
                <a:ea typeface="Roboto Condensed"/>
                <a:cs typeface="Roboto Condensed"/>
                <a:sym typeface="Roboto Condensed"/>
              </a:rPr>
              <a:t>Déployer le contrat sur le réseau Polygon.</a:t>
            </a:r>
          </a:p>
        </p:txBody>
      </p:sp>
      <p:sp>
        <p:nvSpPr>
          <p:cNvPr name="TextBox 14" id="14"/>
          <p:cNvSpPr txBox="true"/>
          <p:nvPr/>
        </p:nvSpPr>
        <p:spPr>
          <a:xfrm rot="0">
            <a:off x="2051575" y="7031379"/>
            <a:ext cx="12084377" cy="596265"/>
          </a:xfrm>
          <a:prstGeom prst="rect">
            <a:avLst/>
          </a:prstGeom>
        </p:spPr>
        <p:txBody>
          <a:bodyPr anchor="t" rtlCol="false" tIns="0" lIns="0" bIns="0" rIns="0">
            <a:spAutoFit/>
          </a:bodyPr>
          <a:lstStyle/>
          <a:p>
            <a:pPr algn="l">
              <a:lnSpc>
                <a:spcPts val="4679"/>
              </a:lnSpc>
            </a:pPr>
            <a:r>
              <a:rPr lang="en-US" sz="3999" spc="199">
                <a:solidFill>
                  <a:srgbClr val="B2DEFF"/>
                </a:solidFill>
                <a:latin typeface="Roboto Condensed"/>
                <a:ea typeface="Roboto Condensed"/>
                <a:cs typeface="Roboto Condensed"/>
                <a:sym typeface="Roboto Condensed"/>
              </a:rPr>
              <a:t>Vérifier le contrat sur un explorateur blockchain.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668289"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313450" y="1296885"/>
            <a:ext cx="9215308" cy="8132509"/>
          </a:xfrm>
          <a:custGeom>
            <a:avLst/>
            <a:gdLst/>
            <a:ahLst/>
            <a:cxnLst/>
            <a:rect r="r" b="b" t="t" l="l"/>
            <a:pathLst>
              <a:path h="8132509" w="9215308">
                <a:moveTo>
                  <a:pt x="0" y="0"/>
                </a:moveTo>
                <a:lnTo>
                  <a:pt x="9215308" y="0"/>
                </a:lnTo>
                <a:lnTo>
                  <a:pt x="9215308" y="8132509"/>
                </a:lnTo>
                <a:lnTo>
                  <a:pt x="0" y="8132509"/>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02706" y="2800777"/>
            <a:ext cx="2179558" cy="2179558"/>
          </a:xfrm>
          <a:custGeom>
            <a:avLst/>
            <a:gdLst/>
            <a:ahLst/>
            <a:cxnLst/>
            <a:rect r="r" b="b" t="t" l="l"/>
            <a:pathLst>
              <a:path h="2179558" w="2179558">
                <a:moveTo>
                  <a:pt x="0" y="0"/>
                </a:moveTo>
                <a:lnTo>
                  <a:pt x="2179557" y="0"/>
                </a:lnTo>
                <a:lnTo>
                  <a:pt x="2179557" y="2179557"/>
                </a:lnTo>
                <a:lnTo>
                  <a:pt x="0" y="21795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094563" y="3086100"/>
            <a:ext cx="2098875" cy="1894234"/>
          </a:xfrm>
          <a:custGeom>
            <a:avLst/>
            <a:gdLst/>
            <a:ahLst/>
            <a:cxnLst/>
            <a:rect r="r" b="b" t="t" l="l"/>
            <a:pathLst>
              <a:path h="1894234" w="2098875">
                <a:moveTo>
                  <a:pt x="0" y="0"/>
                </a:moveTo>
                <a:lnTo>
                  <a:pt x="2098874" y="0"/>
                </a:lnTo>
                <a:lnTo>
                  <a:pt x="2098874" y="1894234"/>
                </a:lnTo>
                <a:lnTo>
                  <a:pt x="0" y="18942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475866" y="2620039"/>
            <a:ext cx="2704505" cy="2360295"/>
          </a:xfrm>
          <a:custGeom>
            <a:avLst/>
            <a:gdLst/>
            <a:ahLst/>
            <a:cxnLst/>
            <a:rect r="r" b="b" t="t" l="l"/>
            <a:pathLst>
              <a:path h="2360295" w="2704505">
                <a:moveTo>
                  <a:pt x="0" y="0"/>
                </a:moveTo>
                <a:lnTo>
                  <a:pt x="2704504" y="0"/>
                </a:lnTo>
                <a:lnTo>
                  <a:pt x="2704504" y="2360295"/>
                </a:lnTo>
                <a:lnTo>
                  <a:pt x="0" y="23602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36585" y="5153025"/>
            <a:ext cx="6111799" cy="59626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Finance Décentralisée (DeFi)</a:t>
            </a:r>
          </a:p>
        </p:txBody>
      </p:sp>
      <p:sp>
        <p:nvSpPr>
          <p:cNvPr name="TextBox 10" id="10"/>
          <p:cNvSpPr txBox="true"/>
          <p:nvPr/>
        </p:nvSpPr>
        <p:spPr>
          <a:xfrm rot="0">
            <a:off x="7654554" y="5153025"/>
            <a:ext cx="3223207" cy="59626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Banques </a:t>
            </a:r>
          </a:p>
        </p:txBody>
      </p:sp>
      <p:sp>
        <p:nvSpPr>
          <p:cNvPr name="TextBox 11" id="11"/>
          <p:cNvSpPr txBox="true"/>
          <p:nvPr/>
        </p:nvSpPr>
        <p:spPr>
          <a:xfrm rot="0">
            <a:off x="13216514" y="5153025"/>
            <a:ext cx="3223207" cy="596265"/>
          </a:xfrm>
          <a:prstGeom prst="rect">
            <a:avLst/>
          </a:prstGeom>
        </p:spPr>
        <p:txBody>
          <a:bodyPr anchor="t" rtlCol="false" tIns="0" lIns="0" bIns="0" rIns="0">
            <a:spAutoFit/>
          </a:bodyPr>
          <a:lstStyle/>
          <a:p>
            <a:pPr algn="ctr">
              <a:lnSpc>
                <a:spcPts val="4679"/>
              </a:lnSpc>
            </a:pPr>
            <a:r>
              <a:rPr lang="en-US" sz="3999">
                <a:solidFill>
                  <a:srgbClr val="B2DEFF"/>
                </a:solidFill>
                <a:latin typeface="Roboto Condensed"/>
                <a:ea typeface="Roboto Condensed"/>
                <a:cs typeface="Roboto Condensed"/>
                <a:sym typeface="Roboto Condensed"/>
              </a:rPr>
              <a:t>Entreprises </a:t>
            </a:r>
          </a:p>
        </p:txBody>
      </p:sp>
      <p:sp>
        <p:nvSpPr>
          <p:cNvPr name="TextBox 12" id="12"/>
          <p:cNvSpPr txBox="true"/>
          <p:nvPr/>
        </p:nvSpPr>
        <p:spPr>
          <a:xfrm rot="0">
            <a:off x="1273015" y="5739765"/>
            <a:ext cx="3838939" cy="17735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Probabilité qu'une contrepartie ne respecte pas ses engagements financiers.</a:t>
            </a:r>
          </a:p>
        </p:txBody>
      </p:sp>
      <p:sp>
        <p:nvSpPr>
          <p:cNvPr name="TextBox 13" id="13"/>
          <p:cNvSpPr txBox="true"/>
          <p:nvPr/>
        </p:nvSpPr>
        <p:spPr>
          <a:xfrm rot="0">
            <a:off x="7346688" y="5739765"/>
            <a:ext cx="3838939" cy="133540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Technologie de registre distribué, immuable et transparent.</a:t>
            </a:r>
          </a:p>
        </p:txBody>
      </p:sp>
      <p:sp>
        <p:nvSpPr>
          <p:cNvPr name="TextBox 14" id="14"/>
          <p:cNvSpPr txBox="true"/>
          <p:nvPr/>
        </p:nvSpPr>
        <p:spPr>
          <a:xfrm rot="0">
            <a:off x="12908649" y="5745480"/>
            <a:ext cx="3838939" cy="26498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ea typeface="Roboto Condensed"/>
                <a:cs typeface="Roboto Condensed"/>
                <a:sym typeface="Roboto Condensed"/>
              </a:rPr>
              <a:t>Programme autonome qui exécute automatiquement des actions définies lorsqu’un ensemble de conditions est rempli.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0" y="-27554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631850" y="-2755400"/>
            <a:ext cx="6656150" cy="6581268"/>
          </a:xfrm>
          <a:custGeom>
            <a:avLst/>
            <a:gdLst/>
            <a:ahLst/>
            <a:cxnLst/>
            <a:rect r="r" b="b" t="t" l="l"/>
            <a:pathLst>
              <a:path h="6581268" w="6656150">
                <a:moveTo>
                  <a:pt x="6656150" y="0"/>
                </a:moveTo>
                <a:lnTo>
                  <a:pt x="0" y="0"/>
                </a:lnTo>
                <a:lnTo>
                  <a:pt x="0" y="6581268"/>
                </a:lnTo>
                <a:lnTo>
                  <a:pt x="6656150" y="6581268"/>
                </a:lnTo>
                <a:lnTo>
                  <a:pt x="665615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68741" y="-3933956"/>
            <a:ext cx="7481600" cy="8652629"/>
          </a:xfrm>
          <a:custGeom>
            <a:avLst/>
            <a:gdLst/>
            <a:ahLst/>
            <a:cxnLst/>
            <a:rect r="r" b="b" t="t" l="l"/>
            <a:pathLst>
              <a:path h="8652629" w="7481600">
                <a:moveTo>
                  <a:pt x="0" y="0"/>
                </a:moveTo>
                <a:lnTo>
                  <a:pt x="7481600" y="0"/>
                </a:lnTo>
                <a:lnTo>
                  <a:pt x="7481600" y="8652630"/>
                </a:lnTo>
                <a:lnTo>
                  <a:pt x="0" y="8652630"/>
                </a:lnTo>
                <a:lnTo>
                  <a:pt x="0" y="0"/>
                </a:lnTo>
                <a:close/>
              </a:path>
            </a:pathLst>
          </a:custGeom>
          <a:blipFill>
            <a:blip r:embed="rId4">
              <a:extLst>
                <a:ext uri="{96DAC541-7B7A-43D3-8B79-37D633B846F1}">
                  <asvg:svgBlip xmlns:asvg="http://schemas.microsoft.com/office/drawing/2016/SVG/main" r:embed="rId5"/>
                </a:ext>
              </a:extLst>
            </a:blip>
            <a:stretch>
              <a:fillRect l="-9289" t="0" r="-7531" b="0"/>
            </a:stretch>
          </a:blipFill>
        </p:spPr>
      </p:sp>
      <p:sp>
        <p:nvSpPr>
          <p:cNvPr name="Freeform 5" id="5"/>
          <p:cNvSpPr/>
          <p:nvPr/>
        </p:nvSpPr>
        <p:spPr>
          <a:xfrm flipH="false" flipV="false" rot="0">
            <a:off x="-3189128" y="8633033"/>
            <a:ext cx="8045050" cy="8652629"/>
          </a:xfrm>
          <a:custGeom>
            <a:avLst/>
            <a:gdLst/>
            <a:ahLst/>
            <a:cxnLst/>
            <a:rect r="r" b="b" t="t" l="l"/>
            <a:pathLst>
              <a:path h="8652629" w="8045050">
                <a:moveTo>
                  <a:pt x="0" y="0"/>
                </a:moveTo>
                <a:lnTo>
                  <a:pt x="8045050" y="0"/>
                </a:lnTo>
                <a:lnTo>
                  <a:pt x="8045050" y="8652629"/>
                </a:lnTo>
                <a:lnTo>
                  <a:pt x="0" y="8652629"/>
                </a:lnTo>
                <a:lnTo>
                  <a:pt x="0" y="0"/>
                </a:lnTo>
                <a:close/>
              </a:path>
            </a:pathLst>
          </a:custGeom>
          <a:blipFill>
            <a:blip r:embed="rId4">
              <a:extLst>
                <a:ext uri="{96DAC541-7B7A-43D3-8B79-37D633B846F1}">
                  <asvg:svgBlip xmlns:asvg="http://schemas.microsoft.com/office/drawing/2016/SVG/main" r:embed="rId5"/>
                </a:ext>
              </a:extLst>
            </a:blip>
            <a:stretch>
              <a:fillRect l="-8638" t="0" r="0" b="0"/>
            </a:stretch>
          </a:blipFill>
        </p:spPr>
      </p:sp>
      <p:sp>
        <p:nvSpPr>
          <p:cNvPr name="Freeform 6" id="6"/>
          <p:cNvSpPr/>
          <p:nvPr/>
        </p:nvSpPr>
        <p:spPr>
          <a:xfrm flipH="false" flipV="false" rot="0">
            <a:off x="13644472" y="8837608"/>
            <a:ext cx="8045050" cy="8652629"/>
          </a:xfrm>
          <a:custGeom>
            <a:avLst/>
            <a:gdLst/>
            <a:ahLst/>
            <a:cxnLst/>
            <a:rect r="r" b="b" t="t" l="l"/>
            <a:pathLst>
              <a:path h="8652629" w="8045050">
                <a:moveTo>
                  <a:pt x="0" y="0"/>
                </a:moveTo>
                <a:lnTo>
                  <a:pt x="8045049" y="0"/>
                </a:lnTo>
                <a:lnTo>
                  <a:pt x="8045049" y="8652629"/>
                </a:lnTo>
                <a:lnTo>
                  <a:pt x="0" y="8652629"/>
                </a:lnTo>
                <a:lnTo>
                  <a:pt x="0" y="0"/>
                </a:lnTo>
                <a:close/>
              </a:path>
            </a:pathLst>
          </a:custGeom>
          <a:blipFill>
            <a:blip r:embed="rId4">
              <a:extLst>
                <a:ext uri="{96DAC541-7B7A-43D3-8B79-37D633B846F1}">
                  <asvg:svgBlip xmlns:asvg="http://schemas.microsoft.com/office/drawing/2016/SVG/main" r:embed="rId5"/>
                </a:ext>
              </a:extLst>
            </a:blip>
            <a:stretch>
              <a:fillRect l="-8638" t="0" r="0" b="0"/>
            </a:stretch>
          </a:blipFill>
        </p:spPr>
      </p:sp>
      <p:sp>
        <p:nvSpPr>
          <p:cNvPr name="TextBox 7" id="7"/>
          <p:cNvSpPr txBox="true"/>
          <p:nvPr/>
        </p:nvSpPr>
        <p:spPr>
          <a:xfrm rot="0">
            <a:off x="4855922" y="5424900"/>
            <a:ext cx="8576157" cy="1544193"/>
          </a:xfrm>
          <a:prstGeom prst="rect">
            <a:avLst/>
          </a:prstGeom>
        </p:spPr>
        <p:txBody>
          <a:bodyPr anchor="t" rtlCol="false" tIns="0" lIns="0" bIns="0" rIns="0">
            <a:spAutoFit/>
          </a:bodyPr>
          <a:lstStyle/>
          <a:p>
            <a:pPr algn="ctr">
              <a:lnSpc>
                <a:spcPts val="12050"/>
              </a:lnSpc>
            </a:pPr>
            <a:r>
              <a:rPr lang="en-US" b="true" sz="10299">
                <a:solidFill>
                  <a:srgbClr val="B2DEFF"/>
                </a:solidFill>
                <a:latin typeface="Roboto Condensed Bold"/>
                <a:ea typeface="Roboto Condensed Bold"/>
                <a:cs typeface="Roboto Condensed Bold"/>
                <a:sym typeface="Roboto Condensed Bold"/>
              </a:rPr>
              <a:t>THANK YOU</a:t>
            </a:r>
          </a:p>
        </p:txBody>
      </p:sp>
      <p:sp>
        <p:nvSpPr>
          <p:cNvPr name="TextBox 8" id="8"/>
          <p:cNvSpPr txBox="true"/>
          <p:nvPr/>
        </p:nvSpPr>
        <p:spPr>
          <a:xfrm rot="0">
            <a:off x="2634822" y="6978618"/>
            <a:ext cx="13018356" cy="1186815"/>
          </a:xfrm>
          <a:prstGeom prst="rect">
            <a:avLst/>
          </a:prstGeom>
        </p:spPr>
        <p:txBody>
          <a:bodyPr anchor="t" rtlCol="false" tIns="0" lIns="0" bIns="0" rIns="0">
            <a:spAutoFit/>
          </a:bodyPr>
          <a:lstStyle/>
          <a:p>
            <a:pPr algn="ctr">
              <a:lnSpc>
                <a:spcPts val="4679"/>
              </a:lnSpc>
            </a:pPr>
            <a:r>
              <a:rPr lang="en-US" sz="3999">
                <a:solidFill>
                  <a:srgbClr val="FFFFFF"/>
                </a:solidFill>
                <a:latin typeface="Roboto Condensed"/>
                <a:ea typeface="Roboto Condensed"/>
                <a:cs typeface="Roboto Condensed"/>
                <a:sym typeface="Roboto Condensed"/>
              </a:rPr>
              <a:t>This sentence contains information</a:t>
            </a:r>
          </a:p>
          <a:p>
            <a:pPr algn="ctr">
              <a:lnSpc>
                <a:spcPts val="4679"/>
              </a:lnSpc>
            </a:pPr>
            <a:r>
              <a:rPr lang="en-US" sz="3999">
                <a:solidFill>
                  <a:srgbClr val="FFFFFF"/>
                </a:solidFill>
                <a:latin typeface="Roboto Condensed"/>
                <a:ea typeface="Roboto Condensed"/>
                <a:cs typeface="Roboto Condensed"/>
                <a:sym typeface="Roboto Condensed"/>
              </a:rPr>
              <a:t>related to the title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DAGYxDiyv-Y</dc:identifier>
  <dcterms:modified xsi:type="dcterms:W3CDTF">2011-08-01T06:04:30Z</dcterms:modified>
  <cp:revision>1</cp:revision>
  <dc:title>Project Proposal</dc:title>
</cp:coreProperties>
</file>