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49" r:id="rId5"/>
  </p:sldMasterIdLst>
  <p:notesMasterIdLst>
    <p:notesMasterId r:id="rId7"/>
  </p:notesMasterIdLst>
  <p:sldIdLst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brat Alicia CHBS" initials="KAC" lastIdx="1" clrIdx="0">
    <p:extLst>
      <p:ext uri="{19B8F6BF-5375-455C-9EA6-DF929625EA0E}">
        <p15:presenceInfo xmlns:p15="http://schemas.microsoft.com/office/powerpoint/2012/main" userId="S::Alicia.Kerbrat@syngenta.com::43f0093e-c68b-412c-93a9-1c7aedd50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5F05E-6F06-453D-BF43-DFE9B6D7E684}" v="4" dt="2019-11-20T15:49:42.230"/>
    <p1510:client id="{E7440D7E-52C6-4AF1-A73B-6FFFB1C2A334}" v="3" dt="2019-11-21T13:27:01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>
      <p:cViewPr varScale="1">
        <p:scale>
          <a:sx n="70" d="100"/>
          <a:sy n="70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ireddy Pradeep CHBS" userId="c028b26d-c217-413d-9c19-668cc6b693ef" providerId="ADAL" clId="{E7440D7E-52C6-4AF1-A73B-6FFFB1C2A334}"/>
    <pc:docChg chg="undo custSel modSld">
      <pc:chgData name="Kethireddy Pradeep CHBS" userId="c028b26d-c217-413d-9c19-668cc6b693ef" providerId="ADAL" clId="{E7440D7E-52C6-4AF1-A73B-6FFFB1C2A334}" dt="2019-11-21T14:24:54.768" v="162" actId="113"/>
      <pc:docMkLst>
        <pc:docMk/>
      </pc:docMkLst>
      <pc:sldChg chg="modSp">
        <pc:chgData name="Kethireddy Pradeep CHBS" userId="c028b26d-c217-413d-9c19-668cc6b693ef" providerId="ADAL" clId="{E7440D7E-52C6-4AF1-A73B-6FFFB1C2A334}" dt="2019-11-21T14:24:54.768" v="162" actId="113"/>
        <pc:sldMkLst>
          <pc:docMk/>
          <pc:sldMk cId="696342393" sldId="272"/>
        </pc:sldMkLst>
        <pc:spChg chg="mod">
          <ac:chgData name="Kethireddy Pradeep CHBS" userId="c028b26d-c217-413d-9c19-668cc6b693ef" providerId="ADAL" clId="{E7440D7E-52C6-4AF1-A73B-6FFFB1C2A334}" dt="2019-11-21T14:24:54.768" v="162" actId="113"/>
          <ac:spMkLst>
            <pc:docMk/>
            <pc:sldMk cId="696342393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28.11.2019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154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elbild 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 neu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2949575"/>
            <a:ext cx="1363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>
            <a:normAutofit/>
          </a:bodyPr>
          <a:lstStyle>
            <a:lvl1pPr marL="0" indent="0"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59787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92163" y="6457183"/>
            <a:ext cx="57531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8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211263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3" y="3652838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58411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9825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</p:sldLayoutIdLst>
  <p:transition>
    <p:wipe dir="r"/>
  </p:transition>
  <p:hf sldNum="0"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olienbild 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67438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3041ACBF-2812-49E3-B521-BE89A2E4D0C5}" type="slidenum">
              <a:rPr lang="en-US" sz="1200">
                <a:solidFill>
                  <a:srgbClr val="FFFFFF"/>
                </a:solidFill>
              </a:rPr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80" r:id="rId12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67785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“How do you see the </a:t>
            </a:r>
            <a:r>
              <a:rPr lang="en-US" sz="2400" dirty="0" smtClean="0">
                <a:solidFill>
                  <a:srgbClr val="FF0000"/>
                </a:solidFill>
              </a:rPr>
              <a:t>Data Science </a:t>
            </a:r>
            <a:r>
              <a:rPr lang="en-US" sz="2400" dirty="0">
                <a:solidFill>
                  <a:srgbClr val="FF0000"/>
                </a:solidFill>
              </a:rPr>
              <a:t>platform in 3Y time?”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548680"/>
            <a:ext cx="8459787" cy="5470554"/>
          </a:xfrm>
        </p:spPr>
        <p:txBody>
          <a:bodyPr/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VISION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Be the one stop service  </a:t>
            </a:r>
          </a:p>
          <a:p>
            <a:pPr marL="0" indent="0">
              <a:buNone/>
            </a:pP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providing  a platform to solve large Data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Science,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Machine Learning (ML) and Deep learning problems, by aiding data scientists &amp; engineers who have the necessary software skills in neat abstract yet effective ways to deliver highly scalable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solutions</a:t>
            </a:r>
            <a:r>
              <a:rPr lang="de-CH" sz="1400" i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de-CH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1400" i="1" dirty="0">
                <a:solidFill>
                  <a:schemeClr val="accent5">
                    <a:lumMod val="75000"/>
                  </a:schemeClr>
                </a:solidFill>
              </a:rPr>
              <a:t>providing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truly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an end-to-end experimentation way for the scientists and researchers in data world with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end to end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tools to discover  and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make sense of the data they 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analyze ,which would help them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extract actionable information to help improve decision-making in an organization</a:t>
            </a:r>
            <a:r>
              <a:rPr lang="de-CH" sz="14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Other Goals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lvl="0"/>
            <a:r>
              <a:rPr lang="en-US" sz="1400" dirty="0">
                <a:solidFill>
                  <a:srgbClr val="002060"/>
                </a:solidFill>
              </a:rPr>
              <a:t>Enable to discover, analyze, extract &amp; visualize environmental data easier, simple and faster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Not </a:t>
            </a:r>
            <a:r>
              <a:rPr lang="en-US" sz="1400" dirty="0" smtClean="0">
                <a:solidFill>
                  <a:srgbClr val="002060"/>
                </a:solidFill>
              </a:rPr>
              <a:t>Just define a</a:t>
            </a:r>
            <a:r>
              <a:rPr lang="en-US" sz="1400" b="1" dirty="0"/>
              <a:t> MVP </a:t>
            </a:r>
            <a:r>
              <a:rPr lang="en-US" sz="1400" dirty="0" smtClean="0">
                <a:solidFill>
                  <a:srgbClr val="002060"/>
                </a:solidFill>
              </a:rPr>
              <a:t>experiment but also transition to production seamlessly.</a:t>
            </a:r>
          </a:p>
          <a:p>
            <a:pPr lvl="0"/>
            <a:r>
              <a:rPr lang="en-US" sz="1400" dirty="0" smtClean="0">
                <a:solidFill>
                  <a:srgbClr val="002060"/>
                </a:solidFill>
              </a:rPr>
              <a:t>Seamlessly </a:t>
            </a:r>
            <a:r>
              <a:rPr lang="en-US" sz="1400" dirty="0">
                <a:solidFill>
                  <a:srgbClr val="002060"/>
                </a:solidFill>
              </a:rPr>
              <a:t>integrate with </a:t>
            </a:r>
            <a:r>
              <a:rPr lang="en-US" sz="1400" b="1" dirty="0" smtClean="0"/>
              <a:t>other </a:t>
            </a:r>
            <a:r>
              <a:rPr lang="en-US" sz="1400" dirty="0" smtClean="0">
                <a:solidFill>
                  <a:srgbClr val="002060"/>
                </a:solidFill>
              </a:rPr>
              <a:t>data </a:t>
            </a:r>
            <a:r>
              <a:rPr lang="en-US" sz="1400" dirty="0">
                <a:solidFill>
                  <a:srgbClr val="002060"/>
                </a:solidFill>
              </a:rPr>
              <a:t>platform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Increase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b="1" dirty="0"/>
              <a:t>volume</a:t>
            </a:r>
            <a:r>
              <a:rPr lang="en-US" sz="1400" dirty="0" smtClean="0">
                <a:solidFill>
                  <a:srgbClr val="002060"/>
                </a:solidFill>
              </a:rPr>
              <a:t> of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dirty="0" smtClean="0">
                <a:solidFill>
                  <a:srgbClr val="002060"/>
                </a:solidFill>
              </a:rPr>
              <a:t>platform </a:t>
            </a:r>
            <a:r>
              <a:rPr lang="en-US" sz="1400" dirty="0">
                <a:solidFill>
                  <a:srgbClr val="002060"/>
                </a:solidFill>
              </a:rPr>
              <a:t>usage by </a:t>
            </a:r>
            <a:r>
              <a:rPr lang="en-US" sz="1400" dirty="0">
                <a:solidFill>
                  <a:srgbClr val="002060"/>
                </a:solidFill>
              </a:rPr>
              <a:t>20-30</a:t>
            </a:r>
            <a:r>
              <a:rPr lang="en-US" sz="1400" dirty="0" smtClean="0">
                <a:solidFill>
                  <a:srgbClr val="002060"/>
                </a:solidFill>
              </a:rPr>
              <a:t>% u</a:t>
            </a:r>
            <a:r>
              <a:rPr lang="en-US" sz="1400" dirty="0" smtClean="0">
                <a:solidFill>
                  <a:srgbClr val="002060"/>
                </a:solidFill>
              </a:rPr>
              <a:t>ser base </a:t>
            </a:r>
            <a:r>
              <a:rPr lang="en-US" sz="1400" dirty="0">
                <a:solidFill>
                  <a:srgbClr val="002060"/>
                </a:solidFill>
              </a:rPr>
              <a:t>per year 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dirty="0" smtClean="0">
                <a:solidFill>
                  <a:srgbClr val="002060"/>
                </a:solidFill>
              </a:rPr>
              <a:t>Increase and scale the platform by adapting cloud and cloud </a:t>
            </a:r>
            <a:r>
              <a:rPr lang="en-US" sz="1400" smtClean="0">
                <a:solidFill>
                  <a:srgbClr val="002060"/>
                </a:solidFill>
              </a:rPr>
              <a:t>native technology, </a:t>
            </a:r>
            <a:r>
              <a:rPr lang="en-US" sz="1400" dirty="0" smtClean="0">
                <a:solidFill>
                  <a:srgbClr val="002060"/>
                </a:solidFill>
              </a:rPr>
              <a:t>which can support </a:t>
            </a:r>
            <a:r>
              <a:rPr lang="en-US" sz="1400" dirty="0">
                <a:solidFill>
                  <a:srgbClr val="002060"/>
                </a:solidFill>
              </a:rPr>
              <a:t>the </a:t>
            </a:r>
            <a:r>
              <a:rPr lang="en-US" sz="1400" b="1" dirty="0"/>
              <a:t>variety </a:t>
            </a:r>
            <a:r>
              <a:rPr lang="en-US" sz="1400" dirty="0">
                <a:solidFill>
                  <a:srgbClr val="002060"/>
                </a:solidFill>
              </a:rPr>
              <a:t>use cases </a:t>
            </a:r>
            <a:r>
              <a:rPr lang="en-US" sz="1400" dirty="0" smtClean="0">
                <a:solidFill>
                  <a:srgbClr val="002060"/>
                </a:solidFill>
              </a:rPr>
              <a:t>e.g. GPU/TPU support , That can solve Deep </a:t>
            </a:r>
            <a:r>
              <a:rPr lang="en-US" sz="1400" dirty="0">
                <a:solidFill>
                  <a:srgbClr val="002060"/>
                </a:solidFill>
              </a:rPr>
              <a:t>Learning and </a:t>
            </a:r>
            <a:r>
              <a:rPr lang="en-US" sz="1400" dirty="0" smtClean="0">
                <a:solidFill>
                  <a:srgbClr val="002060"/>
                </a:solidFill>
              </a:rPr>
              <a:t>Artificial Intelligence</a:t>
            </a:r>
            <a:r>
              <a:rPr lang="en-US" sz="1400" dirty="0">
                <a:solidFill>
                  <a:srgbClr val="002060"/>
                </a:solidFill>
              </a:rPr>
              <a:t> use cases </a:t>
            </a:r>
            <a:r>
              <a:rPr lang="en-US" sz="1400" dirty="0" smtClean="0">
                <a:solidFill>
                  <a:srgbClr val="002060"/>
                </a:solidFill>
              </a:rPr>
              <a:t>and increase </a:t>
            </a:r>
            <a:r>
              <a:rPr lang="en-US" sz="1400" dirty="0">
                <a:solidFill>
                  <a:srgbClr val="002060"/>
                </a:solidFill>
              </a:rPr>
              <a:t>customer success </a:t>
            </a:r>
            <a:r>
              <a:rPr lang="en-US" sz="1400" dirty="0" smtClean="0">
                <a:solidFill>
                  <a:srgbClr val="002060"/>
                </a:solidFill>
              </a:rPr>
              <a:t>stories </a:t>
            </a:r>
            <a:r>
              <a:rPr lang="en-US" sz="1400" dirty="0">
                <a:solidFill>
                  <a:srgbClr val="002060"/>
                </a:solidFill>
              </a:rPr>
              <a:t>by 40-50% per </a:t>
            </a:r>
            <a:r>
              <a:rPr lang="en-US" sz="1400" dirty="0" smtClean="0">
                <a:solidFill>
                  <a:srgbClr val="002060"/>
                </a:solidFill>
              </a:rPr>
              <a:t>year.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9634239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yngenta: For external use only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normAutofit/>
      </a:bodyPr>
      <a:lstStyle>
        <a:defPPr>
          <a:spcBef>
            <a:spcPts val="600"/>
          </a:spcBef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2B05A30C-79E9-4D09-AE96-A14304926F88}"/>
</file>

<file path=customXml/itemProps2.xml><?xml version="1.0" encoding="utf-8"?>
<ds:datastoreItem xmlns:ds="http://schemas.openxmlformats.org/officeDocument/2006/customXml" ds:itemID="{36D77D64-EA31-40FC-9327-928D5B9BBB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592B-2839-4563-8F06-2A8C306315D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b1a2a01-4378-4029-80c4-e44bac3d3327"/>
    <ds:schemaRef ds:uri="d15eca7d-adf0-4822-a4fc-dc89e6b052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SYT internal landscape presentation</Template>
  <TotalTime>46</TotalTime>
  <Words>25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Landscape_Template</vt:lpstr>
      <vt:lpstr>Syngenta: For external use only</vt:lpstr>
      <vt:lpstr>“How do you see the Data Science platform in 3Y time?” 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Data Platform Team Meeting</dc:title>
  <dc:creator>Kerbrat Alicia CHBS</dc:creator>
  <cp:lastModifiedBy>Balijepalli Preetam INPU</cp:lastModifiedBy>
  <cp:revision>50</cp:revision>
  <dcterms:created xsi:type="dcterms:W3CDTF">2019-11-04T10:48:23Z</dcterms:created>
  <dcterms:modified xsi:type="dcterms:W3CDTF">2019-11-28T10:22:47Z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