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62" r:id="rId3"/>
    <p:sldId id="276" r:id="rId4"/>
    <p:sldId id="266" r:id="rId5"/>
    <p:sldId id="267" r:id="rId6"/>
    <p:sldId id="268" r:id="rId7"/>
    <p:sldId id="271" r:id="rId8"/>
    <p:sldId id="274" r:id="rId9"/>
    <p:sldId id="265" r:id="rId10"/>
    <p:sldId id="272" r:id="rId11"/>
    <p:sldId id="269" r:id="rId12"/>
    <p:sldId id="273" r:id="rId13"/>
    <p:sldId id="275"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ijepalli Preetam INPU" initials="BPI" lastIdx="1" clrIdx="0">
    <p:extLst>
      <p:ext uri="{19B8F6BF-5375-455C-9EA6-DF929625EA0E}">
        <p15:presenceInfo xmlns:p15="http://schemas.microsoft.com/office/powerpoint/2012/main" userId="S::Preetam.Balijepalli@syngenta.com::44f57fea-6b48-4cec-a0bc-f651695ea3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60" y="92"/>
      </p:cViewPr>
      <p:guideLst>
        <p:guide pos="3840"/>
        <p:guide orient="horz" pos="2160"/>
      </p:guideLst>
    </p:cSldViewPr>
  </p:slideViewPr>
  <p:notesTextViewPr>
    <p:cViewPr>
      <p:scale>
        <a:sx n="1" d="1"/>
        <a:sy n="1" d="1"/>
      </p:scale>
      <p:origin x="0" y="0"/>
    </p:cViewPr>
  </p:notesTextViewPr>
  <p:sorterViewPr>
    <p:cViewPr>
      <p:scale>
        <a:sx n="100" d="100"/>
        <a:sy n="100" d="100"/>
      </p:scale>
      <p:origin x="0" y="-13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7AC9C8-9449-4E99-A50F-9DC8D673D735}" type="datetimeFigureOut">
              <a:rPr lang="en-US" smtClean="0"/>
              <a:t>3/27/2020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C0BEC-1419-4011-8B0F-9A77F88152C2}" type="slidenum">
              <a:rPr lang="en-US" smtClean="0"/>
              <a:t>‹#›</a:t>
            </a:fld>
            <a:endParaRPr lang="en-US"/>
          </a:p>
        </p:txBody>
      </p:sp>
    </p:spTree>
    <p:extLst>
      <p:ext uri="{BB962C8B-B14F-4D97-AF65-F5344CB8AC3E}">
        <p14:creationId xmlns:p14="http://schemas.microsoft.com/office/powerpoint/2010/main" val="1429114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01A48D2-05E1-427F-86AE-0CBA5B27E11C}" type="slidenum">
              <a:rPr lang="de-CH" smtClean="0">
                <a:solidFill>
                  <a:prstClr val="black"/>
                </a:solidFill>
              </a:rPr>
              <a:pPr>
                <a:defRPr/>
              </a:pPr>
              <a:t>1</a:t>
            </a:fld>
            <a:endParaRPr lang="de-CH">
              <a:solidFill>
                <a:prstClr val="black"/>
              </a:solidFill>
            </a:endParaRPr>
          </a:p>
        </p:txBody>
      </p:sp>
      <p:sp>
        <p:nvSpPr>
          <p:cNvPr id="5" name="Date Placeholder 4"/>
          <p:cNvSpPr>
            <a:spLocks noGrp="1"/>
          </p:cNvSpPr>
          <p:nvPr>
            <p:ph type="dt" idx="11"/>
          </p:nvPr>
        </p:nvSpPr>
        <p:spPr/>
        <p:txBody>
          <a:bodyPr/>
          <a:lstStyle/>
          <a:p>
            <a:pPr>
              <a:defRPr/>
            </a:pPr>
            <a:r>
              <a:rPr lang="en-US" dirty="0">
                <a:solidFill>
                  <a:prstClr val="black"/>
                </a:solidFill>
              </a:rPr>
              <a:t>7/18/2019</a:t>
            </a:r>
            <a:endParaRPr lang="de-CH">
              <a:solidFill>
                <a:prstClr val="black"/>
              </a:solidFill>
            </a:endParaRPr>
          </a:p>
        </p:txBody>
      </p:sp>
    </p:spTree>
    <p:extLst>
      <p:ext uri="{BB962C8B-B14F-4D97-AF65-F5344CB8AC3E}">
        <p14:creationId xmlns:p14="http://schemas.microsoft.com/office/powerpoint/2010/main" val="1108231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2" descr="powerpoint_land_1"/>
          <p:cNvPicPr>
            <a:picLocks noChangeAspect="1" noChangeArrowheads="1"/>
          </p:cNvPicPr>
          <p:nvPr/>
        </p:nvPicPr>
        <p:blipFill>
          <a:blip r:embed="rId2" cstate="print"/>
          <a:srcRect/>
          <a:stretch>
            <a:fillRect/>
          </a:stretch>
        </p:blipFill>
        <p:spPr bwMode="auto">
          <a:xfrm>
            <a:off x="-2117" y="0"/>
            <a:ext cx="12200468" cy="6858000"/>
          </a:xfrm>
          <a:prstGeom prst="rect">
            <a:avLst/>
          </a:prstGeom>
          <a:noFill/>
          <a:ln w="9525">
            <a:noFill/>
            <a:miter lim="800000"/>
            <a:headEnd/>
            <a:tailEnd/>
          </a:ln>
        </p:spPr>
      </p:pic>
      <p:sp>
        <p:nvSpPr>
          <p:cNvPr id="8195" name="Rectangle 3"/>
          <p:cNvSpPr>
            <a:spLocks noGrp="1" noChangeArrowheads="1"/>
          </p:cNvSpPr>
          <p:nvPr>
            <p:ph type="subTitle" sz="quarter" idx="1"/>
          </p:nvPr>
        </p:nvSpPr>
        <p:spPr>
          <a:xfrm>
            <a:off x="914401" y="5927726"/>
            <a:ext cx="5616000" cy="360363"/>
          </a:xfrm>
        </p:spPr>
        <p:txBody>
          <a:bodyPr wrap="none"/>
          <a:lstStyle>
            <a:lvl1pPr marL="0" indent="0">
              <a:buFont typeface="Arial" charset="0"/>
              <a:buNone/>
              <a:defRPr sz="1200">
                <a:solidFill>
                  <a:schemeClr val="tx2"/>
                </a:solidFill>
              </a:defRPr>
            </a:lvl1pPr>
          </a:lstStyle>
          <a:p>
            <a:r>
              <a:rPr lang="en-US" noProof="0"/>
              <a:t>Click to edit Master subtitle style</a:t>
            </a:r>
            <a:endParaRPr lang="en-US" noProof="0" dirty="0"/>
          </a:p>
        </p:txBody>
      </p:sp>
      <p:sp>
        <p:nvSpPr>
          <p:cNvPr id="8196" name="Rectangle 4"/>
          <p:cNvSpPr>
            <a:spLocks noGrp="1" noChangeArrowheads="1"/>
          </p:cNvSpPr>
          <p:nvPr>
            <p:ph type="ctrTitle" sz="quarter"/>
          </p:nvPr>
        </p:nvSpPr>
        <p:spPr>
          <a:xfrm>
            <a:off x="916518" y="4035426"/>
            <a:ext cx="9596967" cy="422275"/>
          </a:xfrm>
        </p:spPr>
        <p:txBody>
          <a:bodyPr anchor="t"/>
          <a:lstStyle>
            <a:lvl1pPr>
              <a:defRPr sz="2800"/>
            </a:lvl1pPr>
          </a:lstStyle>
          <a:p>
            <a:r>
              <a:rPr lang="en-US"/>
              <a:t>Click to edit Master title style</a:t>
            </a:r>
            <a:endParaRPr lang="en-US" dirty="0"/>
          </a:p>
        </p:txBody>
      </p:sp>
      <p:sp>
        <p:nvSpPr>
          <p:cNvPr id="6" name="Fußzeilenplatzhalter 5"/>
          <p:cNvSpPr>
            <a:spLocks noGrp="1"/>
          </p:cNvSpPr>
          <p:nvPr>
            <p:ph type="ftr" sz="quarter" idx="10"/>
          </p:nvPr>
        </p:nvSpPr>
        <p:spPr>
          <a:xfrm>
            <a:off x="6619200" y="5929200"/>
            <a:ext cx="3696000" cy="360000"/>
          </a:xfrm>
        </p:spPr>
        <p:txBody>
          <a:bodyPr tIns="0" rIns="0" bIns="0" anchor="t">
            <a:normAutofit/>
          </a:bodyPr>
          <a:lstStyle>
            <a:lvl1pPr algn="r">
              <a:defRPr sz="1200">
                <a:solidFill>
                  <a:schemeClr val="accent6">
                    <a:lumMod val="75000"/>
                  </a:schemeClr>
                </a:solidFill>
              </a:defRPr>
            </a:lvl1pPr>
          </a:lstStyle>
          <a:p>
            <a:endParaRPr lang="en-US"/>
          </a:p>
        </p:txBody>
      </p:sp>
    </p:spTree>
    <p:extLst>
      <p:ext uri="{BB962C8B-B14F-4D97-AF65-F5344CB8AC3E}">
        <p14:creationId xmlns:p14="http://schemas.microsoft.com/office/powerpoint/2010/main" val="1662242423"/>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896257158"/>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57733" y="88901"/>
            <a:ext cx="2819400" cy="5853113"/>
          </a:xfrm>
        </p:spPr>
        <p:txBody>
          <a:bodyPr vert="eaVert"/>
          <a:lstStyle/>
          <a:p>
            <a:r>
              <a:rPr lang="en-US"/>
              <a:t>Click to edit Master title style</a:t>
            </a:r>
            <a:endParaRPr lang="de-CH" dirty="0"/>
          </a:p>
        </p:txBody>
      </p:sp>
      <p:sp>
        <p:nvSpPr>
          <p:cNvPr id="3" name="Vertical Text Placeholder 2"/>
          <p:cNvSpPr>
            <a:spLocks noGrp="1"/>
          </p:cNvSpPr>
          <p:nvPr>
            <p:ph type="body" orient="vert" idx="1"/>
          </p:nvPr>
        </p:nvSpPr>
        <p:spPr>
          <a:xfrm>
            <a:off x="497418" y="88901"/>
            <a:ext cx="8257116" cy="58531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3399383734"/>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dirty="0"/>
          </a:p>
        </p:txBody>
      </p:sp>
      <p:sp>
        <p:nvSpPr>
          <p:cNvPr id="3" name="Content Placeholder 2"/>
          <p:cNvSpPr>
            <a:spLocks noGrp="1"/>
          </p:cNvSpPr>
          <p:nvPr>
            <p:ph idx="1"/>
          </p:nvPr>
        </p:nvSpPr>
        <p:spPr>
          <a:xfrm>
            <a:off x="476211" y="1214422"/>
            <a:ext cx="11279716" cy="4730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Rectangle 5"/>
          <p:cNvSpPr>
            <a:spLocks noGrp="1" noChangeArrowheads="1"/>
          </p:cNvSpPr>
          <p:nvPr>
            <p:ph type="ftr" sz="quarter" idx="10"/>
          </p:nvPr>
        </p:nvSpPr>
        <p:spPr>
          <a:xfrm>
            <a:off x="1056217" y="6457183"/>
            <a:ext cx="7670800" cy="376238"/>
          </a:xfrm>
          <a:ln/>
        </p:spPr>
        <p:txBody>
          <a:bodyPr/>
          <a:lstStyle>
            <a:lvl1pPr>
              <a:defRPr/>
            </a:lvl1pPr>
          </a:lstStyle>
          <a:p>
            <a:endParaRPr lang="en-US"/>
          </a:p>
        </p:txBody>
      </p:sp>
    </p:spTree>
    <p:extLst>
      <p:ext uri="{BB962C8B-B14F-4D97-AF65-F5344CB8AC3E}">
        <p14:creationId xmlns:p14="http://schemas.microsoft.com/office/powerpoint/2010/main" val="2327690751"/>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2200" b="1" cap="none" baseline="0"/>
            </a:lvl1pPr>
          </a:lstStyle>
          <a:p>
            <a:r>
              <a:rPr lang="en-US"/>
              <a:t>Click to edit Master title style</a:t>
            </a:r>
            <a:endParaRPr lang="de-CH"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b="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347150413"/>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dirty="0"/>
          </a:p>
        </p:txBody>
      </p:sp>
      <p:sp>
        <p:nvSpPr>
          <p:cNvPr id="3" name="Content Placeholder 2"/>
          <p:cNvSpPr>
            <a:spLocks noGrp="1"/>
          </p:cNvSpPr>
          <p:nvPr>
            <p:ph sz="half" idx="1"/>
          </p:nvPr>
        </p:nvSpPr>
        <p:spPr>
          <a:xfrm>
            <a:off x="497417" y="1211263"/>
            <a:ext cx="5537200" cy="473075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Content Placeholder 3"/>
          <p:cNvSpPr>
            <a:spLocks noGrp="1"/>
          </p:cNvSpPr>
          <p:nvPr>
            <p:ph sz="half" idx="2"/>
          </p:nvPr>
        </p:nvSpPr>
        <p:spPr>
          <a:xfrm>
            <a:off x="6237818" y="1211263"/>
            <a:ext cx="5539316" cy="473075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5"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3182000993"/>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de-CH"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p:cNvSpPr>
            <a:spLocks noGrp="1"/>
          </p:cNvSpPr>
          <p:nvPr>
            <p:ph type="body" sz="quarter" idx="3"/>
          </p:nvPr>
        </p:nvSpPr>
        <p:spPr>
          <a:xfrm>
            <a:off x="6193368" y="1535113"/>
            <a:ext cx="5389033" cy="639762"/>
          </a:xfrm>
          <a:noFill/>
          <a:ln w="9525">
            <a:noFill/>
            <a:miter lim="800000"/>
            <a:headEnd/>
            <a:tailEnd/>
          </a:ln>
        </p:spPr>
        <p:txBody>
          <a:bodyPr anchor="b"/>
          <a:lstStyle>
            <a:lvl1pPr marL="0" indent="0">
              <a:buNone/>
              <a:defRPr lang="en-US" sz="2000" b="1"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7" name="Rectangle 5"/>
          <p:cNvSpPr>
            <a:spLocks noGrp="1" noChangeArrowheads="1"/>
          </p:cNvSpPr>
          <p:nvPr>
            <p:ph type="ftr" sz="quarter" idx="10"/>
          </p:nvPr>
        </p:nvSpPr>
        <p:spPr>
          <a:ln/>
        </p:spPr>
        <p:txBody>
          <a:bodyPr anchor="ctr" anchorCtr="0">
            <a:normAutofit/>
          </a:bodyPr>
          <a:lstStyle>
            <a:lvl1pPr>
              <a:defRPr sz="800"/>
            </a:lvl1pPr>
          </a:lstStyle>
          <a:p>
            <a:endParaRPr lang="en-US"/>
          </a:p>
        </p:txBody>
      </p:sp>
    </p:spTree>
    <p:extLst>
      <p:ext uri="{BB962C8B-B14F-4D97-AF65-F5344CB8AC3E}">
        <p14:creationId xmlns:p14="http://schemas.microsoft.com/office/powerpoint/2010/main" val="2260796243"/>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282312752"/>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3299122299"/>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200" b="1"/>
            </a:lvl1pPr>
          </a:lstStyle>
          <a:p>
            <a:r>
              <a:rPr lang="en-US"/>
              <a:t>Click to edit Master title style</a:t>
            </a:r>
            <a:endParaRPr lang="de-CH" dirty="0"/>
          </a:p>
        </p:txBody>
      </p:sp>
      <p:sp>
        <p:nvSpPr>
          <p:cNvPr id="3" name="Content Placeholder 2"/>
          <p:cNvSpPr>
            <a:spLocks noGrp="1"/>
          </p:cNvSpPr>
          <p:nvPr>
            <p:ph idx="1"/>
          </p:nvPr>
        </p:nvSpPr>
        <p:spPr>
          <a:xfrm>
            <a:off x="4766733" y="273051"/>
            <a:ext cx="6815667" cy="5853113"/>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297539329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200" b="1"/>
            </a:lvl1pPr>
          </a:lstStyle>
          <a:p>
            <a:r>
              <a:rPr lang="en-US"/>
              <a:t>Click to edit Master title style</a:t>
            </a:r>
            <a:endParaRPr lang="de-CH" dirty="0"/>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de-CH"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182405925"/>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pic>
        <p:nvPicPr>
          <p:cNvPr id="3074" name="Picture 7" descr="ppt_land_print_2"/>
          <p:cNvPicPr>
            <a:picLocks noChangeAspect="1" noChangeArrowheads="1"/>
          </p:cNvPicPr>
          <p:nvPr/>
        </p:nvPicPr>
        <p:blipFill>
          <a:blip r:embed="rId13" cstate="print"/>
          <a:srcRect/>
          <a:stretch>
            <a:fillRect/>
          </a:stretch>
        </p:blipFill>
        <p:spPr bwMode="auto">
          <a:xfrm>
            <a:off x="0" y="6173789"/>
            <a:ext cx="12192000" cy="688975"/>
          </a:xfrm>
          <a:prstGeom prst="rect">
            <a:avLst/>
          </a:prstGeom>
          <a:noFill/>
          <a:ln w="9525">
            <a:noFill/>
            <a:miter lim="800000"/>
            <a:headEnd/>
            <a:tailEnd/>
          </a:ln>
        </p:spPr>
      </p:pic>
      <p:sp>
        <p:nvSpPr>
          <p:cNvPr id="3075" name="Rectangle 3"/>
          <p:cNvSpPr>
            <a:spLocks noGrp="1" noChangeArrowheads="1"/>
          </p:cNvSpPr>
          <p:nvPr>
            <p:ph type="title"/>
          </p:nvPr>
        </p:nvSpPr>
        <p:spPr bwMode="auto">
          <a:xfrm>
            <a:off x="497418" y="88900"/>
            <a:ext cx="11271249" cy="812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ltLang="en-US"/>
              <a:t>Titelmasterformat durch Klicken bearbeiten</a:t>
            </a:r>
            <a:endParaRPr lang="en-US" altLang="en-US"/>
          </a:p>
        </p:txBody>
      </p:sp>
      <p:sp>
        <p:nvSpPr>
          <p:cNvPr id="3076" name="Rectangle 4"/>
          <p:cNvSpPr>
            <a:spLocks noGrp="1" noChangeArrowheads="1"/>
          </p:cNvSpPr>
          <p:nvPr>
            <p:ph type="body" idx="1"/>
          </p:nvPr>
        </p:nvSpPr>
        <p:spPr bwMode="auto">
          <a:xfrm>
            <a:off x="497418" y="1211263"/>
            <a:ext cx="11279716" cy="47307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endParaRPr lang="en-US" altLang="en-US"/>
          </a:p>
        </p:txBody>
      </p:sp>
      <p:sp>
        <p:nvSpPr>
          <p:cNvPr id="7173" name="Rectangle 5"/>
          <p:cNvSpPr>
            <a:spLocks noGrp="1" noChangeArrowheads="1"/>
          </p:cNvSpPr>
          <p:nvPr>
            <p:ph type="ftr" sz="quarter" idx="3"/>
          </p:nvPr>
        </p:nvSpPr>
        <p:spPr bwMode="auto">
          <a:xfrm>
            <a:off x="1056217" y="6458411"/>
            <a:ext cx="7670800" cy="376238"/>
          </a:xfrm>
          <a:prstGeom prst="rect">
            <a:avLst/>
          </a:prstGeom>
          <a:noFill/>
          <a:ln w="9525">
            <a:noFill/>
            <a:miter lim="800000"/>
            <a:headEnd/>
            <a:tailEnd/>
          </a:ln>
          <a:effectLst/>
        </p:spPr>
        <p:txBody>
          <a:bodyPr vert="horz" wrap="square" lIns="0" tIns="45720" rIns="91440" bIns="45720" numCol="1" anchor="ctr" anchorCtr="0" compatLnSpc="1">
            <a:prstTxWarp prst="textNoShape">
              <a:avLst/>
            </a:prstTxWarp>
            <a:normAutofit/>
          </a:bodyPr>
          <a:lstStyle>
            <a:lvl1pPr eaLnBrk="0" hangingPunct="0">
              <a:spcAft>
                <a:spcPts val="600"/>
              </a:spcAft>
              <a:tabLst>
                <a:tab pos="441325" algn="l"/>
              </a:tabLst>
              <a:defRPr sz="800" b="0"/>
            </a:lvl1pPr>
          </a:lstStyle>
          <a:p>
            <a:endParaRPr lang="en-US"/>
          </a:p>
        </p:txBody>
      </p:sp>
      <p:sp>
        <p:nvSpPr>
          <p:cNvPr id="7174" name="Rectangle 6"/>
          <p:cNvSpPr>
            <a:spLocks noChangeArrowheads="1"/>
          </p:cNvSpPr>
          <p:nvPr/>
        </p:nvSpPr>
        <p:spPr bwMode="auto">
          <a:xfrm>
            <a:off x="391584" y="6483350"/>
            <a:ext cx="742949" cy="374650"/>
          </a:xfrm>
          <a:prstGeom prst="rect">
            <a:avLst/>
          </a:prstGeom>
          <a:noFill/>
          <a:ln w="9525">
            <a:noFill/>
            <a:miter lim="800000"/>
            <a:headEnd/>
            <a:tailEnd/>
          </a:ln>
          <a:effectLst/>
        </p:spPr>
        <p:txBody>
          <a:bodyPr/>
          <a:lstStyle/>
          <a:p>
            <a:pPr eaLnBrk="0" fontAlgn="base" hangingPunct="0">
              <a:spcBef>
                <a:spcPct val="0"/>
              </a:spcBef>
              <a:spcAft>
                <a:spcPts val="600"/>
              </a:spcAft>
              <a:tabLst>
                <a:tab pos="441325" algn="l"/>
              </a:tabLst>
              <a:defRPr/>
            </a:pPr>
            <a:fld id="{974B40FB-612E-435B-B627-187A21F7DD64}" type="slidenum">
              <a:rPr lang="en-US" sz="1200">
                <a:solidFill>
                  <a:srgbClr val="626469"/>
                </a:solidFill>
              </a:rPr>
              <a:pPr eaLnBrk="0" fontAlgn="base" hangingPunct="0">
                <a:spcBef>
                  <a:spcPct val="0"/>
                </a:spcBef>
                <a:spcAft>
                  <a:spcPts val="600"/>
                </a:spcAft>
                <a:tabLst>
                  <a:tab pos="441325" algn="l"/>
                </a:tabLst>
                <a:defRPr/>
              </a:pPr>
              <a:t>‹#›</a:t>
            </a:fld>
            <a:r>
              <a:rPr lang="en-US" sz="1200" dirty="0">
                <a:solidFill>
                  <a:srgbClr val="626469"/>
                </a:solidFill>
              </a:rPr>
              <a:t>	</a:t>
            </a:r>
          </a:p>
        </p:txBody>
      </p:sp>
      <p:pic>
        <p:nvPicPr>
          <p:cNvPr id="3079" name="Picture 8" descr="new logo"/>
          <p:cNvPicPr>
            <a:picLocks noChangeAspect="1" noChangeArrowheads="1"/>
          </p:cNvPicPr>
          <p:nvPr/>
        </p:nvPicPr>
        <p:blipFill>
          <a:blip r:embed="rId14" cstate="print"/>
          <a:srcRect/>
          <a:stretch>
            <a:fillRect/>
          </a:stretch>
        </p:blipFill>
        <p:spPr bwMode="auto">
          <a:xfrm>
            <a:off x="9986434" y="6403975"/>
            <a:ext cx="1566333" cy="350838"/>
          </a:xfrm>
          <a:prstGeom prst="rect">
            <a:avLst/>
          </a:prstGeom>
          <a:noFill/>
          <a:ln w="9525">
            <a:noFill/>
            <a:miter lim="800000"/>
            <a:headEnd/>
            <a:tailEnd/>
          </a:ln>
        </p:spPr>
      </p:pic>
    </p:spTree>
    <p:extLst>
      <p:ext uri="{BB962C8B-B14F-4D97-AF65-F5344CB8AC3E}">
        <p14:creationId xmlns:p14="http://schemas.microsoft.com/office/powerpoint/2010/main" val="276772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dir="r"/>
  </p:transition>
  <p:txStyles>
    <p:titleStyle>
      <a:lvl1pPr algn="l" defTabSz="957263" rtl="0" eaLnBrk="1" fontAlgn="base" hangingPunct="1">
        <a:lnSpc>
          <a:spcPct val="90000"/>
        </a:lnSpc>
        <a:spcBef>
          <a:spcPct val="0"/>
        </a:spcBef>
        <a:spcAft>
          <a:spcPct val="0"/>
        </a:spcAft>
        <a:defRPr sz="2200" b="1">
          <a:solidFill>
            <a:schemeClr val="tx2"/>
          </a:solidFill>
          <a:latin typeface="+mj-lt"/>
          <a:ea typeface="+mj-ea"/>
          <a:cs typeface="+mj-cs"/>
        </a:defRPr>
      </a:lvl1pPr>
      <a:lvl2pPr algn="l" defTabSz="957263" rtl="0" eaLnBrk="1" fontAlgn="base" hangingPunct="1">
        <a:lnSpc>
          <a:spcPct val="90000"/>
        </a:lnSpc>
        <a:spcBef>
          <a:spcPct val="0"/>
        </a:spcBef>
        <a:spcAft>
          <a:spcPct val="0"/>
        </a:spcAft>
        <a:defRPr sz="2200" b="1">
          <a:solidFill>
            <a:schemeClr val="tx2"/>
          </a:solidFill>
          <a:latin typeface="Arial" charset="0"/>
        </a:defRPr>
      </a:lvl2pPr>
      <a:lvl3pPr algn="l" defTabSz="957263" rtl="0" eaLnBrk="1" fontAlgn="base" hangingPunct="1">
        <a:lnSpc>
          <a:spcPct val="90000"/>
        </a:lnSpc>
        <a:spcBef>
          <a:spcPct val="0"/>
        </a:spcBef>
        <a:spcAft>
          <a:spcPct val="0"/>
        </a:spcAft>
        <a:defRPr sz="2200" b="1">
          <a:solidFill>
            <a:schemeClr val="tx2"/>
          </a:solidFill>
          <a:latin typeface="Arial" charset="0"/>
        </a:defRPr>
      </a:lvl3pPr>
      <a:lvl4pPr algn="l" defTabSz="957263" rtl="0" eaLnBrk="1" fontAlgn="base" hangingPunct="1">
        <a:lnSpc>
          <a:spcPct val="90000"/>
        </a:lnSpc>
        <a:spcBef>
          <a:spcPct val="0"/>
        </a:spcBef>
        <a:spcAft>
          <a:spcPct val="0"/>
        </a:spcAft>
        <a:defRPr sz="2200" b="1">
          <a:solidFill>
            <a:schemeClr val="tx2"/>
          </a:solidFill>
          <a:latin typeface="Arial" charset="0"/>
        </a:defRPr>
      </a:lvl4pPr>
      <a:lvl5pPr algn="l" defTabSz="957263" rtl="0" eaLnBrk="1" fontAlgn="base" hangingPunct="1">
        <a:lnSpc>
          <a:spcPct val="90000"/>
        </a:lnSpc>
        <a:spcBef>
          <a:spcPct val="0"/>
        </a:spcBef>
        <a:spcAft>
          <a:spcPct val="0"/>
        </a:spcAft>
        <a:defRPr sz="2200" b="1">
          <a:solidFill>
            <a:schemeClr val="tx2"/>
          </a:solidFill>
          <a:latin typeface="Arial" charset="0"/>
        </a:defRPr>
      </a:lvl5pPr>
      <a:lvl6pPr marL="457200" algn="l" defTabSz="957263" rtl="0" eaLnBrk="1" fontAlgn="base" hangingPunct="1">
        <a:lnSpc>
          <a:spcPct val="90000"/>
        </a:lnSpc>
        <a:spcBef>
          <a:spcPct val="0"/>
        </a:spcBef>
        <a:spcAft>
          <a:spcPct val="0"/>
        </a:spcAft>
        <a:defRPr sz="2200" b="1">
          <a:solidFill>
            <a:schemeClr val="tx2"/>
          </a:solidFill>
          <a:latin typeface="Arial" charset="0"/>
        </a:defRPr>
      </a:lvl6pPr>
      <a:lvl7pPr marL="914400" algn="l" defTabSz="957263" rtl="0" eaLnBrk="1" fontAlgn="base" hangingPunct="1">
        <a:lnSpc>
          <a:spcPct val="90000"/>
        </a:lnSpc>
        <a:spcBef>
          <a:spcPct val="0"/>
        </a:spcBef>
        <a:spcAft>
          <a:spcPct val="0"/>
        </a:spcAft>
        <a:defRPr sz="2200" b="1">
          <a:solidFill>
            <a:schemeClr val="tx2"/>
          </a:solidFill>
          <a:latin typeface="Arial" charset="0"/>
        </a:defRPr>
      </a:lvl7pPr>
      <a:lvl8pPr marL="1371600" algn="l" defTabSz="957263" rtl="0" eaLnBrk="1" fontAlgn="base" hangingPunct="1">
        <a:lnSpc>
          <a:spcPct val="90000"/>
        </a:lnSpc>
        <a:spcBef>
          <a:spcPct val="0"/>
        </a:spcBef>
        <a:spcAft>
          <a:spcPct val="0"/>
        </a:spcAft>
        <a:defRPr sz="2200" b="1">
          <a:solidFill>
            <a:schemeClr val="tx2"/>
          </a:solidFill>
          <a:latin typeface="Arial" charset="0"/>
        </a:defRPr>
      </a:lvl8pPr>
      <a:lvl9pPr marL="1828800" algn="l" defTabSz="957263" rtl="0" eaLnBrk="1" fontAlgn="base" hangingPunct="1">
        <a:lnSpc>
          <a:spcPct val="90000"/>
        </a:lnSpc>
        <a:spcBef>
          <a:spcPct val="0"/>
        </a:spcBef>
        <a:spcAft>
          <a:spcPct val="0"/>
        </a:spcAft>
        <a:defRPr sz="2200" b="1">
          <a:solidFill>
            <a:schemeClr val="tx2"/>
          </a:solidFill>
          <a:latin typeface="Arial" charset="0"/>
        </a:defRPr>
      </a:lvl9pPr>
    </p:titleStyle>
    <p:bodyStyle>
      <a:lvl1pPr marL="285750" indent="-285750" algn="l" defTabSz="957263" rtl="0" eaLnBrk="1" fontAlgn="base" hangingPunct="1">
        <a:spcBef>
          <a:spcPct val="0"/>
        </a:spcBef>
        <a:spcAft>
          <a:spcPct val="25000"/>
        </a:spcAft>
        <a:buClr>
          <a:schemeClr val="tx2"/>
        </a:buClr>
        <a:buFont typeface="Arial" charset="0"/>
        <a:buChar char="●"/>
        <a:defRPr sz="2000">
          <a:solidFill>
            <a:schemeClr val="tx1"/>
          </a:solidFill>
          <a:latin typeface="+mn-lt"/>
          <a:ea typeface="+mn-ea"/>
          <a:cs typeface="+mn-cs"/>
        </a:defRPr>
      </a:lvl1pPr>
      <a:lvl2pPr marL="676275" indent="-276225" algn="l" defTabSz="957263" rtl="0" eaLnBrk="1" fontAlgn="base" hangingPunct="1">
        <a:spcBef>
          <a:spcPct val="0"/>
        </a:spcBef>
        <a:spcAft>
          <a:spcPct val="25000"/>
        </a:spcAft>
        <a:buClr>
          <a:schemeClr val="tx2"/>
        </a:buClr>
        <a:buFont typeface="Arial" charset="0"/>
        <a:buChar char="-"/>
        <a:defRPr sz="2000">
          <a:solidFill>
            <a:schemeClr val="tx1"/>
          </a:solidFill>
          <a:latin typeface="+mn-lt"/>
        </a:defRPr>
      </a:lvl2pPr>
      <a:lvl3pPr marL="1144588" indent="-287338" algn="l" defTabSz="957263" rtl="0" eaLnBrk="1" fontAlgn="base" hangingPunct="1">
        <a:spcBef>
          <a:spcPct val="0"/>
        </a:spcBef>
        <a:spcAft>
          <a:spcPct val="25000"/>
        </a:spcAft>
        <a:buClr>
          <a:schemeClr val="tx2"/>
        </a:buClr>
        <a:buChar char="•"/>
        <a:defRPr sz="2000">
          <a:solidFill>
            <a:schemeClr val="tx1"/>
          </a:solidFill>
          <a:latin typeface="+mn-lt"/>
        </a:defRPr>
      </a:lvl3pPr>
      <a:lvl4pPr marL="1619250" indent="-295275" algn="l" defTabSz="957263" rtl="0" eaLnBrk="1" fontAlgn="base" hangingPunct="1">
        <a:spcBef>
          <a:spcPct val="0"/>
        </a:spcBef>
        <a:spcAft>
          <a:spcPct val="25000"/>
        </a:spcAft>
        <a:buClr>
          <a:schemeClr val="tx2"/>
        </a:buClr>
        <a:buFont typeface="Arial" charset="0"/>
        <a:buChar char="-"/>
        <a:defRPr sz="2000">
          <a:solidFill>
            <a:schemeClr val="tx1"/>
          </a:solidFill>
          <a:latin typeface="+mn-lt"/>
        </a:defRPr>
      </a:lvl4pPr>
      <a:lvl5pPr marL="2093913" indent="-295275" algn="l" defTabSz="957263" rtl="0" eaLnBrk="1" fontAlgn="base" hangingPunct="1">
        <a:spcBef>
          <a:spcPct val="0"/>
        </a:spcBef>
        <a:spcAft>
          <a:spcPct val="25000"/>
        </a:spcAft>
        <a:buClr>
          <a:schemeClr val="tx2"/>
        </a:buClr>
        <a:buChar char="•"/>
        <a:defRPr sz="2000">
          <a:solidFill>
            <a:schemeClr val="tx1"/>
          </a:solidFill>
          <a:latin typeface="+mn-lt"/>
        </a:defRPr>
      </a:lvl5pPr>
      <a:lvl6pPr marL="2551113" indent="-295275" algn="l" defTabSz="957263" rtl="0" eaLnBrk="1" fontAlgn="base" hangingPunct="1">
        <a:spcBef>
          <a:spcPct val="0"/>
        </a:spcBef>
        <a:spcAft>
          <a:spcPct val="25000"/>
        </a:spcAft>
        <a:buClr>
          <a:schemeClr val="tx2"/>
        </a:buClr>
        <a:buChar char="•"/>
        <a:defRPr sz="2000">
          <a:solidFill>
            <a:schemeClr val="tx1"/>
          </a:solidFill>
          <a:latin typeface="+mn-lt"/>
        </a:defRPr>
      </a:lvl6pPr>
      <a:lvl7pPr marL="3008313" indent="-295275" algn="l" defTabSz="957263" rtl="0" eaLnBrk="1" fontAlgn="base" hangingPunct="1">
        <a:spcBef>
          <a:spcPct val="0"/>
        </a:spcBef>
        <a:spcAft>
          <a:spcPct val="25000"/>
        </a:spcAft>
        <a:buClr>
          <a:schemeClr val="tx2"/>
        </a:buClr>
        <a:buChar char="•"/>
        <a:defRPr sz="2000">
          <a:solidFill>
            <a:schemeClr val="tx1"/>
          </a:solidFill>
          <a:latin typeface="+mn-lt"/>
        </a:defRPr>
      </a:lvl7pPr>
      <a:lvl8pPr marL="3465513" indent="-295275" algn="l" defTabSz="957263" rtl="0" eaLnBrk="1" fontAlgn="base" hangingPunct="1">
        <a:spcBef>
          <a:spcPct val="0"/>
        </a:spcBef>
        <a:spcAft>
          <a:spcPct val="25000"/>
        </a:spcAft>
        <a:buClr>
          <a:schemeClr val="tx2"/>
        </a:buClr>
        <a:buChar char="•"/>
        <a:defRPr sz="2000">
          <a:solidFill>
            <a:schemeClr val="tx1"/>
          </a:solidFill>
          <a:latin typeface="+mn-lt"/>
        </a:defRPr>
      </a:lvl8pPr>
      <a:lvl9pPr marL="3922713" indent="-295275" algn="l" defTabSz="957263" rtl="0" eaLnBrk="1" fontAlgn="base" hangingPunct="1">
        <a:spcBef>
          <a:spcPct val="0"/>
        </a:spcBef>
        <a:spcAft>
          <a:spcPct val="25000"/>
        </a:spcAft>
        <a:buClr>
          <a:schemeClr val="tx2"/>
        </a:buClr>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abs.spotify.com/2014/03/27/spotify-engineering-culture-part-1/" TargetMode="External"/><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hyperlink" Target="https://labs.spotify.com/2014/09/20/spotify-engineering-culture-part-2/"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Untertitel 1"/>
          <p:cNvSpPr>
            <a:spLocks noGrp="1"/>
          </p:cNvSpPr>
          <p:nvPr>
            <p:ph type="subTitle" sz="quarter" idx="1"/>
          </p:nvPr>
        </p:nvSpPr>
        <p:spPr>
          <a:xfrm>
            <a:off x="923545" y="5927726"/>
            <a:ext cx="5498258" cy="793114"/>
          </a:xfrm>
        </p:spPr>
        <p:txBody>
          <a:bodyPr/>
          <a:lstStyle/>
          <a:p>
            <a:r>
              <a:rPr lang="de-CH" b="1" dirty="0"/>
              <a:t>Preetam Balijepalli </a:t>
            </a:r>
          </a:p>
          <a:p>
            <a:r>
              <a:rPr lang="de-CH" b="1" dirty="0"/>
              <a:t>ML Solution Archictect</a:t>
            </a:r>
          </a:p>
          <a:p>
            <a:r>
              <a:rPr lang="en-US" b="1" dirty="0"/>
              <a:t>18/03/2020</a:t>
            </a:r>
            <a:endParaRPr lang="de-CH" b="1" dirty="0"/>
          </a:p>
        </p:txBody>
      </p:sp>
      <p:sp>
        <p:nvSpPr>
          <p:cNvPr id="3" name="Titel 2"/>
          <p:cNvSpPr>
            <a:spLocks noGrp="1"/>
          </p:cNvSpPr>
          <p:nvPr>
            <p:ph type="ctrTitle" sz="quarter"/>
          </p:nvPr>
        </p:nvSpPr>
        <p:spPr>
          <a:xfrm>
            <a:off x="2211388" y="4035426"/>
            <a:ext cx="7948612" cy="1196973"/>
          </a:xfrm>
        </p:spPr>
        <p:txBody>
          <a:bodyPr>
            <a:normAutofit fontScale="90000"/>
          </a:bodyPr>
          <a:lstStyle/>
          <a:p>
            <a:r>
              <a:rPr lang="de-CH" dirty="0"/>
              <a:t>Data Science + Platform + Cloud Enablement  </a:t>
            </a:r>
            <a:br>
              <a:rPr lang="de-CH" dirty="0"/>
            </a:br>
            <a:r>
              <a:rPr lang="de-CH" dirty="0"/>
              <a:t>Agile Model (</a:t>
            </a:r>
            <a:r>
              <a:rPr lang="de-CH" sz="2700" dirty="0"/>
              <a:t>Sucess is all about team)</a:t>
            </a:r>
            <a:br>
              <a:rPr lang="de-CH" dirty="0"/>
            </a:br>
            <a:br>
              <a:rPr lang="de-CH" dirty="0"/>
            </a:br>
            <a:endParaRPr lang="de-CH" dirty="0"/>
          </a:p>
        </p:txBody>
      </p:sp>
      <p:sp>
        <p:nvSpPr>
          <p:cNvPr id="4" name="Fußzeilenplatzhalter 3"/>
          <p:cNvSpPr>
            <a:spLocks noGrp="1"/>
          </p:cNvSpPr>
          <p:nvPr>
            <p:ph type="ftr" sz="quarter" idx="10"/>
          </p:nvPr>
        </p:nvSpPr>
        <p:spPr/>
        <p:txBody>
          <a:bodyPr/>
          <a:lstStyle/>
          <a:p>
            <a:pPr>
              <a:defRPr/>
            </a:pPr>
            <a:r>
              <a:rPr lang="en-US" b="1" dirty="0">
                <a:solidFill>
                  <a:srgbClr val="5F7800">
                    <a:lumMod val="75000"/>
                  </a:srgbClr>
                </a:solidFill>
              </a:rPr>
              <a:t>Classification: INTERNAL USE ONLY</a:t>
            </a:r>
          </a:p>
        </p:txBody>
      </p:sp>
    </p:spTree>
    <p:extLst>
      <p:ext uri="{BB962C8B-B14F-4D97-AF65-F5344CB8AC3E}">
        <p14:creationId xmlns:p14="http://schemas.microsoft.com/office/powerpoint/2010/main" val="3035552622"/>
      </p:ext>
    </p:extLst>
  </p:cSld>
  <p:clrMapOvr>
    <a:overrideClrMapping bg1="lt1" tx1="dk1" bg2="lt2" tx2="dk2" accent1="accent1" accent2="accent2" accent3="accent3" accent4="accent4" accent5="accent5" accent6="accent6" hlink="hlink" folHlink="folHlink"/>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Principles</a:t>
            </a:r>
          </a:p>
        </p:txBody>
      </p:sp>
      <p:sp>
        <p:nvSpPr>
          <p:cNvPr id="3" name="Content Placeholder 2"/>
          <p:cNvSpPr>
            <a:spLocks noGrp="1"/>
          </p:cNvSpPr>
          <p:nvPr>
            <p:ph idx="1"/>
          </p:nvPr>
        </p:nvSpPr>
        <p:spPr/>
        <p:txBody>
          <a:bodyPr/>
          <a:lstStyle/>
          <a:p>
            <a:r>
              <a:rPr lang="en-US" i="1" kern="1200" dirty="0"/>
              <a:t>embrace startup culture , efficient software releases on a much more frequent basis—every two weeks rather than having five to six “big launches”</a:t>
            </a:r>
            <a:endParaRPr lang="en-US" dirty="0"/>
          </a:p>
          <a:p>
            <a:r>
              <a:rPr lang="en-US" i="1" kern="1200" dirty="0"/>
              <a:t>the integration of product development and IT operations to enable us to develop innovative , new and more regulated product features</a:t>
            </a:r>
          </a:p>
          <a:p>
            <a:r>
              <a:rPr lang="en-US" i="1" kern="1200" dirty="0"/>
              <a:t>ownership is managed by an internal open-source model. Anyone is able to make changes to code, but this must be reviewed by the squad who own that component.</a:t>
            </a:r>
          </a:p>
          <a:p>
            <a:pPr marL="0" indent="0">
              <a:buNone/>
            </a:pPr>
            <a:endParaRPr lang="en-US" i="1" kern="1200" dirty="0"/>
          </a:p>
          <a:p>
            <a:r>
              <a:rPr lang="en-US" i="1" kern="1200" dirty="0"/>
              <a:t>as long as you continue to have different departments, steering committees, project managers, and project directors, you will continue to have silos—and that hinders agility.</a:t>
            </a:r>
          </a:p>
          <a:p>
            <a:endParaRPr lang="en-US" i="1" kern="1200" dirty="0"/>
          </a:p>
        </p:txBody>
      </p:sp>
    </p:spTree>
    <p:extLst>
      <p:ext uri="{BB962C8B-B14F-4D97-AF65-F5344CB8AC3E}">
        <p14:creationId xmlns:p14="http://schemas.microsoft.com/office/powerpoint/2010/main" val="3771851561"/>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8963" y="462597"/>
            <a:ext cx="1047750" cy="5343525"/>
          </a:xfrm>
          <a:prstGeom prst="rect">
            <a:avLst/>
          </a:prstGeom>
        </p:spPr>
      </p:pic>
      <p:sp>
        <p:nvSpPr>
          <p:cNvPr id="9" name="TextBox 8"/>
          <p:cNvSpPr txBox="1"/>
          <p:nvPr/>
        </p:nvSpPr>
        <p:spPr>
          <a:xfrm>
            <a:off x="1768257" y="762000"/>
            <a:ext cx="9539823" cy="4907280"/>
          </a:xfrm>
          <a:prstGeom prst="rect">
            <a:avLst/>
          </a:prstGeom>
          <a:noFill/>
        </p:spPr>
        <p:txBody>
          <a:bodyPr wrap="square" rtlCol="0">
            <a:normAutofit fontScale="92500" lnSpcReduction="20000"/>
          </a:bodyPr>
          <a:lstStyle/>
          <a:p>
            <a:pPr>
              <a:spcBef>
                <a:spcPts val="0"/>
              </a:spcBef>
              <a:spcAft>
                <a:spcPts val="600"/>
              </a:spcAft>
            </a:pPr>
            <a:r>
              <a:rPr lang="en-US" sz="2000" dirty="0"/>
              <a:t>IAM, Oauth , Service Catalog (Security)</a:t>
            </a:r>
          </a:p>
          <a:p>
            <a:pPr>
              <a:spcBef>
                <a:spcPts val="0"/>
              </a:spcBef>
              <a:spcAft>
                <a:spcPts val="600"/>
              </a:spcAft>
            </a:pPr>
            <a:endParaRPr lang="en-US" sz="2000" dirty="0"/>
          </a:p>
          <a:p>
            <a:pPr>
              <a:spcBef>
                <a:spcPts val="0"/>
              </a:spcBef>
              <a:spcAft>
                <a:spcPts val="600"/>
              </a:spcAft>
            </a:pPr>
            <a:r>
              <a:rPr lang="en-US" sz="2000" dirty="0"/>
              <a:t>EC2, EMR, Lambda</a:t>
            </a:r>
          </a:p>
          <a:p>
            <a:pPr>
              <a:spcBef>
                <a:spcPts val="0"/>
              </a:spcBef>
              <a:spcAft>
                <a:spcPts val="600"/>
              </a:spcAft>
            </a:pPr>
            <a:endParaRPr lang="en-US" sz="2000" dirty="0"/>
          </a:p>
          <a:p>
            <a:pPr>
              <a:spcBef>
                <a:spcPts val="0"/>
              </a:spcBef>
              <a:spcAft>
                <a:spcPts val="600"/>
              </a:spcAft>
            </a:pPr>
            <a:endParaRPr lang="en-US" sz="2000" dirty="0"/>
          </a:p>
          <a:p>
            <a:pPr>
              <a:spcBef>
                <a:spcPts val="0"/>
              </a:spcBef>
              <a:spcAft>
                <a:spcPts val="600"/>
              </a:spcAft>
            </a:pPr>
            <a:r>
              <a:rPr lang="en-US" sz="2000" dirty="0"/>
              <a:t>CI/CD :  Nexus , Gitlab  , Code Build, Code Pipeline </a:t>
            </a:r>
          </a:p>
          <a:p>
            <a:pPr>
              <a:spcBef>
                <a:spcPts val="0"/>
              </a:spcBef>
              <a:spcAft>
                <a:spcPts val="600"/>
              </a:spcAft>
            </a:pPr>
            <a:r>
              <a:rPr lang="en-US" sz="2000" dirty="0"/>
              <a:t>Monitoring: ELK, Cloud Watch and Trail , SNS (Auditability)</a:t>
            </a:r>
          </a:p>
          <a:p>
            <a:pPr>
              <a:spcBef>
                <a:spcPts val="0"/>
              </a:spcBef>
              <a:spcAft>
                <a:spcPts val="600"/>
              </a:spcAft>
            </a:pPr>
            <a:r>
              <a:rPr lang="en-US" sz="2000" dirty="0"/>
              <a:t>Automation : Cloud Formation </a:t>
            </a:r>
          </a:p>
          <a:p>
            <a:pPr>
              <a:spcBef>
                <a:spcPts val="0"/>
              </a:spcBef>
              <a:spcAft>
                <a:spcPts val="600"/>
              </a:spcAft>
            </a:pPr>
            <a:endParaRPr lang="en-US" sz="2000" dirty="0"/>
          </a:p>
          <a:p>
            <a:pPr>
              <a:spcBef>
                <a:spcPts val="0"/>
              </a:spcBef>
              <a:spcAft>
                <a:spcPts val="600"/>
              </a:spcAft>
            </a:pPr>
            <a:r>
              <a:rPr lang="en-US" sz="2000" dirty="0"/>
              <a:t>Network , Firewall</a:t>
            </a:r>
          </a:p>
          <a:p>
            <a:pPr>
              <a:spcBef>
                <a:spcPts val="0"/>
              </a:spcBef>
              <a:spcAft>
                <a:spcPts val="600"/>
              </a:spcAft>
            </a:pPr>
            <a:endParaRPr lang="en-US" sz="2000" dirty="0"/>
          </a:p>
          <a:p>
            <a:pPr>
              <a:spcBef>
                <a:spcPts val="0"/>
              </a:spcBef>
              <a:spcAft>
                <a:spcPts val="600"/>
              </a:spcAft>
            </a:pPr>
            <a:endParaRPr lang="en-US" sz="2000" dirty="0"/>
          </a:p>
          <a:p>
            <a:pPr>
              <a:spcBef>
                <a:spcPts val="0"/>
              </a:spcBef>
              <a:spcAft>
                <a:spcPts val="600"/>
              </a:spcAft>
            </a:pPr>
            <a:r>
              <a:rPr lang="en-US" sz="2000" dirty="0"/>
              <a:t>Route53 and API Gateway</a:t>
            </a:r>
          </a:p>
          <a:p>
            <a:pPr>
              <a:spcBef>
                <a:spcPts val="0"/>
              </a:spcBef>
              <a:spcAft>
                <a:spcPts val="600"/>
              </a:spcAft>
            </a:pPr>
            <a:endParaRPr lang="en-US" sz="2000" dirty="0"/>
          </a:p>
          <a:p>
            <a:pPr>
              <a:spcBef>
                <a:spcPts val="0"/>
              </a:spcBef>
              <a:spcAft>
                <a:spcPts val="600"/>
              </a:spcAft>
            </a:pPr>
            <a:r>
              <a:rPr lang="en-US" sz="2000" dirty="0"/>
              <a:t>Docker( Registry - ECR) , Kubernetes (Still to finalize)</a:t>
            </a:r>
          </a:p>
        </p:txBody>
      </p:sp>
      <p:sp>
        <p:nvSpPr>
          <p:cNvPr id="10" name="Title 9"/>
          <p:cNvSpPr>
            <a:spLocks noGrp="1"/>
          </p:cNvSpPr>
          <p:nvPr>
            <p:ph type="title"/>
          </p:nvPr>
        </p:nvSpPr>
        <p:spPr>
          <a:xfrm>
            <a:off x="497419" y="88900"/>
            <a:ext cx="11227222" cy="373697"/>
          </a:xfrm>
        </p:spPr>
        <p:txBody>
          <a:bodyPr/>
          <a:lstStyle/>
          <a:p>
            <a:r>
              <a:rPr lang="en-US" dirty="0"/>
              <a:t> Cloud Enablement Squad Skills</a:t>
            </a:r>
          </a:p>
        </p:txBody>
      </p:sp>
    </p:spTree>
    <p:extLst>
      <p:ext uri="{BB962C8B-B14F-4D97-AF65-F5344CB8AC3E}">
        <p14:creationId xmlns:p14="http://schemas.microsoft.com/office/powerpoint/2010/main" val="1926459756"/>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53"/>
            <a:ext cx="3008376" cy="294775"/>
          </a:xfrm>
        </p:spPr>
        <p:txBody>
          <a:bodyPr/>
          <a:lstStyle/>
          <a:p>
            <a:r>
              <a:rPr lang="en-US" dirty="0"/>
              <a:t>Partnership Model	</a:t>
            </a:r>
          </a:p>
        </p:txBody>
      </p:sp>
      <p:grpSp>
        <p:nvGrpSpPr>
          <p:cNvPr id="13" name="Group 12"/>
          <p:cNvGrpSpPr/>
          <p:nvPr/>
        </p:nvGrpSpPr>
        <p:grpSpPr>
          <a:xfrm>
            <a:off x="4075642" y="43553"/>
            <a:ext cx="5516414" cy="1874291"/>
            <a:chOff x="3364992" y="1060704"/>
            <a:chExt cx="6364224" cy="2368296"/>
          </a:xfrm>
        </p:grpSpPr>
        <p:sp>
          <p:nvSpPr>
            <p:cNvPr id="4" name="Rectangle 3"/>
            <p:cNvSpPr/>
            <p:nvPr/>
          </p:nvSpPr>
          <p:spPr bwMode="auto">
            <a:xfrm>
              <a:off x="3364992" y="1060704"/>
              <a:ext cx="6364224" cy="42697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ts val="600"/>
                </a:spcAft>
                <a:buClrTx/>
                <a:buSzTx/>
                <a:buFontTx/>
                <a:buNone/>
                <a:tabLst/>
              </a:pPr>
              <a:r>
                <a:rPr lang="en-US" sz="1000" b="1" dirty="0">
                  <a:solidFill>
                    <a:schemeClr val="tx1"/>
                  </a:solidFill>
                  <a:latin typeface="Arial" charset="0"/>
                </a:rPr>
                <a:t>Steering Committee </a:t>
              </a:r>
              <a:endParaRPr kumimoji="0" lang="en-US" sz="1000" b="1" i="0" u="none" strike="noStrike" cap="none" normalizeH="0" baseline="0" dirty="0">
                <a:ln>
                  <a:noFill/>
                </a:ln>
                <a:solidFill>
                  <a:schemeClr val="tx1"/>
                </a:solidFill>
                <a:effectLst/>
                <a:latin typeface="Arial" charset="0"/>
              </a:endParaRPr>
            </a:p>
          </p:txBody>
        </p:sp>
        <p:sp>
          <p:nvSpPr>
            <p:cNvPr id="5" name="Rectangle 4"/>
            <p:cNvSpPr/>
            <p:nvPr/>
          </p:nvSpPr>
          <p:spPr bwMode="auto">
            <a:xfrm>
              <a:off x="3364992" y="1591056"/>
              <a:ext cx="6364224" cy="183794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a:ln>
                  <a:noFill/>
                </a:ln>
                <a:solidFill>
                  <a:schemeClr val="tx1"/>
                </a:solidFill>
                <a:effectLst/>
                <a:latin typeface="Arial" charset="0"/>
              </a:endParaRPr>
            </a:p>
          </p:txBody>
        </p:sp>
        <p:sp>
          <p:nvSpPr>
            <p:cNvPr id="6" name="Rectangle 5"/>
            <p:cNvSpPr/>
            <p:nvPr/>
          </p:nvSpPr>
          <p:spPr bwMode="auto">
            <a:xfrm>
              <a:off x="3602736" y="1686052"/>
              <a:ext cx="1801368" cy="38404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r>
                <a:rPr lang="en-US" sz="1000" b="1" dirty="0">
                  <a:solidFill>
                    <a:schemeClr val="tx1"/>
                  </a:solidFill>
                  <a:latin typeface="Arial" charset="0"/>
                </a:rPr>
                <a:t>Product</a:t>
              </a:r>
              <a:r>
                <a:rPr kumimoji="0" lang="en-US" sz="1000" b="0" i="0" u="none" strike="noStrike" cap="none" normalizeH="0" baseline="0" dirty="0">
                  <a:ln>
                    <a:noFill/>
                  </a:ln>
                  <a:solidFill>
                    <a:schemeClr val="tx1"/>
                  </a:solidFill>
                  <a:effectLst/>
                  <a:latin typeface="Arial" charset="0"/>
                </a:rPr>
                <a:t> </a:t>
              </a:r>
              <a:r>
                <a:rPr lang="en-US" sz="1000" b="1" dirty="0">
                  <a:solidFill>
                    <a:schemeClr val="tx1"/>
                  </a:solidFill>
                  <a:latin typeface="Arial" charset="0"/>
                </a:rPr>
                <a:t>Sponsor</a:t>
              </a:r>
            </a:p>
          </p:txBody>
        </p:sp>
        <p:sp>
          <p:nvSpPr>
            <p:cNvPr id="7" name="Rectangle 6"/>
            <p:cNvSpPr/>
            <p:nvPr/>
          </p:nvSpPr>
          <p:spPr bwMode="auto">
            <a:xfrm>
              <a:off x="7781544" y="1674114"/>
              <a:ext cx="1801368" cy="38404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a:ln>
                  <a:noFill/>
                </a:ln>
                <a:solidFill>
                  <a:schemeClr val="tx1"/>
                </a:solidFill>
                <a:effectLst/>
                <a:latin typeface="Arial" charset="0"/>
              </a:endParaRPr>
            </a:p>
          </p:txBody>
        </p:sp>
        <p:sp>
          <p:nvSpPr>
            <p:cNvPr id="8" name="Rectangle 7"/>
            <p:cNvSpPr/>
            <p:nvPr/>
          </p:nvSpPr>
          <p:spPr bwMode="auto">
            <a:xfrm>
              <a:off x="3602736" y="2146046"/>
              <a:ext cx="1801368" cy="38404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r>
                <a:rPr kumimoji="0" lang="en-US" sz="1000" b="1" i="0" u="none" strike="noStrike" cap="none" normalizeH="0" baseline="0" dirty="0">
                  <a:ln>
                    <a:noFill/>
                  </a:ln>
                  <a:solidFill>
                    <a:schemeClr val="tx1"/>
                  </a:solidFill>
                  <a:effectLst/>
                  <a:latin typeface="Arial" charset="0"/>
                </a:rPr>
                <a:t>Product Owner</a:t>
              </a:r>
            </a:p>
          </p:txBody>
        </p:sp>
        <p:sp>
          <p:nvSpPr>
            <p:cNvPr id="9" name="Rectangle 8"/>
            <p:cNvSpPr/>
            <p:nvPr/>
          </p:nvSpPr>
          <p:spPr bwMode="auto">
            <a:xfrm>
              <a:off x="7781544" y="2155952"/>
              <a:ext cx="1801368" cy="38404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a:ln>
                  <a:noFill/>
                </a:ln>
                <a:solidFill>
                  <a:schemeClr val="tx1"/>
                </a:solidFill>
                <a:effectLst/>
                <a:latin typeface="Arial" charset="0"/>
              </a:endParaRPr>
            </a:p>
          </p:txBody>
        </p:sp>
        <p:sp>
          <p:nvSpPr>
            <p:cNvPr id="10" name="Rectangle 9"/>
            <p:cNvSpPr/>
            <p:nvPr/>
          </p:nvSpPr>
          <p:spPr bwMode="auto">
            <a:xfrm>
              <a:off x="3602736" y="2664079"/>
              <a:ext cx="1801368" cy="38404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dirty="0">
                <a:ln>
                  <a:noFill/>
                </a:ln>
                <a:solidFill>
                  <a:schemeClr val="tx1"/>
                </a:solidFill>
                <a:effectLst/>
                <a:latin typeface="Arial" charset="0"/>
              </a:endParaRPr>
            </a:p>
          </p:txBody>
        </p:sp>
        <p:sp>
          <p:nvSpPr>
            <p:cNvPr id="11" name="Rectangle 10"/>
            <p:cNvSpPr/>
            <p:nvPr/>
          </p:nvSpPr>
          <p:spPr bwMode="auto">
            <a:xfrm>
              <a:off x="7781544" y="2677922"/>
              <a:ext cx="1801368" cy="38404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a:ln>
                  <a:noFill/>
                </a:ln>
                <a:solidFill>
                  <a:schemeClr val="tx1"/>
                </a:solidFill>
                <a:effectLst/>
                <a:latin typeface="Arial" charset="0"/>
              </a:endParaRPr>
            </a:p>
          </p:txBody>
        </p:sp>
        <p:sp>
          <p:nvSpPr>
            <p:cNvPr id="12" name="Rectangle 11"/>
            <p:cNvSpPr/>
            <p:nvPr/>
          </p:nvSpPr>
          <p:spPr bwMode="auto">
            <a:xfrm>
              <a:off x="5522976" y="1673353"/>
              <a:ext cx="2112264" cy="138861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a:ln>
                  <a:noFill/>
                </a:ln>
                <a:solidFill>
                  <a:schemeClr val="tx1"/>
                </a:solidFill>
                <a:effectLst/>
                <a:latin typeface="Arial" charset="0"/>
              </a:endParaRPr>
            </a:p>
          </p:txBody>
        </p:sp>
      </p:grpSp>
      <p:grpSp>
        <p:nvGrpSpPr>
          <p:cNvPr id="14" name="Group 13"/>
          <p:cNvGrpSpPr/>
          <p:nvPr/>
        </p:nvGrpSpPr>
        <p:grpSpPr>
          <a:xfrm>
            <a:off x="4075642" y="2062311"/>
            <a:ext cx="5517705" cy="1987071"/>
            <a:chOff x="3364992" y="1060704"/>
            <a:chExt cx="6364224" cy="2368296"/>
          </a:xfrm>
        </p:grpSpPr>
        <p:sp>
          <p:nvSpPr>
            <p:cNvPr id="15" name="Rectangle 14"/>
            <p:cNvSpPr/>
            <p:nvPr/>
          </p:nvSpPr>
          <p:spPr bwMode="auto">
            <a:xfrm>
              <a:off x="3364992" y="1060704"/>
              <a:ext cx="6364224" cy="42697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a:ln>
                  <a:noFill/>
                </a:ln>
                <a:solidFill>
                  <a:schemeClr val="tx1"/>
                </a:solidFill>
                <a:effectLst/>
                <a:latin typeface="Arial" charset="0"/>
              </a:endParaRPr>
            </a:p>
          </p:txBody>
        </p:sp>
        <p:sp>
          <p:nvSpPr>
            <p:cNvPr id="16" name="Rectangle 15"/>
            <p:cNvSpPr/>
            <p:nvPr/>
          </p:nvSpPr>
          <p:spPr bwMode="auto">
            <a:xfrm>
              <a:off x="3364992" y="1591056"/>
              <a:ext cx="6364224" cy="183794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a:ln>
                  <a:noFill/>
                </a:ln>
                <a:solidFill>
                  <a:schemeClr val="tx1"/>
                </a:solidFill>
                <a:effectLst/>
                <a:latin typeface="Arial" charset="0"/>
              </a:endParaRPr>
            </a:p>
          </p:txBody>
        </p:sp>
        <p:sp>
          <p:nvSpPr>
            <p:cNvPr id="17" name="Rectangle 16"/>
            <p:cNvSpPr/>
            <p:nvPr/>
          </p:nvSpPr>
          <p:spPr bwMode="auto">
            <a:xfrm>
              <a:off x="3602736" y="1686052"/>
              <a:ext cx="1801368" cy="38404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a:ln>
                  <a:noFill/>
                </a:ln>
                <a:solidFill>
                  <a:schemeClr val="tx1"/>
                </a:solidFill>
                <a:effectLst/>
                <a:latin typeface="Arial" charset="0"/>
              </a:endParaRPr>
            </a:p>
          </p:txBody>
        </p:sp>
        <p:sp>
          <p:nvSpPr>
            <p:cNvPr id="18" name="Rectangle 17"/>
            <p:cNvSpPr/>
            <p:nvPr/>
          </p:nvSpPr>
          <p:spPr bwMode="auto">
            <a:xfrm>
              <a:off x="7781544" y="1674114"/>
              <a:ext cx="1801368" cy="38404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a:ln>
                  <a:noFill/>
                </a:ln>
                <a:solidFill>
                  <a:schemeClr val="tx1"/>
                </a:solidFill>
                <a:effectLst/>
                <a:latin typeface="Arial" charset="0"/>
              </a:endParaRPr>
            </a:p>
          </p:txBody>
        </p:sp>
        <p:sp>
          <p:nvSpPr>
            <p:cNvPr id="19" name="Rectangle 18"/>
            <p:cNvSpPr/>
            <p:nvPr/>
          </p:nvSpPr>
          <p:spPr bwMode="auto">
            <a:xfrm>
              <a:off x="3602736" y="2146046"/>
              <a:ext cx="1801368" cy="38404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a:ln>
                  <a:noFill/>
                </a:ln>
                <a:solidFill>
                  <a:schemeClr val="tx1"/>
                </a:solidFill>
                <a:effectLst/>
                <a:latin typeface="Arial" charset="0"/>
              </a:endParaRPr>
            </a:p>
          </p:txBody>
        </p:sp>
        <p:sp>
          <p:nvSpPr>
            <p:cNvPr id="20" name="Rectangle 19"/>
            <p:cNvSpPr/>
            <p:nvPr/>
          </p:nvSpPr>
          <p:spPr bwMode="auto">
            <a:xfrm>
              <a:off x="7781544" y="2155952"/>
              <a:ext cx="1801368" cy="38404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a:ln>
                  <a:noFill/>
                </a:ln>
                <a:solidFill>
                  <a:schemeClr val="tx1"/>
                </a:solidFill>
                <a:effectLst/>
                <a:latin typeface="Arial" charset="0"/>
              </a:endParaRPr>
            </a:p>
          </p:txBody>
        </p:sp>
        <p:sp>
          <p:nvSpPr>
            <p:cNvPr id="21" name="Rectangle 20"/>
            <p:cNvSpPr/>
            <p:nvPr/>
          </p:nvSpPr>
          <p:spPr bwMode="auto">
            <a:xfrm>
              <a:off x="3602736" y="2664079"/>
              <a:ext cx="1801368" cy="38404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a:ln>
                  <a:noFill/>
                </a:ln>
                <a:solidFill>
                  <a:schemeClr val="tx1"/>
                </a:solidFill>
                <a:effectLst/>
                <a:latin typeface="Arial" charset="0"/>
              </a:endParaRPr>
            </a:p>
          </p:txBody>
        </p:sp>
        <p:sp>
          <p:nvSpPr>
            <p:cNvPr id="22" name="Rectangle 21"/>
            <p:cNvSpPr/>
            <p:nvPr/>
          </p:nvSpPr>
          <p:spPr bwMode="auto">
            <a:xfrm>
              <a:off x="7781544" y="2677922"/>
              <a:ext cx="1801368" cy="38404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a:ln>
                  <a:noFill/>
                </a:ln>
                <a:solidFill>
                  <a:schemeClr val="tx1"/>
                </a:solidFill>
                <a:effectLst/>
                <a:latin typeface="Arial" charset="0"/>
              </a:endParaRPr>
            </a:p>
          </p:txBody>
        </p:sp>
        <p:sp>
          <p:nvSpPr>
            <p:cNvPr id="23" name="Rectangle 22"/>
            <p:cNvSpPr/>
            <p:nvPr/>
          </p:nvSpPr>
          <p:spPr bwMode="auto">
            <a:xfrm>
              <a:off x="5522976" y="1673353"/>
              <a:ext cx="2112264" cy="138861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a:ln>
                  <a:noFill/>
                </a:ln>
                <a:solidFill>
                  <a:schemeClr val="tx1"/>
                </a:solidFill>
                <a:effectLst/>
                <a:latin typeface="Arial" charset="0"/>
              </a:endParaRPr>
            </a:p>
          </p:txBody>
        </p:sp>
      </p:grpSp>
      <p:grpSp>
        <p:nvGrpSpPr>
          <p:cNvPr id="24" name="Group 23"/>
          <p:cNvGrpSpPr/>
          <p:nvPr/>
        </p:nvGrpSpPr>
        <p:grpSpPr>
          <a:xfrm>
            <a:off x="4074351" y="4161799"/>
            <a:ext cx="5517705" cy="2001155"/>
            <a:chOff x="3364992" y="1060704"/>
            <a:chExt cx="6364224" cy="2368296"/>
          </a:xfrm>
        </p:grpSpPr>
        <p:sp>
          <p:nvSpPr>
            <p:cNvPr id="25" name="Rectangle 24"/>
            <p:cNvSpPr/>
            <p:nvPr/>
          </p:nvSpPr>
          <p:spPr bwMode="auto">
            <a:xfrm>
              <a:off x="3364992" y="1060704"/>
              <a:ext cx="6364224" cy="42697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ts val="600"/>
                </a:spcAft>
                <a:buClrTx/>
                <a:buSzTx/>
                <a:buFontTx/>
                <a:buNone/>
                <a:tabLst/>
              </a:pPr>
              <a:r>
                <a:rPr kumimoji="0" lang="en-US" sz="1000" b="1" i="0" u="none" strike="noStrike" cap="none" normalizeH="0" baseline="0" dirty="0">
                  <a:ln>
                    <a:noFill/>
                  </a:ln>
                  <a:solidFill>
                    <a:schemeClr val="tx1"/>
                  </a:solidFill>
                  <a:effectLst/>
                  <a:latin typeface="Arial" charset="0"/>
                </a:rPr>
                <a:t>Squads(Team Members)</a:t>
              </a:r>
            </a:p>
          </p:txBody>
        </p:sp>
        <p:sp>
          <p:nvSpPr>
            <p:cNvPr id="26" name="Rectangle 25"/>
            <p:cNvSpPr/>
            <p:nvPr/>
          </p:nvSpPr>
          <p:spPr bwMode="auto">
            <a:xfrm>
              <a:off x="3364992" y="1591056"/>
              <a:ext cx="6364224" cy="183794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a:ln>
                  <a:noFill/>
                </a:ln>
                <a:solidFill>
                  <a:schemeClr val="tx1"/>
                </a:solidFill>
                <a:effectLst/>
                <a:latin typeface="Arial" charset="0"/>
              </a:endParaRPr>
            </a:p>
          </p:txBody>
        </p:sp>
        <p:sp>
          <p:nvSpPr>
            <p:cNvPr id="27" name="Rectangle 26"/>
            <p:cNvSpPr/>
            <p:nvPr/>
          </p:nvSpPr>
          <p:spPr bwMode="auto">
            <a:xfrm>
              <a:off x="3602736" y="1686052"/>
              <a:ext cx="1801368" cy="38404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ts val="600"/>
                </a:spcAft>
                <a:buClrTx/>
                <a:buSzTx/>
                <a:buFontTx/>
                <a:buNone/>
                <a:tabLst/>
              </a:pPr>
              <a:r>
                <a:rPr kumimoji="0" lang="en-US" sz="1000" b="1" i="0" u="none" strike="noStrike" cap="none" normalizeH="0" baseline="0" dirty="0">
                  <a:ln>
                    <a:noFill/>
                  </a:ln>
                  <a:solidFill>
                    <a:schemeClr val="tx1"/>
                  </a:solidFill>
                  <a:effectLst/>
                  <a:latin typeface="Arial" charset="0"/>
                </a:rPr>
                <a:t>Networking Team</a:t>
              </a:r>
            </a:p>
          </p:txBody>
        </p:sp>
        <p:sp>
          <p:nvSpPr>
            <p:cNvPr id="28" name="Rectangle 27"/>
            <p:cNvSpPr/>
            <p:nvPr/>
          </p:nvSpPr>
          <p:spPr bwMode="auto">
            <a:xfrm>
              <a:off x="7781544" y="1674114"/>
              <a:ext cx="1801368" cy="38404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ts val="600"/>
                </a:spcAft>
              </a:pPr>
              <a:r>
                <a:rPr lang="en-US" sz="1000" b="1" dirty="0">
                  <a:solidFill>
                    <a:schemeClr val="tx1"/>
                  </a:solidFill>
                  <a:latin typeface="Arial" charset="0"/>
                </a:rPr>
                <a:t>Networking Team</a:t>
              </a:r>
              <a:endParaRPr kumimoji="0" lang="en-US" sz="1000" b="0" i="0" u="none" strike="noStrike" cap="none" normalizeH="0" baseline="0" dirty="0">
                <a:ln>
                  <a:noFill/>
                </a:ln>
                <a:solidFill>
                  <a:schemeClr val="tx1"/>
                </a:solidFill>
                <a:effectLst/>
                <a:latin typeface="Arial" charset="0"/>
              </a:endParaRPr>
            </a:p>
          </p:txBody>
        </p:sp>
        <p:sp>
          <p:nvSpPr>
            <p:cNvPr id="29" name="Rectangle 28"/>
            <p:cNvSpPr/>
            <p:nvPr/>
          </p:nvSpPr>
          <p:spPr bwMode="auto">
            <a:xfrm>
              <a:off x="3602736" y="2146046"/>
              <a:ext cx="1801368" cy="38404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r>
                <a:rPr kumimoji="0" lang="en-US" sz="1000" b="1" i="0" u="none" strike="noStrike" cap="none" normalizeH="0" baseline="0" dirty="0">
                  <a:ln>
                    <a:noFill/>
                  </a:ln>
                  <a:solidFill>
                    <a:schemeClr val="tx1"/>
                  </a:solidFill>
                  <a:effectLst/>
                  <a:latin typeface="Arial" charset="0"/>
                </a:rPr>
                <a:t>DS Platform</a:t>
              </a:r>
            </a:p>
          </p:txBody>
        </p:sp>
        <p:sp>
          <p:nvSpPr>
            <p:cNvPr id="30" name="Rectangle 29"/>
            <p:cNvSpPr/>
            <p:nvPr/>
          </p:nvSpPr>
          <p:spPr bwMode="auto">
            <a:xfrm>
              <a:off x="7781544" y="2155952"/>
              <a:ext cx="1801368" cy="38404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ts val="600"/>
                </a:spcAft>
              </a:pPr>
              <a:r>
                <a:rPr lang="en-US" sz="1000" b="1" dirty="0">
                  <a:solidFill>
                    <a:schemeClr val="tx1"/>
                  </a:solidFill>
                  <a:latin typeface="Arial" charset="0"/>
                </a:rPr>
                <a:t>DS Platform</a:t>
              </a:r>
            </a:p>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dirty="0">
                <a:ln>
                  <a:noFill/>
                </a:ln>
                <a:solidFill>
                  <a:schemeClr val="tx1"/>
                </a:solidFill>
                <a:effectLst/>
                <a:latin typeface="Arial" charset="0"/>
              </a:endParaRPr>
            </a:p>
          </p:txBody>
        </p:sp>
        <p:sp>
          <p:nvSpPr>
            <p:cNvPr id="31" name="Rectangle 30"/>
            <p:cNvSpPr/>
            <p:nvPr/>
          </p:nvSpPr>
          <p:spPr bwMode="auto">
            <a:xfrm>
              <a:off x="3612055" y="2664078"/>
              <a:ext cx="1792047" cy="519402"/>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r>
                <a:rPr kumimoji="0" lang="en-US" sz="1000" b="1" i="0" u="none" strike="noStrike" cap="none" normalizeH="0" baseline="0" dirty="0">
                  <a:ln>
                    <a:noFill/>
                  </a:ln>
                  <a:solidFill>
                    <a:schemeClr val="tx1"/>
                  </a:solidFill>
                  <a:effectLst/>
                  <a:latin typeface="Arial" charset="0"/>
                </a:rPr>
                <a:t>Cloud  Enablement</a:t>
              </a:r>
            </a:p>
          </p:txBody>
        </p:sp>
        <p:sp>
          <p:nvSpPr>
            <p:cNvPr id="32" name="Rectangle 31"/>
            <p:cNvSpPr/>
            <p:nvPr/>
          </p:nvSpPr>
          <p:spPr bwMode="auto">
            <a:xfrm>
              <a:off x="7755096" y="2677921"/>
              <a:ext cx="1827816" cy="496282"/>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ts val="600"/>
                </a:spcAft>
              </a:pPr>
              <a:r>
                <a:rPr lang="en-US" sz="1000" b="1" dirty="0">
                  <a:solidFill>
                    <a:schemeClr val="tx1"/>
                  </a:solidFill>
                  <a:latin typeface="Arial" charset="0"/>
                </a:rPr>
                <a:t>Cloud  Enablement</a:t>
              </a:r>
            </a:p>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dirty="0">
                <a:ln>
                  <a:noFill/>
                </a:ln>
                <a:solidFill>
                  <a:schemeClr val="tx1"/>
                </a:solidFill>
                <a:effectLst/>
                <a:latin typeface="Arial" charset="0"/>
              </a:endParaRPr>
            </a:p>
          </p:txBody>
        </p:sp>
        <p:sp>
          <p:nvSpPr>
            <p:cNvPr id="33" name="Rectangle 32"/>
            <p:cNvSpPr/>
            <p:nvPr/>
          </p:nvSpPr>
          <p:spPr bwMode="auto">
            <a:xfrm>
              <a:off x="5523960" y="1673352"/>
              <a:ext cx="2111280" cy="151012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a:ln>
                  <a:noFill/>
                </a:ln>
                <a:solidFill>
                  <a:schemeClr val="tx1"/>
                </a:solidFill>
                <a:effectLst/>
                <a:latin typeface="Arial" charset="0"/>
              </a:endParaRPr>
            </a:p>
          </p:txBody>
        </p:sp>
      </p:grpSp>
      <p:cxnSp>
        <p:nvCxnSpPr>
          <p:cNvPr id="36" name="Straight Arrow Connector 35"/>
          <p:cNvCxnSpPr/>
          <p:nvPr/>
        </p:nvCxnSpPr>
        <p:spPr bwMode="auto">
          <a:xfrm>
            <a:off x="3575304" y="109728"/>
            <a:ext cx="36576" cy="5580839"/>
          </a:xfrm>
          <a:prstGeom prst="straightConnector1">
            <a:avLst/>
          </a:prstGeom>
          <a:ln>
            <a:headEnd type="none" w="sm" len="sm"/>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C183D7F6-B498-43B3-948B-1728B52AA6E4}">
                <adec:decorative xmlns:adec="http://schemas.microsoft.com/office/drawing/2017/decorative" val="0"/>
              </a:ext>
            </a:extLst>
          </p:cNvPr>
          <p:cNvCxnSpPr/>
          <p:nvPr/>
        </p:nvCxnSpPr>
        <p:spPr bwMode="auto">
          <a:xfrm flipV="1">
            <a:off x="9798129" y="109728"/>
            <a:ext cx="0" cy="5743095"/>
          </a:xfrm>
          <a:prstGeom prst="straightConnector1">
            <a:avLst/>
          </a:prstGeom>
          <a:ln>
            <a:headEnd type="none" w="sm" len="sm"/>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68E3052-D41E-411A-9957-D9AA9A03DD60}"/>
              </a:ext>
            </a:extLst>
          </p:cNvPr>
          <p:cNvSpPr/>
          <p:nvPr/>
        </p:nvSpPr>
        <p:spPr bwMode="auto">
          <a:xfrm>
            <a:off x="10467975" y="109728"/>
            <a:ext cx="1514472" cy="271736"/>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R="0" indent="0" algn="ctr" eaLnBrk="0" fontAlgn="base" hangingPunct="0">
              <a:lnSpc>
                <a:spcPct val="100000"/>
              </a:lnSpc>
              <a:spcBef>
                <a:spcPct val="0"/>
              </a:spcBef>
              <a:spcAft>
                <a:spcPts val="600"/>
              </a:spcAft>
              <a:buClrTx/>
              <a:buSzTx/>
              <a:buFontTx/>
              <a:buNone/>
              <a:tabLst/>
            </a:pPr>
            <a:r>
              <a:rPr lang="en-US" sz="1000" b="1" dirty="0">
                <a:solidFill>
                  <a:schemeClr val="tx1"/>
                </a:solidFill>
                <a:latin typeface="Arial" charset="0"/>
              </a:rPr>
              <a:t>Agile Coach</a:t>
            </a:r>
          </a:p>
        </p:txBody>
      </p:sp>
    </p:spTree>
    <p:extLst>
      <p:ext uri="{BB962C8B-B14F-4D97-AF65-F5344CB8AC3E}">
        <p14:creationId xmlns:p14="http://schemas.microsoft.com/office/powerpoint/2010/main" val="1634928465"/>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C65D-1BC9-4A46-A884-0981BD8A366B}"/>
              </a:ext>
            </a:extLst>
          </p:cNvPr>
          <p:cNvSpPr>
            <a:spLocks noGrp="1"/>
          </p:cNvSpPr>
          <p:nvPr>
            <p:ph type="title"/>
          </p:nvPr>
        </p:nvSpPr>
        <p:spPr/>
        <p:txBody>
          <a:bodyPr/>
          <a:lstStyle/>
          <a:p>
            <a:r>
              <a:rPr lang="en-US" dirty="0"/>
              <a:t>Success </a:t>
            </a:r>
          </a:p>
        </p:txBody>
      </p:sp>
      <p:sp>
        <p:nvSpPr>
          <p:cNvPr id="3" name="Content Placeholder 2">
            <a:extLst>
              <a:ext uri="{FF2B5EF4-FFF2-40B4-BE49-F238E27FC236}">
                <a16:creationId xmlns:a16="http://schemas.microsoft.com/office/drawing/2014/main" id="{4458EAF7-9D94-4EAF-82DC-BAAFBC2EA7B7}"/>
              </a:ext>
            </a:extLst>
          </p:cNvPr>
          <p:cNvSpPr>
            <a:spLocks noGrp="1"/>
          </p:cNvSpPr>
          <p:nvPr>
            <p:ph sz="half" idx="1"/>
          </p:nvPr>
        </p:nvSpPr>
        <p:spPr>
          <a:xfrm>
            <a:off x="629265" y="805276"/>
            <a:ext cx="5405352" cy="5136737"/>
          </a:xfrm>
        </p:spPr>
        <p:txBody>
          <a:bodyPr/>
          <a:lstStyle/>
          <a:p>
            <a:pPr marL="0" indent="0">
              <a:buNone/>
            </a:pPr>
            <a:r>
              <a:rPr lang="en-US" sz="2200" b="1" dirty="0">
                <a:solidFill>
                  <a:schemeClr val="tx2"/>
                </a:solidFill>
                <a:latin typeface="+mj-lt"/>
                <a:ea typeface="+mj-ea"/>
                <a:cs typeface="+mj-cs"/>
              </a:rPr>
              <a:t>FROM</a:t>
            </a:r>
          </a:p>
        </p:txBody>
      </p:sp>
      <p:sp>
        <p:nvSpPr>
          <p:cNvPr id="4" name="Content Placeholder 3">
            <a:extLst>
              <a:ext uri="{FF2B5EF4-FFF2-40B4-BE49-F238E27FC236}">
                <a16:creationId xmlns:a16="http://schemas.microsoft.com/office/drawing/2014/main" id="{57722819-3EDC-4D24-9369-4053E3555D3D}"/>
              </a:ext>
            </a:extLst>
          </p:cNvPr>
          <p:cNvSpPr>
            <a:spLocks noGrp="1"/>
          </p:cNvSpPr>
          <p:nvPr>
            <p:ph sz="half" idx="2"/>
          </p:nvPr>
        </p:nvSpPr>
        <p:spPr>
          <a:xfrm>
            <a:off x="6151245" y="805276"/>
            <a:ext cx="5625889" cy="5136737"/>
          </a:xfrm>
        </p:spPr>
        <p:txBody>
          <a:bodyPr/>
          <a:lstStyle/>
          <a:p>
            <a:pPr marL="0" indent="0">
              <a:buNone/>
            </a:pPr>
            <a:r>
              <a:rPr lang="en-US" sz="2200" b="1" dirty="0">
                <a:solidFill>
                  <a:schemeClr val="tx2"/>
                </a:solidFill>
                <a:latin typeface="+mj-lt"/>
                <a:ea typeface="+mj-ea"/>
                <a:cs typeface="+mj-cs"/>
              </a:rPr>
              <a:t>TO</a:t>
            </a:r>
          </a:p>
          <a:p>
            <a:endParaRPr lang="en-US" sz="2200" b="1" dirty="0">
              <a:solidFill>
                <a:schemeClr val="tx2"/>
              </a:solidFill>
              <a:latin typeface="+mj-lt"/>
              <a:ea typeface="+mj-ea"/>
              <a:cs typeface="+mj-cs"/>
            </a:endParaRPr>
          </a:p>
        </p:txBody>
      </p:sp>
      <p:sp>
        <p:nvSpPr>
          <p:cNvPr id="5" name="Rectangle 4">
            <a:extLst>
              <a:ext uri="{FF2B5EF4-FFF2-40B4-BE49-F238E27FC236}">
                <a16:creationId xmlns:a16="http://schemas.microsoft.com/office/drawing/2014/main" id="{7BAF5339-6A5B-46D1-86F5-319AFC32C7BF}"/>
              </a:ext>
            </a:extLst>
          </p:cNvPr>
          <p:cNvSpPr/>
          <p:nvPr/>
        </p:nvSpPr>
        <p:spPr bwMode="auto">
          <a:xfrm>
            <a:off x="731520" y="1259840"/>
            <a:ext cx="3027680" cy="673101"/>
          </a:xfrm>
          <a:prstGeom prst="rect">
            <a:avLst/>
          </a:prstGeom>
          <a:solidFill>
            <a:schemeClr val="accent2"/>
          </a:solidFill>
          <a:ln w="6350" cap="flat" cmpd="sng" algn="ctr">
            <a:solidFill>
              <a:schemeClr val="folHlink"/>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1400" b="1" dirty="0">
                <a:latin typeface="Arial" charset="0"/>
              </a:rPr>
              <a:t>Adhoc setup and management of Notebook</a:t>
            </a:r>
          </a:p>
        </p:txBody>
      </p:sp>
      <p:sp>
        <p:nvSpPr>
          <p:cNvPr id="7" name="Rectangle 6">
            <a:extLst>
              <a:ext uri="{FF2B5EF4-FFF2-40B4-BE49-F238E27FC236}">
                <a16:creationId xmlns:a16="http://schemas.microsoft.com/office/drawing/2014/main" id="{8326BBD4-0082-489C-BBF3-E7C20A4A690C}"/>
              </a:ext>
            </a:extLst>
          </p:cNvPr>
          <p:cNvSpPr/>
          <p:nvPr/>
        </p:nvSpPr>
        <p:spPr bwMode="auto">
          <a:xfrm>
            <a:off x="731520" y="2087724"/>
            <a:ext cx="3027680" cy="672459"/>
          </a:xfrm>
          <a:prstGeom prst="rect">
            <a:avLst/>
          </a:prstGeom>
          <a:solidFill>
            <a:schemeClr val="accent2"/>
          </a:solidFill>
          <a:ln w="6350" cap="flat" cmpd="sng" algn="ctr">
            <a:solidFill>
              <a:schemeClr val="folHlink"/>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1400" b="1" dirty="0">
                <a:latin typeface="Arial" charset="0"/>
              </a:rPr>
              <a:t>Limited and ungoverned choices of model deployment</a:t>
            </a:r>
          </a:p>
        </p:txBody>
      </p:sp>
      <p:sp>
        <p:nvSpPr>
          <p:cNvPr id="8" name="Rectangle 7">
            <a:extLst>
              <a:ext uri="{FF2B5EF4-FFF2-40B4-BE49-F238E27FC236}">
                <a16:creationId xmlns:a16="http://schemas.microsoft.com/office/drawing/2014/main" id="{67E3FD58-D52D-4C98-A9F9-3B688BD2AF0A}"/>
              </a:ext>
            </a:extLst>
          </p:cNvPr>
          <p:cNvSpPr/>
          <p:nvPr/>
        </p:nvSpPr>
        <p:spPr bwMode="auto">
          <a:xfrm>
            <a:off x="731520" y="2914969"/>
            <a:ext cx="3027680" cy="649999"/>
          </a:xfrm>
          <a:prstGeom prst="rect">
            <a:avLst/>
          </a:prstGeom>
          <a:solidFill>
            <a:schemeClr val="accent2"/>
          </a:solidFill>
          <a:ln w="6350" cap="flat" cmpd="sng" algn="ctr">
            <a:solidFill>
              <a:schemeClr val="folHlink"/>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ts val="600"/>
              </a:spcAft>
              <a:buClrTx/>
              <a:buSzTx/>
              <a:buFontTx/>
              <a:buNone/>
              <a:tabLst/>
            </a:pPr>
            <a:r>
              <a:rPr lang="en-US" sz="1400" b="1" dirty="0">
                <a:latin typeface="Arial" charset="0"/>
              </a:rPr>
              <a:t>Competing computing resources across teams</a:t>
            </a:r>
          </a:p>
        </p:txBody>
      </p:sp>
      <p:sp>
        <p:nvSpPr>
          <p:cNvPr id="9" name="Rectangle 8">
            <a:extLst>
              <a:ext uri="{FF2B5EF4-FFF2-40B4-BE49-F238E27FC236}">
                <a16:creationId xmlns:a16="http://schemas.microsoft.com/office/drawing/2014/main" id="{FDE0F811-883A-4A4C-BF99-D9A800E5CDD6}"/>
              </a:ext>
            </a:extLst>
          </p:cNvPr>
          <p:cNvSpPr/>
          <p:nvPr/>
        </p:nvSpPr>
        <p:spPr bwMode="auto">
          <a:xfrm>
            <a:off x="731520" y="3706758"/>
            <a:ext cx="3027680" cy="649996"/>
          </a:xfrm>
          <a:prstGeom prst="rect">
            <a:avLst/>
          </a:prstGeom>
          <a:solidFill>
            <a:schemeClr val="accent2"/>
          </a:solidFill>
          <a:ln w="6350" cap="flat" cmpd="sng" algn="ctr">
            <a:solidFill>
              <a:schemeClr val="folHlink"/>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ts val="600"/>
              </a:spcAft>
              <a:buClrTx/>
              <a:buSzTx/>
              <a:buFontTx/>
              <a:buNone/>
              <a:tabLst/>
            </a:pPr>
            <a:r>
              <a:rPr lang="en-US" sz="1400" b="1" dirty="0">
                <a:latin typeface="Arial" charset="0"/>
              </a:rPr>
              <a:t>Time consuming provisioning(infra)</a:t>
            </a:r>
          </a:p>
        </p:txBody>
      </p:sp>
      <p:sp>
        <p:nvSpPr>
          <p:cNvPr id="10" name="Rectangle 9">
            <a:extLst>
              <a:ext uri="{FF2B5EF4-FFF2-40B4-BE49-F238E27FC236}">
                <a16:creationId xmlns:a16="http://schemas.microsoft.com/office/drawing/2014/main" id="{F20C0CAB-6CEF-4CE7-8E73-7AE9F76E8ADE}"/>
              </a:ext>
            </a:extLst>
          </p:cNvPr>
          <p:cNvSpPr/>
          <p:nvPr/>
        </p:nvSpPr>
        <p:spPr bwMode="auto">
          <a:xfrm>
            <a:off x="7051040" y="1259840"/>
            <a:ext cx="3027679" cy="673096"/>
          </a:xfrm>
          <a:prstGeom prst="rect">
            <a:avLst/>
          </a:prstGeom>
          <a:solidFill>
            <a:schemeClr val="accent2"/>
          </a:solidFill>
          <a:ln w="6350" cap="flat" cmpd="sng" algn="ctr">
            <a:solidFill>
              <a:schemeClr val="folHlink"/>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ts val="600"/>
              </a:spcAft>
              <a:buClrTx/>
              <a:buSzTx/>
              <a:buFontTx/>
              <a:buNone/>
              <a:tabLst/>
            </a:pPr>
            <a:r>
              <a:rPr lang="en-US" sz="1400" b="1" dirty="0">
                <a:latin typeface="Arial" charset="0"/>
              </a:rPr>
              <a:t>Easy</a:t>
            </a:r>
            <a:r>
              <a:rPr kumimoji="0" lang="en-US" sz="1000" b="0" i="0" u="none" strike="noStrike" cap="none" normalizeH="0" baseline="0" dirty="0">
                <a:ln>
                  <a:noFill/>
                </a:ln>
                <a:solidFill>
                  <a:schemeClr val="tx1"/>
                </a:solidFill>
                <a:effectLst/>
                <a:latin typeface="Arial" charset="0"/>
              </a:rPr>
              <a:t> </a:t>
            </a:r>
            <a:r>
              <a:rPr lang="en-US" sz="1400" b="1" dirty="0">
                <a:latin typeface="Arial" charset="0"/>
              </a:rPr>
              <a:t>exploration in AWS notebooks</a:t>
            </a:r>
            <a:endParaRPr kumimoji="0" lang="en-US" sz="1000" b="0" i="0" u="none" strike="noStrike" cap="none" normalizeH="0" baseline="0" dirty="0">
              <a:ln>
                <a:noFill/>
              </a:ln>
              <a:solidFill>
                <a:schemeClr val="tx1"/>
              </a:solidFill>
              <a:effectLst/>
              <a:latin typeface="Arial" charset="0"/>
            </a:endParaRPr>
          </a:p>
        </p:txBody>
      </p:sp>
      <p:sp>
        <p:nvSpPr>
          <p:cNvPr id="11" name="Rectangle 10">
            <a:extLst>
              <a:ext uri="{FF2B5EF4-FFF2-40B4-BE49-F238E27FC236}">
                <a16:creationId xmlns:a16="http://schemas.microsoft.com/office/drawing/2014/main" id="{793398DF-8D22-4216-85FD-7D6752069B96}"/>
              </a:ext>
            </a:extLst>
          </p:cNvPr>
          <p:cNvSpPr/>
          <p:nvPr/>
        </p:nvSpPr>
        <p:spPr bwMode="auto">
          <a:xfrm>
            <a:off x="7051040" y="2148948"/>
            <a:ext cx="3027679" cy="673096"/>
          </a:xfrm>
          <a:prstGeom prst="rect">
            <a:avLst/>
          </a:prstGeom>
          <a:solidFill>
            <a:schemeClr val="accent2"/>
          </a:solidFill>
          <a:ln w="6350" cap="flat" cmpd="sng" algn="ctr">
            <a:solidFill>
              <a:schemeClr val="folHlink"/>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a:r>
              <a:rPr lang="en-US" sz="1400" b="1" dirty="0"/>
              <a:t>Building around virtualization and flexibility</a:t>
            </a:r>
          </a:p>
          <a:p>
            <a:br>
              <a:rPr lang="en-US" dirty="0"/>
            </a:br>
            <a:endParaRPr lang="en-US" sz="1400" b="1" dirty="0">
              <a:latin typeface="Arial" charset="0"/>
            </a:endParaRPr>
          </a:p>
        </p:txBody>
      </p:sp>
      <p:sp>
        <p:nvSpPr>
          <p:cNvPr id="12" name="Rectangle 11">
            <a:extLst>
              <a:ext uri="{FF2B5EF4-FFF2-40B4-BE49-F238E27FC236}">
                <a16:creationId xmlns:a16="http://schemas.microsoft.com/office/drawing/2014/main" id="{3351216C-1137-4DC6-815D-5EE774CF71F1}"/>
              </a:ext>
            </a:extLst>
          </p:cNvPr>
          <p:cNvSpPr/>
          <p:nvPr/>
        </p:nvSpPr>
        <p:spPr bwMode="auto">
          <a:xfrm>
            <a:off x="7051040" y="2954657"/>
            <a:ext cx="3027679" cy="673096"/>
          </a:xfrm>
          <a:prstGeom prst="rect">
            <a:avLst/>
          </a:prstGeom>
          <a:solidFill>
            <a:schemeClr val="accent2"/>
          </a:solidFill>
          <a:ln w="6350" cap="flat" cmpd="sng" algn="ctr">
            <a:solidFill>
              <a:schemeClr val="folHlink"/>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ts val="600"/>
              </a:spcAft>
              <a:buClrTx/>
              <a:buSzTx/>
              <a:buFontTx/>
              <a:buNone/>
              <a:tabLst/>
            </a:pPr>
            <a:r>
              <a:rPr lang="en-US" sz="1400" b="1" dirty="0"/>
              <a:t>Auto scalable model training and serving environment</a:t>
            </a:r>
          </a:p>
        </p:txBody>
      </p:sp>
      <p:sp>
        <p:nvSpPr>
          <p:cNvPr id="13" name="Rectangle 12">
            <a:extLst>
              <a:ext uri="{FF2B5EF4-FFF2-40B4-BE49-F238E27FC236}">
                <a16:creationId xmlns:a16="http://schemas.microsoft.com/office/drawing/2014/main" id="{1CB7C7E6-D2F7-4CE1-B33E-EBC89BF003B2}"/>
              </a:ext>
            </a:extLst>
          </p:cNvPr>
          <p:cNvSpPr/>
          <p:nvPr/>
        </p:nvSpPr>
        <p:spPr bwMode="auto">
          <a:xfrm>
            <a:off x="7051039" y="3760769"/>
            <a:ext cx="3027679" cy="673095"/>
          </a:xfrm>
          <a:prstGeom prst="rect">
            <a:avLst/>
          </a:prstGeom>
          <a:solidFill>
            <a:schemeClr val="accent2"/>
          </a:solidFill>
          <a:ln w="6350" cap="flat" cmpd="sng" algn="ctr">
            <a:solidFill>
              <a:schemeClr val="folHlink"/>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1400" b="1" dirty="0"/>
              <a:t>Automated</a:t>
            </a:r>
            <a:r>
              <a:rPr lang="en-US" sz="1000" b="1" dirty="0"/>
              <a:t> </a:t>
            </a:r>
            <a:r>
              <a:rPr lang="en-US" sz="1400" b="1" dirty="0"/>
              <a:t>DEV-SEC- OPS  practices</a:t>
            </a:r>
          </a:p>
        </p:txBody>
      </p:sp>
      <p:cxnSp>
        <p:nvCxnSpPr>
          <p:cNvPr id="15" name="Straight Arrow Connector 14">
            <a:extLst>
              <a:ext uri="{FF2B5EF4-FFF2-40B4-BE49-F238E27FC236}">
                <a16:creationId xmlns:a16="http://schemas.microsoft.com/office/drawing/2014/main" id="{30F3E9EE-EDC4-4762-8D4A-6F5DD1E541A8}"/>
              </a:ext>
            </a:extLst>
          </p:cNvPr>
          <p:cNvCxnSpPr/>
          <p:nvPr/>
        </p:nvCxnSpPr>
        <p:spPr bwMode="auto">
          <a:xfrm>
            <a:off x="3875829" y="2540000"/>
            <a:ext cx="3175211" cy="0"/>
          </a:xfrm>
          <a:prstGeom prst="straightConnector1">
            <a:avLst/>
          </a:prstGeom>
          <a:ln>
            <a:headEnd type="none" w="sm" len="sm"/>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C54D012-CFEB-4D15-8E10-2967D258B22D}"/>
              </a:ext>
            </a:extLst>
          </p:cNvPr>
          <p:cNvCxnSpPr/>
          <p:nvPr/>
        </p:nvCxnSpPr>
        <p:spPr bwMode="auto">
          <a:xfrm>
            <a:off x="3875829" y="3280729"/>
            <a:ext cx="3175211" cy="0"/>
          </a:xfrm>
          <a:prstGeom prst="straightConnector1">
            <a:avLst/>
          </a:prstGeom>
          <a:ln>
            <a:headEnd type="none" w="sm" len="sm"/>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631127B-BB49-47D3-BE57-B9088F5B26C5}"/>
              </a:ext>
            </a:extLst>
          </p:cNvPr>
          <p:cNvCxnSpPr/>
          <p:nvPr/>
        </p:nvCxnSpPr>
        <p:spPr bwMode="auto">
          <a:xfrm>
            <a:off x="3875828" y="4094480"/>
            <a:ext cx="3175211" cy="0"/>
          </a:xfrm>
          <a:prstGeom prst="straightConnector1">
            <a:avLst/>
          </a:prstGeom>
          <a:ln>
            <a:headEnd type="none" w="sm" len="sm"/>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99375975-5F10-46C2-BF7F-9AB32B18FD51}"/>
              </a:ext>
            </a:extLst>
          </p:cNvPr>
          <p:cNvCxnSpPr/>
          <p:nvPr/>
        </p:nvCxnSpPr>
        <p:spPr bwMode="auto">
          <a:xfrm>
            <a:off x="3875828" y="1635760"/>
            <a:ext cx="3175211" cy="0"/>
          </a:xfrm>
          <a:prstGeom prst="straightConnector1">
            <a:avLst/>
          </a:prstGeom>
          <a:ln>
            <a:headEnd type="none" w="sm" len="sm"/>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9BA18A6B-5392-417B-A815-B793467B26F9}"/>
              </a:ext>
            </a:extLst>
          </p:cNvPr>
          <p:cNvSpPr/>
          <p:nvPr/>
        </p:nvSpPr>
        <p:spPr bwMode="auto">
          <a:xfrm>
            <a:off x="731520" y="4498544"/>
            <a:ext cx="3027680" cy="649992"/>
          </a:xfrm>
          <a:prstGeom prst="rect">
            <a:avLst/>
          </a:prstGeom>
          <a:solidFill>
            <a:schemeClr val="accent2"/>
          </a:solidFill>
          <a:ln w="6350" cap="flat" cmpd="sng" algn="ctr">
            <a:solidFill>
              <a:schemeClr val="folHlink"/>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ts val="600"/>
              </a:spcAft>
              <a:buClrTx/>
              <a:buSzTx/>
              <a:buFontTx/>
              <a:buNone/>
              <a:tabLst/>
            </a:pPr>
            <a:r>
              <a:rPr lang="en-US" sz="1400" b="1" dirty="0">
                <a:latin typeface="Arial" charset="0"/>
              </a:rPr>
              <a:t>Lack of stage transition and reproducibility</a:t>
            </a:r>
          </a:p>
        </p:txBody>
      </p:sp>
      <p:sp>
        <p:nvSpPr>
          <p:cNvPr id="20" name="Rectangle 19">
            <a:extLst>
              <a:ext uri="{FF2B5EF4-FFF2-40B4-BE49-F238E27FC236}">
                <a16:creationId xmlns:a16="http://schemas.microsoft.com/office/drawing/2014/main" id="{904DD452-405B-4D94-BD4F-2F84593DA5C2}"/>
              </a:ext>
            </a:extLst>
          </p:cNvPr>
          <p:cNvSpPr/>
          <p:nvPr/>
        </p:nvSpPr>
        <p:spPr bwMode="auto">
          <a:xfrm>
            <a:off x="7051039" y="4566300"/>
            <a:ext cx="3027679" cy="673095"/>
          </a:xfrm>
          <a:prstGeom prst="rect">
            <a:avLst/>
          </a:prstGeom>
          <a:solidFill>
            <a:schemeClr val="accent2"/>
          </a:solidFill>
          <a:ln w="6350" cap="flat" cmpd="sng" algn="ctr">
            <a:solidFill>
              <a:schemeClr val="folHlink"/>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1400" b="1" dirty="0"/>
              <a:t>Automated</a:t>
            </a:r>
            <a:r>
              <a:rPr lang="en-US" sz="1000" b="1" dirty="0"/>
              <a:t> </a:t>
            </a:r>
            <a:r>
              <a:rPr lang="en-US" sz="1400" b="1" dirty="0"/>
              <a:t>CI/CD practices</a:t>
            </a:r>
          </a:p>
        </p:txBody>
      </p:sp>
      <p:cxnSp>
        <p:nvCxnSpPr>
          <p:cNvPr id="21" name="Straight Arrow Connector 20">
            <a:extLst>
              <a:ext uri="{FF2B5EF4-FFF2-40B4-BE49-F238E27FC236}">
                <a16:creationId xmlns:a16="http://schemas.microsoft.com/office/drawing/2014/main" id="{24E24392-66CB-4720-9A62-415406769A58}"/>
              </a:ext>
            </a:extLst>
          </p:cNvPr>
          <p:cNvCxnSpPr/>
          <p:nvPr/>
        </p:nvCxnSpPr>
        <p:spPr bwMode="auto">
          <a:xfrm>
            <a:off x="3875828" y="4925306"/>
            <a:ext cx="3175211" cy="0"/>
          </a:xfrm>
          <a:prstGeom prst="straightConnector1">
            <a:avLst/>
          </a:prstGeom>
          <a:ln>
            <a:headEnd type="none" w="sm" len="sm"/>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62615BFC-39CD-4710-872E-763BEA0D842A}"/>
              </a:ext>
            </a:extLst>
          </p:cNvPr>
          <p:cNvSpPr/>
          <p:nvPr/>
        </p:nvSpPr>
        <p:spPr bwMode="auto">
          <a:xfrm>
            <a:off x="731520" y="5300884"/>
            <a:ext cx="3027680" cy="649992"/>
          </a:xfrm>
          <a:prstGeom prst="rect">
            <a:avLst/>
          </a:prstGeom>
          <a:solidFill>
            <a:schemeClr val="accent2"/>
          </a:solidFill>
          <a:ln w="6350" cap="flat" cmpd="sng" algn="ctr">
            <a:solidFill>
              <a:schemeClr val="folHlink"/>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lang="en-US" sz="1400" b="1" dirty="0">
              <a:latin typeface="Arial" charset="0"/>
            </a:endParaRPr>
          </a:p>
        </p:txBody>
      </p:sp>
      <p:sp>
        <p:nvSpPr>
          <p:cNvPr id="23" name="Rectangle 22">
            <a:extLst>
              <a:ext uri="{FF2B5EF4-FFF2-40B4-BE49-F238E27FC236}">
                <a16:creationId xmlns:a16="http://schemas.microsoft.com/office/drawing/2014/main" id="{D1DCCE3B-42B5-4C0A-948D-B8C3AADE6773}"/>
              </a:ext>
            </a:extLst>
          </p:cNvPr>
          <p:cNvSpPr/>
          <p:nvPr/>
        </p:nvSpPr>
        <p:spPr bwMode="auto">
          <a:xfrm>
            <a:off x="7051038" y="5337166"/>
            <a:ext cx="3027679" cy="673095"/>
          </a:xfrm>
          <a:prstGeom prst="rect">
            <a:avLst/>
          </a:prstGeom>
          <a:solidFill>
            <a:schemeClr val="accent2"/>
          </a:solidFill>
          <a:ln w="6350" cap="flat" cmpd="sng" algn="ctr">
            <a:solidFill>
              <a:schemeClr val="folHlink"/>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ts val="600"/>
              </a:spcAft>
            </a:pPr>
            <a:endParaRPr lang="en-US" sz="1400" b="1" dirty="0"/>
          </a:p>
        </p:txBody>
      </p:sp>
    </p:spTree>
    <p:extLst>
      <p:ext uri="{BB962C8B-B14F-4D97-AF65-F5344CB8AC3E}">
        <p14:creationId xmlns:p14="http://schemas.microsoft.com/office/powerpoint/2010/main" val="2593945318"/>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928"/>
            <a:ext cx="9518651" cy="5230622"/>
          </a:xfrm>
        </p:spPr>
        <p:txBody>
          <a:bodyPr>
            <a:normAutofit/>
          </a:bodyPr>
          <a:lstStyle/>
          <a:p>
            <a:pPr marL="0" indent="0">
              <a:buNone/>
            </a:pPr>
            <a:r>
              <a:rPr lang="en-US" sz="3200" dirty="0">
                <a:solidFill>
                  <a:schemeClr val="tx1">
                    <a:lumMod val="75000"/>
                  </a:schemeClr>
                </a:solidFill>
                <a:latin typeface="Netflix Sans"/>
              </a:rPr>
              <a:t>Thank You !</a:t>
            </a:r>
            <a:endParaRPr lang="en-US" sz="3200" dirty="0"/>
          </a:p>
        </p:txBody>
      </p:sp>
      <p:sp>
        <p:nvSpPr>
          <p:cNvPr id="4" name="Footer Placeholder 3"/>
          <p:cNvSpPr>
            <a:spLocks noGrp="1"/>
          </p:cNvSpPr>
          <p:nvPr>
            <p:ph type="ftr" sz="quarter" idx="10"/>
          </p:nvPr>
        </p:nvSpPr>
        <p:spPr/>
        <p:txBody>
          <a:bodyPr/>
          <a:lstStyle/>
          <a:p>
            <a:pPr>
              <a:defRPr/>
            </a:pPr>
            <a:r>
              <a:rPr lang="en-US"/>
              <a:t>Classification: INTERNAL USE ONLY</a:t>
            </a:r>
          </a:p>
        </p:txBody>
      </p:sp>
      <p:pic>
        <p:nvPicPr>
          <p:cNvPr id="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464" y="4459138"/>
            <a:ext cx="4198937" cy="13384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please give us your feedb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527" y="2014387"/>
            <a:ext cx="2752725"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171802"/>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21200" y="1136394"/>
            <a:ext cx="6695439" cy="3816689"/>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277" y="1424429"/>
            <a:ext cx="3657607" cy="2106172"/>
          </a:xfrm>
          <a:prstGeom prst="rect">
            <a:avLst/>
          </a:prstGeom>
        </p:spPr>
      </p:pic>
    </p:spTree>
    <p:extLst>
      <p:ext uri="{BB962C8B-B14F-4D97-AF65-F5344CB8AC3E}">
        <p14:creationId xmlns:p14="http://schemas.microsoft.com/office/powerpoint/2010/main" val="4012066340"/>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56D4-12BB-43F6-9AB9-3335CDC81D0B}"/>
              </a:ext>
            </a:extLst>
          </p:cNvPr>
          <p:cNvSpPr>
            <a:spLocks noGrp="1"/>
          </p:cNvSpPr>
          <p:nvPr>
            <p:ph type="title"/>
          </p:nvPr>
        </p:nvSpPr>
        <p:spPr/>
        <p:txBody>
          <a:bodyPr/>
          <a:lstStyle/>
          <a:p>
            <a:r>
              <a:rPr lang="en-GB" dirty="0"/>
              <a:t>Journey so far </a:t>
            </a:r>
            <a:endParaRPr lang="en-CH" dirty="0"/>
          </a:p>
        </p:txBody>
      </p:sp>
      <p:sp>
        <p:nvSpPr>
          <p:cNvPr id="5" name="Rounded Rectangle 10">
            <a:extLst>
              <a:ext uri="{FF2B5EF4-FFF2-40B4-BE49-F238E27FC236}">
                <a16:creationId xmlns:a16="http://schemas.microsoft.com/office/drawing/2014/main" id="{C97B7F4E-15FD-4E7E-8F95-3DF858C63B25}"/>
              </a:ext>
            </a:extLst>
          </p:cNvPr>
          <p:cNvSpPr/>
          <p:nvPr/>
        </p:nvSpPr>
        <p:spPr bwMode="auto">
          <a:xfrm>
            <a:off x="274017" y="977950"/>
            <a:ext cx="1878638" cy="570282"/>
          </a:xfrm>
          <a:prstGeom prst="roundRect">
            <a:avLst/>
          </a:prstGeom>
          <a:solidFill>
            <a:schemeClr val="bg1">
              <a:lumMod val="95000"/>
            </a:schemeClr>
          </a:solidFill>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ts val="600"/>
              </a:spcAft>
              <a:buClrTx/>
              <a:buSzTx/>
              <a:buFontTx/>
              <a:buNone/>
              <a:tabLst/>
            </a:pPr>
            <a:r>
              <a:rPr kumimoji="0" lang="de-CH" sz="1200" b="1" i="0" u="none" strike="noStrike" cap="none" normalizeH="0" baseline="0" dirty="0">
                <a:ln>
                  <a:noFill/>
                </a:ln>
                <a:solidFill>
                  <a:srgbClr val="002060"/>
                </a:solidFill>
                <a:effectLst/>
                <a:latin typeface="Arial" charset="0"/>
              </a:rPr>
              <a:t>Data Scientist (DS) using Desktop</a:t>
            </a:r>
          </a:p>
        </p:txBody>
      </p:sp>
      <p:sp>
        <p:nvSpPr>
          <p:cNvPr id="23" name="Right Arrow 17">
            <a:extLst>
              <a:ext uri="{FF2B5EF4-FFF2-40B4-BE49-F238E27FC236}">
                <a16:creationId xmlns:a16="http://schemas.microsoft.com/office/drawing/2014/main" id="{BD9C6DD3-6E69-4CE0-B2ED-D1884106A6FA}"/>
              </a:ext>
            </a:extLst>
          </p:cNvPr>
          <p:cNvSpPr/>
          <p:nvPr/>
        </p:nvSpPr>
        <p:spPr bwMode="auto">
          <a:xfrm>
            <a:off x="222397" y="2064285"/>
            <a:ext cx="11089308" cy="458468"/>
          </a:xfrm>
          <a:prstGeom prst="rightArrow">
            <a:avLst/>
          </a:prstGeom>
          <a:gradFill>
            <a:gsLst>
              <a:gs pos="100000">
                <a:schemeClr val="accent6">
                  <a:lumMod val="75000"/>
                </a:schemeClr>
              </a:gs>
              <a:gs pos="100000">
                <a:schemeClr val="accent6">
                  <a:lumMod val="50000"/>
                </a:schemeClr>
              </a:gs>
              <a:gs pos="100000">
                <a:schemeClr val="bg1"/>
              </a:gs>
            </a:gsLst>
            <a:lin ang="5400000" scaled="1"/>
          </a:gradFill>
          <a:ln w="6350" cap="flat" cmpd="sng" algn="ctr">
            <a:solidFill>
              <a:schemeClr val="folHlink"/>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de-CH" sz="1000" b="0" i="0" u="none" strike="noStrike" cap="none" normalizeH="0" baseline="0">
              <a:ln>
                <a:solidFill>
                  <a:sysClr val="windowText" lastClr="000000"/>
                </a:solidFill>
              </a:ln>
              <a:solidFill>
                <a:schemeClr val="tx1">
                  <a:lumMod val="50000"/>
                </a:schemeClr>
              </a:solidFill>
              <a:effectLst/>
              <a:latin typeface="Arial" charset="0"/>
            </a:endParaRPr>
          </a:p>
        </p:txBody>
      </p:sp>
      <p:sp>
        <p:nvSpPr>
          <p:cNvPr id="28" name="Rounded Rectangle 10">
            <a:extLst>
              <a:ext uri="{FF2B5EF4-FFF2-40B4-BE49-F238E27FC236}">
                <a16:creationId xmlns:a16="http://schemas.microsoft.com/office/drawing/2014/main" id="{986E35E8-928C-43A7-87E0-92B8E5D673F8}"/>
              </a:ext>
            </a:extLst>
          </p:cNvPr>
          <p:cNvSpPr/>
          <p:nvPr/>
        </p:nvSpPr>
        <p:spPr bwMode="auto">
          <a:xfrm>
            <a:off x="2469192" y="977950"/>
            <a:ext cx="1964360" cy="570282"/>
          </a:xfrm>
          <a:prstGeom prst="roundRect">
            <a:avLst/>
          </a:prstGeom>
          <a:solidFill>
            <a:schemeClr val="bg1">
              <a:lumMod val="85000"/>
            </a:schemeClr>
          </a:solidFill>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ts val="600"/>
              </a:spcAft>
              <a:buClrTx/>
              <a:buSzTx/>
              <a:buFontTx/>
              <a:buNone/>
              <a:tabLst/>
            </a:pPr>
            <a:r>
              <a:rPr kumimoji="0" lang="de-CH" sz="1200" b="1" i="0" u="none" strike="noStrike" cap="none" normalizeH="0" baseline="0" dirty="0">
                <a:ln>
                  <a:noFill/>
                </a:ln>
                <a:solidFill>
                  <a:srgbClr val="002060"/>
                </a:solidFill>
                <a:effectLst/>
                <a:latin typeface="Arial" charset="0"/>
              </a:rPr>
              <a:t>DS using Cazena Platform</a:t>
            </a:r>
          </a:p>
        </p:txBody>
      </p:sp>
      <p:sp>
        <p:nvSpPr>
          <p:cNvPr id="29" name="Rounded Rectangle 10">
            <a:extLst>
              <a:ext uri="{FF2B5EF4-FFF2-40B4-BE49-F238E27FC236}">
                <a16:creationId xmlns:a16="http://schemas.microsoft.com/office/drawing/2014/main" id="{9E394DCB-1998-4D6F-B951-9D59C0712B8F}"/>
              </a:ext>
            </a:extLst>
          </p:cNvPr>
          <p:cNvSpPr/>
          <p:nvPr/>
        </p:nvSpPr>
        <p:spPr bwMode="auto">
          <a:xfrm>
            <a:off x="4750089" y="984350"/>
            <a:ext cx="2033925" cy="570282"/>
          </a:xfrm>
          <a:prstGeom prst="roundRect">
            <a:avLst/>
          </a:prstGeom>
          <a:solidFill>
            <a:schemeClr val="bg1">
              <a:lumMod val="75000"/>
            </a:schemeClr>
          </a:solidFill>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200000"/>
              </a:lnSpc>
              <a:spcBef>
                <a:spcPct val="0"/>
              </a:spcBef>
              <a:spcAft>
                <a:spcPts val="600"/>
              </a:spcAft>
              <a:buClrTx/>
              <a:buSzTx/>
              <a:buFontTx/>
              <a:buNone/>
              <a:tabLst/>
            </a:pPr>
            <a:r>
              <a:rPr kumimoji="0" lang="de-CH" sz="1200" b="1" i="0" u="none" strike="noStrike" cap="none" normalizeH="0" baseline="0" dirty="0">
                <a:ln>
                  <a:noFill/>
                </a:ln>
                <a:solidFill>
                  <a:srgbClr val="002060"/>
                </a:solidFill>
                <a:effectLst/>
                <a:latin typeface="Arial" charset="0"/>
              </a:rPr>
              <a:t>DS Using ICL</a:t>
            </a:r>
          </a:p>
        </p:txBody>
      </p:sp>
      <p:sp>
        <p:nvSpPr>
          <p:cNvPr id="31" name="Rounded Rectangle 10">
            <a:extLst>
              <a:ext uri="{FF2B5EF4-FFF2-40B4-BE49-F238E27FC236}">
                <a16:creationId xmlns:a16="http://schemas.microsoft.com/office/drawing/2014/main" id="{ABAA0BDB-C111-47A1-B81D-CD9EFA3B60A8}"/>
              </a:ext>
            </a:extLst>
          </p:cNvPr>
          <p:cNvSpPr/>
          <p:nvPr/>
        </p:nvSpPr>
        <p:spPr bwMode="auto">
          <a:xfrm>
            <a:off x="6964990" y="977950"/>
            <a:ext cx="1828797" cy="570282"/>
          </a:xfrm>
          <a:prstGeom prst="roundRect">
            <a:avLst/>
          </a:prstGeom>
          <a:solidFill>
            <a:schemeClr val="bg1">
              <a:lumMod val="65000"/>
            </a:schemeClr>
          </a:solidFill>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ts val="600"/>
              </a:spcAft>
              <a:buClrTx/>
              <a:buSzTx/>
              <a:buFontTx/>
              <a:buNone/>
              <a:tabLst/>
            </a:pPr>
            <a:r>
              <a:rPr kumimoji="0" lang="de-CH" sz="1200" b="1" i="0" u="none" strike="noStrike" cap="none" normalizeH="0" baseline="0" dirty="0">
                <a:ln>
                  <a:noFill/>
                </a:ln>
                <a:solidFill>
                  <a:srgbClr val="002060"/>
                </a:solidFill>
                <a:effectLst/>
                <a:latin typeface="Arial" charset="0"/>
              </a:rPr>
              <a:t>DS Using DataSciece  Platform </a:t>
            </a:r>
          </a:p>
        </p:txBody>
      </p:sp>
      <p:sp>
        <p:nvSpPr>
          <p:cNvPr id="32" name="Rounded Rectangle 10">
            <a:extLst>
              <a:ext uri="{FF2B5EF4-FFF2-40B4-BE49-F238E27FC236}">
                <a16:creationId xmlns:a16="http://schemas.microsoft.com/office/drawing/2014/main" id="{2D240ED7-81C6-4A0B-ABB3-2D4810468E09}"/>
              </a:ext>
            </a:extLst>
          </p:cNvPr>
          <p:cNvSpPr/>
          <p:nvPr/>
        </p:nvSpPr>
        <p:spPr bwMode="auto">
          <a:xfrm>
            <a:off x="8974763" y="977950"/>
            <a:ext cx="2207587" cy="570282"/>
          </a:xfrm>
          <a:prstGeom prst="roundRect">
            <a:avLst/>
          </a:prstGeom>
          <a:solidFill>
            <a:schemeClr val="bg1">
              <a:lumMod val="50000"/>
            </a:schemeClr>
          </a:solidFill>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ts val="600"/>
              </a:spcAft>
              <a:buClrTx/>
              <a:buSzTx/>
              <a:buFontTx/>
              <a:buNone/>
              <a:tabLst/>
            </a:pPr>
            <a:r>
              <a:rPr kumimoji="0" lang="de-CH" sz="1200" b="1" i="0" u="none" strike="noStrike" cap="none" normalizeH="0" baseline="0" dirty="0">
                <a:ln>
                  <a:noFill/>
                </a:ln>
                <a:solidFill>
                  <a:schemeClr val="bg1"/>
                </a:solidFill>
                <a:effectLst/>
                <a:latin typeface="Arial" charset="0"/>
              </a:rPr>
              <a:t>DS Using Data Science Platform + Sagemaker</a:t>
            </a:r>
          </a:p>
        </p:txBody>
      </p:sp>
      <p:sp>
        <p:nvSpPr>
          <p:cNvPr id="33" name="Rectangle: Rounded Corners 32">
            <a:extLst>
              <a:ext uri="{FF2B5EF4-FFF2-40B4-BE49-F238E27FC236}">
                <a16:creationId xmlns:a16="http://schemas.microsoft.com/office/drawing/2014/main" id="{68ED7AB0-7E45-49B0-BD2E-EC65CE9485DF}"/>
              </a:ext>
            </a:extLst>
          </p:cNvPr>
          <p:cNvSpPr/>
          <p:nvPr/>
        </p:nvSpPr>
        <p:spPr bwMode="auto">
          <a:xfrm>
            <a:off x="274017" y="2604719"/>
            <a:ext cx="1973883" cy="2376856"/>
          </a:xfrm>
          <a:prstGeom prst="round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171450" marR="0" indent="-171450" algn="l" defTabSz="914400" rtl="0" eaLnBrk="0" fontAlgn="base" latinLnBrk="0" hangingPunct="0">
              <a:lnSpc>
                <a:spcPct val="150000"/>
              </a:lnSpc>
              <a:spcBef>
                <a:spcPct val="0"/>
              </a:spcBef>
              <a:spcAft>
                <a:spcPts val="600"/>
              </a:spcAft>
              <a:buClrTx/>
              <a:buSzTx/>
              <a:buFontTx/>
              <a:buChar char="-"/>
              <a:tabLst/>
            </a:pPr>
            <a:r>
              <a:rPr lang="en-GB" sz="1050" dirty="0">
                <a:solidFill>
                  <a:schemeClr val="tx1"/>
                </a:solidFill>
                <a:latin typeface="medium-content-serif-font"/>
              </a:rPr>
              <a:t>More time experiment </a:t>
            </a:r>
          </a:p>
          <a:p>
            <a:pPr marL="171450" marR="0" indent="-171450" algn="l" defTabSz="914400" rtl="0" eaLnBrk="0" fontAlgn="base" latinLnBrk="0" hangingPunct="0">
              <a:lnSpc>
                <a:spcPct val="150000"/>
              </a:lnSpc>
              <a:spcBef>
                <a:spcPct val="0"/>
              </a:spcBef>
              <a:spcAft>
                <a:spcPts val="600"/>
              </a:spcAft>
              <a:buClrTx/>
              <a:buSzTx/>
              <a:buFontTx/>
              <a:buChar char="-"/>
              <a:tabLst/>
            </a:pPr>
            <a:r>
              <a:rPr lang="en-GB" sz="1050" dirty="0">
                <a:solidFill>
                  <a:schemeClr val="tx1"/>
                </a:solidFill>
                <a:latin typeface="medium-content-serif-font"/>
              </a:rPr>
              <a:t>Unable to do other tasks</a:t>
            </a:r>
          </a:p>
          <a:p>
            <a:pPr marL="171450" marR="0" indent="-171450" algn="l" defTabSz="914400" rtl="0" eaLnBrk="0" fontAlgn="base" latinLnBrk="0" hangingPunct="0">
              <a:lnSpc>
                <a:spcPct val="150000"/>
              </a:lnSpc>
              <a:spcBef>
                <a:spcPct val="0"/>
              </a:spcBef>
              <a:spcAft>
                <a:spcPts val="600"/>
              </a:spcAft>
              <a:buClrTx/>
              <a:buSzTx/>
              <a:buFontTx/>
              <a:buChar char="-"/>
              <a:tabLst/>
            </a:pPr>
            <a:r>
              <a:rPr lang="en-GB" sz="1050" dirty="0">
                <a:solidFill>
                  <a:schemeClr val="tx1"/>
                </a:solidFill>
                <a:latin typeface="medium-content-serif-font"/>
              </a:rPr>
              <a:t>Not motivated to do complex tasks</a:t>
            </a:r>
          </a:p>
          <a:p>
            <a:pPr marL="171450" marR="0" indent="-171450" algn="l" defTabSz="914400" rtl="0" eaLnBrk="0" fontAlgn="base" latinLnBrk="0" hangingPunct="0">
              <a:lnSpc>
                <a:spcPct val="150000"/>
              </a:lnSpc>
              <a:spcBef>
                <a:spcPct val="0"/>
              </a:spcBef>
              <a:spcAft>
                <a:spcPts val="600"/>
              </a:spcAft>
              <a:buClrTx/>
              <a:buSzTx/>
              <a:buFontTx/>
              <a:buChar char="-"/>
              <a:tabLst/>
            </a:pPr>
            <a:r>
              <a:rPr lang="en-GB" sz="1050" dirty="0">
                <a:solidFill>
                  <a:schemeClr val="tx1"/>
                </a:solidFill>
                <a:latin typeface="medium-content-serif-font"/>
              </a:rPr>
              <a:t>Prone to fail more often</a:t>
            </a:r>
          </a:p>
          <a:p>
            <a:pPr marL="171450" marR="0" indent="-171450" algn="l" defTabSz="914400" rtl="0" eaLnBrk="0" fontAlgn="base" latinLnBrk="0" hangingPunct="0">
              <a:lnSpc>
                <a:spcPct val="150000"/>
              </a:lnSpc>
              <a:spcBef>
                <a:spcPct val="0"/>
              </a:spcBef>
              <a:spcAft>
                <a:spcPts val="600"/>
              </a:spcAft>
              <a:buClrTx/>
              <a:buSzTx/>
              <a:buFontTx/>
              <a:buChar char="-"/>
              <a:tabLst/>
            </a:pPr>
            <a:r>
              <a:rPr lang="en-GB" sz="1050" dirty="0">
                <a:solidFill>
                  <a:schemeClr val="tx1"/>
                </a:solidFill>
                <a:latin typeface="medium-content-serif-font"/>
              </a:rPr>
              <a:t>Cannot test new services</a:t>
            </a:r>
          </a:p>
          <a:p>
            <a:pPr marL="171450" marR="0" indent="-171450" algn="l" defTabSz="914400" rtl="0" eaLnBrk="0" fontAlgn="base" latinLnBrk="0" hangingPunct="0">
              <a:lnSpc>
                <a:spcPct val="150000"/>
              </a:lnSpc>
              <a:spcBef>
                <a:spcPct val="0"/>
              </a:spcBef>
              <a:spcAft>
                <a:spcPts val="600"/>
              </a:spcAft>
              <a:buClrTx/>
              <a:buSzTx/>
              <a:buFontTx/>
              <a:buChar char="-"/>
              <a:tabLst/>
            </a:pPr>
            <a:r>
              <a:rPr lang="en-GB" sz="1050" dirty="0">
                <a:solidFill>
                  <a:schemeClr val="tx1"/>
                </a:solidFill>
                <a:latin typeface="medium-content-serif-font"/>
              </a:rPr>
              <a:t>Data on local PC </a:t>
            </a:r>
            <a:endParaRPr lang="en-CH" sz="1050" dirty="0">
              <a:solidFill>
                <a:schemeClr val="tx1"/>
              </a:solidFill>
              <a:latin typeface="medium-content-serif-font"/>
            </a:endParaRPr>
          </a:p>
        </p:txBody>
      </p:sp>
      <p:sp>
        <p:nvSpPr>
          <p:cNvPr id="34" name="Rectangle: Rounded Corners 33">
            <a:extLst>
              <a:ext uri="{FF2B5EF4-FFF2-40B4-BE49-F238E27FC236}">
                <a16:creationId xmlns:a16="http://schemas.microsoft.com/office/drawing/2014/main" id="{DDF02D2A-ADC2-407F-92ED-7563FF4657A4}"/>
              </a:ext>
            </a:extLst>
          </p:cNvPr>
          <p:cNvSpPr/>
          <p:nvPr/>
        </p:nvSpPr>
        <p:spPr bwMode="auto">
          <a:xfrm>
            <a:off x="2549817" y="2604719"/>
            <a:ext cx="1973883" cy="2376856"/>
          </a:xfrm>
          <a:prstGeom prst="round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171450" indent="-171450" eaLnBrk="0" fontAlgn="base" hangingPunct="0">
              <a:lnSpc>
                <a:spcPct val="150000"/>
              </a:lnSpc>
              <a:spcBef>
                <a:spcPct val="0"/>
              </a:spcBef>
              <a:spcAft>
                <a:spcPts val="600"/>
              </a:spcAft>
              <a:buFontTx/>
              <a:buChar char="-"/>
            </a:pPr>
            <a:r>
              <a:rPr lang="en-GB" sz="1050" dirty="0">
                <a:solidFill>
                  <a:schemeClr val="tx1"/>
                </a:solidFill>
                <a:latin typeface="medium-content-serif-font"/>
              </a:rPr>
              <a:t>Ability to use cloud computing </a:t>
            </a:r>
          </a:p>
          <a:p>
            <a:pPr marL="171450" indent="-171450" eaLnBrk="0" fontAlgn="base" hangingPunct="0">
              <a:lnSpc>
                <a:spcPct val="150000"/>
              </a:lnSpc>
              <a:spcBef>
                <a:spcPct val="0"/>
              </a:spcBef>
              <a:spcAft>
                <a:spcPts val="600"/>
              </a:spcAft>
              <a:buFontTx/>
              <a:buChar char="-"/>
            </a:pPr>
            <a:r>
              <a:rPr lang="en-GB" sz="1050" dirty="0">
                <a:solidFill>
                  <a:schemeClr val="tx1"/>
                </a:solidFill>
                <a:latin typeface="medium-content-serif-font"/>
              </a:rPr>
              <a:t>Able to run task on server</a:t>
            </a:r>
          </a:p>
          <a:p>
            <a:pPr marL="171450" indent="-171450" eaLnBrk="0" fontAlgn="base" hangingPunct="0">
              <a:lnSpc>
                <a:spcPct val="150000"/>
              </a:lnSpc>
              <a:spcBef>
                <a:spcPct val="0"/>
              </a:spcBef>
              <a:spcAft>
                <a:spcPts val="600"/>
              </a:spcAft>
              <a:buFontTx/>
              <a:buChar char="-"/>
            </a:pPr>
            <a:r>
              <a:rPr lang="en-GB" sz="1050" dirty="0">
                <a:solidFill>
                  <a:schemeClr val="tx1"/>
                </a:solidFill>
                <a:latin typeface="medium-content-serif-font"/>
              </a:rPr>
              <a:t>Can easily used new cloud services </a:t>
            </a:r>
          </a:p>
          <a:p>
            <a:pPr marL="171450" indent="-171450" eaLnBrk="0" fontAlgn="base" hangingPunct="0">
              <a:lnSpc>
                <a:spcPct val="150000"/>
              </a:lnSpc>
              <a:spcBef>
                <a:spcPct val="0"/>
              </a:spcBef>
              <a:spcAft>
                <a:spcPts val="600"/>
              </a:spcAft>
              <a:buFontTx/>
              <a:buChar char="-"/>
            </a:pPr>
            <a:r>
              <a:rPr lang="en-GB" sz="1050" dirty="0">
                <a:solidFill>
                  <a:schemeClr val="tx1"/>
                </a:solidFill>
                <a:latin typeface="medium-content-serif-font"/>
              </a:rPr>
              <a:t>Data cannot be transfer on Cazena S3</a:t>
            </a:r>
            <a:endParaRPr lang="en-CH" sz="1050" dirty="0">
              <a:solidFill>
                <a:schemeClr val="tx1"/>
              </a:solidFill>
              <a:latin typeface="medium-content-serif-font"/>
            </a:endParaRPr>
          </a:p>
        </p:txBody>
      </p:sp>
      <p:sp>
        <p:nvSpPr>
          <p:cNvPr id="35" name="Rectangle: Rounded Corners 34">
            <a:extLst>
              <a:ext uri="{FF2B5EF4-FFF2-40B4-BE49-F238E27FC236}">
                <a16:creationId xmlns:a16="http://schemas.microsoft.com/office/drawing/2014/main" id="{B171DC85-22CE-47AA-B43F-60C1C50D1D36}"/>
              </a:ext>
            </a:extLst>
          </p:cNvPr>
          <p:cNvSpPr/>
          <p:nvPr/>
        </p:nvSpPr>
        <p:spPr bwMode="auto">
          <a:xfrm>
            <a:off x="4825617" y="2604719"/>
            <a:ext cx="1973883" cy="2376856"/>
          </a:xfrm>
          <a:prstGeom prst="round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171450" marR="0" indent="-171450" eaLnBrk="0" fontAlgn="base" hangingPunct="0">
              <a:lnSpc>
                <a:spcPct val="150000"/>
              </a:lnSpc>
              <a:spcBef>
                <a:spcPct val="0"/>
              </a:spcBef>
              <a:spcAft>
                <a:spcPts val="600"/>
              </a:spcAft>
              <a:buClrTx/>
              <a:buSzTx/>
              <a:buFontTx/>
              <a:buChar char="-"/>
              <a:tabLst/>
            </a:pPr>
            <a:r>
              <a:rPr lang="en-GB" sz="1050" dirty="0">
                <a:solidFill>
                  <a:schemeClr val="tx1"/>
                </a:solidFill>
                <a:latin typeface="medium-content-serif-font"/>
              </a:rPr>
              <a:t>Ability to use computing </a:t>
            </a:r>
          </a:p>
          <a:p>
            <a:pPr marL="171450" marR="0" indent="-171450" eaLnBrk="0" fontAlgn="base" hangingPunct="0">
              <a:lnSpc>
                <a:spcPct val="150000"/>
              </a:lnSpc>
              <a:spcBef>
                <a:spcPct val="0"/>
              </a:spcBef>
              <a:spcAft>
                <a:spcPts val="600"/>
              </a:spcAft>
              <a:buClrTx/>
              <a:buSzTx/>
              <a:buFontTx/>
              <a:buChar char="-"/>
              <a:tabLst/>
            </a:pPr>
            <a:r>
              <a:rPr lang="en-GB" sz="1050" dirty="0">
                <a:solidFill>
                  <a:schemeClr val="tx1"/>
                </a:solidFill>
                <a:latin typeface="medium-content-serif-font"/>
              </a:rPr>
              <a:t>Able to run task on server</a:t>
            </a:r>
          </a:p>
          <a:p>
            <a:pPr marL="171450" marR="0" indent="-171450" eaLnBrk="0" fontAlgn="base" hangingPunct="0">
              <a:lnSpc>
                <a:spcPct val="150000"/>
              </a:lnSpc>
              <a:spcBef>
                <a:spcPct val="0"/>
              </a:spcBef>
              <a:spcAft>
                <a:spcPts val="600"/>
              </a:spcAft>
              <a:buClrTx/>
              <a:buSzTx/>
              <a:buFontTx/>
              <a:buChar char="-"/>
              <a:tabLst/>
            </a:pPr>
            <a:r>
              <a:rPr lang="en-GB" sz="1050" dirty="0">
                <a:solidFill>
                  <a:schemeClr val="tx1"/>
                </a:solidFill>
                <a:latin typeface="medium-content-serif-font"/>
              </a:rPr>
              <a:t>Can easily install new services/Packages/tools  </a:t>
            </a:r>
          </a:p>
          <a:p>
            <a:pPr marL="171450" marR="0" indent="-171450" eaLnBrk="0" fontAlgn="base" hangingPunct="0">
              <a:lnSpc>
                <a:spcPct val="150000"/>
              </a:lnSpc>
              <a:spcBef>
                <a:spcPct val="0"/>
              </a:spcBef>
              <a:spcAft>
                <a:spcPts val="600"/>
              </a:spcAft>
              <a:buClrTx/>
              <a:buSzTx/>
              <a:buFontTx/>
              <a:buChar char="-"/>
              <a:tabLst/>
            </a:pPr>
            <a:r>
              <a:rPr lang="en-GB" sz="1050" dirty="0">
                <a:solidFill>
                  <a:schemeClr val="tx1"/>
                </a:solidFill>
                <a:latin typeface="medium-content-serif-font"/>
              </a:rPr>
              <a:t>Data need to be transfer  </a:t>
            </a:r>
          </a:p>
          <a:p>
            <a:pPr marL="171450" marR="0" indent="-171450" eaLnBrk="0" fontAlgn="base" hangingPunct="0">
              <a:lnSpc>
                <a:spcPct val="150000"/>
              </a:lnSpc>
              <a:spcBef>
                <a:spcPct val="0"/>
              </a:spcBef>
              <a:spcAft>
                <a:spcPts val="600"/>
              </a:spcAft>
              <a:buClrTx/>
              <a:buSzTx/>
              <a:buFontTx/>
              <a:buChar char="-"/>
              <a:tabLst/>
            </a:pPr>
            <a:r>
              <a:rPr lang="en-GB" sz="1050" dirty="0">
                <a:solidFill>
                  <a:schemeClr val="tx1"/>
                </a:solidFill>
                <a:latin typeface="medium-content-serif-font"/>
              </a:rPr>
              <a:t>Hard to find what failed</a:t>
            </a:r>
          </a:p>
          <a:p>
            <a:pPr marL="171450" marR="0" indent="-171450" eaLnBrk="0" fontAlgn="base" hangingPunct="0">
              <a:lnSpc>
                <a:spcPct val="150000"/>
              </a:lnSpc>
              <a:spcBef>
                <a:spcPct val="0"/>
              </a:spcBef>
              <a:spcAft>
                <a:spcPts val="600"/>
              </a:spcAft>
              <a:buClrTx/>
              <a:buSzTx/>
              <a:buFontTx/>
              <a:buChar char="-"/>
              <a:tabLst/>
            </a:pPr>
            <a:r>
              <a:rPr lang="en-GB" sz="1050" dirty="0">
                <a:solidFill>
                  <a:schemeClr val="tx1"/>
                </a:solidFill>
                <a:latin typeface="medium-content-serif-font"/>
              </a:rPr>
              <a:t>Tool versioning  </a:t>
            </a:r>
            <a:endParaRPr lang="en-CH" sz="1050" dirty="0">
              <a:solidFill>
                <a:schemeClr val="tx1"/>
              </a:solidFill>
              <a:latin typeface="medium-content-serif-font"/>
            </a:endParaRPr>
          </a:p>
        </p:txBody>
      </p:sp>
      <p:sp>
        <p:nvSpPr>
          <p:cNvPr id="36" name="Rectangle: Rounded Corners 35">
            <a:extLst>
              <a:ext uri="{FF2B5EF4-FFF2-40B4-BE49-F238E27FC236}">
                <a16:creationId xmlns:a16="http://schemas.microsoft.com/office/drawing/2014/main" id="{0F006F5C-7B71-4B1E-BC3A-5843284BC264}"/>
              </a:ext>
            </a:extLst>
          </p:cNvPr>
          <p:cNvSpPr/>
          <p:nvPr/>
        </p:nvSpPr>
        <p:spPr bwMode="auto">
          <a:xfrm>
            <a:off x="6964990" y="2604719"/>
            <a:ext cx="1973883" cy="2376856"/>
          </a:xfrm>
          <a:prstGeom prst="round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171450" marR="0" indent="-171450" eaLnBrk="0" fontAlgn="base" hangingPunct="0">
              <a:lnSpc>
                <a:spcPct val="150000"/>
              </a:lnSpc>
              <a:spcBef>
                <a:spcPct val="0"/>
              </a:spcBef>
              <a:spcAft>
                <a:spcPts val="600"/>
              </a:spcAft>
              <a:buClrTx/>
              <a:buSzTx/>
              <a:buFontTx/>
              <a:buChar char="-"/>
              <a:tabLst/>
            </a:pPr>
            <a:r>
              <a:rPr lang="en-GB" sz="1050" dirty="0">
                <a:solidFill>
                  <a:schemeClr val="tx1"/>
                </a:solidFill>
                <a:latin typeface="medium-content-serif-font"/>
              </a:rPr>
              <a:t>Pip installation</a:t>
            </a:r>
          </a:p>
          <a:p>
            <a:pPr marL="171450" marR="0" indent="-171450" eaLnBrk="0" fontAlgn="base" hangingPunct="0">
              <a:lnSpc>
                <a:spcPct val="150000"/>
              </a:lnSpc>
              <a:spcBef>
                <a:spcPct val="0"/>
              </a:spcBef>
              <a:spcAft>
                <a:spcPts val="600"/>
              </a:spcAft>
              <a:buClrTx/>
              <a:buSzTx/>
              <a:buFontTx/>
              <a:buChar char="-"/>
              <a:tabLst/>
            </a:pPr>
            <a:r>
              <a:rPr lang="en-GB" sz="1050" dirty="0">
                <a:solidFill>
                  <a:schemeClr val="tx1"/>
                </a:solidFill>
                <a:latin typeface="medium-content-serif-font"/>
              </a:rPr>
              <a:t>AWS Cloud compute</a:t>
            </a:r>
          </a:p>
          <a:p>
            <a:pPr marL="171450" marR="0" indent="-171450" eaLnBrk="0" fontAlgn="base" hangingPunct="0">
              <a:lnSpc>
                <a:spcPct val="150000"/>
              </a:lnSpc>
              <a:spcBef>
                <a:spcPct val="0"/>
              </a:spcBef>
              <a:spcAft>
                <a:spcPts val="600"/>
              </a:spcAft>
              <a:buClrTx/>
              <a:buSzTx/>
              <a:buFontTx/>
              <a:buChar char="-"/>
              <a:tabLst/>
            </a:pPr>
            <a:r>
              <a:rPr lang="en-GB" sz="1050" dirty="0">
                <a:solidFill>
                  <a:schemeClr val="tx1"/>
                </a:solidFill>
                <a:latin typeface="medium-content-serif-font"/>
              </a:rPr>
              <a:t>Connected to Smart Mart</a:t>
            </a:r>
          </a:p>
          <a:p>
            <a:pPr marL="171450" marR="0" indent="-171450" eaLnBrk="0" fontAlgn="base" hangingPunct="0">
              <a:lnSpc>
                <a:spcPct val="150000"/>
              </a:lnSpc>
              <a:spcBef>
                <a:spcPct val="0"/>
              </a:spcBef>
              <a:spcAft>
                <a:spcPts val="600"/>
              </a:spcAft>
              <a:buClrTx/>
              <a:buSzTx/>
              <a:buFontTx/>
              <a:buChar char="-"/>
              <a:tabLst/>
            </a:pPr>
            <a:r>
              <a:rPr lang="en-GB" sz="1050" dirty="0">
                <a:solidFill>
                  <a:schemeClr val="tx1"/>
                </a:solidFill>
                <a:latin typeface="medium-content-serif-font"/>
              </a:rPr>
              <a:t>Not able to scale </a:t>
            </a:r>
          </a:p>
          <a:p>
            <a:pPr marL="171450" marR="0" indent="-171450" eaLnBrk="0" fontAlgn="base" hangingPunct="0">
              <a:lnSpc>
                <a:spcPct val="150000"/>
              </a:lnSpc>
              <a:spcBef>
                <a:spcPct val="0"/>
              </a:spcBef>
              <a:spcAft>
                <a:spcPts val="600"/>
              </a:spcAft>
              <a:buClrTx/>
              <a:buSzTx/>
              <a:buFontTx/>
              <a:buChar char="-"/>
              <a:tabLst/>
            </a:pPr>
            <a:r>
              <a:rPr lang="en-GB" sz="1050" dirty="0">
                <a:solidFill>
                  <a:schemeClr val="tx1"/>
                </a:solidFill>
                <a:latin typeface="medium-content-serif-font"/>
              </a:rPr>
              <a:t>Cannot run many high compute tasks</a:t>
            </a:r>
          </a:p>
          <a:p>
            <a:pPr marL="171450" marR="0" indent="-171450" eaLnBrk="0" fontAlgn="base" hangingPunct="0">
              <a:lnSpc>
                <a:spcPct val="150000"/>
              </a:lnSpc>
              <a:spcBef>
                <a:spcPct val="0"/>
              </a:spcBef>
              <a:spcAft>
                <a:spcPts val="600"/>
              </a:spcAft>
              <a:buClrTx/>
              <a:buSzTx/>
              <a:buFontTx/>
              <a:buChar char="-"/>
              <a:tabLst/>
            </a:pPr>
            <a:r>
              <a:rPr lang="en-GB" sz="1050" dirty="0">
                <a:solidFill>
                  <a:schemeClr val="tx1"/>
                </a:solidFill>
                <a:latin typeface="medium-content-serif-font"/>
              </a:rPr>
              <a:t>Very </a:t>
            </a:r>
            <a:r>
              <a:rPr lang="en-GB" sz="1050" dirty="0" err="1">
                <a:solidFill>
                  <a:schemeClr val="tx1"/>
                </a:solidFill>
                <a:latin typeface="medium-content-serif-font"/>
              </a:rPr>
              <a:t>Adhoc</a:t>
            </a:r>
            <a:r>
              <a:rPr lang="en-GB" sz="1050" dirty="0">
                <a:solidFill>
                  <a:schemeClr val="tx1"/>
                </a:solidFill>
                <a:latin typeface="medium-content-serif-font"/>
              </a:rPr>
              <a:t>  </a:t>
            </a:r>
            <a:endParaRPr lang="en-CH" sz="1050" dirty="0">
              <a:solidFill>
                <a:schemeClr val="tx1"/>
              </a:solidFill>
              <a:latin typeface="medium-content-serif-font"/>
            </a:endParaRPr>
          </a:p>
        </p:txBody>
      </p:sp>
      <p:sp>
        <p:nvSpPr>
          <p:cNvPr id="37" name="Rectangle: Rounded Corners 36">
            <a:extLst>
              <a:ext uri="{FF2B5EF4-FFF2-40B4-BE49-F238E27FC236}">
                <a16:creationId xmlns:a16="http://schemas.microsoft.com/office/drawing/2014/main" id="{D492F7C7-264F-460F-B2C0-8BFF24CCBCEB}"/>
              </a:ext>
            </a:extLst>
          </p:cNvPr>
          <p:cNvSpPr/>
          <p:nvPr/>
        </p:nvSpPr>
        <p:spPr bwMode="auto">
          <a:xfrm>
            <a:off x="9104363" y="2604719"/>
            <a:ext cx="1973883" cy="2376856"/>
          </a:xfrm>
          <a:prstGeom prst="round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171450" indent="-171450" eaLnBrk="0" fontAlgn="base" hangingPunct="0">
              <a:lnSpc>
                <a:spcPct val="150000"/>
              </a:lnSpc>
              <a:spcBef>
                <a:spcPct val="0"/>
              </a:spcBef>
              <a:spcAft>
                <a:spcPts val="600"/>
              </a:spcAft>
              <a:buFontTx/>
              <a:buChar char="-"/>
            </a:pPr>
            <a:r>
              <a:rPr lang="en-GB" sz="1050" dirty="0">
                <a:solidFill>
                  <a:schemeClr val="tx1"/>
                </a:solidFill>
                <a:latin typeface="medium-content-serif-font"/>
              </a:rPr>
              <a:t>Container oriented</a:t>
            </a:r>
          </a:p>
          <a:p>
            <a:pPr marL="171450" indent="-171450" eaLnBrk="0" fontAlgn="base" hangingPunct="0">
              <a:lnSpc>
                <a:spcPct val="150000"/>
              </a:lnSpc>
              <a:spcBef>
                <a:spcPct val="0"/>
              </a:spcBef>
              <a:spcAft>
                <a:spcPts val="600"/>
              </a:spcAft>
              <a:buFontTx/>
              <a:buChar char="-"/>
            </a:pPr>
            <a:r>
              <a:rPr lang="en-GB" sz="1050" dirty="0">
                <a:solidFill>
                  <a:schemeClr val="tx1"/>
                </a:solidFill>
                <a:latin typeface="medium-content-serif-font"/>
              </a:rPr>
              <a:t>Hosting as a service</a:t>
            </a:r>
          </a:p>
          <a:p>
            <a:pPr marL="171450" indent="-171450" eaLnBrk="0" fontAlgn="base" hangingPunct="0">
              <a:lnSpc>
                <a:spcPct val="150000"/>
              </a:lnSpc>
              <a:spcBef>
                <a:spcPct val="0"/>
              </a:spcBef>
              <a:spcAft>
                <a:spcPts val="600"/>
              </a:spcAft>
              <a:buFontTx/>
              <a:buChar char="-"/>
            </a:pPr>
            <a:r>
              <a:rPr lang="en-GB" sz="1050" dirty="0">
                <a:solidFill>
                  <a:schemeClr val="tx1"/>
                </a:solidFill>
                <a:latin typeface="medium-content-serif-font"/>
              </a:rPr>
              <a:t>Notebook as a services</a:t>
            </a:r>
          </a:p>
          <a:p>
            <a:pPr marL="171450" indent="-171450" eaLnBrk="0" fontAlgn="base" hangingPunct="0">
              <a:lnSpc>
                <a:spcPct val="150000"/>
              </a:lnSpc>
              <a:spcBef>
                <a:spcPct val="0"/>
              </a:spcBef>
              <a:spcAft>
                <a:spcPts val="600"/>
              </a:spcAft>
              <a:buFontTx/>
              <a:buChar char="-"/>
            </a:pPr>
            <a:r>
              <a:rPr lang="en-GB" sz="1050" dirty="0">
                <a:solidFill>
                  <a:schemeClr val="tx1"/>
                </a:solidFill>
                <a:latin typeface="medium-content-serif-font"/>
              </a:rPr>
              <a:t>Sagemaker Algorithm</a:t>
            </a:r>
          </a:p>
          <a:p>
            <a:pPr marL="171450" indent="-171450" eaLnBrk="0" fontAlgn="base" hangingPunct="0">
              <a:lnSpc>
                <a:spcPct val="150000"/>
              </a:lnSpc>
              <a:spcBef>
                <a:spcPct val="0"/>
              </a:spcBef>
              <a:spcAft>
                <a:spcPts val="600"/>
              </a:spcAft>
              <a:buFontTx/>
              <a:buChar char="-"/>
            </a:pPr>
            <a:r>
              <a:rPr lang="en-GB" sz="1050" dirty="0">
                <a:solidFill>
                  <a:schemeClr val="tx1"/>
                </a:solidFill>
                <a:latin typeface="medium-content-serif-font"/>
              </a:rPr>
              <a:t>Ease of deployment </a:t>
            </a:r>
          </a:p>
          <a:p>
            <a:pPr marL="171450" indent="-171450" eaLnBrk="0" fontAlgn="base" hangingPunct="0">
              <a:lnSpc>
                <a:spcPct val="150000"/>
              </a:lnSpc>
              <a:spcBef>
                <a:spcPct val="0"/>
              </a:spcBef>
              <a:spcAft>
                <a:spcPts val="600"/>
              </a:spcAft>
              <a:buFontTx/>
              <a:buChar char="-"/>
            </a:pPr>
            <a:r>
              <a:rPr lang="en-GB" sz="1050" dirty="0">
                <a:solidFill>
                  <a:schemeClr val="tx1"/>
                </a:solidFill>
                <a:latin typeface="medium-content-serif-font"/>
              </a:rPr>
              <a:t>Playground for Data scientist </a:t>
            </a:r>
          </a:p>
          <a:p>
            <a:pPr marL="171450" marR="0" indent="-171450" algn="l" defTabSz="914400" rtl="0" eaLnBrk="0" fontAlgn="base" latinLnBrk="0" hangingPunct="0">
              <a:lnSpc>
                <a:spcPct val="150000"/>
              </a:lnSpc>
              <a:spcBef>
                <a:spcPct val="0"/>
              </a:spcBef>
              <a:spcAft>
                <a:spcPts val="600"/>
              </a:spcAft>
              <a:buClrTx/>
              <a:buSzTx/>
              <a:buFontTx/>
              <a:buChar char="-"/>
              <a:tabLst/>
            </a:pPr>
            <a:endParaRPr kumimoji="0" lang="en-CH" sz="1000" b="0" i="0" u="none" strike="noStrike" cap="none" normalizeH="0" baseline="0" dirty="0">
              <a:ln>
                <a:noFill/>
              </a:ln>
              <a:solidFill>
                <a:schemeClr val="tx1"/>
              </a:solidFill>
              <a:effectLst/>
              <a:latin typeface="Arial" charset="0"/>
            </a:endParaRPr>
          </a:p>
        </p:txBody>
      </p:sp>
      <p:sp>
        <p:nvSpPr>
          <p:cNvPr id="38" name="TextBox 37">
            <a:extLst>
              <a:ext uri="{FF2B5EF4-FFF2-40B4-BE49-F238E27FC236}">
                <a16:creationId xmlns:a16="http://schemas.microsoft.com/office/drawing/2014/main" id="{BFF3BD3A-2BBD-4CF1-8534-3DE6DBE8BAAB}"/>
              </a:ext>
            </a:extLst>
          </p:cNvPr>
          <p:cNvSpPr txBox="1"/>
          <p:nvPr/>
        </p:nvSpPr>
        <p:spPr>
          <a:xfrm>
            <a:off x="685757" y="1689395"/>
            <a:ext cx="1150402" cy="263625"/>
          </a:xfrm>
          <a:prstGeom prst="rect">
            <a:avLst/>
          </a:prstGeom>
          <a:noFill/>
        </p:spPr>
        <p:txBody>
          <a:bodyPr wrap="square" rtlCol="0">
            <a:normAutofit fontScale="70000" lnSpcReduction="20000"/>
          </a:bodyPr>
          <a:lstStyle/>
          <a:p>
            <a:pPr>
              <a:spcBef>
                <a:spcPts val="0"/>
              </a:spcBef>
              <a:spcAft>
                <a:spcPts val="600"/>
              </a:spcAft>
            </a:pPr>
            <a:r>
              <a:rPr lang="en-GB" sz="2000" b="1" dirty="0"/>
              <a:t>June 2018</a:t>
            </a:r>
            <a:endParaRPr lang="en-CH" sz="2000" b="1" dirty="0" err="1"/>
          </a:p>
        </p:txBody>
      </p:sp>
      <p:sp>
        <p:nvSpPr>
          <p:cNvPr id="39" name="TextBox 38">
            <a:extLst>
              <a:ext uri="{FF2B5EF4-FFF2-40B4-BE49-F238E27FC236}">
                <a16:creationId xmlns:a16="http://schemas.microsoft.com/office/drawing/2014/main" id="{1500DB70-8C7A-41CF-BC15-D8851B24E858}"/>
              </a:ext>
            </a:extLst>
          </p:cNvPr>
          <p:cNvSpPr txBox="1"/>
          <p:nvPr/>
        </p:nvSpPr>
        <p:spPr>
          <a:xfrm>
            <a:off x="2469192" y="1689660"/>
            <a:ext cx="1964360" cy="263625"/>
          </a:xfrm>
          <a:prstGeom prst="rect">
            <a:avLst/>
          </a:prstGeom>
          <a:noFill/>
        </p:spPr>
        <p:txBody>
          <a:bodyPr wrap="square" rtlCol="0">
            <a:normAutofit fontScale="70000" lnSpcReduction="20000"/>
          </a:bodyPr>
          <a:lstStyle/>
          <a:p>
            <a:pPr>
              <a:spcBef>
                <a:spcPts val="0"/>
              </a:spcBef>
              <a:spcAft>
                <a:spcPts val="600"/>
              </a:spcAft>
            </a:pPr>
            <a:r>
              <a:rPr lang="en-GB" sz="2000" b="1" dirty="0"/>
              <a:t>Nov 18 – June 2019</a:t>
            </a:r>
            <a:endParaRPr lang="en-CH" sz="2000" b="1" dirty="0" err="1"/>
          </a:p>
        </p:txBody>
      </p:sp>
      <p:sp>
        <p:nvSpPr>
          <p:cNvPr id="40" name="TextBox 39">
            <a:extLst>
              <a:ext uri="{FF2B5EF4-FFF2-40B4-BE49-F238E27FC236}">
                <a16:creationId xmlns:a16="http://schemas.microsoft.com/office/drawing/2014/main" id="{B3215911-8E4D-476C-A295-9E416952A457}"/>
              </a:ext>
            </a:extLst>
          </p:cNvPr>
          <p:cNvSpPr txBox="1"/>
          <p:nvPr/>
        </p:nvSpPr>
        <p:spPr>
          <a:xfrm>
            <a:off x="4750089" y="1692865"/>
            <a:ext cx="2145337" cy="335172"/>
          </a:xfrm>
          <a:prstGeom prst="rect">
            <a:avLst/>
          </a:prstGeom>
          <a:noFill/>
        </p:spPr>
        <p:txBody>
          <a:bodyPr wrap="square" rtlCol="0">
            <a:normAutofit fontScale="70000" lnSpcReduction="20000"/>
          </a:bodyPr>
          <a:lstStyle/>
          <a:p>
            <a:pPr>
              <a:spcBef>
                <a:spcPts val="0"/>
              </a:spcBef>
              <a:spcAft>
                <a:spcPts val="600"/>
              </a:spcAft>
            </a:pPr>
            <a:r>
              <a:rPr lang="en-GB" sz="2000" b="1" dirty="0"/>
              <a:t>June 2019 – Aug 2019</a:t>
            </a:r>
            <a:endParaRPr lang="en-CH" sz="2000" b="1" dirty="0" err="1"/>
          </a:p>
        </p:txBody>
      </p:sp>
      <p:sp>
        <p:nvSpPr>
          <p:cNvPr id="41" name="TextBox 40">
            <a:extLst>
              <a:ext uri="{FF2B5EF4-FFF2-40B4-BE49-F238E27FC236}">
                <a16:creationId xmlns:a16="http://schemas.microsoft.com/office/drawing/2014/main" id="{9C493CC8-A15F-4CDC-B34E-FA41131A3861}"/>
              </a:ext>
            </a:extLst>
          </p:cNvPr>
          <p:cNvSpPr txBox="1"/>
          <p:nvPr/>
        </p:nvSpPr>
        <p:spPr>
          <a:xfrm>
            <a:off x="7347482" y="1653621"/>
            <a:ext cx="1442024" cy="335172"/>
          </a:xfrm>
          <a:prstGeom prst="rect">
            <a:avLst/>
          </a:prstGeom>
          <a:noFill/>
        </p:spPr>
        <p:txBody>
          <a:bodyPr wrap="square" rtlCol="0">
            <a:normAutofit/>
          </a:bodyPr>
          <a:lstStyle/>
          <a:p>
            <a:pPr>
              <a:spcBef>
                <a:spcPts val="0"/>
              </a:spcBef>
              <a:spcAft>
                <a:spcPts val="600"/>
              </a:spcAft>
            </a:pPr>
            <a:r>
              <a:rPr lang="en-GB" sz="1400" b="1" dirty="0"/>
              <a:t>Aug 2019</a:t>
            </a:r>
            <a:endParaRPr lang="en-CH" sz="1400" b="1" dirty="0" err="1"/>
          </a:p>
        </p:txBody>
      </p:sp>
      <p:sp>
        <p:nvSpPr>
          <p:cNvPr id="42" name="TextBox 41">
            <a:extLst>
              <a:ext uri="{FF2B5EF4-FFF2-40B4-BE49-F238E27FC236}">
                <a16:creationId xmlns:a16="http://schemas.microsoft.com/office/drawing/2014/main" id="{5F661C60-3BC9-441C-AC1C-EF511C5B4D9A}"/>
              </a:ext>
            </a:extLst>
          </p:cNvPr>
          <p:cNvSpPr txBox="1"/>
          <p:nvPr/>
        </p:nvSpPr>
        <p:spPr>
          <a:xfrm>
            <a:off x="9363076" y="1617848"/>
            <a:ext cx="1715170" cy="570282"/>
          </a:xfrm>
          <a:prstGeom prst="rect">
            <a:avLst/>
          </a:prstGeom>
          <a:noFill/>
        </p:spPr>
        <p:txBody>
          <a:bodyPr wrap="square" rtlCol="0">
            <a:noAutofit/>
          </a:bodyPr>
          <a:lstStyle/>
          <a:p>
            <a:pPr algn="ctr">
              <a:spcBef>
                <a:spcPts val="0"/>
              </a:spcBef>
              <a:spcAft>
                <a:spcPts val="600"/>
              </a:spcAft>
            </a:pPr>
            <a:r>
              <a:rPr lang="en-GB" sz="1400" b="1" dirty="0"/>
              <a:t>Vision for Aug 2020</a:t>
            </a:r>
            <a:endParaRPr lang="en-CH" sz="1400" b="1" dirty="0" err="1"/>
          </a:p>
        </p:txBody>
      </p:sp>
      <p:sp>
        <p:nvSpPr>
          <p:cNvPr id="43" name="TextBox 42">
            <a:extLst>
              <a:ext uri="{FF2B5EF4-FFF2-40B4-BE49-F238E27FC236}">
                <a16:creationId xmlns:a16="http://schemas.microsoft.com/office/drawing/2014/main" id="{FD5F51A6-5244-4D24-9FB0-A8E521581B33}"/>
              </a:ext>
            </a:extLst>
          </p:cNvPr>
          <p:cNvSpPr txBox="1"/>
          <p:nvPr/>
        </p:nvSpPr>
        <p:spPr>
          <a:xfrm>
            <a:off x="419100" y="5478362"/>
            <a:ext cx="10659146" cy="790575"/>
          </a:xfrm>
          <a:prstGeom prst="rect">
            <a:avLst/>
          </a:prstGeom>
          <a:noFill/>
        </p:spPr>
        <p:txBody>
          <a:bodyPr wrap="square" rtlCol="0">
            <a:normAutofit/>
          </a:bodyPr>
          <a:lstStyle/>
          <a:p>
            <a:pPr algn="ctr">
              <a:spcBef>
                <a:spcPts val="0"/>
              </a:spcBef>
              <a:spcAft>
                <a:spcPts val="600"/>
              </a:spcAft>
            </a:pPr>
            <a:endParaRPr lang="en-CH" sz="1400" b="1" dirty="0" err="1"/>
          </a:p>
        </p:txBody>
      </p:sp>
      <p:sp>
        <p:nvSpPr>
          <p:cNvPr id="44" name="Rectangle: Rounded Corners 43">
            <a:extLst>
              <a:ext uri="{FF2B5EF4-FFF2-40B4-BE49-F238E27FC236}">
                <a16:creationId xmlns:a16="http://schemas.microsoft.com/office/drawing/2014/main" id="{355905CE-65F3-4136-80AA-AC6B2D0C4960}"/>
              </a:ext>
            </a:extLst>
          </p:cNvPr>
          <p:cNvSpPr/>
          <p:nvPr/>
        </p:nvSpPr>
        <p:spPr bwMode="auto">
          <a:xfrm>
            <a:off x="361950" y="5240152"/>
            <a:ext cx="10949755" cy="816509"/>
          </a:xfrm>
          <a:prstGeom prst="roundRect">
            <a:avLst/>
          </a:prstGeom>
          <a:solidFill>
            <a:schemeClr val="tx1">
              <a:lumMod val="50000"/>
            </a:schemeClr>
          </a:solidFill>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a:spcBef>
                <a:spcPts val="0"/>
              </a:spcBef>
              <a:spcAft>
                <a:spcPts val="600"/>
              </a:spcAft>
            </a:pPr>
            <a:r>
              <a:rPr lang="en-GB" sz="1400" b="1" dirty="0"/>
              <a:t>Crate a platform where data scientist are worried about only data Science</a:t>
            </a:r>
          </a:p>
          <a:p>
            <a:pPr algn="ctr">
              <a:spcBef>
                <a:spcPts val="0"/>
              </a:spcBef>
              <a:spcAft>
                <a:spcPts val="600"/>
              </a:spcAft>
            </a:pPr>
            <a:r>
              <a:rPr lang="en-GB" sz="1400" b="1" dirty="0"/>
              <a:t>We need strong collaboration with Data scientist, Information security, cloud enablement and cloud factory team </a:t>
            </a:r>
            <a:endParaRPr lang="en-CH" sz="1400" b="1" dirty="0" err="1"/>
          </a:p>
        </p:txBody>
      </p:sp>
    </p:spTree>
    <p:extLst>
      <p:ext uri="{BB962C8B-B14F-4D97-AF65-F5344CB8AC3E}">
        <p14:creationId xmlns:p14="http://schemas.microsoft.com/office/powerpoint/2010/main" val="701572579"/>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181005"/>
            <a:ext cx="4011084" cy="1162050"/>
          </a:xfrm>
        </p:spPr>
        <p:txBody>
          <a:bodyPr/>
          <a:lstStyle/>
          <a:p>
            <a:r>
              <a:rPr lang="en-US" dirty="0"/>
              <a:t>Real Problems</a:t>
            </a:r>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340" y="1470882"/>
            <a:ext cx="1676486" cy="1657435"/>
          </a:xfrm>
          <a:effectLst>
            <a:glow rad="127000">
              <a:schemeClr val="accent1">
                <a:alpha val="87000"/>
              </a:schemeClr>
            </a:glow>
          </a:effectLst>
        </p:spPr>
      </p:pic>
      <p:sp>
        <p:nvSpPr>
          <p:cNvPr id="6" name="Rectangle 5"/>
          <p:cNvSpPr/>
          <p:nvPr/>
        </p:nvSpPr>
        <p:spPr>
          <a:xfrm>
            <a:off x="3191256" y="1143000"/>
            <a:ext cx="5952744" cy="400110"/>
          </a:xfrm>
          <a:prstGeom prst="rect">
            <a:avLst/>
          </a:prstGeom>
        </p:spPr>
        <p:txBody>
          <a:bodyPr wrap="square">
            <a:spAutoFit/>
          </a:bodyPr>
          <a:lstStyle/>
          <a:p>
            <a:pPr marL="285750" lvl="0" indent="-285750" defTabSz="957263" fontAlgn="base">
              <a:spcBef>
                <a:spcPct val="0"/>
              </a:spcBef>
              <a:spcAft>
                <a:spcPct val="25000"/>
              </a:spcAft>
              <a:buClr>
                <a:srgbClr val="5F7800"/>
              </a:buClr>
              <a:buFont typeface="Arial" charset="0"/>
              <a:buChar char="●"/>
            </a:pPr>
            <a:endParaRPr lang="en-US" sz="2000" kern="0" dirty="0">
              <a:solidFill>
                <a:srgbClr val="626469"/>
              </a:solidFill>
            </a:endParaRPr>
          </a:p>
        </p:txBody>
      </p:sp>
      <p:sp>
        <p:nvSpPr>
          <p:cNvPr id="10" name="Rectangle 9"/>
          <p:cNvSpPr/>
          <p:nvPr/>
        </p:nvSpPr>
        <p:spPr>
          <a:xfrm>
            <a:off x="3877246" y="4264402"/>
            <a:ext cx="4376844" cy="369332"/>
          </a:xfrm>
          <a:prstGeom prst="rect">
            <a:avLst/>
          </a:prstGeom>
          <a:ln>
            <a:solidFill>
              <a:schemeClr val="accent1">
                <a:lumMod val="20000"/>
                <a:lumOff val="80000"/>
              </a:schemeClr>
            </a:solidFill>
          </a:ln>
          <a:effectLst>
            <a:glow rad="647700">
              <a:schemeClr val="accent1">
                <a:alpha val="40000"/>
              </a:schemeClr>
            </a:glow>
          </a:effectLst>
        </p:spPr>
        <p:txBody>
          <a:bodyPr wrap="square">
            <a:spAutoFit/>
          </a:bodyPr>
          <a:lstStyle/>
          <a:p>
            <a:pPr lvl="0" defTabSz="957263" fontAlgn="base">
              <a:spcBef>
                <a:spcPct val="0"/>
              </a:spcBef>
              <a:spcAft>
                <a:spcPct val="25000"/>
              </a:spcAft>
              <a:buClr>
                <a:srgbClr val="5F7800"/>
              </a:buClr>
            </a:pPr>
            <a:r>
              <a:rPr lang="en-US" i="1" kern="0" dirty="0">
                <a:solidFill>
                  <a:srgbClr val="626469"/>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Back to bureaucracies and hierarchies	</a:t>
            </a:r>
          </a:p>
        </p:txBody>
      </p:sp>
      <p:sp>
        <p:nvSpPr>
          <p:cNvPr id="18" name="Rectangle 17"/>
          <p:cNvSpPr/>
          <p:nvPr/>
        </p:nvSpPr>
        <p:spPr>
          <a:xfrm>
            <a:off x="2456827" y="1120934"/>
            <a:ext cx="6941173" cy="2446824"/>
          </a:xfrm>
          <a:prstGeom prst="rect">
            <a:avLst/>
          </a:prstGeom>
        </p:spPr>
        <p:txBody>
          <a:bodyPr wrap="square">
            <a:spAutoFit/>
          </a:bodyPr>
          <a:lstStyle/>
          <a:p>
            <a:pPr marL="285750" lvl="0" indent="-285750" defTabSz="957263" fontAlgn="base">
              <a:spcBef>
                <a:spcPct val="0"/>
              </a:spcBef>
              <a:spcAft>
                <a:spcPct val="25000"/>
              </a:spcAft>
              <a:buClr>
                <a:srgbClr val="5F7800"/>
              </a:buClr>
              <a:buFont typeface="Arial" charset="0"/>
              <a:buChar char="●"/>
            </a:pPr>
            <a:r>
              <a:rPr lang="en-US" dirty="0"/>
              <a:t>What do we have?</a:t>
            </a:r>
          </a:p>
          <a:p>
            <a:pPr marL="285750" lvl="0" indent="-285750" defTabSz="957263" fontAlgn="base">
              <a:spcBef>
                <a:spcPct val="0"/>
              </a:spcBef>
              <a:spcAft>
                <a:spcPct val="25000"/>
              </a:spcAft>
              <a:buClr>
                <a:srgbClr val="5F7800"/>
              </a:buClr>
              <a:buFont typeface="Arial" charset="0"/>
              <a:buChar char="●"/>
            </a:pPr>
            <a:r>
              <a:rPr lang="en-US" dirty="0"/>
              <a:t>Where should we go?</a:t>
            </a:r>
          </a:p>
          <a:p>
            <a:pPr marL="285750" lvl="0" indent="-285750" defTabSz="957263" fontAlgn="base">
              <a:spcBef>
                <a:spcPct val="0"/>
              </a:spcBef>
              <a:spcAft>
                <a:spcPct val="25000"/>
              </a:spcAft>
              <a:buClr>
                <a:srgbClr val="5F7800"/>
              </a:buClr>
              <a:buFont typeface="Arial" charset="0"/>
              <a:buChar char="●"/>
            </a:pPr>
            <a:r>
              <a:rPr lang="en-US" dirty="0"/>
              <a:t>Who can help me with this?</a:t>
            </a:r>
          </a:p>
          <a:p>
            <a:pPr marL="285750" lvl="0" indent="-285750" defTabSz="957263" fontAlgn="base">
              <a:spcBef>
                <a:spcPct val="0"/>
              </a:spcBef>
              <a:spcAft>
                <a:spcPct val="25000"/>
              </a:spcAft>
              <a:buClr>
                <a:srgbClr val="5F7800"/>
              </a:buClr>
              <a:buFont typeface="Arial" charset="0"/>
              <a:buChar char="●"/>
            </a:pPr>
            <a:r>
              <a:rPr lang="en-US" dirty="0"/>
              <a:t>Who is responsible for that?</a:t>
            </a:r>
          </a:p>
          <a:p>
            <a:pPr marL="285750" lvl="0" indent="-285750" defTabSz="957263" fontAlgn="base">
              <a:spcBef>
                <a:spcPct val="0"/>
              </a:spcBef>
              <a:spcAft>
                <a:spcPct val="25000"/>
              </a:spcAft>
              <a:buClr>
                <a:srgbClr val="5F7800"/>
              </a:buClr>
              <a:buFont typeface="Arial" charset="0"/>
              <a:buChar char="●"/>
            </a:pPr>
            <a:r>
              <a:rPr lang="en-US" dirty="0"/>
              <a:t>Who makes decisions?</a:t>
            </a:r>
          </a:p>
          <a:p>
            <a:pPr marL="285750" lvl="0" indent="-285750" defTabSz="957263" fontAlgn="base">
              <a:spcBef>
                <a:spcPct val="0"/>
              </a:spcBef>
              <a:spcAft>
                <a:spcPct val="25000"/>
              </a:spcAft>
              <a:buClr>
                <a:srgbClr val="5F7800"/>
              </a:buClr>
              <a:buFont typeface="Arial" charset="0"/>
              <a:buChar char="●"/>
            </a:pPr>
            <a:r>
              <a:rPr lang="en-US" dirty="0"/>
              <a:t>Who prioritizes ?</a:t>
            </a:r>
          </a:p>
          <a:p>
            <a:pPr marL="285750" lvl="0" indent="-285750" defTabSz="957263" fontAlgn="base">
              <a:spcBef>
                <a:spcPct val="0"/>
              </a:spcBef>
              <a:spcAft>
                <a:spcPct val="25000"/>
              </a:spcAft>
              <a:buClr>
                <a:srgbClr val="5F7800"/>
              </a:buClr>
              <a:buFont typeface="Arial" charset="0"/>
              <a:buChar char="●"/>
            </a:pPr>
            <a:r>
              <a:rPr lang="en-US" dirty="0"/>
              <a:t>Where is the documentation?</a:t>
            </a:r>
          </a:p>
        </p:txBody>
      </p:sp>
      <p:sp>
        <p:nvSpPr>
          <p:cNvPr id="17" name="Rectangle 16"/>
          <p:cNvSpPr/>
          <p:nvPr/>
        </p:nvSpPr>
        <p:spPr>
          <a:xfrm>
            <a:off x="2220468" y="3739654"/>
            <a:ext cx="7894320" cy="2585323"/>
          </a:xfrm>
          <a:prstGeom prst="rect">
            <a:avLst/>
          </a:prstGeom>
        </p:spPr>
        <p:txBody>
          <a:bodyPr wrap="square">
            <a:spAutoFit/>
          </a:bodyPr>
          <a:lstStyle/>
          <a:p>
            <a:r>
              <a:rPr lang="en-US" dirty="0"/>
              <a:t>Dealing with multiple teams in a product development organization is always a challenge!  </a:t>
            </a:r>
            <a:endParaRPr lang="en-US" dirty="0">
              <a:solidFill>
                <a:srgbClr val="111111"/>
              </a:solidFill>
              <a:latin typeface="Calibri" panose="020F0502020204030204" pitchFamily="34" charset="0"/>
            </a:endParaRPr>
          </a:p>
          <a:p>
            <a:endParaRPr lang="en-US" dirty="0">
              <a:solidFill>
                <a:srgbClr val="111111"/>
              </a:solidFill>
              <a:latin typeface="Calibri" panose="020F0502020204030204" pitchFamily="34" charset="0"/>
            </a:endParaRPr>
          </a:p>
          <a:p>
            <a:r>
              <a:rPr lang="en-US" dirty="0"/>
              <a:t>Spotify engineering as an answer</a:t>
            </a:r>
            <a:endParaRPr lang="en-US" dirty="0">
              <a:hlinkClick r:id="rId3"/>
            </a:endParaRPr>
          </a:p>
          <a:p>
            <a:pPr lvl="1"/>
            <a:r>
              <a:rPr lang="en-US" dirty="0">
                <a:solidFill>
                  <a:srgbClr val="111111"/>
                </a:solidFill>
                <a:latin typeface="Calibri" panose="020F0502020204030204" pitchFamily="34" charset="0"/>
                <a:hlinkClick r:id="rId3"/>
              </a:rPr>
              <a:t>https://labs.spotify.com/2014/03/27/spotify-engineering-culture-part-1/</a:t>
            </a:r>
            <a:endParaRPr lang="en-US" dirty="0">
              <a:solidFill>
                <a:srgbClr val="111111"/>
              </a:solidFill>
              <a:latin typeface="Calibri" panose="020F0502020204030204" pitchFamily="34" charset="0"/>
            </a:endParaRPr>
          </a:p>
          <a:p>
            <a:pPr lvl="1"/>
            <a:r>
              <a:rPr lang="en-US" dirty="0">
                <a:latin typeface="Calibri" panose="020F0502020204030204" pitchFamily="34" charset="0"/>
                <a:cs typeface="Calibri" panose="020F0502020204030204" pitchFamily="34" charset="0"/>
                <a:hlinkClick r:id="rId4"/>
              </a:rPr>
              <a:t>https://labs.spotify.com/2014/09/20/spotify-engineering-culture-part-2/</a:t>
            </a:r>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a:p>
            <a:r>
              <a:rPr lang="en-US" dirty="0"/>
              <a:t>We are not copying, we are tailoring it to our needs(local context) , how? …….</a:t>
            </a:r>
          </a:p>
        </p:txBody>
      </p:sp>
    </p:spTree>
    <p:extLst>
      <p:ext uri="{BB962C8B-B14F-4D97-AF65-F5344CB8AC3E}">
        <p14:creationId xmlns:p14="http://schemas.microsoft.com/office/powerpoint/2010/main" val="2660691781"/>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miro.medium.com/max/1262/0*FUJM1cm6WxRWY57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7040" y="204483"/>
            <a:ext cx="2854960" cy="24475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4294967295"/>
          </p:nvPr>
        </p:nvSpPr>
        <p:spPr>
          <a:xfrm>
            <a:off x="76200" y="10161"/>
            <a:ext cx="12125960" cy="6171564"/>
          </a:xfrm>
        </p:spPr>
        <p:txBody>
          <a:bodyPr/>
          <a:lstStyle/>
          <a:p>
            <a:pPr marL="0" indent="0">
              <a:buNone/>
            </a:pPr>
            <a:r>
              <a:rPr lang="en-US" sz="1400" b="1" dirty="0">
                <a:solidFill>
                  <a:schemeClr val="tx2"/>
                </a:solidFill>
                <a:latin typeface="+mj-lt"/>
                <a:ea typeface="+mj-ea"/>
                <a:cs typeface="+mj-cs"/>
              </a:rPr>
              <a:t>Squads</a:t>
            </a:r>
            <a:endParaRPr lang="en-US" b="1" dirty="0">
              <a:solidFill>
                <a:schemeClr val="tx2"/>
              </a:solidFill>
              <a:latin typeface="+mj-lt"/>
              <a:ea typeface="+mj-ea"/>
              <a:cs typeface="+mj-cs"/>
            </a:endParaRPr>
          </a:p>
          <a:p>
            <a:pPr>
              <a:buFont typeface="Arial" panose="020B0604020202020204" pitchFamily="34" charset="0"/>
              <a:buChar char="•"/>
            </a:pPr>
            <a:r>
              <a:rPr lang="en-US" sz="1400" dirty="0">
                <a:latin typeface="medium-content-serif-font"/>
              </a:rPr>
              <a:t>Scrum teams became “squads” like mini start-ups which is autonomous, self-organized and self-managed</a:t>
            </a:r>
          </a:p>
          <a:p>
            <a:pPr>
              <a:buFont typeface="Arial" panose="020B0604020202020204" pitchFamily="34" charset="0"/>
              <a:buChar char="•"/>
            </a:pPr>
            <a:r>
              <a:rPr lang="en-US" sz="1400" dirty="0">
                <a:latin typeface="medium-content-serif-font"/>
              </a:rPr>
              <a:t>consisting of 6–12 people each dedicated to work on one feature area.</a:t>
            </a:r>
          </a:p>
          <a:p>
            <a:pPr>
              <a:buFont typeface="Arial" panose="020B0604020202020204" pitchFamily="34" charset="0"/>
              <a:buChar char="•"/>
            </a:pPr>
            <a:r>
              <a:rPr lang="en-US" sz="1400" dirty="0">
                <a:latin typeface="medium-content-serif-font"/>
              </a:rPr>
              <a:t>you’ll have</a:t>
            </a:r>
            <a:r>
              <a:rPr lang="en-US" sz="1400" dirty="0"/>
              <a:t> multidisciplinary teams, or squads, that comprise a mix</a:t>
            </a:r>
            <a:r>
              <a:rPr lang="en-US" sz="1400" dirty="0">
                <a:latin typeface="medium-content-serif-font"/>
              </a:rPr>
              <a:t> people example from </a:t>
            </a:r>
            <a:r>
              <a:rPr lang="en-US" sz="1400" dirty="0"/>
              <a:t>specialists, product and </a:t>
            </a:r>
          </a:p>
          <a:p>
            <a:pPr marL="0" indent="0">
              <a:buNone/>
            </a:pPr>
            <a:r>
              <a:rPr lang="en-US" sz="1400" dirty="0"/>
              <a:t>      </a:t>
            </a:r>
            <a:r>
              <a:rPr lang="en-US" sz="1400" dirty="0">
                <a:latin typeface="medium-content-serif-font"/>
              </a:rPr>
              <a:t>commercial</a:t>
            </a:r>
            <a:r>
              <a:rPr lang="en-US" sz="1400" dirty="0"/>
              <a:t> specialists, user-experience designers, data analysts, and IT engineers</a:t>
            </a:r>
            <a:r>
              <a:rPr lang="en-US" sz="1400" dirty="0">
                <a:latin typeface="medium-content-serif-font"/>
              </a:rPr>
              <a:t> all on one “squad” </a:t>
            </a:r>
          </a:p>
          <a:p>
            <a:pPr>
              <a:buFont typeface="Arial" panose="020B0604020202020204" pitchFamily="34" charset="0"/>
              <a:buChar char="•"/>
            </a:pPr>
            <a:r>
              <a:rPr lang="en-US" sz="1400" dirty="0">
                <a:latin typeface="medium-content-serif-font"/>
              </a:rPr>
              <a:t>while trying to be collaborative, transparent and uses their strengths to get the best product to market in the best </a:t>
            </a:r>
          </a:p>
          <a:p>
            <a:pPr marL="0" indent="0">
              <a:buNone/>
            </a:pPr>
            <a:r>
              <a:rPr lang="en-US" sz="1400" dirty="0">
                <a:latin typeface="medium-content-serif-font"/>
              </a:rPr>
              <a:t>      amount of time</a:t>
            </a:r>
          </a:p>
          <a:p>
            <a:pPr>
              <a:buFont typeface="Arial" panose="020B0604020202020204" pitchFamily="34" charset="0"/>
              <a:buChar char="•"/>
            </a:pPr>
            <a:r>
              <a:rPr lang="en-US" sz="1400" dirty="0">
                <a:latin typeface="medium-content-serif-font"/>
              </a:rPr>
              <a:t>may follow KANBAN, scrum sprints, xp, or a mix and have an agile coach that help improve their way of working </a:t>
            </a:r>
          </a:p>
          <a:p>
            <a:pPr>
              <a:buFont typeface="Arial" panose="020B0604020202020204" pitchFamily="34" charset="0"/>
              <a:buChar char="•"/>
            </a:pPr>
            <a:r>
              <a:rPr lang="en-US" sz="1400" dirty="0">
                <a:latin typeface="medium-content-serif-font"/>
              </a:rPr>
              <a:t>while they build MVP(minimum viable product), MVP means  : build it … tweak it … ship it … improve it </a:t>
            </a:r>
          </a:p>
          <a:p>
            <a:pPr>
              <a:buFont typeface="Arial" panose="020B0604020202020204" pitchFamily="34" charset="0"/>
              <a:buChar char="•"/>
            </a:pPr>
            <a:r>
              <a:rPr lang="en-US" sz="1400" dirty="0">
                <a:latin typeface="medium-content-serif-font"/>
              </a:rPr>
              <a:t>product owner to define the features</a:t>
            </a:r>
          </a:p>
          <a:p>
            <a:pPr marL="0" indent="0">
              <a:buNone/>
            </a:pPr>
            <a:r>
              <a:rPr lang="en-US" sz="1400" b="1" dirty="0">
                <a:solidFill>
                  <a:schemeClr val="tx2"/>
                </a:solidFill>
                <a:latin typeface="+mj-lt"/>
                <a:ea typeface="+mj-ea"/>
                <a:cs typeface="+mj-cs"/>
              </a:rPr>
              <a:t>Tribe</a:t>
            </a:r>
            <a:endParaRPr lang="en-US" b="1" dirty="0">
              <a:solidFill>
                <a:schemeClr val="tx2"/>
              </a:solidFill>
              <a:latin typeface="+mj-lt"/>
              <a:ea typeface="+mj-ea"/>
              <a:cs typeface="+mj-cs"/>
            </a:endParaRPr>
          </a:p>
          <a:p>
            <a:pPr marL="285750" lvl="1" indent="-285750">
              <a:buFont typeface="Arial" panose="020B0604020202020204" pitchFamily="34" charset="0"/>
              <a:buChar char="•"/>
            </a:pPr>
            <a:r>
              <a:rPr lang="en-US" sz="1400" dirty="0">
                <a:latin typeface="medium-content-serif-font"/>
                <a:ea typeface="+mn-ea"/>
                <a:cs typeface="+mn-cs"/>
              </a:rPr>
              <a:t>considered a collection of squads within the same business area. Hence squads that work on the related feature area makes a tribe</a:t>
            </a:r>
          </a:p>
          <a:p>
            <a:pPr marL="285750" lvl="1" indent="-285750">
              <a:buFont typeface="Arial" panose="020B0604020202020204" pitchFamily="34" charset="0"/>
              <a:buChar char="•"/>
            </a:pPr>
            <a:r>
              <a:rPr lang="en-US" sz="1400" dirty="0">
                <a:latin typeface="medium-content-serif-font"/>
                <a:ea typeface="+mn-ea"/>
                <a:cs typeface="+mn-cs"/>
              </a:rPr>
              <a:t>a tribe has a tribe lead responsible for creating a productive and an innovative environment for the squads. he is part of the squad as well</a:t>
            </a:r>
          </a:p>
          <a:p>
            <a:pPr marL="285750" lvl="1" indent="-285750">
              <a:buFont typeface="Arial" panose="020B0604020202020204" pitchFamily="34" charset="0"/>
              <a:buChar char="•"/>
            </a:pPr>
            <a:r>
              <a:rPr lang="en-US" sz="1400" dirty="0">
                <a:latin typeface="medium-content-serif-font"/>
                <a:ea typeface="+mn-ea"/>
                <a:cs typeface="+mn-cs"/>
              </a:rPr>
              <a:t>consisting of 100 or more</a:t>
            </a:r>
          </a:p>
          <a:p>
            <a:pPr marL="0" indent="0">
              <a:buNone/>
            </a:pPr>
            <a:r>
              <a:rPr lang="en-US" sz="1400" b="1" dirty="0">
                <a:solidFill>
                  <a:schemeClr val="tx2"/>
                </a:solidFill>
                <a:latin typeface="+mj-lt"/>
                <a:ea typeface="+mj-ea"/>
                <a:cs typeface="+mj-cs"/>
              </a:rPr>
              <a:t>Chapter</a:t>
            </a:r>
          </a:p>
          <a:p>
            <a:pPr marL="285750" lvl="1" indent="-285750">
              <a:buFont typeface="Arial" panose="020B0604020202020204" pitchFamily="34" charset="0"/>
              <a:buChar char="•"/>
            </a:pPr>
            <a:r>
              <a:rPr lang="en-US" sz="1400" dirty="0">
                <a:latin typeface="medium-content-serif-font"/>
                <a:ea typeface="+mn-ea"/>
                <a:cs typeface="+mn-cs"/>
              </a:rPr>
              <a:t>team members working in specialized area</a:t>
            </a:r>
          </a:p>
          <a:p>
            <a:pPr marL="285750" lvl="1" indent="-285750">
              <a:buFont typeface="Arial" panose="020B0604020202020204" pitchFamily="34" charset="0"/>
              <a:buChar char="•"/>
            </a:pPr>
            <a:r>
              <a:rPr lang="en-US" sz="1400" dirty="0">
                <a:latin typeface="medium-content-serif-font"/>
                <a:ea typeface="+mn-ea"/>
                <a:cs typeface="+mn-cs"/>
              </a:rPr>
              <a:t>a chapter consists of individuals from different squads to be grouped into one and formed within a tribe. A chapter lead is also a line manager of the chapter members and support them in their personal growth and specific challenges.</a:t>
            </a:r>
          </a:p>
          <a:p>
            <a:pPr marL="285750" lvl="1" indent="-285750">
              <a:buFont typeface="Arial" panose="020B0604020202020204" pitchFamily="34" charset="0"/>
              <a:buChar char="•"/>
            </a:pPr>
            <a:r>
              <a:rPr lang="en-US" sz="1400" dirty="0">
                <a:latin typeface="medium-content-serif-font"/>
                <a:ea typeface="+mn-ea"/>
                <a:cs typeface="+mn-cs"/>
              </a:rPr>
              <a:t>the chapter lead has weekly meetings in which all the chapter members present upcoming issues and discuss a solution. </a:t>
            </a:r>
          </a:p>
          <a:p>
            <a:pPr marL="0" lvl="1" indent="0">
              <a:buNone/>
            </a:pPr>
            <a:r>
              <a:rPr lang="en-US" sz="1400" b="1" dirty="0">
                <a:solidFill>
                  <a:schemeClr val="tx2"/>
                </a:solidFill>
                <a:latin typeface="+mj-lt"/>
                <a:ea typeface="+mj-ea"/>
                <a:cs typeface="+mj-cs"/>
              </a:rPr>
              <a:t>Guild</a:t>
            </a:r>
            <a:endParaRPr lang="en-US" sz="1600" b="1" dirty="0">
              <a:solidFill>
                <a:schemeClr val="tx2"/>
              </a:solidFill>
              <a:latin typeface="+mj-lt"/>
              <a:ea typeface="+mj-ea"/>
              <a:cs typeface="+mj-cs"/>
            </a:endParaRPr>
          </a:p>
          <a:p>
            <a:pPr marL="285750" lvl="1" indent="-285750">
              <a:buFont typeface="Arial" panose="020B0604020202020204" pitchFamily="34" charset="0"/>
              <a:buChar char="•"/>
            </a:pPr>
            <a:r>
              <a:rPr lang="en-US" sz="1400" dirty="0">
                <a:latin typeface="medium-content-serif-font"/>
                <a:ea typeface="+mn-ea"/>
                <a:cs typeface="+mn-cs"/>
              </a:rPr>
              <a:t>an informal group constituted of people from different tribes who have a common interest. A person from any squad, chapter or tribe can be a part of a guild.</a:t>
            </a:r>
          </a:p>
          <a:p>
            <a:pPr marL="285750" lvl="1" indent="-285750">
              <a:buFont typeface="Arial" panose="020B0604020202020204" pitchFamily="34" charset="0"/>
              <a:buChar char="•"/>
            </a:pPr>
            <a:r>
              <a:rPr lang="en-US" sz="1400" dirty="0">
                <a:latin typeface="medium-content-serif-font"/>
                <a:ea typeface="+mn-ea"/>
                <a:cs typeface="+mn-cs"/>
              </a:rPr>
              <a:t>guild of subject matter experts(data scientists, engineers) where they can share their knowledge and help each other out,</a:t>
            </a:r>
            <a:r>
              <a:rPr lang="en-US" sz="1400" dirty="0"/>
              <a:t> guild has a co-coordinator</a:t>
            </a:r>
          </a:p>
          <a:p>
            <a:pPr marL="285750" lvl="1" indent="-285750">
              <a:buFont typeface="Arial" panose="020B0604020202020204" pitchFamily="34" charset="0"/>
              <a:buChar char="•"/>
            </a:pPr>
            <a:endParaRPr lang="en-US" sz="1400" dirty="0">
              <a:latin typeface="medium-content-serif-font"/>
              <a:ea typeface="+mn-ea"/>
              <a:cs typeface="+mn-cs"/>
            </a:endParaRPr>
          </a:p>
        </p:txBody>
      </p:sp>
    </p:spTree>
    <p:extLst>
      <p:ext uri="{BB962C8B-B14F-4D97-AF65-F5344CB8AC3E}">
        <p14:creationId xmlns:p14="http://schemas.microsoft.com/office/powerpoint/2010/main" val="3007100160"/>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7362" y="141705"/>
            <a:ext cx="6947725" cy="1722308"/>
          </a:xfrm>
          <a:prstGeom prst="rect">
            <a:avLst/>
          </a:prstGeom>
        </p:spPr>
      </p:pic>
      <p:pic>
        <p:nvPicPr>
          <p:cNvPr id="5" name="Picture 4"/>
          <p:cNvPicPr>
            <a:picLocks noChangeAspect="1"/>
          </p:cNvPicPr>
          <p:nvPr/>
        </p:nvPicPr>
        <p:blipFill>
          <a:blip r:embed="rId3"/>
          <a:stretch>
            <a:fillRect/>
          </a:stretch>
        </p:blipFill>
        <p:spPr>
          <a:xfrm>
            <a:off x="7075143" y="135078"/>
            <a:ext cx="2777666" cy="5920282"/>
          </a:xfrm>
          <a:prstGeom prst="rect">
            <a:avLst/>
          </a:prstGeom>
        </p:spPr>
      </p:pic>
      <p:pic>
        <p:nvPicPr>
          <p:cNvPr id="6" name="Picture 5"/>
          <p:cNvPicPr>
            <a:picLocks noChangeAspect="1"/>
          </p:cNvPicPr>
          <p:nvPr/>
        </p:nvPicPr>
        <p:blipFill>
          <a:blip r:embed="rId4"/>
          <a:stretch>
            <a:fillRect/>
          </a:stretch>
        </p:blipFill>
        <p:spPr>
          <a:xfrm>
            <a:off x="75501" y="2480669"/>
            <a:ext cx="6792659" cy="1347094"/>
          </a:xfrm>
          <a:prstGeom prst="rect">
            <a:avLst/>
          </a:prstGeom>
        </p:spPr>
      </p:pic>
      <p:pic>
        <p:nvPicPr>
          <p:cNvPr id="7" name="Picture 6"/>
          <p:cNvPicPr>
            <a:picLocks noChangeAspect="1"/>
          </p:cNvPicPr>
          <p:nvPr/>
        </p:nvPicPr>
        <p:blipFill>
          <a:blip r:embed="rId5"/>
          <a:stretch>
            <a:fillRect/>
          </a:stretch>
        </p:blipFill>
        <p:spPr>
          <a:xfrm>
            <a:off x="64885" y="4499335"/>
            <a:ext cx="6874396" cy="1529708"/>
          </a:xfrm>
          <a:prstGeom prst="rect">
            <a:avLst/>
          </a:prstGeom>
        </p:spPr>
      </p:pic>
      <p:sp>
        <p:nvSpPr>
          <p:cNvPr id="8" name="TextBox 7"/>
          <p:cNvSpPr txBox="1"/>
          <p:nvPr/>
        </p:nvSpPr>
        <p:spPr>
          <a:xfrm>
            <a:off x="75501" y="1939286"/>
            <a:ext cx="1778000" cy="416560"/>
          </a:xfrm>
          <a:prstGeom prst="rect">
            <a:avLst/>
          </a:prstGeom>
          <a:noFill/>
        </p:spPr>
        <p:txBody>
          <a:bodyPr wrap="square" rtlCol="0">
            <a:noAutofit/>
          </a:bodyPr>
          <a:lstStyle/>
          <a:p>
            <a:pPr>
              <a:spcBef>
                <a:spcPts val="0"/>
              </a:spcBef>
              <a:spcAft>
                <a:spcPts val="600"/>
              </a:spcAft>
            </a:pPr>
            <a:r>
              <a:rPr lang="en-US" sz="1000" b="1" dirty="0">
                <a:latin typeface="Arial Black" panose="020B0A04020102020204" pitchFamily="34" charset="0"/>
              </a:rPr>
              <a:t>Product Owner / Business Analyst/ Designer</a:t>
            </a:r>
          </a:p>
        </p:txBody>
      </p:sp>
      <p:sp>
        <p:nvSpPr>
          <p:cNvPr id="9" name="TextBox 8"/>
          <p:cNvSpPr txBox="1"/>
          <p:nvPr/>
        </p:nvSpPr>
        <p:spPr>
          <a:xfrm>
            <a:off x="300662" y="3970657"/>
            <a:ext cx="1361440" cy="213360"/>
          </a:xfrm>
          <a:prstGeom prst="rect">
            <a:avLst/>
          </a:prstGeom>
          <a:noFill/>
        </p:spPr>
        <p:txBody>
          <a:bodyPr wrap="square" rtlCol="0">
            <a:noAutofit/>
          </a:bodyPr>
          <a:lstStyle/>
          <a:p>
            <a:pPr>
              <a:spcBef>
                <a:spcPts val="0"/>
              </a:spcBef>
              <a:spcAft>
                <a:spcPts val="600"/>
              </a:spcAft>
            </a:pPr>
            <a:r>
              <a:rPr lang="en-US" sz="1000" b="1" dirty="0">
                <a:latin typeface="Arial Black" panose="020B0A04020102020204" pitchFamily="34" charset="0"/>
              </a:rPr>
              <a:t>Visualization Expert/ Backend End Dev</a:t>
            </a:r>
          </a:p>
        </p:txBody>
      </p:sp>
      <p:sp>
        <p:nvSpPr>
          <p:cNvPr id="13" name="TextBox 12"/>
          <p:cNvSpPr txBox="1"/>
          <p:nvPr/>
        </p:nvSpPr>
        <p:spPr>
          <a:xfrm>
            <a:off x="1803224" y="1957713"/>
            <a:ext cx="1778000" cy="416560"/>
          </a:xfrm>
          <a:prstGeom prst="rect">
            <a:avLst/>
          </a:prstGeom>
          <a:noFill/>
        </p:spPr>
        <p:txBody>
          <a:bodyPr wrap="square" rtlCol="0">
            <a:noAutofit/>
          </a:bodyPr>
          <a:lstStyle/>
          <a:p>
            <a:pPr>
              <a:spcBef>
                <a:spcPts val="0"/>
              </a:spcBef>
              <a:spcAft>
                <a:spcPts val="600"/>
              </a:spcAft>
            </a:pPr>
            <a:r>
              <a:rPr lang="en-US" sz="1000" b="1" dirty="0">
                <a:latin typeface="Arial Black" panose="020B0A04020102020204" pitchFamily="34" charset="0"/>
              </a:rPr>
              <a:t>Product Owner / BI Analyst/ Scrum Master</a:t>
            </a:r>
          </a:p>
        </p:txBody>
      </p:sp>
      <p:sp>
        <p:nvSpPr>
          <p:cNvPr id="14" name="TextBox 13"/>
          <p:cNvSpPr txBox="1"/>
          <p:nvPr/>
        </p:nvSpPr>
        <p:spPr>
          <a:xfrm>
            <a:off x="3700982" y="1943796"/>
            <a:ext cx="1818873" cy="417003"/>
          </a:xfrm>
          <a:prstGeom prst="rect">
            <a:avLst/>
          </a:prstGeom>
          <a:noFill/>
        </p:spPr>
        <p:txBody>
          <a:bodyPr wrap="square" rtlCol="0">
            <a:noAutofit/>
          </a:bodyPr>
          <a:lstStyle/>
          <a:p>
            <a:pPr>
              <a:spcBef>
                <a:spcPts val="0"/>
              </a:spcBef>
              <a:spcAft>
                <a:spcPts val="600"/>
              </a:spcAft>
            </a:pPr>
            <a:r>
              <a:rPr lang="en-US" sz="1000" b="1" dirty="0">
                <a:latin typeface="Arial Black" panose="020B0A04020102020204" pitchFamily="34" charset="0"/>
              </a:rPr>
              <a:t>Product Owner / Data Architect/ Designer</a:t>
            </a:r>
          </a:p>
        </p:txBody>
      </p:sp>
      <p:sp>
        <p:nvSpPr>
          <p:cNvPr id="15" name="TextBox 14"/>
          <p:cNvSpPr txBox="1"/>
          <p:nvPr/>
        </p:nvSpPr>
        <p:spPr>
          <a:xfrm>
            <a:off x="5575699" y="1923687"/>
            <a:ext cx="1778000" cy="416560"/>
          </a:xfrm>
          <a:prstGeom prst="rect">
            <a:avLst/>
          </a:prstGeom>
          <a:noFill/>
        </p:spPr>
        <p:txBody>
          <a:bodyPr wrap="square" rtlCol="0">
            <a:noAutofit/>
          </a:bodyPr>
          <a:lstStyle/>
          <a:p>
            <a:pPr>
              <a:spcBef>
                <a:spcPts val="0"/>
              </a:spcBef>
              <a:spcAft>
                <a:spcPts val="600"/>
              </a:spcAft>
            </a:pPr>
            <a:r>
              <a:rPr lang="en-US" sz="1000" b="1" dirty="0">
                <a:latin typeface="Arial Black" panose="020B0A04020102020204" pitchFamily="34" charset="0"/>
              </a:rPr>
              <a:t>Product Owner/ Designer</a:t>
            </a:r>
          </a:p>
        </p:txBody>
      </p:sp>
      <p:pic>
        <p:nvPicPr>
          <p:cNvPr id="16" name="Picture 15"/>
          <p:cNvPicPr>
            <a:picLocks noChangeAspect="1"/>
          </p:cNvPicPr>
          <p:nvPr/>
        </p:nvPicPr>
        <p:blipFill>
          <a:blip r:embed="rId6"/>
          <a:stretch>
            <a:fillRect/>
          </a:stretch>
        </p:blipFill>
        <p:spPr>
          <a:xfrm>
            <a:off x="6683084" y="2661920"/>
            <a:ext cx="1109470" cy="1058710"/>
          </a:xfrm>
          <a:prstGeom prst="rect">
            <a:avLst/>
          </a:prstGeom>
        </p:spPr>
      </p:pic>
      <p:pic>
        <p:nvPicPr>
          <p:cNvPr id="17" name="Picture 2" descr="https://miro.medium.com/max/1992/1*ZGOLxxW1ipiJDK1g9evpOw.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04087" y="17339"/>
            <a:ext cx="2702720" cy="164849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008386" y="3934159"/>
            <a:ext cx="1361440" cy="213360"/>
          </a:xfrm>
          <a:prstGeom prst="rect">
            <a:avLst/>
          </a:prstGeom>
          <a:noFill/>
        </p:spPr>
        <p:txBody>
          <a:bodyPr wrap="square" rtlCol="0">
            <a:noAutofit/>
          </a:bodyPr>
          <a:lstStyle/>
          <a:p>
            <a:pPr>
              <a:spcBef>
                <a:spcPts val="0"/>
              </a:spcBef>
              <a:spcAft>
                <a:spcPts val="600"/>
              </a:spcAft>
            </a:pPr>
            <a:r>
              <a:rPr lang="en-US" sz="1000" b="1" dirty="0">
                <a:latin typeface="Arial Black" panose="020B0A04020102020204" pitchFamily="34" charset="0"/>
              </a:rPr>
              <a:t>Visualization Expert/ Data Engineer</a:t>
            </a:r>
          </a:p>
        </p:txBody>
      </p:sp>
      <p:sp>
        <p:nvSpPr>
          <p:cNvPr id="20" name="TextBox 19"/>
          <p:cNvSpPr txBox="1"/>
          <p:nvPr/>
        </p:nvSpPr>
        <p:spPr>
          <a:xfrm>
            <a:off x="3669736" y="3942120"/>
            <a:ext cx="1361440" cy="213360"/>
          </a:xfrm>
          <a:prstGeom prst="rect">
            <a:avLst/>
          </a:prstGeom>
          <a:noFill/>
        </p:spPr>
        <p:txBody>
          <a:bodyPr wrap="square" rtlCol="0">
            <a:noAutofit/>
          </a:bodyPr>
          <a:lstStyle/>
          <a:p>
            <a:pPr>
              <a:spcBef>
                <a:spcPts val="0"/>
              </a:spcBef>
              <a:spcAft>
                <a:spcPts val="600"/>
              </a:spcAft>
            </a:pPr>
            <a:r>
              <a:rPr lang="en-US" sz="1000" b="1" dirty="0">
                <a:latin typeface="Arial Black" panose="020B0A04020102020204" pitchFamily="34" charset="0"/>
              </a:rPr>
              <a:t>Data Engineer/ Data OPS</a:t>
            </a:r>
          </a:p>
        </p:txBody>
      </p:sp>
      <p:sp>
        <p:nvSpPr>
          <p:cNvPr id="21" name="TextBox 20"/>
          <p:cNvSpPr txBox="1"/>
          <p:nvPr/>
        </p:nvSpPr>
        <p:spPr>
          <a:xfrm>
            <a:off x="5537615" y="3959823"/>
            <a:ext cx="1361440" cy="213360"/>
          </a:xfrm>
          <a:prstGeom prst="rect">
            <a:avLst/>
          </a:prstGeom>
          <a:noFill/>
        </p:spPr>
        <p:txBody>
          <a:bodyPr wrap="square" rtlCol="0">
            <a:noAutofit/>
          </a:bodyPr>
          <a:lstStyle/>
          <a:p>
            <a:pPr>
              <a:spcBef>
                <a:spcPts val="0"/>
              </a:spcBef>
              <a:spcAft>
                <a:spcPts val="600"/>
              </a:spcAft>
            </a:pPr>
            <a:r>
              <a:rPr lang="en-US" sz="1000" b="1" dirty="0">
                <a:latin typeface="Arial Black" panose="020B0A04020102020204" pitchFamily="34" charset="0"/>
              </a:rPr>
              <a:t>Mobile or Web Frontend, Backend Developer</a:t>
            </a:r>
          </a:p>
          <a:p>
            <a:pPr>
              <a:spcBef>
                <a:spcPts val="0"/>
              </a:spcBef>
              <a:spcAft>
                <a:spcPts val="600"/>
              </a:spcAft>
            </a:pPr>
            <a:endParaRPr lang="en-US" sz="1000" b="1" dirty="0">
              <a:latin typeface="Arial Black" panose="020B0A04020102020204" pitchFamily="34" charset="0"/>
            </a:endParaRPr>
          </a:p>
        </p:txBody>
      </p:sp>
    </p:spTree>
    <p:extLst>
      <p:ext uri="{BB962C8B-B14F-4D97-AF65-F5344CB8AC3E}">
        <p14:creationId xmlns:p14="http://schemas.microsoft.com/office/powerpoint/2010/main" val="3731139260"/>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3759199" cy="580390"/>
          </a:xfrm>
        </p:spPr>
        <p:txBody>
          <a:bodyPr/>
          <a:lstStyle/>
          <a:p>
            <a:r>
              <a:rPr lang="en-US" dirty="0"/>
              <a:t>Challenges and Opportunities</a:t>
            </a:r>
          </a:p>
        </p:txBody>
      </p:sp>
      <p:sp>
        <p:nvSpPr>
          <p:cNvPr id="3" name="Content Placeholder 2"/>
          <p:cNvSpPr>
            <a:spLocks noGrp="1"/>
          </p:cNvSpPr>
          <p:nvPr>
            <p:ph idx="1"/>
          </p:nvPr>
        </p:nvSpPr>
        <p:spPr>
          <a:xfrm>
            <a:off x="4711025" y="162561"/>
            <a:ext cx="6871376" cy="5963604"/>
          </a:xfrm>
        </p:spPr>
        <p:txBody>
          <a:bodyPr/>
          <a:lstStyle/>
          <a:p>
            <a:pPr marL="0" indent="0">
              <a:buNone/>
            </a:pPr>
            <a:r>
              <a:rPr lang="en-US" sz="1600" b="1" dirty="0">
                <a:solidFill>
                  <a:schemeClr val="tx2"/>
                </a:solidFill>
                <a:latin typeface="+mj-lt"/>
                <a:ea typeface="+mj-ea"/>
                <a:cs typeface="+mj-cs"/>
              </a:rPr>
              <a:t>Squad</a:t>
            </a:r>
          </a:p>
          <a:p>
            <a:pPr lvl="1"/>
            <a:r>
              <a:rPr lang="en-US" sz="1600" dirty="0"/>
              <a:t>Autonomy(loosely coupled with no dependencies), agility(ensures fast and better planning) and focus( clean execution and code practices)</a:t>
            </a:r>
          </a:p>
          <a:p>
            <a:pPr lvl="1"/>
            <a:r>
              <a:rPr lang="en-US" sz="1600" dirty="0"/>
              <a:t>structure will be fluid over time , hence there would cab be cross-functional alignment</a:t>
            </a:r>
          </a:p>
          <a:p>
            <a:pPr marL="0" indent="0">
              <a:buNone/>
            </a:pPr>
            <a:r>
              <a:rPr lang="en-US" sz="1600" b="1" dirty="0">
                <a:solidFill>
                  <a:schemeClr val="tx2"/>
                </a:solidFill>
                <a:latin typeface="+mj-lt"/>
                <a:ea typeface="+mj-ea"/>
                <a:cs typeface="+mj-cs"/>
              </a:rPr>
              <a:t>Tribe</a:t>
            </a:r>
          </a:p>
          <a:p>
            <a:pPr lvl="1"/>
            <a:r>
              <a:rPr lang="en-US" sz="1600" dirty="0"/>
              <a:t>Establish dependencies between teams</a:t>
            </a:r>
          </a:p>
          <a:p>
            <a:pPr marL="0" indent="0">
              <a:buNone/>
            </a:pPr>
            <a:r>
              <a:rPr lang="en-US" sz="1600" b="1" dirty="0">
                <a:solidFill>
                  <a:schemeClr val="tx2"/>
                </a:solidFill>
                <a:latin typeface="+mj-lt"/>
                <a:ea typeface="+mj-ea"/>
                <a:cs typeface="+mj-cs"/>
              </a:rPr>
              <a:t>Chapter</a:t>
            </a:r>
          </a:p>
          <a:p>
            <a:pPr lvl="1"/>
            <a:r>
              <a:rPr lang="en-US" sz="1600" dirty="0"/>
              <a:t>Personal development </a:t>
            </a:r>
          </a:p>
          <a:p>
            <a:pPr lvl="1"/>
            <a:r>
              <a:rPr lang="en-US" sz="1600" dirty="0"/>
              <a:t>Develop domain of excellence (e.g. GPU computing , Decision science , Statistics , Bioinformatics, OPS)</a:t>
            </a:r>
          </a:p>
          <a:p>
            <a:pPr lvl="1"/>
            <a:r>
              <a:rPr lang="en-US" sz="1600" dirty="0"/>
              <a:t>Knowledge sharing</a:t>
            </a:r>
          </a:p>
          <a:p>
            <a:pPr marL="0" indent="0">
              <a:buNone/>
            </a:pPr>
            <a:r>
              <a:rPr lang="en-US" sz="1600" b="1" dirty="0">
                <a:solidFill>
                  <a:schemeClr val="tx2"/>
                </a:solidFill>
                <a:latin typeface="+mj-lt"/>
                <a:ea typeface="+mj-ea"/>
                <a:cs typeface="+mj-cs"/>
              </a:rPr>
              <a:t>Guild </a:t>
            </a:r>
            <a:r>
              <a:rPr lang="en-US" sz="1800" dirty="0"/>
              <a:t> (clear existing technical debt) for current data science team members </a:t>
            </a:r>
          </a:p>
          <a:p>
            <a:pPr lvl="1"/>
            <a:r>
              <a:rPr lang="en-US" sz="1600" dirty="0"/>
              <a:t>Performance monitoring / optimization</a:t>
            </a:r>
          </a:p>
          <a:p>
            <a:pPr lvl="1"/>
            <a:r>
              <a:rPr lang="en-US" sz="1600" dirty="0"/>
              <a:t>Testing automation</a:t>
            </a:r>
          </a:p>
          <a:p>
            <a:pPr lvl="1"/>
            <a:r>
              <a:rPr lang="en-US" sz="1600" dirty="0"/>
              <a:t>Security &amp; vulnerabilities.</a:t>
            </a:r>
          </a:p>
          <a:p>
            <a:pPr lvl="1"/>
            <a:r>
              <a:rPr lang="en-US" sz="1600" dirty="0"/>
              <a:t>Services &amp; Architecture</a:t>
            </a:r>
          </a:p>
          <a:p>
            <a:pPr lvl="1"/>
            <a:r>
              <a:rPr lang="en-US" sz="1600" dirty="0"/>
              <a:t>Documentation &amp; Centralized information center (Wiki)</a:t>
            </a:r>
          </a:p>
          <a:p>
            <a:endParaRPr lang="en-US" sz="1600" dirty="0"/>
          </a:p>
        </p:txBody>
      </p:sp>
      <p:sp>
        <p:nvSpPr>
          <p:cNvPr id="4" name="Text Placeholder 3"/>
          <p:cNvSpPr>
            <a:spLocks noGrp="1"/>
          </p:cNvSpPr>
          <p:nvPr>
            <p:ph type="body" sz="half" idx="2"/>
          </p:nvPr>
        </p:nvSpPr>
        <p:spPr>
          <a:xfrm>
            <a:off x="609601" y="1435101"/>
            <a:ext cx="3759199" cy="4345939"/>
          </a:xfrm>
        </p:spPr>
        <p:txBody>
          <a:bodyPr/>
          <a:lstStyle/>
          <a:p>
            <a:endParaRPr lang="en-US" dirty="0"/>
          </a:p>
        </p:txBody>
      </p:sp>
      <p:pic>
        <p:nvPicPr>
          <p:cNvPr id="5" name="Picture 4"/>
          <p:cNvPicPr>
            <a:picLocks noChangeAspect="1"/>
          </p:cNvPicPr>
          <p:nvPr/>
        </p:nvPicPr>
        <p:blipFill>
          <a:blip r:embed="rId2"/>
          <a:stretch>
            <a:fillRect/>
          </a:stretch>
        </p:blipFill>
        <p:spPr>
          <a:xfrm>
            <a:off x="677060" y="1940559"/>
            <a:ext cx="3868567" cy="2407921"/>
          </a:xfrm>
          <a:prstGeom prst="rect">
            <a:avLst/>
          </a:prstGeom>
        </p:spPr>
      </p:pic>
    </p:spTree>
    <p:extLst>
      <p:ext uri="{BB962C8B-B14F-4D97-AF65-F5344CB8AC3E}">
        <p14:creationId xmlns:p14="http://schemas.microsoft.com/office/powerpoint/2010/main" val="3631682023"/>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Cloud Enablement Team Partnership</a:t>
            </a:r>
          </a:p>
        </p:txBody>
      </p:sp>
      <p:sp>
        <p:nvSpPr>
          <p:cNvPr id="6" name="Text Placeholder 5"/>
          <p:cNvSpPr>
            <a:spLocks noGrp="1"/>
          </p:cNvSpPr>
          <p:nvPr>
            <p:ph type="body" idx="1"/>
          </p:nvPr>
        </p:nvSpPr>
        <p:spPr/>
        <p:txBody>
          <a:bodyPr/>
          <a:lstStyle/>
          <a:p>
            <a:r>
              <a:rPr lang="en-US" dirty="0"/>
              <a:t>Road ahead with</a:t>
            </a:r>
          </a:p>
        </p:txBody>
      </p:sp>
    </p:spTree>
    <p:extLst>
      <p:ext uri="{BB962C8B-B14F-4D97-AF65-F5344CB8AC3E}">
        <p14:creationId xmlns:p14="http://schemas.microsoft.com/office/powerpoint/2010/main" val="1765244372"/>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Team Moto</a:t>
            </a:r>
          </a:p>
        </p:txBody>
      </p:sp>
      <p:sp>
        <p:nvSpPr>
          <p:cNvPr id="3" name="Content Placeholder 2"/>
          <p:cNvSpPr>
            <a:spLocks noGrp="1"/>
          </p:cNvSpPr>
          <p:nvPr>
            <p:ph sz="half" idx="1"/>
          </p:nvPr>
        </p:nvSpPr>
        <p:spPr>
          <a:xfrm>
            <a:off x="497416" y="802640"/>
            <a:ext cx="5557943" cy="5139373"/>
          </a:xfrm>
        </p:spPr>
        <p:txBody>
          <a:bodyPr/>
          <a:lstStyle/>
          <a:p>
            <a:pPr marL="9525" indent="0">
              <a:buNone/>
            </a:pPr>
            <a:r>
              <a:rPr lang="en-US" sz="1600" i="1" kern="1200" dirty="0">
                <a:ea typeface="+mn-ea"/>
                <a:cs typeface="+mn-cs"/>
              </a:rPr>
              <a:t>In agile, you break up development into smaller increments, adopt DevOps, promote open communication, and ultimately reconfigure your teams so they include people from different departments who are responsive to problems as they arise</a:t>
            </a:r>
          </a:p>
          <a:p>
            <a:pPr marL="9525" indent="0" algn="just">
              <a:buNone/>
            </a:pPr>
            <a:r>
              <a:rPr lang="en-US" sz="1600" i="1" kern="1200" dirty="0">
                <a:ea typeface="+mn-ea"/>
                <a:cs typeface="+mn-cs"/>
              </a:rPr>
              <a:t>—not six months down the line</a:t>
            </a:r>
          </a:p>
          <a:p>
            <a:pPr marL="400050" lvl="1" indent="0">
              <a:buNone/>
            </a:pPr>
            <a:endParaRPr lang="en-US" sz="1600" kern="1200" dirty="0">
              <a:ea typeface="+mn-ea"/>
              <a:cs typeface="+mn-cs"/>
            </a:endParaRPr>
          </a:p>
          <a:p>
            <a:pPr marL="400050" lvl="1" indent="0">
              <a:buNone/>
            </a:pPr>
            <a:r>
              <a:rPr lang="en-US" sz="1600" kern="1200" dirty="0"/>
              <a:t>Here each developer should be</a:t>
            </a:r>
          </a:p>
          <a:p>
            <a:pPr lvl="1">
              <a:buFont typeface="Arial" panose="020B0604020202020204" pitchFamily="34" charset="0"/>
              <a:buChar char="•"/>
            </a:pPr>
            <a:r>
              <a:rPr lang="en-US" sz="1400" dirty="0">
                <a:latin typeface="medium-content-serif-font"/>
              </a:rPr>
              <a:t>Self Organized</a:t>
            </a:r>
          </a:p>
          <a:p>
            <a:pPr lvl="1">
              <a:buFont typeface="Arial" panose="020B0604020202020204" pitchFamily="34" charset="0"/>
              <a:buChar char="•"/>
            </a:pPr>
            <a:r>
              <a:rPr lang="en-US" sz="1400" dirty="0">
                <a:latin typeface="medium-content-serif-font"/>
              </a:rPr>
              <a:t>Self Motivated</a:t>
            </a:r>
          </a:p>
          <a:p>
            <a:pPr lvl="1">
              <a:buFont typeface="Arial" panose="020B0604020202020204" pitchFamily="34" charset="0"/>
              <a:buChar char="•"/>
            </a:pPr>
            <a:r>
              <a:rPr lang="en-US" sz="1400" dirty="0">
                <a:latin typeface="medium-content-serif-font"/>
              </a:rPr>
              <a:t>Responsible</a:t>
            </a:r>
          </a:p>
          <a:p>
            <a:pPr lvl="1">
              <a:buFont typeface="Arial" panose="020B0604020202020204" pitchFamily="34" charset="0"/>
              <a:buChar char="•"/>
            </a:pPr>
            <a:r>
              <a:rPr lang="en-US" sz="1400" dirty="0">
                <a:latin typeface="medium-content-serif-font"/>
              </a:rPr>
              <a:t>Communicative</a:t>
            </a:r>
          </a:p>
          <a:p>
            <a:pPr lvl="1">
              <a:buFont typeface="Arial" panose="020B0604020202020204" pitchFamily="34" charset="0"/>
              <a:buChar char="•"/>
            </a:pPr>
            <a:r>
              <a:rPr lang="en-US" sz="1400" dirty="0">
                <a:latin typeface="medium-content-serif-font"/>
              </a:rPr>
              <a:t>Senior</a:t>
            </a:r>
          </a:p>
          <a:p>
            <a:pPr lvl="1">
              <a:buFont typeface="Arial" panose="020B0604020202020204" pitchFamily="34" charset="0"/>
              <a:buChar char="•"/>
            </a:pPr>
            <a:r>
              <a:rPr lang="en-US" sz="1400" dirty="0">
                <a:latin typeface="medium-content-serif-font"/>
              </a:rPr>
              <a:t>Perfect</a:t>
            </a:r>
            <a:endParaRPr lang="en-US" sz="1600" dirty="0">
              <a:latin typeface="medium-content-serif-font"/>
            </a:endParaRPr>
          </a:p>
          <a:p>
            <a:pPr marL="400050" lvl="1" indent="0">
              <a:buNone/>
            </a:pPr>
            <a:endParaRPr lang="en-US" sz="1600" kern="1200" dirty="0"/>
          </a:p>
          <a:p>
            <a:pPr marL="400050" lvl="1" indent="0">
              <a:buNone/>
            </a:pPr>
            <a:endParaRPr lang="en-US" sz="1400" dirty="0">
              <a:latin typeface="medium-content-serif-font"/>
            </a:endParaRPr>
          </a:p>
          <a:p>
            <a:pPr lvl="1">
              <a:buFont typeface="Arial" panose="020B0604020202020204" pitchFamily="34" charset="0"/>
              <a:buChar char="•"/>
            </a:pPr>
            <a:endParaRPr lang="en-US" dirty="0">
              <a:latin typeface="medium-content-serif-font"/>
            </a:endParaRPr>
          </a:p>
          <a:p>
            <a:pPr marL="400050" lvl="1" indent="0">
              <a:buNone/>
            </a:pPr>
            <a:endParaRPr lang="en-US" sz="1800" kern="1200" dirty="0">
              <a:ea typeface="+mn-ea"/>
              <a:cs typeface="+mn-cs"/>
            </a:endParaRPr>
          </a:p>
          <a:p>
            <a:pPr marL="390525" lvl="1" indent="0">
              <a:buNone/>
            </a:pPr>
            <a:endParaRPr lang="en-US" sz="1800" kern="1200" dirty="0">
              <a:ea typeface="+mn-ea"/>
              <a:cs typeface="+mn-cs"/>
            </a:endParaRPr>
          </a:p>
        </p:txBody>
      </p:sp>
      <p:sp>
        <p:nvSpPr>
          <p:cNvPr id="4" name="Content Placeholder 3"/>
          <p:cNvSpPr>
            <a:spLocks noGrp="1"/>
          </p:cNvSpPr>
          <p:nvPr>
            <p:ph sz="half" idx="2"/>
          </p:nvPr>
        </p:nvSpPr>
        <p:spPr>
          <a:xfrm>
            <a:off x="6624320" y="901701"/>
            <a:ext cx="5335694" cy="4440872"/>
          </a:xfrm>
        </p:spPr>
        <p:txBody>
          <a:bodyPr/>
          <a:lstStyle/>
          <a:p>
            <a:pPr marL="9525" lvl="1" indent="0">
              <a:buNone/>
            </a:pPr>
            <a:r>
              <a:rPr lang="en-US" sz="1600" i="1" kern="1200" dirty="0">
                <a:ea typeface="+mn-ea"/>
                <a:cs typeface="+mn-cs"/>
              </a:rPr>
              <a:t>Agility is about flexibility and the ability of an organization to rapidly adapt and steer itself in a new direction. It’s about minimizing handovers and bureaucracy, and empowering people.</a:t>
            </a:r>
          </a:p>
          <a:p>
            <a:pPr marL="400050" lvl="1" indent="0">
              <a:buNone/>
            </a:pPr>
            <a:endParaRPr lang="en-US" sz="1600" kern="1200" dirty="0"/>
          </a:p>
          <a:p>
            <a:pPr marL="400050" lvl="1" indent="0">
              <a:buNone/>
            </a:pPr>
            <a:r>
              <a:rPr lang="en-US" sz="1600" kern="1200" dirty="0"/>
              <a:t>This would </a:t>
            </a:r>
          </a:p>
          <a:p>
            <a:pPr lvl="1">
              <a:buFont typeface="Arial" panose="020B0604020202020204" pitchFamily="34" charset="0"/>
              <a:buChar char="•"/>
            </a:pPr>
            <a:r>
              <a:rPr lang="en-US" sz="1400" dirty="0">
                <a:latin typeface="medium-content-serif-font"/>
              </a:rPr>
              <a:t>Enhanced velocity</a:t>
            </a:r>
          </a:p>
          <a:p>
            <a:pPr lvl="1">
              <a:buFont typeface="Arial" panose="020B0604020202020204" pitchFamily="34" charset="0"/>
              <a:buChar char="•"/>
            </a:pPr>
            <a:r>
              <a:rPr lang="en-US" sz="1400" dirty="0">
                <a:latin typeface="medium-content-serif-font"/>
              </a:rPr>
              <a:t>Processes are reduced to a minimum</a:t>
            </a:r>
          </a:p>
          <a:p>
            <a:pPr lvl="1">
              <a:buFont typeface="Arial" panose="020B0604020202020204" pitchFamily="34" charset="0"/>
              <a:buChar char="•"/>
            </a:pPr>
            <a:r>
              <a:rPr lang="en-US" sz="1400" dirty="0">
                <a:latin typeface="medium-content-serif-font"/>
              </a:rPr>
              <a:t>Addresses short term challenges</a:t>
            </a:r>
          </a:p>
          <a:p>
            <a:pPr lvl="1">
              <a:buFont typeface="Arial" panose="020B0604020202020204" pitchFamily="34" charset="0"/>
              <a:buChar char="•"/>
            </a:pPr>
            <a:r>
              <a:rPr lang="en-US" sz="1400" dirty="0">
                <a:latin typeface="medium-content-serif-font"/>
              </a:rPr>
              <a:t>Minimized dependencies</a:t>
            </a:r>
          </a:p>
          <a:p>
            <a:pPr lvl="1">
              <a:buFont typeface="Arial" panose="020B0604020202020204" pitchFamily="34" charset="0"/>
              <a:buChar char="•"/>
            </a:pPr>
            <a:r>
              <a:rPr lang="en-US" sz="1400" dirty="0">
                <a:latin typeface="medium-content-serif-font"/>
              </a:rPr>
              <a:t>Lack of a firm structure makes problem solving easier</a:t>
            </a:r>
          </a:p>
          <a:p>
            <a:pPr lvl="1">
              <a:buFont typeface="Arial" panose="020B0604020202020204" pitchFamily="34" charset="0"/>
              <a:buChar char="•"/>
            </a:pPr>
            <a:r>
              <a:rPr lang="en-US" sz="1400" dirty="0">
                <a:latin typeface="medium-content-serif-font"/>
              </a:rPr>
              <a:t>Minimum control</a:t>
            </a:r>
          </a:p>
          <a:p>
            <a:pPr lvl="1">
              <a:buFont typeface="Arial" panose="020B0604020202020204" pitchFamily="34" charset="0"/>
              <a:buChar char="•"/>
            </a:pPr>
            <a:r>
              <a:rPr lang="en-US" sz="1400" dirty="0">
                <a:latin typeface="medium-content-serif-font"/>
              </a:rPr>
              <a:t>Promotes clarity and transparency</a:t>
            </a:r>
          </a:p>
          <a:p>
            <a:pPr lvl="1">
              <a:buFont typeface="Arial" panose="020B0604020202020204" pitchFamily="34" charset="0"/>
              <a:buChar char="•"/>
            </a:pPr>
            <a:r>
              <a:rPr lang="en-US" sz="1400" dirty="0">
                <a:latin typeface="medium-content-serif-font"/>
              </a:rPr>
              <a:t>Works best for what suits your working environment</a:t>
            </a:r>
            <a:endParaRPr lang="en-US" dirty="0"/>
          </a:p>
        </p:txBody>
      </p:sp>
    </p:spTree>
    <p:extLst>
      <p:ext uri="{BB962C8B-B14F-4D97-AF65-F5344CB8AC3E}">
        <p14:creationId xmlns:p14="http://schemas.microsoft.com/office/powerpoint/2010/main" val="1020012233"/>
      </p:ext>
    </p:extLst>
  </p:cSld>
  <p:clrMapOvr>
    <a:masterClrMapping/>
  </p:clrMapOvr>
  <p:transition>
    <p:wipe dir="r"/>
  </p:transition>
</p:sld>
</file>

<file path=ppt/theme/theme1.xml><?xml version="1.0" encoding="utf-8"?>
<a:theme xmlns:a="http://schemas.openxmlformats.org/drawingml/2006/main" name="Landscape_Template">
  <a:themeElements>
    <a:clrScheme name="Syngenta 2007">
      <a:dk1>
        <a:srgbClr val="626469"/>
      </a:dk1>
      <a:lt1>
        <a:srgbClr val="FFFFFF"/>
      </a:lt1>
      <a:dk2>
        <a:srgbClr val="5F7800"/>
      </a:dk2>
      <a:lt2>
        <a:srgbClr val="FFB400"/>
      </a:lt2>
      <a:accent1>
        <a:srgbClr val="00A0BE"/>
      </a:accent1>
      <a:accent2>
        <a:srgbClr val="AAB400"/>
      </a:accent2>
      <a:accent3>
        <a:srgbClr val="EB8200"/>
      </a:accent3>
      <a:accent4>
        <a:srgbClr val="82C8DC"/>
      </a:accent4>
      <a:accent5>
        <a:srgbClr val="FFB400"/>
      </a:accent5>
      <a:accent6>
        <a:srgbClr val="5F7800"/>
      </a:accent6>
      <a:hlink>
        <a:srgbClr val="EB8200"/>
      </a:hlink>
      <a:folHlink>
        <a:srgbClr val="82C8DC"/>
      </a:folHlink>
    </a:clrScheme>
    <a:fontScheme name="Printout Syngenta 200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6350" cap="flat" cmpd="sng" algn="ctr">
          <a:solidFill>
            <a:schemeClr val="folHlink"/>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ts val="60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6350" cap="flat" cmpd="sng" algn="ctr">
          <a:solidFill>
            <a:schemeClr val="folHlink"/>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ts val="60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txDef>
      <a:spPr>
        <a:noFill/>
      </a:spPr>
      <a:bodyPr wrap="square" rtlCol="0">
        <a:normAutofit/>
      </a:bodyPr>
      <a:lstStyle>
        <a:defPPr>
          <a:spcBef>
            <a:spcPts val="0"/>
          </a:spcBef>
          <a:spcAft>
            <a:spcPts val="600"/>
          </a:spcAft>
          <a:defRPr sz="20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yngenta 2007">
    <a:dk1>
      <a:srgbClr val="626469"/>
    </a:dk1>
    <a:lt1>
      <a:srgbClr val="FFFFFF"/>
    </a:lt1>
    <a:dk2>
      <a:srgbClr val="5F7800"/>
    </a:dk2>
    <a:lt2>
      <a:srgbClr val="FFB400"/>
    </a:lt2>
    <a:accent1>
      <a:srgbClr val="00A0BE"/>
    </a:accent1>
    <a:accent2>
      <a:srgbClr val="AAB400"/>
    </a:accent2>
    <a:accent3>
      <a:srgbClr val="EB8200"/>
    </a:accent3>
    <a:accent4>
      <a:srgbClr val="82C8DC"/>
    </a:accent4>
    <a:accent5>
      <a:srgbClr val="FFB400"/>
    </a:accent5>
    <a:accent6>
      <a:srgbClr val="5F7800"/>
    </a:accent6>
    <a:hlink>
      <a:srgbClr val="EB8200"/>
    </a:hlink>
    <a:folHlink>
      <a:srgbClr val="82C8D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7A8F765AF78347BDAB240A3949BBF9" ma:contentTypeVersion="13" ma:contentTypeDescription="Create a new document." ma:contentTypeScope="" ma:versionID="798fd1e43b4c3929bedbae4c11b726bb">
  <xsd:schema xmlns:xsd="http://www.w3.org/2001/XMLSchema" xmlns:xs="http://www.w3.org/2001/XMLSchema" xmlns:p="http://schemas.microsoft.com/office/2006/metadata/properties" xmlns:ns2="9eff8198-93c3-42cf-87a8-9fb333ca1ffe" xmlns:ns3="57eb16b6-4d2a-4a09-a319-40a4e4b6e8f3" targetNamespace="http://schemas.microsoft.com/office/2006/metadata/properties" ma:root="true" ma:fieldsID="9b61a36b39064cd60c02319668043326" ns2:_="" ns3:_="">
    <xsd:import namespace="9eff8198-93c3-42cf-87a8-9fb333ca1ffe"/>
    <xsd:import namespace="57eb16b6-4d2a-4a09-a319-40a4e4b6e8f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eting_x0020_data" minOccurs="0"/>
                <xsd:element ref="ns2:Responsible" minOccurs="0"/>
                <xsd:element ref="ns2:MediaServiceDateTaken" minOccurs="0"/>
                <xsd:element ref="ns2:MediaServiceAutoTags" minOccurs="0"/>
                <xsd:element ref="ns2:MediaServiceEventHashCode" minOccurs="0"/>
                <xsd:element ref="ns2:MediaServiceGenerationTim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ff8198-93c3-42cf-87a8-9fb333ca1f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eting_x0020_data" ma:index="12" nillable="true" ma:displayName="Meeting data" ma:format="DateOnly" ma:internalName="Meeting_x0020_data">
      <xsd:simpleType>
        <xsd:restriction base="dms:DateTime"/>
      </xsd:simpleType>
    </xsd:element>
    <xsd:element name="Responsible" ma:index="13" nillable="true" ma:displayName="Responsible" ma:list="UserInfo" ma:SharePointGroup="0" ma:internalName="Responsib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7eb16b6-4d2a-4a09-a319-40a4e4b6e8f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eting_x0020_data xmlns="9eff8198-93c3-42cf-87a8-9fb333ca1ffe" xsi:nil="true"/>
    <Responsible xmlns="9eff8198-93c3-42cf-87a8-9fb333ca1ffe">
      <UserInfo>
        <DisplayName/>
        <AccountId xsi:nil="true"/>
        <AccountType/>
      </UserInfo>
    </Responsible>
  </documentManagement>
</p:properties>
</file>

<file path=customXml/itemProps1.xml><?xml version="1.0" encoding="utf-8"?>
<ds:datastoreItem xmlns:ds="http://schemas.openxmlformats.org/officeDocument/2006/customXml" ds:itemID="{D459EBEE-A3E1-4C95-84C9-22FFC397E438}"/>
</file>

<file path=customXml/itemProps2.xml><?xml version="1.0" encoding="utf-8"?>
<ds:datastoreItem xmlns:ds="http://schemas.openxmlformats.org/officeDocument/2006/customXml" ds:itemID="{A3FD035F-6195-48A9-ADF1-877FACDD77C3}"/>
</file>

<file path=customXml/itemProps3.xml><?xml version="1.0" encoding="utf-8"?>
<ds:datastoreItem xmlns:ds="http://schemas.openxmlformats.org/officeDocument/2006/customXml" ds:itemID="{77585A06-8520-44C6-9BCA-C7D3EE67C8CD}"/>
</file>

<file path=docProps/app.xml><?xml version="1.0" encoding="utf-8"?>
<Properties xmlns="http://schemas.openxmlformats.org/officeDocument/2006/extended-properties" xmlns:vt="http://schemas.openxmlformats.org/officeDocument/2006/docPropsVTypes">
  <TotalTime>1149</TotalTime>
  <Words>1078</Words>
  <Application>Microsoft Office PowerPoint</Application>
  <PresentationFormat>Widescreen</PresentationFormat>
  <Paragraphs>186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medium-content-serif-font</vt:lpstr>
      <vt:lpstr>Netflix Sans</vt:lpstr>
      <vt:lpstr>Landscape_Template</vt:lpstr>
      <vt:lpstr>Data Science + Platform + Cloud Enablement   Agile Model (Sucess is all about team)  </vt:lpstr>
      <vt:lpstr>PowerPoint Presentation</vt:lpstr>
      <vt:lpstr>Journey so far </vt:lpstr>
      <vt:lpstr>Real Problems</vt:lpstr>
      <vt:lpstr>PowerPoint Presentation</vt:lpstr>
      <vt:lpstr>PowerPoint Presentation</vt:lpstr>
      <vt:lpstr>Challenges and Opportunities</vt:lpstr>
      <vt:lpstr>Cloud Enablement Team Partnership</vt:lpstr>
      <vt:lpstr>Dev-OPS Team Moto</vt:lpstr>
      <vt:lpstr> Principles</vt:lpstr>
      <vt:lpstr> Cloud Enablement Squad Skills</vt:lpstr>
      <vt:lpstr>Partnership Model </vt:lpstr>
      <vt:lpstr>Success </vt:lpstr>
      <vt:lpstr>PowerPoint Presentation</vt:lpstr>
    </vt:vector>
  </TitlesOfParts>
  <Company>Syngenta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Sandbox/Platform – R  </dc:title>
  <dc:creator>Balijepalli Preetam INPU</dc:creator>
  <cp:lastModifiedBy>Balijepalli Preetam INPU</cp:lastModifiedBy>
  <cp:revision>398</cp:revision>
  <dcterms:created xsi:type="dcterms:W3CDTF">2020-03-04T06:12:21Z</dcterms:created>
  <dcterms:modified xsi:type="dcterms:W3CDTF">2020-03-27T09:32:41Z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0x0101005A7A8F765AF78347BDAB240A3949BBF9</vt:lpwstr>
  </property>
</Properties>
</file>