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21"/>
  </p:notesMasterIdLst>
  <p:sldIdLst>
    <p:sldId id="257" r:id="rId6"/>
    <p:sldId id="266" r:id="rId7"/>
    <p:sldId id="261" r:id="rId8"/>
    <p:sldId id="258" r:id="rId9"/>
    <p:sldId id="275" r:id="rId10"/>
    <p:sldId id="260" r:id="rId11"/>
    <p:sldId id="274" r:id="rId12"/>
    <p:sldId id="271" r:id="rId13"/>
    <p:sldId id="269" r:id="rId14"/>
    <p:sldId id="267" r:id="rId15"/>
    <p:sldId id="264" r:id="rId16"/>
    <p:sldId id="262" r:id="rId17"/>
    <p:sldId id="273" r:id="rId18"/>
    <p:sldId id="272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02164-CBB1-46A2-BB27-F4CE0F5C40C5}" v="1" dt="2020-04-21T12:33:32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ijepalli Preetam INPU" userId="44f57fea-6b48-4cec-a0bc-f651695ea320" providerId="ADAL" clId="{69202164-CBB1-46A2-BB27-F4CE0F5C40C5}"/>
    <pc:docChg chg="modSld">
      <pc:chgData name="Balijepalli Preetam INPU" userId="44f57fea-6b48-4cec-a0bc-f651695ea320" providerId="ADAL" clId="{69202164-CBB1-46A2-BB27-F4CE0F5C40C5}" dt="2020-04-21T12:33:32.550" v="1"/>
      <pc:docMkLst>
        <pc:docMk/>
      </pc:docMkLst>
      <pc:sldChg chg="modSp">
        <pc:chgData name="Balijepalli Preetam INPU" userId="44f57fea-6b48-4cec-a0bc-f651695ea320" providerId="ADAL" clId="{69202164-CBB1-46A2-BB27-F4CE0F5C40C5}" dt="2020-04-21T12:33:32.550" v="1"/>
        <pc:sldMkLst>
          <pc:docMk/>
          <pc:sldMk cId="3100486829" sldId="272"/>
        </pc:sldMkLst>
        <pc:spChg chg="mod">
          <ac:chgData name="Balijepalli Preetam INPU" userId="44f57fea-6b48-4cec-a0bc-f651695ea320" providerId="ADAL" clId="{69202164-CBB1-46A2-BB27-F4CE0F5C40C5}" dt="2020-04-21T12:33:32.550" v="1"/>
          <ac:spMkLst>
            <pc:docMk/>
            <pc:sldMk cId="3100486829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C5793-1EA4-4D2F-A32D-84C8EE805A2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D5C1-83B1-4567-A425-F38D9A47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84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075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248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09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034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865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216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387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741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961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76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0036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051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882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634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595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237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20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807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215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076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906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48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09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yngentaaws.org/%3cuser%3e/%3cproject%3e/-/ci/lin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rstudio.com/hc/en-us/articles/200532077?version=1.2.1335&amp;mode=server" TargetMode="External"/><Relationship Id="rId3" Type="http://schemas.openxmlformats.org/officeDocument/2006/relationships/hyperlink" Target="http://balijepalli.com/intro_to_git_course/" TargetMode="External"/><Relationship Id="rId7" Type="http://schemas.openxmlformats.org/officeDocument/2006/relationships/hyperlink" Target="https://github.com/fatihacet/gitlab-workflow" TargetMode="External"/><Relationship Id="rId2" Type="http://schemas.openxmlformats.org/officeDocument/2006/relationships/hyperlink" Target="https://www.katacoda.com/courses/gi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rtinfowler.com/articles/cd4ml.html" TargetMode="External"/><Relationship Id="rId5" Type="http://schemas.openxmlformats.org/officeDocument/2006/relationships/hyperlink" Target="https://about.gitlab.com/blog/2017/03/17/demo-mastering-code-review-with-gitlab/" TargetMode="External"/><Relationship Id="rId4" Type="http://schemas.openxmlformats.org/officeDocument/2006/relationships/hyperlink" Target="https://www.youtube.com/playlist?list=PLLnpHn493BHGgDmJGfCzRYRkFYWcRrxDT" TargetMode="External"/><Relationship Id="rId9" Type="http://schemas.openxmlformats.org/officeDocument/2006/relationships/hyperlink" Target="https://www.youtube.com/watch?v=ulu2MNV1OC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yngenta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syngentaaws.org/profile/personal_access_token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github.com/training-kit/downloads/github-git-cheat-sheet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trickporto/4-branching-workflows-for-git-30d0aaee7bf" TargetMode="External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923545" y="5927726"/>
            <a:ext cx="5498258" cy="549275"/>
          </a:xfrm>
        </p:spPr>
        <p:txBody>
          <a:bodyPr>
            <a:normAutofit/>
          </a:bodyPr>
          <a:lstStyle/>
          <a:p>
            <a:r>
              <a:rPr lang="de-CH" b="1" dirty="0"/>
              <a:t>Deck – Preetam Balijepalli </a:t>
            </a:r>
          </a:p>
          <a:p>
            <a:r>
              <a:rPr lang="en-US" b="1" dirty="0"/>
              <a:t>December 2019</a:t>
            </a:r>
            <a:endParaRPr lang="de-CH" b="1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>
            <a:normAutofit fontScale="90000"/>
          </a:bodyPr>
          <a:lstStyle/>
          <a:p>
            <a:r>
              <a:rPr lang="de-CH" dirty="0"/>
              <a:t>Data Science Sandbox/Platform </a:t>
            </a:r>
            <a:br>
              <a:rPr lang="de-CH" dirty="0"/>
            </a:br>
            <a:r>
              <a:rPr lang="de-CH" dirty="0"/>
              <a:t>– Gitlab Onboarding</a:t>
            </a:r>
            <a:br>
              <a:rPr lang="de-CH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68521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 Configuration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901700"/>
            <a:ext cx="11279716" cy="5043472"/>
          </a:xfrm>
        </p:spPr>
        <p:txBody>
          <a:bodyPr/>
          <a:lstStyle/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3" y="737830"/>
            <a:ext cx="5888885" cy="26131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2667" y="1148000"/>
            <a:ext cx="6096000" cy="20774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Standard YAML (Yet Another Markup Language), Very human-friendly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.gitlab-ci.yml, in the top directory of your </a:t>
            </a:r>
            <a:r>
              <a:rPr lang="en-US" sz="1200" kern="0" dirty="0" err="1">
                <a:solidFill>
                  <a:srgbClr val="626469"/>
                </a:solidFill>
              </a:rPr>
              <a:t>git</a:t>
            </a:r>
            <a:r>
              <a:rPr lang="en-US" sz="1200" kern="0" dirty="0">
                <a:solidFill>
                  <a:srgbClr val="626469"/>
                </a:solidFill>
              </a:rPr>
              <a:t> repository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Describes pipelines which consist of stages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Each stage has a specific function: build, test, deploy…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Each stage can have its own tags (required environment)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Each stage can produce artefacts/re-use from other stages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Stages can run in parallel </a:t>
            </a:r>
          </a:p>
          <a:p>
            <a:pPr marL="676275" lvl="1" indent="-276225" defTabSz="957263" fontAlgn="base">
              <a:spcBef>
                <a:spcPct val="0"/>
              </a:spcBef>
              <a:spcAft>
                <a:spcPct val="25000"/>
              </a:spcAft>
              <a:buClr>
                <a:srgbClr val="5F7800"/>
              </a:buClr>
              <a:buFont typeface="Arial" charset="0"/>
              <a:buChar char="-"/>
            </a:pPr>
            <a:r>
              <a:rPr lang="en-US" sz="1200" kern="0" dirty="0">
                <a:solidFill>
                  <a:srgbClr val="626469"/>
                </a:solidFill>
              </a:rPr>
              <a:t>Check/debug your YAML file at </a:t>
            </a:r>
            <a:r>
              <a:rPr lang="en-US" sz="1200" kern="0" dirty="0">
                <a:solidFill>
                  <a:srgbClr val="626469"/>
                </a:solidFill>
                <a:hlinkClick r:id="rId3"/>
              </a:rPr>
              <a:t>https://git.syngentaaws.org/&lt;user&gt;/&lt;project&gt;/-/ci/lint</a:t>
            </a:r>
            <a:endParaRPr lang="en-US" dirty="0"/>
          </a:p>
        </p:txBody>
      </p:sp>
      <p:pic>
        <p:nvPicPr>
          <p:cNvPr id="1026" name="Picture 2" descr="tests and code style checks gi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" y="3207569"/>
            <a:ext cx="5460356" cy="13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D4ML Pipelin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8" y="4353929"/>
            <a:ext cx="4642759" cy="18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martinfowler.com/articles/cd4ml/cd4ml-end-to-e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8" y="3311012"/>
            <a:ext cx="5230367" cy="275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7368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901700"/>
            <a:ext cx="11279716" cy="5043472"/>
          </a:xfrm>
        </p:spPr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ec2 </a:t>
            </a:r>
          </a:p>
          <a:p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002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Demo – To be Scheduled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719418"/>
            <a:ext cx="11279716" cy="5225754"/>
          </a:xfrm>
        </p:spPr>
        <p:txBody>
          <a:bodyPr/>
          <a:lstStyle/>
          <a:p>
            <a:pPr marL="9525" indent="0">
              <a:buNone/>
            </a:pPr>
            <a:r>
              <a:rPr lang="en-US" dirty="0"/>
              <a:t>Integration with </a:t>
            </a:r>
          </a:p>
          <a:p>
            <a:pPr lvl="1"/>
            <a:r>
              <a:rPr lang="en-US" dirty="0">
                <a:ea typeface="+mn-ea"/>
                <a:cs typeface="+mn-cs"/>
              </a:rPr>
              <a:t>Version control of  Jupyter notebooks</a:t>
            </a:r>
          </a:p>
          <a:p>
            <a:pPr lvl="1"/>
            <a:r>
              <a:rPr lang="en-US" dirty="0">
                <a:ea typeface="+mn-ea"/>
                <a:cs typeface="+mn-cs"/>
              </a:rPr>
              <a:t>AWS sage maker platform</a:t>
            </a:r>
          </a:p>
          <a:p>
            <a:pPr lvl="1"/>
            <a:r>
              <a:rPr lang="en-US" dirty="0">
                <a:ea typeface="+mn-ea"/>
                <a:cs typeface="+mn-cs"/>
              </a:rPr>
              <a:t>ML Flow rest API</a:t>
            </a:r>
          </a:p>
          <a:p>
            <a:pPr lvl="1"/>
            <a:r>
              <a:rPr lang="en-US" dirty="0" err="1">
                <a:ea typeface="+mn-ea"/>
                <a:cs typeface="+mn-cs"/>
              </a:rPr>
              <a:t>webhooks</a:t>
            </a:r>
            <a:endParaRPr lang="en-US" dirty="0">
              <a:ea typeface="+mn-ea"/>
              <a:cs typeface="+mn-cs"/>
            </a:endParaRPr>
          </a:p>
          <a:p>
            <a:pPr lvl="2"/>
            <a:endParaRPr lang="en-US" sz="1400" dirty="0"/>
          </a:p>
          <a:p>
            <a:pPr marL="0" indent="0">
              <a:buNone/>
            </a:pP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6791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83" y="-130896"/>
            <a:ext cx="11271249" cy="670658"/>
          </a:xfrm>
        </p:spPr>
        <p:txBody>
          <a:bodyPr/>
          <a:lstStyle/>
          <a:p>
            <a:r>
              <a:rPr lang="en-US" dirty="0"/>
              <a:t>Life Cycle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96832" y="421641"/>
            <a:ext cx="11511704" cy="1027286"/>
            <a:chOff x="589197" y="767818"/>
            <a:chExt cx="11179470" cy="813816"/>
          </a:xfrm>
        </p:grpSpPr>
        <p:sp>
          <p:nvSpPr>
            <p:cNvPr id="4" name="Rectangle 3"/>
            <p:cNvSpPr/>
            <p:nvPr/>
          </p:nvSpPr>
          <p:spPr bwMode="auto">
            <a:xfrm>
              <a:off x="589197" y="767818"/>
              <a:ext cx="11179470" cy="813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		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89198" y="767818"/>
              <a:ext cx="308821" cy="813816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charset="0"/>
                </a:rPr>
                <a:t>Ideation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1709" y="1506451"/>
            <a:ext cx="11516828" cy="1320849"/>
            <a:chOff x="589197" y="767818"/>
            <a:chExt cx="11179470" cy="81381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89197" y="767818"/>
              <a:ext cx="11179470" cy="813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89198" y="767818"/>
              <a:ext cx="308820" cy="813816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6834" y="2881536"/>
            <a:ext cx="11511702" cy="1425391"/>
            <a:chOff x="589197" y="767818"/>
            <a:chExt cx="11179470" cy="72160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89197" y="767818"/>
              <a:ext cx="11179470" cy="721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89197" y="767818"/>
              <a:ext cx="299690" cy="721601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91708" y="4351394"/>
            <a:ext cx="11516827" cy="85864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-144086" y="1977784"/>
            <a:ext cx="14220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Data Acquisition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56056" y="718868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Identity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Problem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464477" y="923879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2984668" y="699224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Project Scoping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967899" y="711894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Backlog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951130" y="730838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Feasibility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4447708" y="935850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430939" y="935850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Diamond 41"/>
          <p:cNvSpPr/>
          <p:nvPr/>
        </p:nvSpPr>
        <p:spPr bwMode="auto">
          <a:xfrm>
            <a:off x="8934361" y="499433"/>
            <a:ext cx="1463040" cy="841094"/>
          </a:xfrm>
          <a:prstGeom prst="diamond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Arial" charset="0"/>
              </a:rPr>
              <a:t>Proceed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8414170" y="923879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Elbow Connector 61"/>
          <p:cNvCxnSpPr/>
          <p:nvPr/>
        </p:nvCxnSpPr>
        <p:spPr bwMode="auto">
          <a:xfrm rot="10800000">
            <a:off x="5406137" y="1140861"/>
            <a:ext cx="4259745" cy="199666"/>
          </a:xfrm>
          <a:prstGeom prst="bentConnector3">
            <a:avLst>
              <a:gd name="adj1" fmla="val 99849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10397401" y="935849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10948412" y="547967"/>
            <a:ext cx="742362" cy="679189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Arial" charset="0"/>
              </a:rPr>
              <a:t>Kick Start</a:t>
            </a:r>
          </a:p>
        </p:txBody>
      </p:sp>
      <p:sp>
        <p:nvSpPr>
          <p:cNvPr id="66" name="Diamond 65"/>
          <p:cNvSpPr/>
          <p:nvPr/>
        </p:nvSpPr>
        <p:spPr bwMode="auto">
          <a:xfrm>
            <a:off x="948394" y="1704534"/>
            <a:ext cx="1155742" cy="774506"/>
          </a:xfrm>
          <a:prstGeom prst="diamond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Arial" charset="0"/>
              </a:rPr>
              <a:t>Data?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464477" y="1579329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464477" y="2311150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447708" y="1925256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Explore Data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6406215" y="1958740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Prepare Data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8425854" y="1959882"/>
            <a:ext cx="3264919" cy="40888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Make Data Discoverable fo</a:t>
            </a:r>
            <a:r>
              <a:rPr lang="en-US" sz="1000" b="1" dirty="0">
                <a:latin typeface="Arial" charset="0"/>
              </a:rPr>
              <a:t>r Other Data Scientists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Elbow Connector 72"/>
          <p:cNvCxnSpPr/>
          <p:nvPr/>
        </p:nvCxnSpPr>
        <p:spPr bwMode="auto">
          <a:xfrm flipV="1">
            <a:off x="2118773" y="1794501"/>
            <a:ext cx="355864" cy="300916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4" name="Elbow Connector 73"/>
          <p:cNvCxnSpPr/>
          <p:nvPr/>
        </p:nvCxnSpPr>
        <p:spPr bwMode="auto">
          <a:xfrm>
            <a:off x="2122122" y="2091787"/>
            <a:ext cx="355864" cy="292897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5888524" y="2130266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Elbow Connector 80"/>
          <p:cNvCxnSpPr>
            <a:stCxn id="67" idx="3"/>
          </p:cNvCxnSpPr>
          <p:nvPr/>
        </p:nvCxnSpPr>
        <p:spPr bwMode="auto">
          <a:xfrm>
            <a:off x="3927517" y="1784341"/>
            <a:ext cx="520191" cy="243176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rot="5400000" flipH="1" flipV="1">
            <a:off x="3802669" y="2135092"/>
            <a:ext cx="492519" cy="277371"/>
          </a:xfrm>
          <a:prstGeom prst="bentConnector3">
            <a:avLst>
              <a:gd name="adj1" fmla="val 4617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7897535" y="2130266"/>
            <a:ext cx="52832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 rot="16200000">
            <a:off x="-201107" y="3483114"/>
            <a:ext cx="1480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Create and Train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929190" y="2965219"/>
            <a:ext cx="1473267" cy="4770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ML Code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15429" y="2965220"/>
            <a:ext cx="1463040" cy="35564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 Engineering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2715429" y="3727425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 Repository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511716" y="2959094"/>
            <a:ext cx="1463040" cy="361767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Train Model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325953" y="2962306"/>
            <a:ext cx="1574800" cy="6378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000" b="1" dirty="0">
                <a:latin typeface="Arial" charset="0"/>
              </a:rPr>
              <a:t>      Build ML Pipeline to train Local/Cloud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8233317" y="2940382"/>
            <a:ext cx="1432564" cy="374915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 to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 Repository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98444" y="2952495"/>
            <a:ext cx="1692329" cy="4876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  <a:latin typeface="Arial" charset="0"/>
              </a:rPr>
              <a:t> Add to source code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948394" y="4475368"/>
            <a:ext cx="1470702" cy="4616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000" b="1" dirty="0">
                <a:latin typeface="Arial" charset="0"/>
              </a:rPr>
              <a:t>Pull and Deploy 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2781467" y="4475367"/>
            <a:ext cx="1463040" cy="410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 Model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Local/Cloud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583771" y="4470544"/>
            <a:ext cx="1833073" cy="409331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 Model Repository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with Metadata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flipV="1">
            <a:off x="2388751" y="3133897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V="1">
            <a:off x="4168746" y="3139954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980987" y="3127840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7888787" y="3133896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9653479" y="3121782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 flipV="1">
            <a:off x="2419096" y="4682806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4225536" y="4664048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391707" y="5258523"/>
            <a:ext cx="11516827" cy="85864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83968" y="5263143"/>
            <a:ext cx="293504" cy="854023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Monitor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383968" y="4360033"/>
            <a:ext cx="330864" cy="850004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Deploy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948393" y="5385658"/>
            <a:ext cx="1470703" cy="6099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  <a:latin typeface="Arial" charset="0"/>
              </a:rPr>
              <a:t>Automated Deployment to Prod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779438" y="5374057"/>
            <a:ext cx="1463040" cy="53299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 Model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Local/Cloud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583772" y="5385659"/>
            <a:ext cx="1959444" cy="52139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Monitor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 Performance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Arrow Connector 121"/>
          <p:cNvCxnSpPr/>
          <p:nvPr/>
        </p:nvCxnSpPr>
        <p:spPr bwMode="auto">
          <a:xfrm flipV="1">
            <a:off x="2434471" y="5576039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V="1">
            <a:off x="4266081" y="5576039"/>
            <a:ext cx="344966" cy="6057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0" name="Picture 8" descr="gitlab, logo, logo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20" y="3121364"/>
            <a:ext cx="318731" cy="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8" descr="gitlab, logo, logo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8" y="4623359"/>
            <a:ext cx="318731" cy="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8" descr="gitlab, logo, logo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98" y="5695211"/>
            <a:ext cx="318731" cy="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8" descr="gitlab, logo, logo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681" y="3121365"/>
            <a:ext cx="318731" cy="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gitlab, logo, logo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23" y="3279589"/>
            <a:ext cx="318731" cy="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/>
          <p:cNvCxnSpPr/>
          <p:nvPr/>
        </p:nvCxnSpPr>
        <p:spPr bwMode="auto">
          <a:xfrm>
            <a:off x="3446949" y="3347391"/>
            <a:ext cx="0" cy="351122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7554179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88900"/>
            <a:ext cx="11485203" cy="542036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731520"/>
            <a:ext cx="11362735" cy="52136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Getting started with Git :</a:t>
            </a:r>
            <a:r>
              <a:rPr lang="en-US" sz="1800" dirty="0">
                <a:hlinkClick r:id="rId2"/>
              </a:rPr>
              <a:t>https://www.katacoda.com/courses/git</a:t>
            </a:r>
            <a:endParaRPr lang="en-US" sz="1800" dirty="0"/>
          </a:p>
          <a:p>
            <a:pPr marL="0" indent="0">
              <a:buNone/>
            </a:pPr>
            <a:r>
              <a:rPr lang="en-US" sz="1800">
                <a:hlinkClick r:id="rId3"/>
              </a:rPr>
              <a:t>http://balijepalli.com/intro_to_git_course/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Getting started with GitLab : </a:t>
            </a:r>
            <a:r>
              <a:rPr lang="en-US" sz="1800" dirty="0">
                <a:hlinkClick r:id="rId4"/>
              </a:rPr>
              <a:t>https://www.youtube.com/playlist?list=PLLnpHn493BHGgDmJGfCzRYRkFYWcRrxDT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Code review with GitLab : </a:t>
            </a:r>
            <a:r>
              <a:rPr lang="en-US" sz="1800" dirty="0">
                <a:hlinkClick r:id="rId5"/>
              </a:rPr>
              <a:t>https://about.gitlab.com/blog/2017/03/17/demo-mastering-code-review-with-gitlab/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Continuous delivery for ML </a:t>
            </a:r>
            <a:r>
              <a:rPr lang="en-US" dirty="0"/>
              <a:t>: </a:t>
            </a:r>
            <a:r>
              <a:rPr lang="en-US" sz="1800" dirty="0">
                <a:hlinkClick r:id="rId6"/>
              </a:rPr>
              <a:t>https://martinfowler.com/articles/cd4ml.html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Configuration of extensions/plugins to an IDE</a:t>
            </a:r>
          </a:p>
          <a:p>
            <a:pPr marL="390525" lvl="1" indent="0">
              <a:buNone/>
            </a:pPr>
            <a:r>
              <a:rPr lang="en-US" sz="1800" dirty="0" err="1"/>
              <a:t>pycharm</a:t>
            </a:r>
            <a:r>
              <a:rPr lang="en-US" sz="1800" dirty="0"/>
              <a:t> :</a:t>
            </a:r>
          </a:p>
          <a:p>
            <a:pPr marL="390525" lvl="1" indent="0">
              <a:buNone/>
            </a:pPr>
            <a:r>
              <a:rPr lang="en-US" sz="1800" dirty="0" err="1"/>
              <a:t>vscode</a:t>
            </a:r>
            <a:r>
              <a:rPr lang="en-US" sz="1800" dirty="0"/>
              <a:t> :</a:t>
            </a:r>
          </a:p>
          <a:p>
            <a:pPr marL="858838" lvl="2" indent="0">
              <a:buNone/>
            </a:pPr>
            <a:r>
              <a:rPr lang="en-US" sz="1800" dirty="0">
                <a:hlinkClick r:id="rId7"/>
              </a:rPr>
              <a:t>https://medium.com/@brygrill/version-control-basics-with-github-and-vs-code-1c1906cadd33</a:t>
            </a:r>
          </a:p>
          <a:p>
            <a:pPr marL="858838" lvl="2" indent="0">
              <a:buNone/>
            </a:pPr>
            <a:r>
              <a:rPr lang="en-US" sz="1800" dirty="0">
                <a:hlinkClick r:id="rId7"/>
              </a:rPr>
              <a:t>https://github.com/fatihacet/gitlab-workflow</a:t>
            </a:r>
            <a:endParaRPr lang="en-US" sz="1800" dirty="0"/>
          </a:p>
          <a:p>
            <a:pPr marL="390525" lvl="1" indent="0">
              <a:buNone/>
            </a:pPr>
            <a:r>
              <a:rPr lang="en-US" sz="1800" dirty="0" err="1"/>
              <a:t>rstudio</a:t>
            </a:r>
            <a:r>
              <a:rPr lang="en-US" sz="1800" dirty="0"/>
              <a:t>:</a:t>
            </a:r>
          </a:p>
          <a:p>
            <a:pPr marL="858838" lvl="2" indent="0">
              <a:buNone/>
            </a:pPr>
            <a:r>
              <a:rPr lang="en-US" sz="1800" dirty="0">
                <a:hlinkClick r:id="rId8"/>
              </a:rPr>
              <a:t>https://support.rstudio.com/hc/en-us/articles/200532077?version=1.2.1335&amp;mode=server</a:t>
            </a:r>
            <a:endParaRPr lang="en-US" sz="1800" dirty="0"/>
          </a:p>
          <a:p>
            <a:pPr marL="858838" lvl="2" indent="0">
              <a:buNone/>
            </a:pPr>
            <a:r>
              <a:rPr lang="en-US" sz="1800" dirty="0">
                <a:hlinkClick r:id="rId9"/>
              </a:rPr>
              <a:t>https://www.youtube.com/watch?v=ulu2MNV1OCc</a:t>
            </a:r>
            <a:endParaRPr lang="en-US" sz="1800" dirty="0"/>
          </a:p>
          <a:p>
            <a:pPr marL="858838" lvl="2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048682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8496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to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Safeguard your code against accidental loss </a:t>
            </a:r>
          </a:p>
          <a:p>
            <a:r>
              <a:rPr lang="en-US" sz="1400" i="1" dirty="0"/>
              <a:t>To </a:t>
            </a:r>
            <a:r>
              <a:rPr lang="en-US" sz="1400" b="1" i="1" dirty="0"/>
              <a:t>collaborate </a:t>
            </a:r>
            <a:r>
              <a:rPr lang="en-US" sz="1400" i="1" dirty="0"/>
              <a:t>quickly and confidently, and to take code </a:t>
            </a:r>
            <a:r>
              <a:rPr lang="en-US" sz="1400" b="1" i="1" dirty="0"/>
              <a:t>from idea to production</a:t>
            </a:r>
            <a:r>
              <a:rPr lang="en-US" sz="1400" i="1" dirty="0"/>
              <a:t> faster than ever.</a:t>
            </a:r>
          </a:p>
          <a:p>
            <a:r>
              <a:rPr lang="en-US" sz="1400" dirty="0"/>
              <a:t>Review and ensure bugs are fixed and developers don’t break each others code</a:t>
            </a:r>
          </a:p>
          <a:p>
            <a:r>
              <a:rPr lang="en-US" sz="1400" dirty="0"/>
              <a:t>Automate checking that your code compiles and deploying your code </a:t>
            </a:r>
          </a:p>
          <a:p>
            <a:r>
              <a:rPr lang="en-US" sz="1400" dirty="0"/>
              <a:t>Documentation</a:t>
            </a:r>
          </a:p>
          <a:p>
            <a:r>
              <a:rPr lang="en-US" sz="1400" dirty="0"/>
              <a:t>Reproducibility! </a:t>
            </a:r>
          </a:p>
        </p:txBody>
      </p:sp>
    </p:spTree>
    <p:extLst>
      <p:ext uri="{BB962C8B-B14F-4D97-AF65-F5344CB8AC3E}">
        <p14:creationId xmlns:p14="http://schemas.microsoft.com/office/powerpoint/2010/main" val="355757766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719418"/>
            <a:ext cx="11279716" cy="5225754"/>
          </a:xfrm>
        </p:spPr>
        <p:txBody>
          <a:bodyPr/>
          <a:lstStyle/>
          <a:p>
            <a:r>
              <a:rPr lang="en-US" sz="1200" b="1" dirty="0"/>
              <a:t>Why </a:t>
            </a:r>
            <a:r>
              <a:rPr lang="en-US" sz="1200" b="1" dirty="0" err="1"/>
              <a:t>git</a:t>
            </a:r>
            <a:endParaRPr lang="en-US" sz="1200" b="1" dirty="0"/>
          </a:p>
          <a:p>
            <a:pPr lvl="1"/>
            <a:r>
              <a:rPr lang="en-US" sz="1200" dirty="0"/>
              <a:t>simple, distributed version control system suitable even for non-developers high security against code corruption by hashing secure data transfers using SSH</a:t>
            </a:r>
          </a:p>
          <a:p>
            <a:r>
              <a:rPr lang="en-US" sz="1200" b="1" dirty="0"/>
              <a:t>How </a:t>
            </a:r>
            <a:r>
              <a:rPr lang="en-US" sz="1200" b="1" dirty="0" err="1"/>
              <a:t>git</a:t>
            </a:r>
            <a:r>
              <a:rPr lang="en-US" sz="1200" b="1" dirty="0"/>
              <a:t>, github,gitlab differ</a:t>
            </a:r>
          </a:p>
          <a:p>
            <a:pPr lvl="1"/>
            <a:r>
              <a:rPr lang="en-US" sz="1200" b="1" dirty="0"/>
              <a:t>Git</a:t>
            </a:r>
            <a:r>
              <a:rPr lang="en-US" sz="1400" b="1" dirty="0"/>
              <a:t>: </a:t>
            </a:r>
            <a:r>
              <a:rPr lang="en-US" sz="1200" dirty="0"/>
              <a:t>Software that handles source code versioning, letting you make and track local file changes and share changes with a remote repository.</a:t>
            </a:r>
          </a:p>
          <a:p>
            <a:pPr lvl="1"/>
            <a:r>
              <a:rPr lang="en-US" sz="1200" b="1" dirty="0"/>
              <a:t>GitHub (i.e.</a:t>
            </a:r>
            <a:r>
              <a:rPr lang="en-US" sz="1400" b="1" dirty="0"/>
              <a:t> </a:t>
            </a:r>
            <a:r>
              <a:rPr lang="en-US" sz="1400" dirty="0">
                <a:hlinkClick r:id="rId2"/>
              </a:rPr>
              <a:t>https://github.com</a:t>
            </a:r>
            <a:r>
              <a:rPr lang="en-US" sz="1200" b="1" dirty="0"/>
              <a:t>) : </a:t>
            </a:r>
            <a:r>
              <a:rPr lang="en-US" sz="1200" dirty="0"/>
              <a:t>A cloud service for remote hosting of </a:t>
            </a:r>
            <a:r>
              <a:rPr lang="en-US" sz="1200" dirty="0" err="1"/>
              <a:t>git</a:t>
            </a:r>
            <a:r>
              <a:rPr lang="en-US" sz="1200" dirty="0"/>
              <a:t> repositories. In addition to hosting your code, the site helps manage software development projects with features like issue tracking, collaborating with other GitHub users, and hosting web pages.</a:t>
            </a:r>
          </a:p>
          <a:p>
            <a:pPr lvl="2"/>
            <a:r>
              <a:rPr lang="en-US" sz="1200" dirty="0"/>
              <a:t>Offers both open source public to all and private paid repositories </a:t>
            </a:r>
          </a:p>
          <a:p>
            <a:pPr lvl="2"/>
            <a:r>
              <a:rPr lang="en-US" sz="1200" dirty="0"/>
              <a:t>GitHub, you can decide if someone gets a read or write access to a repository.</a:t>
            </a:r>
          </a:p>
          <a:p>
            <a:pPr lvl="2"/>
            <a:r>
              <a:rPr lang="en-US" sz="1200" dirty="0"/>
              <a:t>Can be integrated with 3</a:t>
            </a:r>
            <a:r>
              <a:rPr lang="en-US" sz="1200" baseline="30000" dirty="0"/>
              <a:t>rd</a:t>
            </a:r>
            <a:r>
              <a:rPr lang="en-US" sz="1200" dirty="0"/>
              <a:t> party CI/CD tools</a:t>
            </a:r>
          </a:p>
          <a:p>
            <a:pPr lvl="1"/>
            <a:r>
              <a:rPr lang="en-US" sz="1200" b="1" dirty="0"/>
              <a:t>GitLab (i.e.</a:t>
            </a:r>
            <a:r>
              <a:rPr lang="en-US" sz="1400" b="1" dirty="0"/>
              <a:t> </a:t>
            </a:r>
            <a:r>
              <a:rPr lang="en-US" sz="1400" dirty="0">
                <a:hlinkClick r:id="rId3"/>
              </a:rPr>
              <a:t>https://gitlab.syngenta.org</a:t>
            </a:r>
            <a:r>
              <a:rPr lang="en-US" sz="1200" b="1" dirty="0"/>
              <a:t>):</a:t>
            </a:r>
            <a:r>
              <a:rPr lang="en-US" sz="1200" dirty="0"/>
              <a:t>GitLab (a cloud service a lot like GitHub) comes in two flavors, a publically available cloud service and a cloud service for</a:t>
            </a:r>
          </a:p>
          <a:p>
            <a:pPr lvl="2"/>
            <a:r>
              <a:rPr lang="en-US" sz="1200" dirty="0"/>
              <a:t>GitLab you can set and modify people’s permissions according to their role.</a:t>
            </a:r>
          </a:p>
          <a:p>
            <a:pPr lvl="2"/>
            <a:r>
              <a:rPr lang="en-US" sz="1200" dirty="0"/>
              <a:t>GitLab you can provide access to the issue tracker without giving permission to source code</a:t>
            </a:r>
          </a:p>
          <a:p>
            <a:pPr lvl="2"/>
            <a:r>
              <a:rPr lang="en-US" sz="1200" dirty="0"/>
              <a:t>Free Continuous Integration/Delivery of GitLab. CI is a huge time saver for many development teams </a:t>
            </a:r>
          </a:p>
          <a:p>
            <a:pPr lvl="2"/>
            <a:r>
              <a:rPr lang="en-US" sz="1200" dirty="0"/>
              <a:t>Can export (without any restrictions)</a:t>
            </a:r>
          </a:p>
          <a:p>
            <a:pPr lvl="3"/>
            <a:r>
              <a:rPr lang="en-US" sz="1200" dirty="0"/>
              <a:t>Wiki and project repositories</a:t>
            </a:r>
          </a:p>
          <a:p>
            <a:pPr lvl="3"/>
            <a:r>
              <a:rPr lang="en-US" sz="1200" dirty="0"/>
              <a:t>Project uploads</a:t>
            </a:r>
          </a:p>
          <a:p>
            <a:pPr lvl="3"/>
            <a:r>
              <a:rPr lang="en-US" sz="1200" dirty="0"/>
              <a:t>The configuration including web hooks and services</a:t>
            </a:r>
          </a:p>
          <a:p>
            <a:pPr lvl="3"/>
            <a:r>
              <a:rPr lang="en-US" sz="1200" dirty="0"/>
              <a:t>Issues with comments, merge requests with diffs and comments, labels, milestones, snippets, and other project entities</a:t>
            </a:r>
          </a:p>
          <a:p>
            <a:pPr lvl="2"/>
            <a:endParaRPr lang="en-US" sz="1400" dirty="0"/>
          </a:p>
          <a:p>
            <a:br>
              <a:rPr lang="en-US" dirty="0"/>
            </a:br>
            <a:endParaRPr lang="en-US" b="1" dirty="0"/>
          </a:p>
          <a:p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501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Handshake : With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713232"/>
            <a:ext cx="11399311" cy="5231940"/>
          </a:xfrm>
        </p:spPr>
        <p:txBody>
          <a:bodyPr/>
          <a:lstStyle/>
          <a:p>
            <a:pPr lvl="1"/>
            <a:r>
              <a:rPr lang="de-DE" dirty="0"/>
              <a:t>ssh-keygen -t rsa -b 4096 -C "you@computer-name„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600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endParaRPr lang="en-US" dirty="0"/>
          </a:p>
          <a:p>
            <a:pPr lvl="1"/>
            <a:r>
              <a:rPr lang="en-US" dirty="0"/>
              <a:t>ls -</a:t>
            </a:r>
            <a:r>
              <a:rPr lang="en-US" dirty="0" err="1"/>
              <a:t>altr</a:t>
            </a:r>
            <a:r>
              <a:rPr lang="en-US" dirty="0"/>
              <a:t> .</a:t>
            </a:r>
            <a:r>
              <a:rPr lang="en-US" dirty="0" err="1"/>
              <a:t>ssh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cat ~/.</a:t>
            </a:r>
            <a:r>
              <a:rPr lang="en-US" dirty="0" err="1"/>
              <a:t>ssh</a:t>
            </a:r>
            <a:r>
              <a:rPr lang="en-US" dirty="0"/>
              <a:t>/id_rsa.pub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700 ~/.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touch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pPr lvl="1"/>
            <a:r>
              <a:rPr lang="en-US" dirty="0" err="1"/>
              <a:t>chmod</a:t>
            </a:r>
            <a:r>
              <a:rPr lang="en-US" dirty="0"/>
              <a:t> 600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pPr lvl="1"/>
            <a:r>
              <a:rPr lang="en-US" dirty="0"/>
              <a:t>cat ~/.</a:t>
            </a:r>
            <a:r>
              <a:rPr lang="en-US" dirty="0" err="1"/>
              <a:t>ssh</a:t>
            </a:r>
            <a:r>
              <a:rPr lang="en-US" dirty="0"/>
              <a:t>/id_rsa.pub &gt;&gt;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vT</a:t>
            </a:r>
            <a:r>
              <a:rPr lang="en-US" dirty="0"/>
              <a:t> git@git.syngentaaws.org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https://git.syngentaaws.org/&lt;project-group&gt;/project.git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2216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8951" y="736766"/>
            <a:ext cx="11279716" cy="4730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https://git.syngentaaws.org/profile/personal_access_tokens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50" y="1307012"/>
            <a:ext cx="4341730" cy="40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76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79716" cy="549450"/>
          </a:xfrm>
        </p:spPr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8" y="638350"/>
            <a:ext cx="11279716" cy="4730750"/>
          </a:xfrm>
        </p:spPr>
        <p:txBody>
          <a:bodyPr/>
          <a:lstStyle/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Name"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you@example.com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diff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&lt;file&gt;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'My change'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master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log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https://github.github.com/training-kit/downloads/github-git-cheat-sheet.pdf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6541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8" y="821230"/>
            <a:ext cx="11279716" cy="5241242"/>
          </a:xfrm>
        </p:spPr>
        <p:txBody>
          <a:bodyPr/>
          <a:lstStyle/>
          <a:p>
            <a:pPr lvl="1"/>
            <a:r>
              <a:rPr lang="en-US" dirty="0" err="1"/>
              <a:t>git</a:t>
            </a:r>
            <a:r>
              <a:rPr lang="en-US" dirty="0"/>
              <a:t> branch develop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push -u origin develop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https://www.atlassian.com/git/tutorials/comparing-workflows/gitflow-workflow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https://medium.com/@patrickporto/4-branching-workflows-for-git-30d0aaee7bf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07" y="1295735"/>
            <a:ext cx="5680329" cy="32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2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987552"/>
            <a:ext cx="11279716" cy="4957620"/>
          </a:xfrm>
        </p:spPr>
        <p:txBody>
          <a:bodyPr/>
          <a:lstStyle/>
          <a:p>
            <a:r>
              <a:rPr lang="en-US" sz="1400" dirty="0"/>
              <a:t>Why do code review ?</a:t>
            </a:r>
          </a:p>
          <a:p>
            <a:pPr lvl="1"/>
            <a:r>
              <a:rPr lang="en-US" sz="1400" dirty="0"/>
              <a:t>Problems in code are detected and corrected right away</a:t>
            </a:r>
          </a:p>
          <a:p>
            <a:pPr lvl="1"/>
            <a:r>
              <a:rPr lang="en-US" sz="1400" dirty="0"/>
              <a:t>Every member of the team, not just the author of the code, is responsible for its quality</a:t>
            </a:r>
          </a:p>
          <a:p>
            <a:pPr lvl="1"/>
            <a:r>
              <a:rPr lang="en-US" sz="1400" dirty="0"/>
              <a:t>Knowledge sharing happens fast and effectively , Juniors can learn too !, Hence everyone in the team knows the code .</a:t>
            </a:r>
          </a:p>
          <a:p>
            <a:pPr lvl="1"/>
            <a:r>
              <a:rPr lang="en-US" sz="1400" dirty="0"/>
              <a:t>Bad code does not accumulate , hence high quality product code can be created.</a:t>
            </a:r>
          </a:p>
          <a:p>
            <a:r>
              <a:rPr lang="en-US" sz="1400" dirty="0"/>
              <a:t>How to do with GitLab?</a:t>
            </a:r>
          </a:p>
          <a:p>
            <a:pPr lvl="1"/>
            <a:r>
              <a:rPr lang="en-US" sz="1400" dirty="0"/>
              <a:t>GitLab merge request as a tool for code review</a:t>
            </a:r>
          </a:p>
          <a:p>
            <a:pPr lvl="1"/>
            <a:r>
              <a:rPr lang="en-US" sz="1400" dirty="0"/>
              <a:t>Write code and push it to a separate branch.</a:t>
            </a:r>
          </a:p>
          <a:p>
            <a:pPr lvl="1"/>
            <a:r>
              <a:rPr lang="en-US" sz="1400" dirty="0"/>
              <a:t>A merge request is meant for merging code from one branch to another. The main merge request parameters (specified when creating a merge request) are:</a:t>
            </a:r>
          </a:p>
          <a:p>
            <a:pPr lvl="2"/>
            <a:r>
              <a:rPr lang="en-US" sz="1400" dirty="0"/>
              <a:t>source branch </a:t>
            </a:r>
          </a:p>
          <a:p>
            <a:pPr lvl="2"/>
            <a:r>
              <a:rPr lang="en-US" sz="1400" dirty="0"/>
              <a:t>target branch</a:t>
            </a:r>
          </a:p>
          <a:p>
            <a:pPr lvl="2"/>
            <a:r>
              <a:rPr lang="en-US" sz="1400" dirty="0"/>
              <a:t>title</a:t>
            </a:r>
          </a:p>
          <a:p>
            <a:pPr lvl="2"/>
            <a:r>
              <a:rPr lang="en-US" sz="1400" dirty="0"/>
              <a:t>description</a:t>
            </a:r>
          </a:p>
          <a:p>
            <a:pPr lvl="2"/>
            <a:r>
              <a:rPr lang="en-US" sz="1400" dirty="0"/>
              <a:t>assignee</a:t>
            </a:r>
          </a:p>
          <a:p>
            <a:pPr lvl="1"/>
            <a:r>
              <a:rPr lang="en-US" sz="1400" dirty="0"/>
              <a:t>Wait until your request is accepted or declined with comments about necessary fixes.</a:t>
            </a:r>
          </a:p>
          <a:p>
            <a:pPr lvl="1"/>
            <a:r>
              <a:rPr lang="en-US" sz="1400" dirty="0"/>
              <a:t>Take part in discussions about fixes. (GitLab allows you to respond to comments.)</a:t>
            </a:r>
          </a:p>
          <a:p>
            <a:pPr lvl="1"/>
            <a:r>
              <a:rPr lang="en-US" sz="1400" dirty="0"/>
              <a:t>Make fixes and push changes to your branch.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3610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59" y="0"/>
            <a:ext cx="3708711" cy="159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33" y="1621036"/>
            <a:ext cx="4497771" cy="16654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32" y="195365"/>
            <a:ext cx="4882896" cy="1202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175" y="1251262"/>
            <a:ext cx="3263448" cy="132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75" y="2576062"/>
            <a:ext cx="4443985" cy="2554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128" y="5056482"/>
            <a:ext cx="2632495" cy="10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921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88FD1DA5-98E9-478E-8100-95F6E8E5E8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F5E7F7-8865-460B-9FE5-345DB2A5B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f8198-93c3-42cf-87a8-9fb333ca1ffe"/>
    <ds:schemaRef ds:uri="57eb16b6-4d2a-4a09-a319-40a4e4b6e8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852397-5BEA-47F9-84C8-BE17670F8B7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eff8198-93c3-42cf-87a8-9fb333ca1ff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7eb16b6-4d2a-4a09-a319-40a4e4b6e8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815</Words>
  <Application>Microsoft Office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Netflix Sans</vt:lpstr>
      <vt:lpstr>Landscape_Template</vt:lpstr>
      <vt:lpstr>1_Landscape_Template</vt:lpstr>
      <vt:lpstr>Data Science Sandbox/Platform  – Gitlab Onboarding </vt:lpstr>
      <vt:lpstr>Why should you care to version control?</vt:lpstr>
      <vt:lpstr>Git……</vt:lpstr>
      <vt:lpstr>Handshake : With SSH Key</vt:lpstr>
      <vt:lpstr>Personal Code</vt:lpstr>
      <vt:lpstr>Git commands</vt:lpstr>
      <vt:lpstr>GitFlow Commands</vt:lpstr>
      <vt:lpstr>Code Review</vt:lpstr>
      <vt:lpstr>PowerPoint Presentation</vt:lpstr>
      <vt:lpstr>The CI Configuration File </vt:lpstr>
      <vt:lpstr>Demo</vt:lpstr>
      <vt:lpstr>Next Demo – To be Scheduled</vt:lpstr>
      <vt:lpstr>Life Cycle</vt:lpstr>
      <vt:lpstr>Your Turn</vt:lpstr>
      <vt:lpstr>PowerPoint Presentation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Sandbox/Platform  – Gitlab Onboarding </dc:title>
  <dc:creator>Balijepalli Preetam INPU</dc:creator>
  <cp:lastModifiedBy>Balijepalli Preetam INPU</cp:lastModifiedBy>
  <cp:revision>221</cp:revision>
  <dcterms:created xsi:type="dcterms:W3CDTF">2020-03-11T06:52:33Z</dcterms:created>
  <dcterms:modified xsi:type="dcterms:W3CDTF">2020-04-21T12:33:34Z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