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Masters/notesMaster1.xml" ContentType="application/vnd.openxmlformats-officedocument.presentationml.notesMaster+xml"/>
  <Override PartName="/ppt/theme/themeOverride2.xml" ContentType="application/vnd.openxmlformats-officedocument.themeOverrid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9" r:id="rId5"/>
    <p:sldId id="288" r:id="rId6"/>
    <p:sldId id="289" r:id="rId7"/>
    <p:sldId id="296" r:id="rId8"/>
    <p:sldId id="297" r:id="rId9"/>
    <p:sldId id="295" r:id="rId10"/>
    <p:sldId id="292" r:id="rId11"/>
    <p:sldId id="291" r:id="rId12"/>
    <p:sldId id="294" r:id="rId13"/>
    <p:sldId id="290" r:id="rId14"/>
    <p:sldId id="283" r:id="rId15"/>
    <p:sldId id="28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A13AF-E72B-4483-A63F-7471E5C4D026}"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C33C2-DA15-4BA0-BCC1-2DEE49D8B5F5}" type="slidenum">
              <a:rPr lang="en-US" smtClean="0"/>
              <a:t>‹#›</a:t>
            </a:fld>
            <a:endParaRPr lang="en-US"/>
          </a:p>
        </p:txBody>
      </p:sp>
    </p:spTree>
    <p:extLst>
      <p:ext uri="{BB962C8B-B14F-4D97-AF65-F5344CB8AC3E}">
        <p14:creationId xmlns:p14="http://schemas.microsoft.com/office/powerpoint/2010/main" val="308517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01A48D2-05E1-427F-86AE-0CBA5B27E11C}" type="slidenum">
              <a:rPr lang="de-CH" smtClean="0">
                <a:solidFill>
                  <a:prstClr val="black"/>
                </a:solidFill>
              </a:rPr>
              <a:pPr>
                <a:defRPr/>
              </a:pPr>
              <a:t>1</a:t>
            </a:fld>
            <a:endParaRPr lang="de-CH">
              <a:solidFill>
                <a:prstClr val="black"/>
              </a:solidFill>
            </a:endParaRPr>
          </a:p>
        </p:txBody>
      </p:sp>
      <p:sp>
        <p:nvSpPr>
          <p:cNvPr id="5" name="Date Placeholder 4"/>
          <p:cNvSpPr>
            <a:spLocks noGrp="1"/>
          </p:cNvSpPr>
          <p:nvPr>
            <p:ph type="dt" idx="11"/>
          </p:nvPr>
        </p:nvSpPr>
        <p:spPr/>
        <p:txBody>
          <a:bodyPr/>
          <a:lstStyle/>
          <a:p>
            <a:pPr>
              <a:defRPr/>
            </a:pPr>
            <a:r>
              <a:rPr lang="en-US" dirty="0">
                <a:solidFill>
                  <a:prstClr val="black"/>
                </a:solidFill>
              </a:rPr>
              <a:t>7/18/2019</a:t>
            </a:r>
            <a:endParaRPr lang="de-CH">
              <a:solidFill>
                <a:prstClr val="black"/>
              </a:solidFill>
            </a:endParaRPr>
          </a:p>
        </p:txBody>
      </p:sp>
    </p:spTree>
    <p:extLst>
      <p:ext uri="{BB962C8B-B14F-4D97-AF65-F5344CB8AC3E}">
        <p14:creationId xmlns:p14="http://schemas.microsoft.com/office/powerpoint/2010/main" val="2700553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2" descr="powerpoint_land_1"/>
          <p:cNvPicPr>
            <a:picLocks noChangeAspect="1" noChangeArrowheads="1"/>
          </p:cNvPicPr>
          <p:nvPr/>
        </p:nvPicPr>
        <p:blipFill>
          <a:blip r:embed="rId2" cstate="print"/>
          <a:srcRect/>
          <a:stretch>
            <a:fillRect/>
          </a:stretch>
        </p:blipFill>
        <p:spPr bwMode="auto">
          <a:xfrm>
            <a:off x="-2117" y="0"/>
            <a:ext cx="12200468" cy="6858000"/>
          </a:xfrm>
          <a:prstGeom prst="rect">
            <a:avLst/>
          </a:prstGeom>
          <a:noFill/>
          <a:ln w="9525">
            <a:noFill/>
            <a:miter lim="800000"/>
            <a:headEnd/>
            <a:tailEnd/>
          </a:ln>
        </p:spPr>
      </p:pic>
      <p:sp>
        <p:nvSpPr>
          <p:cNvPr id="8195" name="Rectangle 3"/>
          <p:cNvSpPr>
            <a:spLocks noGrp="1" noChangeArrowheads="1"/>
          </p:cNvSpPr>
          <p:nvPr>
            <p:ph type="subTitle" sz="quarter" idx="1"/>
          </p:nvPr>
        </p:nvSpPr>
        <p:spPr>
          <a:xfrm>
            <a:off x="914401" y="5927726"/>
            <a:ext cx="5616000" cy="360363"/>
          </a:xfrm>
        </p:spPr>
        <p:txBody>
          <a:bodyPr wrap="none"/>
          <a:lstStyle>
            <a:lvl1pPr marL="0" indent="0">
              <a:buFont typeface="Arial" charset="0"/>
              <a:buNone/>
              <a:defRPr sz="12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916518" y="4035426"/>
            <a:ext cx="9596967" cy="422275"/>
          </a:xfrm>
        </p:spPr>
        <p:txBody>
          <a:bodyPr anchor="t"/>
          <a:lstStyle>
            <a:lvl1pPr>
              <a:defRPr sz="2800"/>
            </a:lvl1pPr>
          </a:lstStyle>
          <a:p>
            <a:r>
              <a:rPr lang="en-US"/>
              <a:t>Click to edit Master title style</a:t>
            </a:r>
            <a:endParaRPr lang="en-US" dirty="0"/>
          </a:p>
        </p:txBody>
      </p:sp>
      <p:sp>
        <p:nvSpPr>
          <p:cNvPr id="6" name="Fußzeilenplatzhalter 5"/>
          <p:cNvSpPr>
            <a:spLocks noGrp="1"/>
          </p:cNvSpPr>
          <p:nvPr>
            <p:ph type="ftr" sz="quarter" idx="10"/>
          </p:nvPr>
        </p:nvSpPr>
        <p:spPr>
          <a:xfrm>
            <a:off x="6619200" y="5929200"/>
            <a:ext cx="3696000" cy="360000"/>
          </a:xfrm>
        </p:spPr>
        <p:txBody>
          <a:bodyPr tIns="0" rIns="0" bIns="0" anchor="t">
            <a:normAutofit/>
          </a:bodyPr>
          <a:lstStyle>
            <a:lvl1pPr algn="r">
              <a:defRPr sz="1200">
                <a:solidFill>
                  <a:schemeClr val="accent6">
                    <a:lumMod val="75000"/>
                  </a:schemeClr>
                </a:solidFill>
              </a:defRPr>
            </a:lvl1pPr>
          </a:lstStyle>
          <a:p>
            <a:pPr>
              <a:defRPr/>
            </a:pPr>
            <a:r>
              <a:rPr lang="en-US" dirty="0">
                <a:solidFill>
                  <a:srgbClr val="5F7800">
                    <a:lumMod val="75000"/>
                  </a:srgbClr>
                </a:solidFill>
              </a:rPr>
              <a:t>Classification: INTERNAL USE ONLY</a:t>
            </a:r>
          </a:p>
        </p:txBody>
      </p:sp>
    </p:spTree>
    <p:extLst>
      <p:ext uri="{BB962C8B-B14F-4D97-AF65-F5344CB8AC3E}">
        <p14:creationId xmlns:p14="http://schemas.microsoft.com/office/powerpoint/2010/main" val="757738403"/>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189421105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733" y="88901"/>
            <a:ext cx="2819400" cy="5853113"/>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497418" y="88901"/>
            <a:ext cx="8257116" cy="5853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136491631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idx="1"/>
          </p:nvPr>
        </p:nvSpPr>
        <p:spPr>
          <a:xfrm>
            <a:off x="476211" y="1214422"/>
            <a:ext cx="11279716" cy="473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xfrm>
            <a:off x="1056217" y="6457183"/>
            <a:ext cx="7670800" cy="376238"/>
          </a:xfrm>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61902653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220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252495919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497417" y="1211263"/>
            <a:ext cx="5537200" cy="473075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Content Placeholder 3"/>
          <p:cNvSpPr>
            <a:spLocks noGrp="1"/>
          </p:cNvSpPr>
          <p:nvPr>
            <p:ph sz="half" idx="2"/>
          </p:nvPr>
        </p:nvSpPr>
        <p:spPr>
          <a:xfrm>
            <a:off x="6237818" y="1211263"/>
            <a:ext cx="5539316" cy="473075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71446127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93368" y="1535113"/>
            <a:ext cx="5389033" cy="639762"/>
          </a:xfrm>
          <a:noFill/>
          <a:ln w="9525">
            <a:noFill/>
            <a:miter lim="800000"/>
            <a:headEnd/>
            <a:tailEnd/>
          </a:ln>
        </p:spPr>
        <p:txBody>
          <a:bodyPr anchor="b"/>
          <a:lstStyle>
            <a:lvl1pPr marL="0" indent="0">
              <a:buNone/>
              <a:defRPr lang="en-US" sz="2000" b="1"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7" name="Rectangle 5"/>
          <p:cNvSpPr>
            <a:spLocks noGrp="1" noChangeArrowheads="1"/>
          </p:cNvSpPr>
          <p:nvPr>
            <p:ph type="ftr" sz="quarter" idx="10"/>
          </p:nvPr>
        </p:nvSpPr>
        <p:spPr>
          <a:ln/>
        </p:spPr>
        <p:txBody>
          <a:bodyPr anchor="ctr" anchorCtr="0">
            <a:normAutofit/>
          </a:bodyPr>
          <a:lstStyle>
            <a:lvl1pPr>
              <a:defRPr sz="800"/>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242516429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245418566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11037908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200" b="1"/>
            </a:lvl1pPr>
          </a:lstStyle>
          <a:p>
            <a:r>
              <a:rPr lang="en-US"/>
              <a:t>Click to edit Master title style</a:t>
            </a:r>
            <a:endParaRPr lang="de-CH" dirty="0"/>
          </a:p>
        </p:txBody>
      </p:sp>
      <p:sp>
        <p:nvSpPr>
          <p:cNvPr id="3" name="Content Placeholder 2"/>
          <p:cNvSpPr>
            <a:spLocks noGrp="1"/>
          </p:cNvSpPr>
          <p:nvPr>
            <p:ph idx="1"/>
          </p:nvPr>
        </p:nvSpPr>
        <p:spPr>
          <a:xfrm>
            <a:off x="4766733" y="273051"/>
            <a:ext cx="6815667" cy="5853113"/>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349227961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200" b="1"/>
            </a:lvl1pPr>
          </a:lstStyle>
          <a:p>
            <a:r>
              <a:rPr lang="en-US"/>
              <a:t>Click to edit Master title style</a:t>
            </a:r>
            <a:endParaRPr lang="de-CH"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de-CH"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626469"/>
                </a:solidFill>
              </a:rPr>
              <a:t>Classification: INTERNAL USE ONLY</a:t>
            </a:r>
          </a:p>
        </p:txBody>
      </p:sp>
    </p:spTree>
    <p:extLst>
      <p:ext uri="{BB962C8B-B14F-4D97-AF65-F5344CB8AC3E}">
        <p14:creationId xmlns:p14="http://schemas.microsoft.com/office/powerpoint/2010/main" val="166781611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3074" name="Picture 7" descr="ppt_land_print_2"/>
          <p:cNvPicPr>
            <a:picLocks noChangeAspect="1" noChangeArrowheads="1"/>
          </p:cNvPicPr>
          <p:nvPr/>
        </p:nvPicPr>
        <p:blipFill>
          <a:blip r:embed="rId13" cstate="print"/>
          <a:srcRect/>
          <a:stretch>
            <a:fillRect/>
          </a:stretch>
        </p:blipFill>
        <p:spPr bwMode="auto">
          <a:xfrm>
            <a:off x="0" y="6173789"/>
            <a:ext cx="12192000" cy="688975"/>
          </a:xfrm>
          <a:prstGeom prst="rect">
            <a:avLst/>
          </a:prstGeom>
          <a:noFill/>
          <a:ln w="9525">
            <a:noFill/>
            <a:miter lim="800000"/>
            <a:headEnd/>
            <a:tailEnd/>
          </a:ln>
        </p:spPr>
      </p:pic>
      <p:sp>
        <p:nvSpPr>
          <p:cNvPr id="3075" name="Rectangle 3"/>
          <p:cNvSpPr>
            <a:spLocks noGrp="1" noChangeArrowheads="1"/>
          </p:cNvSpPr>
          <p:nvPr>
            <p:ph type="title"/>
          </p:nvPr>
        </p:nvSpPr>
        <p:spPr bwMode="auto">
          <a:xfrm>
            <a:off x="497418" y="88900"/>
            <a:ext cx="11271249" cy="812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a:t>Titelmasterformat durch Klicken bearbeiten</a:t>
            </a:r>
            <a:endParaRPr lang="en-US" altLang="en-US"/>
          </a:p>
        </p:txBody>
      </p:sp>
      <p:sp>
        <p:nvSpPr>
          <p:cNvPr id="3076" name="Rectangle 4"/>
          <p:cNvSpPr>
            <a:spLocks noGrp="1" noChangeArrowheads="1"/>
          </p:cNvSpPr>
          <p:nvPr>
            <p:ph type="body" idx="1"/>
          </p:nvPr>
        </p:nvSpPr>
        <p:spPr bwMode="auto">
          <a:xfrm>
            <a:off x="497418" y="1211263"/>
            <a:ext cx="11279716" cy="4730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endParaRPr lang="en-US" altLang="en-US"/>
          </a:p>
        </p:txBody>
      </p:sp>
      <p:sp>
        <p:nvSpPr>
          <p:cNvPr id="7173" name="Rectangle 5"/>
          <p:cNvSpPr>
            <a:spLocks noGrp="1" noChangeArrowheads="1"/>
          </p:cNvSpPr>
          <p:nvPr>
            <p:ph type="ftr" sz="quarter" idx="3"/>
          </p:nvPr>
        </p:nvSpPr>
        <p:spPr bwMode="auto">
          <a:xfrm>
            <a:off x="1056217" y="6458411"/>
            <a:ext cx="7670800" cy="376238"/>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normAutofit/>
          </a:bodyPr>
          <a:lstStyle>
            <a:lvl1pPr eaLnBrk="0" hangingPunct="0">
              <a:spcAft>
                <a:spcPts val="600"/>
              </a:spcAft>
              <a:tabLst>
                <a:tab pos="441325" algn="l"/>
              </a:tabLst>
              <a:defRPr sz="800" b="0"/>
            </a:lvl1pPr>
          </a:lstStyle>
          <a:p>
            <a:pPr fontAlgn="base">
              <a:spcBef>
                <a:spcPct val="0"/>
              </a:spcBef>
              <a:defRPr/>
            </a:pPr>
            <a:r>
              <a:rPr lang="en-US" dirty="0">
                <a:solidFill>
                  <a:srgbClr val="626469"/>
                </a:solidFill>
              </a:rPr>
              <a:t>Classification: INTERNAL USE ONLY</a:t>
            </a:r>
          </a:p>
        </p:txBody>
      </p:sp>
      <p:sp>
        <p:nvSpPr>
          <p:cNvPr id="7174" name="Rectangle 6"/>
          <p:cNvSpPr>
            <a:spLocks noChangeArrowheads="1"/>
          </p:cNvSpPr>
          <p:nvPr/>
        </p:nvSpPr>
        <p:spPr bwMode="auto">
          <a:xfrm>
            <a:off x="391584" y="6483350"/>
            <a:ext cx="742949" cy="374650"/>
          </a:xfrm>
          <a:prstGeom prst="rect">
            <a:avLst/>
          </a:prstGeom>
          <a:noFill/>
          <a:ln w="9525">
            <a:noFill/>
            <a:miter lim="800000"/>
            <a:headEnd/>
            <a:tailEnd/>
          </a:ln>
          <a:effectLst/>
        </p:spPr>
        <p:txBody>
          <a:bodyPr/>
          <a:lstStyle/>
          <a:p>
            <a:pPr eaLnBrk="0" fontAlgn="base" hangingPunct="0">
              <a:spcBef>
                <a:spcPct val="0"/>
              </a:spcBef>
              <a:spcAft>
                <a:spcPts val="600"/>
              </a:spcAft>
              <a:tabLst>
                <a:tab pos="441325" algn="l"/>
              </a:tabLst>
              <a:defRPr/>
            </a:pPr>
            <a:fld id="{974B40FB-612E-435B-B627-187A21F7DD64}" type="slidenum">
              <a:rPr lang="en-US" sz="1200">
                <a:solidFill>
                  <a:srgbClr val="626469"/>
                </a:solidFill>
              </a:rPr>
              <a:pPr eaLnBrk="0" fontAlgn="base" hangingPunct="0">
                <a:spcBef>
                  <a:spcPct val="0"/>
                </a:spcBef>
                <a:spcAft>
                  <a:spcPts val="600"/>
                </a:spcAft>
                <a:tabLst>
                  <a:tab pos="441325" algn="l"/>
                </a:tabLst>
                <a:defRPr/>
              </a:pPr>
              <a:t>‹#›</a:t>
            </a:fld>
            <a:r>
              <a:rPr lang="en-US" sz="1200" dirty="0">
                <a:solidFill>
                  <a:srgbClr val="626469"/>
                </a:solidFill>
              </a:rPr>
              <a:t>	</a:t>
            </a:r>
          </a:p>
        </p:txBody>
      </p:sp>
      <p:pic>
        <p:nvPicPr>
          <p:cNvPr id="3079" name="Picture 8" descr="new logo"/>
          <p:cNvPicPr>
            <a:picLocks noChangeAspect="1" noChangeArrowheads="1"/>
          </p:cNvPicPr>
          <p:nvPr/>
        </p:nvPicPr>
        <p:blipFill>
          <a:blip r:embed="rId14" cstate="print"/>
          <a:srcRect/>
          <a:stretch>
            <a:fillRect/>
          </a:stretch>
        </p:blipFill>
        <p:spPr bwMode="auto">
          <a:xfrm>
            <a:off x="9986434" y="6403975"/>
            <a:ext cx="1566333" cy="350838"/>
          </a:xfrm>
          <a:prstGeom prst="rect">
            <a:avLst/>
          </a:prstGeom>
          <a:noFill/>
          <a:ln w="9525">
            <a:noFill/>
            <a:miter lim="800000"/>
            <a:headEnd/>
            <a:tailEnd/>
          </a:ln>
        </p:spPr>
      </p:pic>
    </p:spTree>
    <p:extLst>
      <p:ext uri="{BB962C8B-B14F-4D97-AF65-F5344CB8AC3E}">
        <p14:creationId xmlns:p14="http://schemas.microsoft.com/office/powerpoint/2010/main" val="49170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hf sldNum="0" hdr="0"/>
  <p:txStyles>
    <p:titleStyle>
      <a:lvl1pPr algn="l" defTabSz="957263" rtl="0" eaLnBrk="1" fontAlgn="base" hangingPunct="1">
        <a:lnSpc>
          <a:spcPct val="90000"/>
        </a:lnSpc>
        <a:spcBef>
          <a:spcPct val="0"/>
        </a:spcBef>
        <a:spcAft>
          <a:spcPct val="0"/>
        </a:spcAft>
        <a:defRPr sz="2200" b="1">
          <a:solidFill>
            <a:schemeClr val="tx2"/>
          </a:solidFill>
          <a:latin typeface="+mj-lt"/>
          <a:ea typeface="+mj-ea"/>
          <a:cs typeface="+mj-cs"/>
        </a:defRPr>
      </a:lvl1pPr>
      <a:lvl2pPr algn="l" defTabSz="957263" rtl="0" eaLnBrk="1" fontAlgn="base" hangingPunct="1">
        <a:lnSpc>
          <a:spcPct val="90000"/>
        </a:lnSpc>
        <a:spcBef>
          <a:spcPct val="0"/>
        </a:spcBef>
        <a:spcAft>
          <a:spcPct val="0"/>
        </a:spcAft>
        <a:defRPr sz="2200" b="1">
          <a:solidFill>
            <a:schemeClr val="tx2"/>
          </a:solidFill>
          <a:latin typeface="Arial" charset="0"/>
        </a:defRPr>
      </a:lvl2pPr>
      <a:lvl3pPr algn="l" defTabSz="957263" rtl="0" eaLnBrk="1" fontAlgn="base" hangingPunct="1">
        <a:lnSpc>
          <a:spcPct val="90000"/>
        </a:lnSpc>
        <a:spcBef>
          <a:spcPct val="0"/>
        </a:spcBef>
        <a:spcAft>
          <a:spcPct val="0"/>
        </a:spcAft>
        <a:defRPr sz="2200" b="1">
          <a:solidFill>
            <a:schemeClr val="tx2"/>
          </a:solidFill>
          <a:latin typeface="Arial" charset="0"/>
        </a:defRPr>
      </a:lvl3pPr>
      <a:lvl4pPr algn="l" defTabSz="957263" rtl="0" eaLnBrk="1" fontAlgn="base" hangingPunct="1">
        <a:lnSpc>
          <a:spcPct val="90000"/>
        </a:lnSpc>
        <a:spcBef>
          <a:spcPct val="0"/>
        </a:spcBef>
        <a:spcAft>
          <a:spcPct val="0"/>
        </a:spcAft>
        <a:defRPr sz="2200" b="1">
          <a:solidFill>
            <a:schemeClr val="tx2"/>
          </a:solidFill>
          <a:latin typeface="Arial" charset="0"/>
        </a:defRPr>
      </a:lvl4pPr>
      <a:lvl5pPr algn="l" defTabSz="957263" rtl="0" eaLnBrk="1" fontAlgn="base" hangingPunct="1">
        <a:lnSpc>
          <a:spcPct val="90000"/>
        </a:lnSpc>
        <a:spcBef>
          <a:spcPct val="0"/>
        </a:spcBef>
        <a:spcAft>
          <a:spcPct val="0"/>
        </a:spcAft>
        <a:defRPr sz="2200" b="1">
          <a:solidFill>
            <a:schemeClr val="tx2"/>
          </a:solidFill>
          <a:latin typeface="Arial" charset="0"/>
        </a:defRPr>
      </a:lvl5pPr>
      <a:lvl6pPr marL="457200" algn="l" defTabSz="957263" rtl="0" eaLnBrk="1" fontAlgn="base" hangingPunct="1">
        <a:lnSpc>
          <a:spcPct val="90000"/>
        </a:lnSpc>
        <a:spcBef>
          <a:spcPct val="0"/>
        </a:spcBef>
        <a:spcAft>
          <a:spcPct val="0"/>
        </a:spcAft>
        <a:defRPr sz="2200" b="1">
          <a:solidFill>
            <a:schemeClr val="tx2"/>
          </a:solidFill>
          <a:latin typeface="Arial" charset="0"/>
        </a:defRPr>
      </a:lvl6pPr>
      <a:lvl7pPr marL="914400" algn="l" defTabSz="957263" rtl="0" eaLnBrk="1" fontAlgn="base" hangingPunct="1">
        <a:lnSpc>
          <a:spcPct val="90000"/>
        </a:lnSpc>
        <a:spcBef>
          <a:spcPct val="0"/>
        </a:spcBef>
        <a:spcAft>
          <a:spcPct val="0"/>
        </a:spcAft>
        <a:defRPr sz="2200" b="1">
          <a:solidFill>
            <a:schemeClr val="tx2"/>
          </a:solidFill>
          <a:latin typeface="Arial" charset="0"/>
        </a:defRPr>
      </a:lvl7pPr>
      <a:lvl8pPr marL="1371600" algn="l" defTabSz="957263" rtl="0" eaLnBrk="1" fontAlgn="base" hangingPunct="1">
        <a:lnSpc>
          <a:spcPct val="90000"/>
        </a:lnSpc>
        <a:spcBef>
          <a:spcPct val="0"/>
        </a:spcBef>
        <a:spcAft>
          <a:spcPct val="0"/>
        </a:spcAft>
        <a:defRPr sz="2200" b="1">
          <a:solidFill>
            <a:schemeClr val="tx2"/>
          </a:solidFill>
          <a:latin typeface="Arial" charset="0"/>
        </a:defRPr>
      </a:lvl8pPr>
      <a:lvl9pPr marL="1828800" algn="l" defTabSz="957263" rtl="0" eaLnBrk="1" fontAlgn="base" hangingPunct="1">
        <a:lnSpc>
          <a:spcPct val="90000"/>
        </a:lnSpc>
        <a:spcBef>
          <a:spcPct val="0"/>
        </a:spcBef>
        <a:spcAft>
          <a:spcPct val="0"/>
        </a:spcAft>
        <a:defRPr sz="2200" b="1">
          <a:solidFill>
            <a:schemeClr val="tx2"/>
          </a:solidFill>
          <a:latin typeface="Arial" charset="0"/>
        </a:defRPr>
      </a:lvl9pPr>
    </p:titleStyle>
    <p:bodyStyle>
      <a:lvl1pPr marL="285750" indent="-285750" algn="l" defTabSz="957263" rtl="0" eaLnBrk="1" fontAlgn="base" hangingPunct="1">
        <a:spcBef>
          <a:spcPct val="0"/>
        </a:spcBef>
        <a:spcAft>
          <a:spcPct val="25000"/>
        </a:spcAft>
        <a:buClr>
          <a:schemeClr val="tx2"/>
        </a:buClr>
        <a:buFont typeface="Arial" charset="0"/>
        <a:buChar char="●"/>
        <a:defRPr sz="2000">
          <a:solidFill>
            <a:schemeClr val="tx1"/>
          </a:solidFill>
          <a:latin typeface="+mn-lt"/>
          <a:ea typeface="+mn-ea"/>
          <a:cs typeface="+mn-cs"/>
        </a:defRPr>
      </a:lvl1pPr>
      <a:lvl2pPr marL="676275" indent="-276225" algn="l" defTabSz="957263" rtl="0" eaLnBrk="1" fontAlgn="base" hangingPunct="1">
        <a:spcBef>
          <a:spcPct val="0"/>
        </a:spcBef>
        <a:spcAft>
          <a:spcPct val="25000"/>
        </a:spcAft>
        <a:buClr>
          <a:schemeClr val="tx2"/>
        </a:buClr>
        <a:buFont typeface="Arial" charset="0"/>
        <a:buChar char="-"/>
        <a:defRPr sz="2000">
          <a:solidFill>
            <a:schemeClr val="tx1"/>
          </a:solidFill>
          <a:latin typeface="+mn-lt"/>
        </a:defRPr>
      </a:lvl2pPr>
      <a:lvl3pPr marL="1144588" indent="-287338" algn="l" defTabSz="957263" rtl="0" eaLnBrk="1" fontAlgn="base" hangingPunct="1">
        <a:spcBef>
          <a:spcPct val="0"/>
        </a:spcBef>
        <a:spcAft>
          <a:spcPct val="25000"/>
        </a:spcAft>
        <a:buClr>
          <a:schemeClr val="tx2"/>
        </a:buClr>
        <a:buChar char="•"/>
        <a:defRPr sz="2000">
          <a:solidFill>
            <a:schemeClr val="tx1"/>
          </a:solidFill>
          <a:latin typeface="+mn-lt"/>
        </a:defRPr>
      </a:lvl3pPr>
      <a:lvl4pPr marL="1619250" indent="-295275" algn="l" defTabSz="957263" rtl="0" eaLnBrk="1" fontAlgn="base" hangingPunct="1">
        <a:spcBef>
          <a:spcPct val="0"/>
        </a:spcBef>
        <a:spcAft>
          <a:spcPct val="25000"/>
        </a:spcAft>
        <a:buClr>
          <a:schemeClr val="tx2"/>
        </a:buClr>
        <a:buFont typeface="Arial" charset="0"/>
        <a:buChar char="-"/>
        <a:defRPr sz="2000">
          <a:solidFill>
            <a:schemeClr val="tx1"/>
          </a:solidFill>
          <a:latin typeface="+mn-lt"/>
        </a:defRPr>
      </a:lvl4pPr>
      <a:lvl5pPr marL="2093913" indent="-295275" algn="l" defTabSz="957263" rtl="0" eaLnBrk="1" fontAlgn="base" hangingPunct="1">
        <a:spcBef>
          <a:spcPct val="0"/>
        </a:spcBef>
        <a:spcAft>
          <a:spcPct val="25000"/>
        </a:spcAft>
        <a:buClr>
          <a:schemeClr val="tx2"/>
        </a:buClr>
        <a:buChar char="•"/>
        <a:defRPr sz="2000">
          <a:solidFill>
            <a:schemeClr val="tx1"/>
          </a:solidFill>
          <a:latin typeface="+mn-lt"/>
        </a:defRPr>
      </a:lvl5pPr>
      <a:lvl6pPr marL="2551113" indent="-295275" algn="l" defTabSz="957263" rtl="0" eaLnBrk="1" fontAlgn="base" hangingPunct="1">
        <a:spcBef>
          <a:spcPct val="0"/>
        </a:spcBef>
        <a:spcAft>
          <a:spcPct val="25000"/>
        </a:spcAft>
        <a:buClr>
          <a:schemeClr val="tx2"/>
        </a:buClr>
        <a:buChar char="•"/>
        <a:defRPr sz="2000">
          <a:solidFill>
            <a:schemeClr val="tx1"/>
          </a:solidFill>
          <a:latin typeface="+mn-lt"/>
        </a:defRPr>
      </a:lvl6pPr>
      <a:lvl7pPr marL="3008313" indent="-295275" algn="l" defTabSz="957263" rtl="0" eaLnBrk="1" fontAlgn="base" hangingPunct="1">
        <a:spcBef>
          <a:spcPct val="0"/>
        </a:spcBef>
        <a:spcAft>
          <a:spcPct val="25000"/>
        </a:spcAft>
        <a:buClr>
          <a:schemeClr val="tx2"/>
        </a:buClr>
        <a:buChar char="•"/>
        <a:defRPr sz="2000">
          <a:solidFill>
            <a:schemeClr val="tx1"/>
          </a:solidFill>
          <a:latin typeface="+mn-lt"/>
        </a:defRPr>
      </a:lvl7pPr>
      <a:lvl8pPr marL="3465513" indent="-295275" algn="l" defTabSz="957263" rtl="0" eaLnBrk="1" fontAlgn="base" hangingPunct="1">
        <a:spcBef>
          <a:spcPct val="0"/>
        </a:spcBef>
        <a:spcAft>
          <a:spcPct val="25000"/>
        </a:spcAft>
        <a:buClr>
          <a:schemeClr val="tx2"/>
        </a:buClr>
        <a:buChar char="•"/>
        <a:defRPr sz="2000">
          <a:solidFill>
            <a:schemeClr val="tx1"/>
          </a:solidFill>
          <a:latin typeface="+mn-lt"/>
        </a:defRPr>
      </a:lvl8pPr>
      <a:lvl9pPr marL="3922713" indent="-295275" algn="l" defTabSz="957263" rtl="0" eaLnBrk="1" fontAlgn="base" hangingPunct="1">
        <a:spcBef>
          <a:spcPct val="0"/>
        </a:spcBef>
        <a:spcAft>
          <a:spcPct val="25000"/>
        </a:spcAft>
        <a:buClr>
          <a:schemeClr val="tx2"/>
        </a:buClr>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Untertitel 1"/>
          <p:cNvSpPr>
            <a:spLocks noGrp="1"/>
          </p:cNvSpPr>
          <p:nvPr>
            <p:ph type="subTitle" sz="quarter" idx="1"/>
          </p:nvPr>
        </p:nvSpPr>
        <p:spPr>
          <a:xfrm>
            <a:off x="923544" y="5927726"/>
            <a:ext cx="5532119" cy="719962"/>
          </a:xfrm>
        </p:spPr>
        <p:txBody>
          <a:bodyPr/>
          <a:lstStyle/>
          <a:p>
            <a:r>
              <a:rPr lang="de-CH" b="1" dirty="0"/>
              <a:t>Preetam Balijepalli </a:t>
            </a:r>
          </a:p>
          <a:p>
            <a:r>
              <a:rPr lang="de-CH" b="1" dirty="0"/>
              <a:t>ML Solution Architect</a:t>
            </a:r>
          </a:p>
          <a:p>
            <a:r>
              <a:rPr lang="en-US" b="1" dirty="0"/>
              <a:t>19/03/2020</a:t>
            </a:r>
            <a:endParaRPr lang="de-CH" b="1" dirty="0"/>
          </a:p>
          <a:p>
            <a:endParaRPr lang="de-CH" b="1" dirty="0"/>
          </a:p>
        </p:txBody>
      </p:sp>
      <p:sp>
        <p:nvSpPr>
          <p:cNvPr id="3" name="Titel 2"/>
          <p:cNvSpPr>
            <a:spLocks noGrp="1"/>
          </p:cNvSpPr>
          <p:nvPr>
            <p:ph type="ctrTitle" sz="quarter"/>
          </p:nvPr>
        </p:nvSpPr>
        <p:spPr>
          <a:xfrm>
            <a:off x="2211388" y="4035427"/>
            <a:ext cx="7999412" cy="792606"/>
          </a:xfrm>
        </p:spPr>
        <p:txBody>
          <a:bodyPr/>
          <a:lstStyle/>
          <a:p>
            <a:r>
              <a:rPr lang="de-CH" dirty="0"/>
              <a:t>Data Science Platform - MLFlow Adaption</a:t>
            </a:r>
          </a:p>
        </p:txBody>
      </p:sp>
      <p:sp>
        <p:nvSpPr>
          <p:cNvPr id="4" name="Fußzeilenplatzhalter 3"/>
          <p:cNvSpPr>
            <a:spLocks noGrp="1"/>
          </p:cNvSpPr>
          <p:nvPr>
            <p:ph type="ftr" sz="quarter" idx="10"/>
          </p:nvPr>
        </p:nvSpPr>
        <p:spPr/>
        <p:txBody>
          <a:bodyPr/>
          <a:lstStyle/>
          <a:p>
            <a:pPr>
              <a:defRPr/>
            </a:pPr>
            <a:r>
              <a:rPr lang="en-US" b="1" dirty="0">
                <a:solidFill>
                  <a:srgbClr val="5F7800">
                    <a:lumMod val="75000"/>
                  </a:srgbClr>
                </a:solidFill>
              </a:rPr>
              <a:t>Classification: INTERNAL USE ONLY</a:t>
            </a:r>
          </a:p>
        </p:txBody>
      </p:sp>
    </p:spTree>
    <p:extLst>
      <p:ext uri="{BB962C8B-B14F-4D97-AF65-F5344CB8AC3E}">
        <p14:creationId xmlns:p14="http://schemas.microsoft.com/office/powerpoint/2010/main" val="4145913414"/>
      </p:ext>
    </p:extLst>
  </p:cSld>
  <p:clrMapOvr>
    <a:overrideClrMapping bg1="lt1" tx1="dk1" bg2="lt2" tx2="dk2" accent1="accent1" accent2="accent2" accent3="accent3" accent4="accent4" accent5="accent5" accent6="accent6" hlink="hlink" folHlink="folHlink"/>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056217" y="6458411"/>
            <a:ext cx="7670800" cy="376238"/>
          </a:xfrm>
        </p:spPr>
        <p:txBody>
          <a:bodyPr/>
          <a:lstStyle/>
          <a:p>
            <a:pPr>
              <a:defRPr/>
            </a:pPr>
            <a:r>
              <a:rPr lang="en-US">
                <a:solidFill>
                  <a:srgbClr val="626469"/>
                </a:solidFill>
              </a:rPr>
              <a:t>Classification: INTERNAL USE ONLY</a:t>
            </a:r>
            <a:endParaRPr lang="en-US" dirty="0">
              <a:solidFill>
                <a:srgbClr val="626469"/>
              </a:solidFill>
            </a:endParaRPr>
          </a:p>
        </p:txBody>
      </p:sp>
      <p:pic>
        <p:nvPicPr>
          <p:cNvPr id="5" name="Picture 4"/>
          <p:cNvPicPr>
            <a:picLocks noChangeAspect="1"/>
          </p:cNvPicPr>
          <p:nvPr/>
        </p:nvPicPr>
        <p:blipFill>
          <a:blip r:embed="rId2"/>
          <a:stretch>
            <a:fillRect/>
          </a:stretch>
        </p:blipFill>
        <p:spPr>
          <a:xfrm>
            <a:off x="3474720" y="0"/>
            <a:ext cx="4745736" cy="6159871"/>
          </a:xfrm>
          <a:prstGeom prst="rect">
            <a:avLst/>
          </a:prstGeom>
        </p:spPr>
      </p:pic>
    </p:spTree>
    <p:extLst>
      <p:ext uri="{BB962C8B-B14F-4D97-AF65-F5344CB8AC3E}">
        <p14:creationId xmlns:p14="http://schemas.microsoft.com/office/powerpoint/2010/main" val="343827355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a:xfrm>
            <a:off x="497417" y="804672"/>
            <a:ext cx="11258509" cy="5140500"/>
          </a:xfrm>
        </p:spPr>
        <p:txBody>
          <a:bodyPr/>
          <a:lstStyle/>
          <a:p>
            <a:pPr marL="0" indent="0">
              <a:buNone/>
            </a:pPr>
            <a:r>
              <a:rPr lang="en-US" dirty="0"/>
              <a:t>This Session</a:t>
            </a:r>
          </a:p>
          <a:p>
            <a:r>
              <a:rPr lang="en-US" dirty="0"/>
              <a:t>Model Training and Logging</a:t>
            </a:r>
          </a:p>
          <a:p>
            <a:r>
              <a:rPr lang="en-US" dirty="0"/>
              <a:t>General CLI commands</a:t>
            </a:r>
          </a:p>
          <a:p>
            <a:r>
              <a:rPr lang="sv-SE" dirty="0"/>
              <a:t>Serving Models (via Amazon SageMaker)</a:t>
            </a:r>
          </a:p>
          <a:p>
            <a:r>
              <a:rPr lang="sv-SE" dirty="0"/>
              <a:t>Project (cookiecutter)</a:t>
            </a:r>
          </a:p>
          <a:p>
            <a:pPr marL="0" indent="0">
              <a:buNone/>
            </a:pPr>
            <a:endParaRPr lang="en-US" dirty="0"/>
          </a:p>
          <a:p>
            <a:pPr marL="0" indent="0">
              <a:buNone/>
            </a:pPr>
            <a:r>
              <a:rPr lang="en-US" dirty="0"/>
              <a:t>Next Session</a:t>
            </a:r>
          </a:p>
          <a:p>
            <a:r>
              <a:rPr lang="en-US" dirty="0" err="1"/>
              <a:t>mlflow</a:t>
            </a:r>
            <a:r>
              <a:rPr lang="en-US" dirty="0"/>
              <a:t> and R</a:t>
            </a:r>
          </a:p>
          <a:p>
            <a:r>
              <a:rPr lang="en-US" dirty="0"/>
              <a:t>CLI and Building Docker Images</a:t>
            </a:r>
            <a:endParaRPr lang="sv-SE" dirty="0"/>
          </a:p>
          <a:p>
            <a:r>
              <a:rPr lang="en-US" dirty="0"/>
              <a:t>Multistep pipeline</a:t>
            </a:r>
          </a:p>
          <a:p>
            <a:r>
              <a:rPr lang="en-US" dirty="0"/>
              <a:t>Hyperparam Tuning</a:t>
            </a:r>
          </a:p>
          <a:p>
            <a:r>
              <a:rPr lang="en-US" dirty="0" err="1"/>
              <a:t>mlflow</a:t>
            </a:r>
            <a:r>
              <a:rPr lang="en-US" dirty="0"/>
              <a:t> Staging API– version control (</a:t>
            </a:r>
            <a:r>
              <a:rPr lang="en-US" dirty="0" err="1"/>
              <a:t>Gitlab</a:t>
            </a:r>
            <a:r>
              <a:rPr lang="en-US" dirty="0"/>
              <a:t>)</a:t>
            </a:r>
          </a:p>
          <a:p>
            <a:r>
              <a:rPr lang="sv-SE" dirty="0"/>
              <a:t>Everything above from IDE on laptop (PyCharm,Vscode)</a:t>
            </a:r>
          </a:p>
          <a:p>
            <a:endParaRPr lang="en-US" dirty="0"/>
          </a:p>
        </p:txBody>
      </p:sp>
      <p:sp>
        <p:nvSpPr>
          <p:cNvPr id="4" name="Footer Placeholder 3"/>
          <p:cNvSpPr>
            <a:spLocks noGrp="1"/>
          </p:cNvSpPr>
          <p:nvPr>
            <p:ph type="ftr" sz="quarter" idx="10"/>
          </p:nvPr>
        </p:nvSpPr>
        <p:spPr/>
        <p:txBody>
          <a:bodyPr/>
          <a:lstStyle/>
          <a:p>
            <a:pPr>
              <a:defRPr/>
            </a:pPr>
            <a:r>
              <a:rPr lang="en-US">
                <a:solidFill>
                  <a:srgbClr val="626469"/>
                </a:solidFill>
              </a:rPr>
              <a:t>Classification: INTERNAL USE ONLY</a:t>
            </a:r>
            <a:endParaRPr lang="en-US" dirty="0">
              <a:solidFill>
                <a:srgbClr val="626469"/>
              </a:solidFill>
            </a:endParaRPr>
          </a:p>
        </p:txBody>
      </p:sp>
    </p:spTree>
    <p:extLst>
      <p:ext uri="{BB962C8B-B14F-4D97-AF65-F5344CB8AC3E}">
        <p14:creationId xmlns:p14="http://schemas.microsoft.com/office/powerpoint/2010/main" val="2253455574"/>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312" y="91440"/>
            <a:ext cx="11545615" cy="5853732"/>
          </a:xfrm>
        </p:spPr>
        <p:txBody>
          <a:bodyPr/>
          <a:lstStyle/>
          <a:p>
            <a:pPr marL="0" indent="0">
              <a:lnSpc>
                <a:spcPct val="90000"/>
              </a:lnSpc>
              <a:spcAft>
                <a:spcPct val="0"/>
              </a:spcAft>
              <a:buNone/>
            </a:pPr>
            <a:endParaRPr lang="en-US" sz="1800" b="1" dirty="0">
              <a:solidFill>
                <a:schemeClr val="tx2"/>
              </a:solidFill>
              <a:latin typeface="+mj-lt"/>
              <a:ea typeface="+mj-ea"/>
              <a:cs typeface="+mj-cs"/>
            </a:endParaRPr>
          </a:p>
          <a:p>
            <a:pPr marL="0" indent="0">
              <a:lnSpc>
                <a:spcPct val="90000"/>
              </a:lnSpc>
              <a:spcAft>
                <a:spcPct val="0"/>
              </a:spcAft>
              <a:buNone/>
            </a:pPr>
            <a:endParaRPr lang="en-US" sz="1800" b="1" dirty="0">
              <a:solidFill>
                <a:schemeClr val="tx2"/>
              </a:solidFill>
              <a:latin typeface="+mj-lt"/>
              <a:ea typeface="+mj-ea"/>
              <a:cs typeface="+mj-cs"/>
            </a:endParaRPr>
          </a:p>
          <a:p>
            <a:pPr marL="0" indent="0">
              <a:lnSpc>
                <a:spcPct val="90000"/>
              </a:lnSpc>
              <a:spcAft>
                <a:spcPct val="0"/>
              </a:spcAft>
              <a:buNone/>
            </a:pPr>
            <a:r>
              <a:rPr lang="en-US" sz="1800" b="1" dirty="0">
                <a:solidFill>
                  <a:schemeClr val="tx2"/>
                </a:solidFill>
                <a:latin typeface="+mj-lt"/>
                <a:ea typeface="+mj-ea"/>
                <a:cs typeface="+mj-cs"/>
              </a:rPr>
              <a:t>Help us in …</a:t>
            </a:r>
          </a:p>
          <a:p>
            <a:r>
              <a:rPr lang="en-US" sz="1600" dirty="0"/>
              <a:t>Keep track of experiments runs and results across frameworks.</a:t>
            </a:r>
          </a:p>
          <a:p>
            <a:r>
              <a:rPr lang="en-US" sz="1600" dirty="0"/>
              <a:t>Enables quick development of foundational ProductionML pattern with established cloud components - Docker containers, Azure ML, or Amazon SageMaker.</a:t>
            </a:r>
          </a:p>
          <a:p>
            <a:r>
              <a:rPr lang="en-US" sz="1600" dirty="0"/>
              <a:t>Easy </a:t>
            </a:r>
            <a:r>
              <a:rPr lang="en-US" sz="1600" b="1" dirty="0"/>
              <a:t>collaboration</a:t>
            </a:r>
            <a:r>
              <a:rPr lang="en-US" sz="1600" dirty="0"/>
              <a:t> on a remote or local environment for individual or teams</a:t>
            </a:r>
          </a:p>
          <a:p>
            <a:pPr lvl="1"/>
            <a:r>
              <a:rPr lang="en-US" sz="1600" dirty="0"/>
              <a:t>Models that are deployed in an application are often not trained by the same people responsible for the deployment</a:t>
            </a:r>
          </a:p>
          <a:p>
            <a:pPr lvl="1"/>
            <a:r>
              <a:rPr lang="en-US" sz="1600" dirty="0"/>
              <a:t>Handoffs between experimentation, testing, and production deployments are similar, but not identical to approval processes</a:t>
            </a:r>
          </a:p>
          <a:p>
            <a:pPr lvl="1"/>
            <a:r>
              <a:rPr lang="en-US" sz="1600" dirty="0"/>
              <a:t>users can manually request to move a model to a new lifecycle stage (e.g., from Staging to Production), and review or comment on other users’ transition requests.</a:t>
            </a:r>
          </a:p>
          <a:p>
            <a:pPr lvl="1"/>
            <a:r>
              <a:rPr lang="en-US" sz="1600" dirty="0"/>
              <a:t>Model Registry’s API to plug in continuous integration and deployment (CI/CD) tools such as </a:t>
            </a:r>
            <a:r>
              <a:rPr lang="en-US" sz="1600" dirty="0" err="1"/>
              <a:t>gitlab</a:t>
            </a:r>
            <a:r>
              <a:rPr lang="en-US" sz="1600" dirty="0"/>
              <a:t>, </a:t>
            </a:r>
            <a:r>
              <a:rPr lang="en-US" sz="1600" dirty="0" err="1"/>
              <a:t>travis</a:t>
            </a:r>
            <a:endParaRPr lang="en-US" sz="1600" dirty="0"/>
          </a:p>
          <a:p>
            <a:pPr lvl="1"/>
            <a:r>
              <a:rPr lang="en-US" sz="1600" dirty="0"/>
              <a:t>Provides full visibility and enables governance by keeping track of each model’s history and managing who can approve changes to the model’s stages</a:t>
            </a:r>
          </a:p>
          <a:p>
            <a:r>
              <a:rPr lang="en-US" sz="1600" dirty="0"/>
              <a:t>Simplified tracking for ML models means faster time to insights and value</a:t>
            </a:r>
          </a:p>
          <a:p>
            <a:r>
              <a:rPr lang="en-US" sz="1600" dirty="0"/>
              <a:t>Launch of model registry enhances governance and core proposition of model management</a:t>
            </a:r>
          </a:p>
          <a:p>
            <a:endParaRPr lang="en-US" sz="1800" dirty="0"/>
          </a:p>
          <a:p>
            <a:pPr marL="0" indent="0">
              <a:lnSpc>
                <a:spcPct val="90000"/>
              </a:lnSpc>
              <a:spcAft>
                <a:spcPct val="0"/>
              </a:spcAft>
              <a:buNone/>
            </a:pPr>
            <a:r>
              <a:rPr lang="en-US" sz="1800" b="1" dirty="0">
                <a:solidFill>
                  <a:schemeClr val="tx2"/>
                </a:solidFill>
                <a:latin typeface="+mj-lt"/>
                <a:ea typeface="+mj-ea"/>
                <a:cs typeface="+mj-cs"/>
              </a:rPr>
              <a:t>Does not Help us in …</a:t>
            </a:r>
          </a:p>
          <a:p>
            <a:r>
              <a:rPr lang="en-US" sz="1600" dirty="0"/>
              <a:t>No native support for feature engineering, data pipeline development, and pipeline orchestration, meaning it requires other components</a:t>
            </a:r>
          </a:p>
          <a:p>
            <a:endParaRPr lang="en-US" sz="1800" dirty="0"/>
          </a:p>
          <a:p>
            <a:endParaRPr lang="en-US" dirty="0"/>
          </a:p>
        </p:txBody>
      </p:sp>
      <p:sp>
        <p:nvSpPr>
          <p:cNvPr id="4" name="Footer Placeholder 3"/>
          <p:cNvSpPr>
            <a:spLocks noGrp="1"/>
          </p:cNvSpPr>
          <p:nvPr>
            <p:ph type="ftr" sz="quarter" idx="10"/>
          </p:nvPr>
        </p:nvSpPr>
        <p:spPr>
          <a:xfrm>
            <a:off x="1056217" y="6457183"/>
            <a:ext cx="7670800" cy="376238"/>
          </a:xfrm>
        </p:spPr>
        <p:txBody>
          <a:bodyPr/>
          <a:lstStyle/>
          <a:p>
            <a:pPr>
              <a:defRPr/>
            </a:pPr>
            <a:r>
              <a:rPr lang="en-US">
                <a:solidFill>
                  <a:srgbClr val="626469"/>
                </a:solidFill>
              </a:rPr>
              <a:t>Classification: INTERNAL USE ONLY</a:t>
            </a:r>
            <a:endParaRPr lang="en-US" dirty="0">
              <a:solidFill>
                <a:srgbClr val="626469"/>
              </a:solidFill>
            </a:endParaRPr>
          </a:p>
        </p:txBody>
      </p:sp>
    </p:spTree>
    <p:extLst>
      <p:ext uri="{BB962C8B-B14F-4D97-AF65-F5344CB8AC3E}">
        <p14:creationId xmlns:p14="http://schemas.microsoft.com/office/powerpoint/2010/main" val="759820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928"/>
            <a:ext cx="9518651" cy="5230622"/>
          </a:xfrm>
        </p:spPr>
        <p:txBody>
          <a:bodyPr>
            <a:normAutofit/>
          </a:bodyPr>
          <a:lstStyle/>
          <a:p>
            <a:pPr marL="0" indent="0">
              <a:buNone/>
            </a:pPr>
            <a:r>
              <a:rPr lang="en-US" sz="3200" dirty="0">
                <a:solidFill>
                  <a:schemeClr val="tx1">
                    <a:lumMod val="75000"/>
                  </a:schemeClr>
                </a:solidFill>
                <a:latin typeface="Netflix Sans"/>
              </a:rPr>
              <a:t>Thank You !</a:t>
            </a:r>
            <a:endParaRPr lang="en-US" sz="3200" dirty="0"/>
          </a:p>
        </p:txBody>
      </p:sp>
      <p:sp>
        <p:nvSpPr>
          <p:cNvPr id="4" name="Footer Placeholder 3"/>
          <p:cNvSpPr>
            <a:spLocks noGrp="1"/>
          </p:cNvSpPr>
          <p:nvPr>
            <p:ph type="ftr" sz="quarter" idx="10"/>
          </p:nvPr>
        </p:nvSpPr>
        <p:spPr/>
        <p:txBody>
          <a:bodyPr/>
          <a:lstStyle/>
          <a:p>
            <a:pPr>
              <a:defRPr/>
            </a:pPr>
            <a:r>
              <a:rPr lang="en-US"/>
              <a:t>Classification: INTERNAL USE ONLY</a:t>
            </a:r>
          </a:p>
        </p:txBody>
      </p:sp>
      <p:pic>
        <p:nvPicPr>
          <p:cNvPr id="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4" y="4459138"/>
            <a:ext cx="4198937" cy="13384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lease give us your feedb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527" y="2014387"/>
            <a:ext cx="2752725"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30454"/>
      </p:ext>
    </p:extLst>
  </p:cSld>
  <p:clrMapOvr>
    <a:overrideClrMapping bg1="lt1" tx1="dk1" bg2="lt2" tx2="dk2" accent1="accent1" accent2="accent2" accent3="accent3" accent4="accent4" accent5="accent5" accent6="accent6" hlink="hlink" folHlink="folHlink"/>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626469"/>
                </a:solidFill>
              </a:rPr>
              <a:t>Classification: INTERNAL USE ONLY</a:t>
            </a:r>
            <a:endParaRPr lang="en-US" dirty="0">
              <a:solidFill>
                <a:srgbClr val="626469"/>
              </a:solidFill>
            </a:endParaRPr>
          </a:p>
        </p:txBody>
      </p:sp>
      <p:pic>
        <p:nvPicPr>
          <p:cNvPr id="1026" name="Picture 2" descr="MLflow Component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7457" y="801116"/>
            <a:ext cx="5845395" cy="29204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97268" y="962144"/>
            <a:ext cx="4396740" cy="1545038"/>
          </a:xfrm>
          <a:prstGeom prst="rect">
            <a:avLst/>
          </a:prstGeom>
        </p:spPr>
        <p:txBody>
          <a:bodyPr wrap="square">
            <a:spAutoFit/>
          </a:bodyPr>
          <a:lstStyle/>
          <a:p>
            <a:pPr defTabSz="957263" fontAlgn="base">
              <a:lnSpc>
                <a:spcPct val="90000"/>
              </a:lnSpc>
              <a:spcBef>
                <a:spcPct val="0"/>
              </a:spcBef>
              <a:spcAft>
                <a:spcPct val="0"/>
              </a:spcAft>
              <a:buClr>
                <a:schemeClr val="tx2"/>
              </a:buClr>
            </a:pPr>
            <a:r>
              <a:rPr lang="en-US" sz="1600" b="1" dirty="0">
                <a:solidFill>
                  <a:schemeClr val="tx2"/>
                </a:solidFill>
                <a:latin typeface="+mj-lt"/>
                <a:ea typeface="+mj-ea"/>
                <a:cs typeface="+mj-cs"/>
              </a:rPr>
              <a:t>Experiment Management :</a:t>
            </a:r>
          </a:p>
          <a:p>
            <a:pPr marL="285750" indent="-285750">
              <a:buFont typeface="Arial" panose="020B0604020202020204" pitchFamily="34" charset="0"/>
              <a:buChar char="•"/>
            </a:pPr>
            <a:r>
              <a:rPr lang="en-US" sz="1600" dirty="0"/>
              <a:t>Reproducible Experiments</a:t>
            </a:r>
          </a:p>
          <a:p>
            <a:pPr marL="285750" indent="-285750">
              <a:buFont typeface="Arial" panose="020B0604020202020204" pitchFamily="34" charset="0"/>
              <a:buChar char="•"/>
            </a:pPr>
            <a:r>
              <a:rPr lang="en-US" sz="1600" dirty="0"/>
              <a:t>Compare Experiments </a:t>
            </a:r>
          </a:p>
          <a:p>
            <a:pPr marL="285750" indent="-285750">
              <a:buFont typeface="Arial" panose="020B0604020202020204" pitchFamily="34" charset="0"/>
              <a:buChar char="•"/>
            </a:pPr>
            <a:r>
              <a:rPr lang="en-US" sz="1600" dirty="0"/>
              <a:t>Fine Tune Previous Experiment</a:t>
            </a:r>
          </a:p>
          <a:p>
            <a:pPr marL="285750" indent="-285750">
              <a:buFont typeface="Arial" panose="020B0604020202020204" pitchFamily="34" charset="0"/>
              <a:buChar char="•"/>
            </a:pPr>
            <a:r>
              <a:rPr lang="en-US" sz="1600" dirty="0"/>
              <a:t>Share data , parameters or metrics </a:t>
            </a:r>
          </a:p>
          <a:p>
            <a:pPr marL="285750" indent="-285750">
              <a:buFont typeface="Arial" panose="020B0604020202020204" pitchFamily="34" charset="0"/>
              <a:buChar char="•"/>
            </a:pPr>
            <a:r>
              <a:rPr lang="en-US" sz="1600" dirty="0"/>
              <a:t>Deploy trained models</a:t>
            </a:r>
          </a:p>
        </p:txBody>
      </p:sp>
      <p:pic>
        <p:nvPicPr>
          <p:cNvPr id="16" name="Picture 15"/>
          <p:cNvPicPr>
            <a:picLocks noChangeAspect="1"/>
          </p:cNvPicPr>
          <p:nvPr/>
        </p:nvPicPr>
        <p:blipFill>
          <a:blip r:embed="rId3"/>
          <a:stretch>
            <a:fillRect/>
          </a:stretch>
        </p:blipFill>
        <p:spPr>
          <a:xfrm>
            <a:off x="7097268" y="3721607"/>
            <a:ext cx="3086100" cy="2371725"/>
          </a:xfrm>
          <a:prstGeom prst="rect">
            <a:avLst/>
          </a:prstGeom>
        </p:spPr>
      </p:pic>
      <p:sp>
        <p:nvSpPr>
          <p:cNvPr id="17" name="Rectangle 16"/>
          <p:cNvSpPr/>
          <p:nvPr/>
        </p:nvSpPr>
        <p:spPr>
          <a:xfrm>
            <a:off x="2514600" y="4289176"/>
            <a:ext cx="3773424" cy="1545038"/>
          </a:xfrm>
          <a:prstGeom prst="rect">
            <a:avLst/>
          </a:prstGeom>
        </p:spPr>
        <p:txBody>
          <a:bodyPr wrap="square">
            <a:spAutoFit/>
          </a:bodyPr>
          <a:lstStyle/>
          <a:p>
            <a:pPr defTabSz="957263" fontAlgn="base">
              <a:lnSpc>
                <a:spcPct val="90000"/>
              </a:lnSpc>
              <a:spcBef>
                <a:spcPct val="0"/>
              </a:spcBef>
              <a:spcAft>
                <a:spcPct val="0"/>
              </a:spcAft>
              <a:buClr>
                <a:schemeClr val="tx2"/>
              </a:buClr>
            </a:pPr>
            <a:r>
              <a:rPr lang="en-US" sz="1600" b="1" dirty="0">
                <a:solidFill>
                  <a:schemeClr val="tx2"/>
                </a:solidFill>
                <a:latin typeface="+mj-lt"/>
                <a:ea typeface="+mj-ea"/>
                <a:cs typeface="+mj-cs"/>
              </a:rPr>
              <a:t>Model Management :</a:t>
            </a:r>
          </a:p>
          <a:p>
            <a:pPr marL="285750" lvl="3" indent="-285750">
              <a:buFont typeface="Arial" panose="020B0604020202020204" pitchFamily="34" charset="0"/>
              <a:buChar char="•"/>
            </a:pPr>
            <a:r>
              <a:rPr lang="en-US" sz="1600" dirty="0"/>
              <a:t>Central Repository</a:t>
            </a:r>
          </a:p>
          <a:p>
            <a:pPr marL="285750" indent="-285750">
              <a:buFont typeface="Arial" panose="020B0604020202020204" pitchFamily="34" charset="0"/>
              <a:buChar char="•"/>
            </a:pPr>
            <a:r>
              <a:rPr lang="en-US" sz="1600" dirty="0"/>
              <a:t>Model Versioning</a:t>
            </a:r>
          </a:p>
          <a:p>
            <a:pPr marL="285750" indent="-285750">
              <a:buFont typeface="Arial" panose="020B0604020202020204" pitchFamily="34" charset="0"/>
              <a:buChar char="•"/>
            </a:pPr>
            <a:r>
              <a:rPr lang="en-US" sz="1600" dirty="0"/>
              <a:t>Model Stage </a:t>
            </a:r>
          </a:p>
          <a:p>
            <a:pPr marL="285750" indent="-285750">
              <a:buFont typeface="Arial" panose="020B0604020202020204" pitchFamily="34" charset="0"/>
              <a:buChar char="•"/>
            </a:pPr>
            <a:r>
              <a:rPr lang="en-US" sz="1600" dirty="0"/>
              <a:t>Model Stage Transition</a:t>
            </a:r>
          </a:p>
          <a:p>
            <a:pPr marL="285750" indent="-285750">
              <a:buFont typeface="Arial" panose="020B0604020202020204" pitchFamily="34" charset="0"/>
              <a:buChar char="•"/>
            </a:pPr>
            <a:r>
              <a:rPr lang="en-US" sz="1600" dirty="0"/>
              <a:t>CI/CD Workflow Integration</a:t>
            </a:r>
          </a:p>
        </p:txBody>
      </p:sp>
    </p:spTree>
    <p:extLst>
      <p:ext uri="{BB962C8B-B14F-4D97-AF65-F5344CB8AC3E}">
        <p14:creationId xmlns:p14="http://schemas.microsoft.com/office/powerpoint/2010/main" val="140081451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 </a:t>
            </a:r>
            <a:r>
              <a:rPr lang="en-US" b="0" dirty="0"/>
              <a:t>API to  log parameters, code, and results in machine learning experiments and compare them using an interactive UI</a:t>
            </a:r>
            <a:br>
              <a:rPr lang="en-US" dirty="0"/>
            </a:br>
            <a:endParaRPr lang="en-US" dirty="0"/>
          </a:p>
        </p:txBody>
      </p:sp>
      <p:sp>
        <p:nvSpPr>
          <p:cNvPr id="4" name="Footer Placeholder 3"/>
          <p:cNvSpPr>
            <a:spLocks noGrp="1"/>
          </p:cNvSpPr>
          <p:nvPr>
            <p:ph type="ftr" sz="quarter" idx="10"/>
          </p:nvPr>
        </p:nvSpPr>
        <p:spPr/>
        <p:txBody>
          <a:bodyPr/>
          <a:lstStyle/>
          <a:p>
            <a:pPr>
              <a:defRPr/>
            </a:pPr>
            <a:r>
              <a:rPr lang="en-US">
                <a:solidFill>
                  <a:srgbClr val="626469"/>
                </a:solidFill>
              </a:rPr>
              <a:t>Classification: INTERNAL USE ONLY</a:t>
            </a:r>
            <a:endParaRPr lang="en-US" dirty="0">
              <a:solidFill>
                <a:srgbClr val="626469"/>
              </a:solidFill>
            </a:endParaRPr>
          </a:p>
        </p:txBody>
      </p:sp>
      <p:pic>
        <p:nvPicPr>
          <p:cNvPr id="5" name="Content Placeholder 4" descr="https://camo.githubusercontent.com/64c9406c27cd556fc3c868e8ccf59cd6fe74ae2b/68747470733a2f2f66696c65732e747261696e696e672e64617461627269636b732e636f6d2f696d616765732f654c6561726e696e672f4d4c2d506172742d342f6d6c666c6f772d747261636b696e672e706e6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11680" y="713408"/>
            <a:ext cx="5003679" cy="18828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7418" y="2858058"/>
            <a:ext cx="6245352" cy="2369880"/>
          </a:xfrm>
          <a:prstGeom prst="rect">
            <a:avLst/>
          </a:prstGeom>
        </p:spPr>
        <p:txBody>
          <a:bodyPr wrap="square">
            <a:spAutoFit/>
          </a:bodyPr>
          <a:lstStyle/>
          <a:p>
            <a:pPr marL="285750" indent="-285750">
              <a:buFont typeface="Arial" panose="020B0604020202020204" pitchFamily="34" charset="0"/>
              <a:buChar char="•"/>
            </a:pPr>
            <a:r>
              <a:rPr lang="en-US" sz="1600" dirty="0">
                <a:ln w="0"/>
                <a:solidFill>
                  <a:schemeClr val="accent1"/>
                </a:solidFill>
                <a:effectLst>
                  <a:outerShdw blurRad="38100" dist="25400" dir="5400000" algn="ctr" rotWithShape="0">
                    <a:srgbClr val="6E747A">
                      <a:alpha val="43000"/>
                    </a:srgbClr>
                  </a:outerShdw>
                </a:effectLst>
              </a:rPr>
              <a:t>Parameters </a:t>
            </a:r>
            <a:r>
              <a:rPr lang="en-US" sz="1600" dirty="0"/>
              <a:t>: key value inputs to our code</a:t>
            </a:r>
          </a:p>
          <a:p>
            <a:pPr marL="285750" indent="-285750">
              <a:buFont typeface="Arial" panose="020B0604020202020204" pitchFamily="34" charset="0"/>
              <a:buChar char="•"/>
            </a:pPr>
            <a:r>
              <a:rPr lang="en-US" sz="1600" dirty="0">
                <a:ln w="0"/>
                <a:solidFill>
                  <a:schemeClr val="accent1"/>
                </a:solidFill>
                <a:effectLst>
                  <a:outerShdw blurRad="38100" dist="25400" dir="5400000" algn="ctr" rotWithShape="0">
                    <a:srgbClr val="6E747A">
                      <a:alpha val="43000"/>
                    </a:srgbClr>
                  </a:outerShdw>
                </a:effectLst>
              </a:rPr>
              <a:t>Metrics</a:t>
            </a:r>
            <a:r>
              <a:rPr lang="en-US" sz="1600" dirty="0"/>
              <a:t>: numeric values which can update over time(for example to track how your model’s loss function is converging)</a:t>
            </a:r>
          </a:p>
          <a:p>
            <a:pPr marL="285750" indent="-285750">
              <a:buFont typeface="Arial" panose="020B0604020202020204" pitchFamily="34" charset="0"/>
              <a:buChar char="•"/>
            </a:pPr>
            <a:r>
              <a:rPr lang="en-US" sz="1600" dirty="0">
                <a:ln w="0"/>
                <a:solidFill>
                  <a:schemeClr val="accent1"/>
                </a:solidFill>
                <a:effectLst>
                  <a:outerShdw blurRad="38100" dist="25400" dir="5400000" algn="ctr" rotWithShape="0">
                    <a:srgbClr val="6E747A">
                      <a:alpha val="43000"/>
                    </a:srgbClr>
                  </a:outerShdw>
                </a:effectLst>
              </a:rPr>
              <a:t>Artifacts</a:t>
            </a:r>
            <a:r>
              <a:rPr lang="en-US" sz="1600" dirty="0"/>
              <a:t>: models , arbitrary files( you can record images, data files (for example, a Parquet file))</a:t>
            </a:r>
          </a:p>
          <a:p>
            <a:pPr marL="285750" indent="-285750">
              <a:buFont typeface="Arial" panose="020B0604020202020204" pitchFamily="34" charset="0"/>
              <a:buChar char="•"/>
            </a:pPr>
            <a:r>
              <a:rPr lang="en-US" sz="1600" dirty="0">
                <a:ln w="0"/>
                <a:solidFill>
                  <a:schemeClr val="accent1"/>
                </a:solidFill>
                <a:effectLst>
                  <a:outerShdw blurRad="38100" dist="25400" dir="5400000" algn="ctr" rotWithShape="0">
                    <a:srgbClr val="6E747A">
                      <a:alpha val="43000"/>
                    </a:srgbClr>
                  </a:outerShdw>
                </a:effectLst>
              </a:rPr>
              <a:t>Tags</a:t>
            </a:r>
            <a:r>
              <a:rPr lang="en-US" sz="1600" dirty="0"/>
              <a:t>: info about the run metadata</a:t>
            </a:r>
          </a:p>
          <a:p>
            <a:pPr marL="285750" indent="-285750">
              <a:buFont typeface="Arial" panose="020B0604020202020204" pitchFamily="34" charset="0"/>
              <a:buChar char="•"/>
            </a:pPr>
            <a:r>
              <a:rPr lang="en-US" sz="1600" dirty="0">
                <a:ln w="0"/>
                <a:solidFill>
                  <a:schemeClr val="accent1"/>
                </a:solidFill>
                <a:effectLst>
                  <a:outerShdw blurRad="38100" dist="25400" dir="5400000" algn="ctr" rotWithShape="0">
                    <a:srgbClr val="6E747A">
                      <a:alpha val="43000"/>
                    </a:srgbClr>
                  </a:outerShdw>
                </a:effectLst>
              </a:rPr>
              <a:t>Source</a:t>
            </a:r>
            <a:r>
              <a:rPr lang="en-US" sz="1600" dirty="0"/>
              <a:t>: what code ran , project name</a:t>
            </a:r>
          </a:p>
          <a:p>
            <a:pPr marL="285750" indent="-285750">
              <a:buFont typeface="Arial" panose="020B0604020202020204" pitchFamily="34" charset="0"/>
              <a:buChar char="•"/>
            </a:pPr>
            <a:r>
              <a:rPr lang="en-US" dirty="0">
                <a:ln w="0"/>
                <a:solidFill>
                  <a:schemeClr val="accent1"/>
                </a:solidFill>
                <a:effectLst>
                  <a:outerShdw blurRad="38100" dist="25400" dir="5400000" algn="ctr" rotWithShape="0">
                    <a:srgbClr val="6E747A">
                      <a:alpha val="43000"/>
                    </a:srgbClr>
                  </a:outerShdw>
                </a:effectLst>
              </a:rPr>
              <a:t>Version</a:t>
            </a:r>
            <a:r>
              <a:rPr lang="en-US" dirty="0"/>
              <a:t>: </a:t>
            </a:r>
            <a:r>
              <a:rPr lang="en-US" dirty="0" err="1"/>
              <a:t>git</a:t>
            </a:r>
            <a:r>
              <a:rPr lang="en-US" dirty="0"/>
              <a:t> version</a:t>
            </a:r>
          </a:p>
          <a:p>
            <a:r>
              <a:rPr lang="en-US" dirty="0"/>
              <a:t>And also </a:t>
            </a:r>
            <a:r>
              <a:rPr lang="en-US" sz="1600" dirty="0">
                <a:ln w="0"/>
                <a:solidFill>
                  <a:schemeClr val="accent1"/>
                </a:solidFill>
                <a:effectLst>
                  <a:outerShdw blurRad="38100" dist="25400" dir="5400000" algn="ctr" rotWithShape="0">
                    <a:srgbClr val="6E747A">
                      <a:alpha val="43000"/>
                    </a:srgbClr>
                  </a:outerShdw>
                </a:effectLst>
              </a:rPr>
              <a:t>Start &amp; End Time</a:t>
            </a:r>
          </a:p>
        </p:txBody>
      </p:sp>
      <p:pic>
        <p:nvPicPr>
          <p:cNvPr id="12" name="Picture 11"/>
          <p:cNvPicPr>
            <a:picLocks noChangeAspect="1"/>
          </p:cNvPicPr>
          <p:nvPr/>
        </p:nvPicPr>
        <p:blipFill>
          <a:blip r:embed="rId3"/>
          <a:stretch>
            <a:fillRect/>
          </a:stretch>
        </p:blipFill>
        <p:spPr>
          <a:xfrm>
            <a:off x="7027662" y="88900"/>
            <a:ext cx="4741005" cy="2735376"/>
          </a:xfrm>
          <a:prstGeom prst="rect">
            <a:avLst/>
          </a:prstGeom>
        </p:spPr>
      </p:pic>
      <p:sp>
        <p:nvSpPr>
          <p:cNvPr id="13" name="Rectangle 12"/>
          <p:cNvSpPr/>
          <p:nvPr/>
        </p:nvSpPr>
        <p:spPr>
          <a:xfrm>
            <a:off x="6967420" y="2866718"/>
            <a:ext cx="5003012" cy="830997"/>
          </a:xfrm>
          <a:prstGeom prst="rect">
            <a:avLst/>
          </a:prstGeom>
        </p:spPr>
        <p:txBody>
          <a:bodyPr wrap="square">
            <a:spAutoFit/>
          </a:bodyPr>
          <a:lstStyle/>
          <a:p>
            <a:pPr algn="just"/>
            <a:r>
              <a:rPr lang="en-US" sz="1200" dirty="0"/>
              <a:t>Logging functions need to be associated with a particular run. The best way to get everything into a single run is specifying the start of the run at the start of the main function (or some other calling function) and end of the run at the end of the main function.</a:t>
            </a:r>
          </a:p>
        </p:txBody>
      </p:sp>
      <p:pic>
        <p:nvPicPr>
          <p:cNvPr id="14" name="Picture 13"/>
          <p:cNvPicPr>
            <a:picLocks noChangeAspect="1"/>
          </p:cNvPicPr>
          <p:nvPr/>
        </p:nvPicPr>
        <p:blipFill>
          <a:blip r:embed="rId4"/>
          <a:stretch>
            <a:fillRect/>
          </a:stretch>
        </p:blipFill>
        <p:spPr>
          <a:xfrm>
            <a:off x="6903412" y="3734291"/>
            <a:ext cx="5130405" cy="2371013"/>
          </a:xfrm>
          <a:prstGeom prst="rect">
            <a:avLst/>
          </a:prstGeom>
        </p:spPr>
      </p:pic>
    </p:spTree>
    <p:extLst>
      <p:ext uri="{BB962C8B-B14F-4D97-AF65-F5344CB8AC3E}">
        <p14:creationId xmlns:p14="http://schemas.microsoft.com/office/powerpoint/2010/main" val="29704312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logging …</a:t>
            </a:r>
          </a:p>
        </p:txBody>
      </p:sp>
      <p:sp>
        <p:nvSpPr>
          <p:cNvPr id="3" name="Content Placeholder 2"/>
          <p:cNvSpPr>
            <a:spLocks noGrp="1"/>
          </p:cNvSpPr>
          <p:nvPr>
            <p:ph idx="1"/>
          </p:nvPr>
        </p:nvSpPr>
        <p:spPr>
          <a:xfrm>
            <a:off x="497417" y="901700"/>
            <a:ext cx="11258509" cy="5043472"/>
          </a:xfrm>
        </p:spPr>
        <p:txBody>
          <a:bodyPr/>
          <a:lstStyle/>
          <a:p>
            <a:pPr marL="0" indent="0">
              <a:buNone/>
            </a:pPr>
            <a:r>
              <a:rPr lang="en-US" dirty="0"/>
              <a:t>Automatic logging allows you to log metrics, parameters, and models without the need for explicit log statements, and is currently supported for:</a:t>
            </a:r>
          </a:p>
          <a:p>
            <a:pPr defTabSz="914400">
              <a:buFont typeface="Arial" panose="020B0604020202020204" pitchFamily="34" charset="0"/>
              <a:buChar char="•"/>
            </a:pPr>
            <a:r>
              <a:rPr lang="en-US" sz="1600" kern="1200" dirty="0" err="1">
                <a:ln w="0"/>
                <a:solidFill>
                  <a:schemeClr val="accent1"/>
                </a:solidFill>
                <a:effectLst>
                  <a:outerShdw blurRad="38100" dist="25400" dir="5400000" algn="ctr" rotWithShape="0">
                    <a:srgbClr val="6E747A">
                      <a:alpha val="43000"/>
                    </a:srgbClr>
                  </a:outerShdw>
                </a:effectLst>
              </a:rPr>
              <a:t>TensorFlow</a:t>
            </a:r>
            <a:r>
              <a:rPr lang="en-US" sz="1600" kern="1200" dirty="0">
                <a:ln w="0"/>
                <a:solidFill>
                  <a:schemeClr val="accent1"/>
                </a:solidFill>
                <a:effectLst>
                  <a:outerShdw blurRad="38100" dist="25400" dir="5400000" algn="ctr" rotWithShape="0">
                    <a:srgbClr val="6E747A">
                      <a:alpha val="43000"/>
                    </a:srgbClr>
                  </a:outerShdw>
                </a:effectLst>
              </a:rPr>
              <a:t> and </a:t>
            </a:r>
            <a:r>
              <a:rPr lang="en-US" sz="1600" kern="1200" dirty="0" err="1">
                <a:ln w="0"/>
                <a:solidFill>
                  <a:schemeClr val="accent1"/>
                </a:solidFill>
                <a:effectLst>
                  <a:outerShdw blurRad="38100" dist="25400" dir="5400000" algn="ctr" rotWithShape="0">
                    <a:srgbClr val="6E747A">
                      <a:alpha val="43000"/>
                    </a:srgbClr>
                  </a:outerShdw>
                </a:effectLst>
              </a:rPr>
              <a:t>Keras</a:t>
            </a:r>
            <a:r>
              <a:rPr lang="en-US" sz="1600" kern="1200" dirty="0">
                <a:ln w="0"/>
                <a:solidFill>
                  <a:schemeClr val="accent1"/>
                </a:solidFill>
                <a:effectLst>
                  <a:outerShdw blurRad="38100" dist="25400" dir="5400000" algn="ctr" rotWithShape="0">
                    <a:srgbClr val="6E747A">
                      <a:alpha val="43000"/>
                    </a:srgbClr>
                  </a:outerShdw>
                </a:effectLst>
              </a:rPr>
              <a:t> (experimental)</a:t>
            </a:r>
          </a:p>
          <a:p>
            <a:pPr defTabSz="914400">
              <a:buFont typeface="Arial" panose="020B0604020202020204" pitchFamily="34" charset="0"/>
              <a:buChar char="•"/>
            </a:pPr>
            <a:r>
              <a:rPr lang="en-US" sz="1600" kern="1200" dirty="0">
                <a:ln w="0"/>
                <a:solidFill>
                  <a:schemeClr val="accent1"/>
                </a:solidFill>
                <a:effectLst>
                  <a:outerShdw blurRad="38100" dist="25400" dir="5400000" algn="ctr" rotWithShape="0">
                    <a:srgbClr val="6E747A">
                      <a:alpha val="43000"/>
                    </a:srgbClr>
                  </a:outerShdw>
                </a:effectLst>
              </a:rPr>
              <a:t>Gluon (experimental)</a:t>
            </a:r>
          </a:p>
          <a:p>
            <a:pPr defTabSz="914400">
              <a:buFont typeface="Arial" panose="020B0604020202020204" pitchFamily="34" charset="0"/>
              <a:buChar char="•"/>
            </a:pPr>
            <a:r>
              <a:rPr lang="en-US" sz="1600" kern="1200" dirty="0" err="1">
                <a:ln w="0"/>
                <a:solidFill>
                  <a:schemeClr val="accent1"/>
                </a:solidFill>
                <a:effectLst>
                  <a:outerShdw blurRad="38100" dist="25400" dir="5400000" algn="ctr" rotWithShape="0">
                    <a:srgbClr val="6E747A">
                      <a:alpha val="43000"/>
                    </a:srgbClr>
                  </a:outerShdw>
                </a:effectLst>
              </a:rPr>
              <a:t>XGBoost</a:t>
            </a:r>
            <a:r>
              <a:rPr lang="en-US" sz="1600" kern="1200" dirty="0">
                <a:ln w="0"/>
                <a:solidFill>
                  <a:schemeClr val="accent1"/>
                </a:solidFill>
                <a:effectLst>
                  <a:outerShdw blurRad="38100" dist="25400" dir="5400000" algn="ctr" rotWithShape="0">
                    <a:srgbClr val="6E747A">
                      <a:alpha val="43000"/>
                    </a:srgbClr>
                  </a:outerShdw>
                </a:effectLst>
              </a:rPr>
              <a:t> (experimental)</a:t>
            </a:r>
          </a:p>
          <a:p>
            <a:pPr defTabSz="914400">
              <a:buFont typeface="Arial" panose="020B0604020202020204" pitchFamily="34" charset="0"/>
              <a:buChar char="•"/>
            </a:pPr>
            <a:r>
              <a:rPr lang="en-US" sz="1600" kern="1200" dirty="0" err="1">
                <a:ln w="0"/>
                <a:solidFill>
                  <a:schemeClr val="accent1"/>
                </a:solidFill>
                <a:effectLst>
                  <a:outerShdw blurRad="38100" dist="25400" dir="5400000" algn="ctr" rotWithShape="0">
                    <a:srgbClr val="6E747A">
                      <a:alpha val="43000"/>
                    </a:srgbClr>
                  </a:outerShdw>
                </a:effectLst>
              </a:rPr>
              <a:t>LightGBM</a:t>
            </a:r>
            <a:r>
              <a:rPr lang="en-US" sz="1600" kern="1200" dirty="0">
                <a:ln w="0"/>
                <a:solidFill>
                  <a:schemeClr val="accent1"/>
                </a:solidFill>
                <a:effectLst>
                  <a:outerShdw blurRad="38100" dist="25400" dir="5400000" algn="ctr" rotWithShape="0">
                    <a:srgbClr val="6E747A">
                      <a:alpha val="43000"/>
                    </a:srgbClr>
                  </a:outerShdw>
                </a:effectLst>
              </a:rPr>
              <a:t> (experimental)</a:t>
            </a:r>
          </a:p>
          <a:p>
            <a:pPr defTabSz="914400">
              <a:buFont typeface="Arial" panose="020B0604020202020204" pitchFamily="34" charset="0"/>
              <a:buChar char="•"/>
            </a:pPr>
            <a:r>
              <a:rPr lang="en-US" sz="1600" kern="1200" dirty="0">
                <a:ln w="0"/>
                <a:solidFill>
                  <a:schemeClr val="accent1"/>
                </a:solidFill>
                <a:effectLst>
                  <a:outerShdw blurRad="38100" dist="25400" dir="5400000" algn="ctr" rotWithShape="0">
                    <a:srgbClr val="6E747A">
                      <a:alpha val="43000"/>
                    </a:srgbClr>
                  </a:outerShdw>
                </a:effectLst>
              </a:rPr>
              <a:t>Spark (experimental)</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solidFill>
                  <a:srgbClr val="626469"/>
                </a:solidFill>
              </a:rPr>
              <a:t>Classification: INTERNAL USE ONLY</a:t>
            </a:r>
            <a:endParaRPr lang="en-US" dirty="0">
              <a:solidFill>
                <a:srgbClr val="626469"/>
              </a:solidFill>
            </a:endParaRPr>
          </a:p>
        </p:txBody>
      </p:sp>
      <p:pic>
        <p:nvPicPr>
          <p:cNvPr id="5" name="Picture 3"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0856" y="1591056"/>
            <a:ext cx="7201726" cy="33391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497416" y="3152900"/>
            <a:ext cx="4362111" cy="278537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eaLnBrk="0" fontAlgn="base" hangingPunct="0">
              <a:spcBef>
                <a:spcPct val="0"/>
              </a:spcBef>
              <a:spcAft>
                <a:spcPct val="0"/>
              </a:spcAft>
            </a:pPr>
            <a:r>
              <a:rPr lang="en-US" sz="1600" dirty="0"/>
              <a:t>Organizing Runs in Experiments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6A737D"/>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Set the experiment via environment variables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export MLFLOW_EXPERIMENT_NAME=fraud-detection </a:t>
            </a:r>
          </a:p>
          <a:p>
            <a:pPr lvl="0" eaLnBrk="0" fontAlgn="base" hangingPunct="0">
              <a:spcBef>
                <a:spcPct val="0"/>
              </a:spcBef>
              <a:spcAft>
                <a:spcPct val="0"/>
              </a:spcAft>
            </a:pPr>
            <a:r>
              <a:rPr lang="en-US" altLang="en-US" sz="1400" dirty="0" err="1"/>
              <a:t>mlflow</a:t>
            </a:r>
            <a:r>
              <a:rPr lang="en-US" altLang="en-US" sz="1400" dirty="0"/>
              <a:t> experiments create -n </a:t>
            </a:r>
            <a:r>
              <a:rPr lang="en-US" altLang="en-US" sz="1400" dirty="0" err="1"/>
              <a:t>individual_runs</a:t>
            </a:r>
            <a:endParaRPr lang="en-US" altLang="en-US" sz="1400" dirty="0"/>
          </a:p>
          <a:p>
            <a:pPr lvl="0" eaLnBrk="0" fontAlgn="base" hangingPunct="0">
              <a:spcBef>
                <a:spcPct val="0"/>
              </a:spcBef>
              <a:spcAft>
                <a:spcPct val="0"/>
              </a:spcAft>
            </a:pPr>
            <a:r>
              <a:rPr lang="en-US" altLang="en-US" sz="1400" dirty="0" err="1"/>
              <a:t>mlflow</a:t>
            </a:r>
            <a:r>
              <a:rPr lang="en-US" altLang="en-US" sz="1400" dirty="0"/>
              <a:t> experiments create -n </a:t>
            </a:r>
            <a:r>
              <a:rPr lang="en-US" altLang="en-US" sz="1400" dirty="0" err="1"/>
              <a:t>hyper_param_runs</a:t>
            </a:r>
            <a:endParaRPr lang="en-US" altLang="en-US" sz="1400" dirty="0"/>
          </a:p>
          <a:p>
            <a:pPr lvl="0" eaLnBrk="0" fontAlgn="base" hangingPunct="0">
              <a:spcBef>
                <a:spcPct val="0"/>
              </a:spcBef>
              <a:spcAft>
                <a:spcPct val="0"/>
              </a:spcAft>
            </a:pPr>
            <a:endParaRPr lang="en-US" altLang="en-US" sz="1400" dirty="0"/>
          </a:p>
          <a:p>
            <a:pPr eaLnBrk="0" fontAlgn="base" hangingPunct="0">
              <a:spcBef>
                <a:spcPct val="0"/>
              </a:spcBef>
              <a:spcAft>
                <a:spcPct val="0"/>
              </a:spcAft>
            </a:pPr>
            <a:r>
              <a:rPr lang="en-US" sz="1600" dirty="0"/>
              <a:t>with the Tracking Service API</a:t>
            </a:r>
          </a:p>
          <a:p>
            <a:pPr lvl="0" eaLnBrk="0" fontAlgn="base" hangingPunct="0">
              <a:spcBef>
                <a:spcPct val="0"/>
              </a:spcBef>
              <a:spcAft>
                <a:spcPct val="0"/>
              </a:spcAft>
            </a:pPr>
            <a:r>
              <a:rPr lang="en-US" altLang="en-US" sz="1400" dirty="0"/>
              <a:t>from  </a:t>
            </a:r>
            <a:r>
              <a:rPr lang="en-US" altLang="en-US" sz="1400" dirty="0" err="1"/>
              <a:t>mlflow.tracking</a:t>
            </a:r>
            <a:r>
              <a:rPr lang="en-US" altLang="en-US" sz="1400" dirty="0"/>
              <a:t> import </a:t>
            </a:r>
            <a:r>
              <a:rPr lang="en-US" altLang="en-US" sz="1400" dirty="0" err="1"/>
              <a:t>MlflowClient</a:t>
            </a:r>
            <a:endParaRPr lang="en-US" altLang="en-US" sz="1400" dirty="0"/>
          </a:p>
          <a:p>
            <a:pPr lvl="0" eaLnBrk="0" fontAlgn="base" hangingPunct="0">
              <a:spcBef>
                <a:spcPct val="0"/>
              </a:spcBef>
              <a:spcAft>
                <a:spcPct val="0"/>
              </a:spcAft>
            </a:pPr>
            <a:endParaRPr lang="en-US" altLang="en-US" sz="1400" dirty="0"/>
          </a:p>
          <a:p>
            <a:pPr lvl="0" eaLnBrk="0" fontAlgn="base" hangingPunct="0">
              <a:spcBef>
                <a:spcPct val="0"/>
              </a:spcBef>
              <a:spcAft>
                <a:spcPct val="0"/>
              </a:spcAft>
            </a:pPr>
            <a:r>
              <a:rPr lang="en-US" altLang="en-US" sz="1400" dirty="0"/>
              <a:t>client = </a:t>
            </a:r>
            <a:r>
              <a:rPr lang="en-US" altLang="en-US" sz="1400" dirty="0" err="1"/>
              <a:t>MlflowClient</a:t>
            </a:r>
            <a:r>
              <a:rPr lang="en-US" altLang="en-US" sz="1400" dirty="0"/>
              <a:t>()</a:t>
            </a:r>
          </a:p>
          <a:p>
            <a:pPr lvl="0" eaLnBrk="0" fontAlgn="base" hangingPunct="0">
              <a:spcBef>
                <a:spcPct val="0"/>
              </a:spcBef>
              <a:spcAft>
                <a:spcPct val="0"/>
              </a:spcAft>
            </a:pPr>
            <a:r>
              <a:rPr lang="en-US" altLang="en-US" sz="1400" dirty="0" err="1"/>
              <a:t>client.create_run</a:t>
            </a:r>
            <a:r>
              <a:rPr lang="en-US" altLang="en-US" sz="1400" dirty="0"/>
              <a:t>(experiments[0].</a:t>
            </a:r>
            <a:r>
              <a:rPr lang="en-US" altLang="en-US" sz="1400" dirty="0" err="1"/>
              <a:t>experiment_id</a:t>
            </a:r>
            <a:r>
              <a:rPr lang="en-US" altLang="en-US" sz="1400" dirty="0"/>
              <a:t>) #)</a:t>
            </a:r>
          </a:p>
        </p:txBody>
      </p:sp>
    </p:spTree>
    <p:extLst>
      <p:ext uri="{BB962C8B-B14F-4D97-AF65-F5344CB8AC3E}">
        <p14:creationId xmlns:p14="http://schemas.microsoft.com/office/powerpoint/2010/main" val="4086965018"/>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18" y="88900"/>
            <a:ext cx="11271249" cy="812800"/>
          </a:xfrm>
        </p:spPr>
        <p:txBody>
          <a:bodyPr wrap="square" anchor="ctr">
            <a:normAutofit/>
          </a:bodyPr>
          <a:lstStyle/>
          <a:p>
            <a:r>
              <a:rPr lang="en-US" dirty="0"/>
              <a:t>Visualization</a:t>
            </a:r>
          </a:p>
        </p:txBody>
      </p:sp>
      <p:sp>
        <p:nvSpPr>
          <p:cNvPr id="4" name="Footer Placeholder 3"/>
          <p:cNvSpPr>
            <a:spLocks noGrp="1"/>
          </p:cNvSpPr>
          <p:nvPr>
            <p:ph type="ftr" sz="quarter" idx="10"/>
          </p:nvPr>
        </p:nvSpPr>
        <p:spPr>
          <a:xfrm>
            <a:off x="1056217" y="6458411"/>
            <a:ext cx="7670800" cy="376238"/>
          </a:xfrm>
        </p:spPr>
        <p:txBody>
          <a:bodyPr wrap="square" anchor="ctr">
            <a:normAutofit/>
          </a:bodyPr>
          <a:lstStyle/>
          <a:p>
            <a:pPr>
              <a:defRPr/>
            </a:pPr>
            <a:r>
              <a:rPr lang="en-US">
                <a:solidFill>
                  <a:srgbClr val="626469"/>
                </a:solidFill>
              </a:rPr>
              <a:t>Classification: INTERNAL USE ONLY</a:t>
            </a:r>
            <a:endParaRPr lang="en-US" dirty="0">
              <a:solidFill>
                <a:srgbClr val="626469"/>
              </a:solidFill>
            </a:endParaRPr>
          </a:p>
        </p:txBody>
      </p:sp>
      <p:pic>
        <p:nvPicPr>
          <p:cNvPr id="22" name="Content Placeholder 21" descr="A picture containing table, boat&#10;&#10;Description automatically generated">
            <a:extLst>
              <a:ext uri="{FF2B5EF4-FFF2-40B4-BE49-F238E27FC236}">
                <a16:creationId xmlns:a16="http://schemas.microsoft.com/office/drawing/2014/main" id="{1AD3858B-EA07-4A63-B32D-8888163DF6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2850" y="2379663"/>
            <a:ext cx="5421313" cy="2401888"/>
          </a:xfrm>
        </p:spPr>
      </p:pic>
      <p:pic>
        <p:nvPicPr>
          <p:cNvPr id="20" name="Content Placeholder 19" descr="A picture containing light, white, room, street&#10;&#10;Description automatically generated">
            <a:extLst>
              <a:ext uri="{FF2B5EF4-FFF2-40B4-BE49-F238E27FC236}">
                <a16:creationId xmlns:a16="http://schemas.microsoft.com/office/drawing/2014/main" id="{EE90E360-C9DA-444A-8ADF-266D87B1F52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7525" y="2379663"/>
            <a:ext cx="5692775" cy="2401888"/>
          </a:xfrm>
        </p:spPr>
      </p:pic>
    </p:spTree>
    <p:extLst>
      <p:ext uri="{BB962C8B-B14F-4D97-AF65-F5344CB8AC3E}">
        <p14:creationId xmlns:p14="http://schemas.microsoft.com/office/powerpoint/2010/main" val="359506703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87" y="45773"/>
            <a:ext cx="10795422" cy="532892"/>
          </a:xfrm>
        </p:spPr>
        <p:txBody>
          <a:bodyPr/>
          <a:lstStyle/>
          <a:p>
            <a:r>
              <a:rPr lang="en-US" dirty="0"/>
              <a:t>Setup</a:t>
            </a:r>
          </a:p>
        </p:txBody>
      </p:sp>
      <p:sp>
        <p:nvSpPr>
          <p:cNvPr id="10" name="Content Placeholder 9"/>
          <p:cNvSpPr>
            <a:spLocks noGrp="1"/>
          </p:cNvSpPr>
          <p:nvPr>
            <p:ph idx="1"/>
          </p:nvPr>
        </p:nvSpPr>
        <p:spPr>
          <a:xfrm>
            <a:off x="347472" y="704088"/>
            <a:ext cx="11408455" cy="5241084"/>
          </a:xfrm>
        </p:spPr>
        <p:txBody>
          <a:bodyPr/>
          <a:lstStyle/>
          <a:p>
            <a:pPr marL="390525" lvl="1" indent="0">
              <a:buNone/>
            </a:pPr>
            <a:r>
              <a:rPr lang="en-US" sz="1400" dirty="0" err="1"/>
              <a:t>conda</a:t>
            </a:r>
            <a:r>
              <a:rPr lang="en-US" sz="1400" dirty="0"/>
              <a:t> create -n </a:t>
            </a:r>
            <a:r>
              <a:rPr lang="en-US" sz="1400" dirty="0" err="1"/>
              <a:t>mlflow_environment</a:t>
            </a:r>
            <a:endParaRPr lang="en-US" sz="1400" dirty="0"/>
          </a:p>
          <a:p>
            <a:pPr marL="390525" lvl="1" indent="0">
              <a:buNone/>
            </a:pPr>
            <a:r>
              <a:rPr lang="en-US" sz="1400" dirty="0" err="1"/>
              <a:t>conda</a:t>
            </a:r>
            <a:r>
              <a:rPr lang="en-US" sz="1400" dirty="0"/>
              <a:t> activate </a:t>
            </a:r>
            <a:r>
              <a:rPr lang="en-US" sz="1400" dirty="0" err="1"/>
              <a:t>mlflow_environment</a:t>
            </a:r>
            <a:endParaRPr lang="en-US" sz="1400" dirty="0"/>
          </a:p>
          <a:p>
            <a:pPr marL="390525" lvl="1" indent="0">
              <a:buNone/>
            </a:pPr>
            <a:r>
              <a:rPr lang="en-US" sz="1400" dirty="0" err="1"/>
              <a:t>conda</a:t>
            </a:r>
            <a:r>
              <a:rPr lang="en-US" sz="1400" dirty="0"/>
              <a:t> install python</a:t>
            </a:r>
            <a:br>
              <a:rPr lang="en-US" sz="1400" dirty="0"/>
            </a:br>
            <a:r>
              <a:rPr lang="en-US" sz="1400" dirty="0"/>
              <a:t>pip install </a:t>
            </a:r>
            <a:r>
              <a:rPr lang="en-US" sz="1400" dirty="0" err="1"/>
              <a:t>mlflow</a:t>
            </a:r>
            <a:br>
              <a:rPr lang="en-US" sz="1400" dirty="0"/>
            </a:br>
            <a:r>
              <a:rPr lang="en-US" sz="1400" dirty="0"/>
              <a:t>pip install </a:t>
            </a:r>
            <a:r>
              <a:rPr lang="en-US" sz="1400" dirty="0" err="1"/>
              <a:t>pysftp</a:t>
            </a:r>
            <a:endParaRPr lang="en-US" sz="1400" dirty="0"/>
          </a:p>
          <a:p>
            <a:pPr marL="390525" lvl="1" indent="0">
              <a:buNone/>
            </a:pPr>
            <a:endParaRPr lang="en-US" sz="1400" dirty="0"/>
          </a:p>
          <a:p>
            <a:pPr marL="0" lvl="1" indent="0">
              <a:buNone/>
            </a:pPr>
            <a:r>
              <a:rPr lang="en-US" sz="1800" dirty="0">
                <a:ea typeface="+mn-ea"/>
                <a:cs typeface="+mn-cs"/>
              </a:rPr>
              <a:t>Tracking Store : </a:t>
            </a:r>
            <a:r>
              <a:rPr lang="en-US" dirty="0"/>
              <a:t> </a:t>
            </a:r>
            <a:r>
              <a:rPr lang="en-US" sz="1600" i="1" dirty="0"/>
              <a:t>file store</a:t>
            </a:r>
            <a:r>
              <a:rPr lang="en-US" sz="1600" dirty="0"/>
              <a:t> and </a:t>
            </a:r>
            <a:r>
              <a:rPr lang="en-US" sz="1600" i="1" dirty="0"/>
              <a:t>database-backed</a:t>
            </a:r>
            <a:r>
              <a:rPr lang="en-US" sz="1600" dirty="0"/>
              <a:t> </a:t>
            </a:r>
            <a:r>
              <a:rPr lang="en-US" sz="1600" i="1" dirty="0"/>
              <a:t>store(for example postgress or SQLite)</a:t>
            </a:r>
          </a:p>
          <a:p>
            <a:pPr marL="0" indent="0">
              <a:buNone/>
            </a:pPr>
            <a:r>
              <a:rPr lang="en-US" sz="1800" dirty="0"/>
              <a:t>Artefact Store</a:t>
            </a:r>
          </a:p>
          <a:p>
            <a:pPr lvl="1" indent="-285750"/>
            <a:r>
              <a:rPr lang="en-US" sz="1400" dirty="0"/>
              <a:t>Amazon S3</a:t>
            </a:r>
          </a:p>
          <a:p>
            <a:pPr lvl="1" indent="-285750"/>
            <a:r>
              <a:rPr lang="en-US" sz="1400" dirty="0"/>
              <a:t>Azure Blob Storage</a:t>
            </a:r>
          </a:p>
          <a:p>
            <a:pPr lvl="1" indent="-285750"/>
            <a:r>
              <a:rPr lang="en-US" sz="1400" dirty="0"/>
              <a:t>Google Cloud Storage</a:t>
            </a:r>
          </a:p>
          <a:p>
            <a:pPr lvl="1" indent="-285750"/>
            <a:r>
              <a:rPr lang="en-US" sz="1400" dirty="0"/>
              <a:t>FTP server</a:t>
            </a:r>
          </a:p>
          <a:p>
            <a:pPr lvl="1" indent="-285750"/>
            <a:r>
              <a:rPr lang="en-US" sz="1400" dirty="0"/>
              <a:t>SFTP Server</a:t>
            </a:r>
          </a:p>
          <a:p>
            <a:pPr lvl="1" indent="-285750"/>
            <a:r>
              <a:rPr lang="en-US" sz="1400" dirty="0"/>
              <a:t>NFS</a:t>
            </a:r>
          </a:p>
          <a:p>
            <a:pPr lvl="1" indent="-285750"/>
            <a:r>
              <a:rPr lang="en-US" sz="1400" dirty="0"/>
              <a:t>HDFS</a:t>
            </a:r>
          </a:p>
          <a:p>
            <a:pPr lvl="1" indent="-285750"/>
            <a:endParaRPr lang="en-US" sz="1400" dirty="0"/>
          </a:p>
          <a:p>
            <a:pPr marL="390525" lvl="1" indent="0">
              <a:buNone/>
            </a:pPr>
            <a:r>
              <a:rPr lang="en-US" sz="1400" dirty="0"/>
              <a:t>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solidFill>
                  <a:srgbClr val="626469"/>
                </a:solidFill>
              </a:rPr>
              <a:t>Classification: INTERNAL USE ONLY</a:t>
            </a:r>
          </a:p>
        </p:txBody>
      </p:sp>
      <p:sp>
        <p:nvSpPr>
          <p:cNvPr id="11" name="Rectangle 10"/>
          <p:cNvSpPr/>
          <p:nvPr/>
        </p:nvSpPr>
        <p:spPr bwMode="auto">
          <a:xfrm>
            <a:off x="3483864" y="4489704"/>
            <a:ext cx="5650992" cy="128930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90525" lvl="1" indent="0">
              <a:buNone/>
            </a:pPr>
            <a:r>
              <a:rPr lang="en-US" sz="1400" dirty="0" err="1"/>
              <a:t>mlflow</a:t>
            </a:r>
            <a:r>
              <a:rPr lang="en-US" sz="1400" dirty="0"/>
              <a:t> server \</a:t>
            </a:r>
          </a:p>
          <a:p>
            <a:pPr marL="390525" lvl="1" indent="0">
              <a:buNone/>
            </a:pPr>
            <a:r>
              <a:rPr lang="en-US" sz="1400" dirty="0"/>
              <a:t>	--backend-store-</a:t>
            </a:r>
            <a:r>
              <a:rPr lang="en-US" sz="1400" dirty="0" err="1"/>
              <a:t>uri</a:t>
            </a:r>
            <a:r>
              <a:rPr lang="en-US" sz="1400" dirty="0"/>
              <a:t> sqlite:///DIDA/sw/mlflow/mlflow.db \</a:t>
            </a:r>
          </a:p>
          <a:p>
            <a:pPr marL="390525" lvl="1" indent="0">
              <a:buNone/>
            </a:pPr>
            <a:r>
              <a:rPr lang="en-US" sz="1400" dirty="0"/>
              <a:t>	--default-artifact-root s3://dsla/mlruns\</a:t>
            </a:r>
          </a:p>
          <a:p>
            <a:pPr marL="390525" lvl="1" indent="0">
              <a:buNone/>
            </a:pPr>
            <a:r>
              <a:rPr lang="en-US" sz="1400" dirty="0"/>
              <a:t>	--host 0.0.0.0 --port 8888</a:t>
            </a:r>
          </a:p>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06486742"/>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18" y="88900"/>
            <a:ext cx="11271249" cy="812800"/>
          </a:xfrm>
        </p:spPr>
        <p:txBody>
          <a:bodyPr wrap="square" anchor="ctr">
            <a:normAutofit/>
          </a:bodyPr>
          <a:lstStyle/>
          <a:p>
            <a:r>
              <a:rPr lang="en-US" dirty="0"/>
              <a:t>Projects : packaging experiments </a:t>
            </a:r>
            <a:r>
              <a:rPr lang="en-US"/>
              <a:t>reproducible runs </a:t>
            </a:r>
            <a:r>
              <a:rPr lang="en-US" dirty="0"/>
              <a:t>using </a:t>
            </a:r>
            <a:r>
              <a:rPr lang="en-US" dirty="0" err="1"/>
              <a:t>conda</a:t>
            </a:r>
            <a:r>
              <a:rPr lang="en-US" dirty="0"/>
              <a:t> and </a:t>
            </a:r>
            <a:r>
              <a:rPr lang="en-US" dirty="0" err="1"/>
              <a:t>docker</a:t>
            </a:r>
            <a:endParaRPr lang="en-US" dirty="0"/>
          </a:p>
        </p:txBody>
      </p:sp>
      <p:pic>
        <p:nvPicPr>
          <p:cNvPr id="7" name="Content Placeholder 6"/>
          <p:cNvPicPr>
            <a:picLocks noGrp="1" noChangeAspect="1"/>
          </p:cNvPicPr>
          <p:nvPr>
            <p:ph idx="1"/>
          </p:nvPr>
        </p:nvPicPr>
        <p:blipFill>
          <a:blip r:embed="rId2"/>
          <a:stretch>
            <a:fillRect/>
          </a:stretch>
        </p:blipFill>
        <p:spPr>
          <a:xfrm>
            <a:off x="1083356" y="1214422"/>
            <a:ext cx="10065425" cy="4730750"/>
          </a:xfrm>
          <a:prstGeom prst="rect">
            <a:avLst/>
          </a:prstGeom>
          <a:noFill/>
        </p:spPr>
      </p:pic>
      <p:sp>
        <p:nvSpPr>
          <p:cNvPr id="4" name="Footer Placeholder 3"/>
          <p:cNvSpPr>
            <a:spLocks noGrp="1"/>
          </p:cNvSpPr>
          <p:nvPr>
            <p:ph type="ftr" sz="quarter" idx="10"/>
          </p:nvPr>
        </p:nvSpPr>
        <p:spPr>
          <a:xfrm>
            <a:off x="1056217" y="6457183"/>
            <a:ext cx="7670800" cy="376238"/>
          </a:xfrm>
        </p:spPr>
        <p:txBody>
          <a:bodyPr wrap="square" anchor="ctr">
            <a:normAutofit/>
          </a:bodyPr>
          <a:lstStyle/>
          <a:p>
            <a:pPr>
              <a:defRPr/>
            </a:pPr>
            <a:r>
              <a:rPr lang="en-US">
                <a:solidFill>
                  <a:srgbClr val="626469"/>
                </a:solidFill>
              </a:rPr>
              <a:t>Classification: INTERNAL USE ONLY</a:t>
            </a:r>
            <a:endParaRPr lang="en-US" dirty="0">
              <a:solidFill>
                <a:srgbClr val="626469"/>
              </a:solidFill>
            </a:endParaRPr>
          </a:p>
        </p:txBody>
      </p:sp>
    </p:spTree>
    <p:extLst>
      <p:ext uri="{BB962C8B-B14F-4D97-AF65-F5344CB8AC3E}">
        <p14:creationId xmlns:p14="http://schemas.microsoft.com/office/powerpoint/2010/main" val="321005057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18" y="88900"/>
            <a:ext cx="11271249" cy="812800"/>
          </a:xfrm>
        </p:spPr>
        <p:txBody>
          <a:bodyPr wrap="square" anchor="ctr">
            <a:normAutofit/>
          </a:bodyPr>
          <a:lstStyle/>
          <a:p>
            <a:r>
              <a:rPr lang="en-US" dirty="0"/>
              <a:t>Models : Help in deploying experiments</a:t>
            </a:r>
          </a:p>
        </p:txBody>
      </p:sp>
      <p:pic>
        <p:nvPicPr>
          <p:cNvPr id="5" name="Content Placeholder 4" descr="Im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36333" y="1214422"/>
            <a:ext cx="9959472" cy="47307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0"/>
          </p:nvPr>
        </p:nvSpPr>
        <p:spPr>
          <a:xfrm>
            <a:off x="1056217" y="6457183"/>
            <a:ext cx="7670800" cy="376238"/>
          </a:xfrm>
        </p:spPr>
        <p:txBody>
          <a:bodyPr wrap="square" anchor="ctr">
            <a:normAutofit/>
          </a:bodyPr>
          <a:lstStyle/>
          <a:p>
            <a:pPr>
              <a:defRPr/>
            </a:pPr>
            <a:r>
              <a:rPr lang="en-US">
                <a:solidFill>
                  <a:srgbClr val="626469"/>
                </a:solidFill>
              </a:rPr>
              <a:t>Classification: INTERNAL USE ONLY</a:t>
            </a:r>
            <a:endParaRPr lang="en-US" dirty="0">
              <a:solidFill>
                <a:srgbClr val="626469"/>
              </a:solidFill>
            </a:endParaRPr>
          </a:p>
        </p:txBody>
      </p:sp>
    </p:spTree>
    <p:extLst>
      <p:ext uri="{BB962C8B-B14F-4D97-AF65-F5344CB8AC3E}">
        <p14:creationId xmlns:p14="http://schemas.microsoft.com/office/powerpoint/2010/main" val="9839671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18" y="88900"/>
            <a:ext cx="11271249" cy="812800"/>
          </a:xfrm>
        </p:spPr>
        <p:txBody>
          <a:bodyPr wrap="square" anchor="ctr">
            <a:normAutofit/>
          </a:bodyPr>
          <a:lstStyle/>
          <a:p>
            <a:r>
              <a:rPr lang="en-US" dirty="0"/>
              <a:t>Model Registry</a:t>
            </a:r>
          </a:p>
        </p:txBody>
      </p:sp>
      <p:pic>
        <p:nvPicPr>
          <p:cNvPr id="5" name="Picture 2" descr="https://www.wtwjasa.com/wp-content/uploads/2019/10/introducing-the-mlflow-model-registry-machine-learning-model-hub-830x367.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0587" y="1214422"/>
            <a:ext cx="10690963" cy="4730750"/>
          </a:xfrm>
          <a:prstGeom prst="rect">
            <a:avLst/>
          </a:prstGeom>
          <a:solidFill>
            <a:srgbClr val="FFFFFF"/>
          </a:solidFill>
          <a:ln w="9525">
            <a:no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0"/>
          </p:nvPr>
        </p:nvSpPr>
        <p:spPr>
          <a:xfrm>
            <a:off x="1056217" y="6457183"/>
            <a:ext cx="7670800" cy="376238"/>
          </a:xfrm>
        </p:spPr>
        <p:txBody>
          <a:bodyPr wrap="square" anchor="ctr">
            <a:normAutofit/>
          </a:bodyPr>
          <a:lstStyle/>
          <a:p>
            <a:pPr>
              <a:defRPr/>
            </a:pPr>
            <a:r>
              <a:rPr lang="en-US">
                <a:solidFill>
                  <a:srgbClr val="626469"/>
                </a:solidFill>
              </a:rPr>
              <a:t>Classification: INTERNAL USE ONLY</a:t>
            </a:r>
            <a:endParaRPr lang="en-US" dirty="0">
              <a:solidFill>
                <a:srgbClr val="626469"/>
              </a:solidFill>
            </a:endParaRPr>
          </a:p>
        </p:txBody>
      </p:sp>
    </p:spTree>
    <p:extLst>
      <p:ext uri="{BB962C8B-B14F-4D97-AF65-F5344CB8AC3E}">
        <p14:creationId xmlns:p14="http://schemas.microsoft.com/office/powerpoint/2010/main" val="2431064089"/>
      </p:ext>
    </p:extLst>
  </p:cSld>
  <p:clrMapOvr>
    <a:masterClrMapping/>
  </p:clrMapOvr>
  <p:transition>
    <p:wipe dir="r"/>
  </p:transition>
</p:sld>
</file>

<file path=ppt/theme/theme1.xml><?xml version="1.0" encoding="utf-8"?>
<a:theme xmlns:a="http://schemas.openxmlformats.org/drawingml/2006/main" name="Landscape_Template">
  <a:themeElements>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themeOverride>
</file>

<file path=ppt/theme/themeOverride2.xml><?xml version="1.0" encoding="utf-8"?>
<a:themeOverride xmlns:a="http://schemas.openxmlformats.org/drawingml/2006/main">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eting_x0020_data xmlns="9eff8198-93c3-42cf-87a8-9fb333ca1ffe" xsi:nil="true"/>
    <Responsible xmlns="9eff8198-93c3-42cf-87a8-9fb333ca1ffe">
      <UserInfo>
        <DisplayName/>
        <AccountId xsi:nil="true"/>
        <AccountType/>
      </UserInfo>
    </Responsib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7A8F765AF78347BDAB240A3949BBF9" ma:contentTypeVersion="13" ma:contentTypeDescription="Create a new document." ma:contentTypeScope="" ma:versionID="798fd1e43b4c3929bedbae4c11b726bb">
  <xsd:schema xmlns:xsd="http://www.w3.org/2001/XMLSchema" xmlns:xs="http://www.w3.org/2001/XMLSchema" xmlns:p="http://schemas.microsoft.com/office/2006/metadata/properties" xmlns:ns2="9eff8198-93c3-42cf-87a8-9fb333ca1ffe" xmlns:ns3="57eb16b6-4d2a-4a09-a319-40a4e4b6e8f3" targetNamespace="http://schemas.microsoft.com/office/2006/metadata/properties" ma:root="true" ma:fieldsID="9b61a36b39064cd60c02319668043326" ns2:_="" ns3:_="">
    <xsd:import namespace="9eff8198-93c3-42cf-87a8-9fb333ca1ffe"/>
    <xsd:import namespace="57eb16b6-4d2a-4a09-a319-40a4e4b6e8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eting_x0020_data" minOccurs="0"/>
                <xsd:element ref="ns2:Responsible" minOccurs="0"/>
                <xsd:element ref="ns2:MediaServiceDateTaken" minOccurs="0"/>
                <xsd:element ref="ns2:MediaServiceAutoTags" minOccurs="0"/>
                <xsd:element ref="ns2:MediaServiceEventHashCode" minOccurs="0"/>
                <xsd:element ref="ns2:MediaServiceGenerationTim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f8198-93c3-42cf-87a8-9fb333ca1f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eting_x0020_data" ma:index="12" nillable="true" ma:displayName="Meeting data" ma:format="DateOnly" ma:internalName="Meeting_x0020_data">
      <xsd:simpleType>
        <xsd:restriction base="dms:DateTime"/>
      </xsd:simpleType>
    </xsd:element>
    <xsd:element name="Responsible" ma:index="13" nillable="true" ma:displayName="Responsible" ma:list="UserInfo" ma:SharePointGroup="0" ma:internalName="Responsib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eb16b6-4d2a-4a09-a319-40a4e4b6e8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D69DA2-CAB0-4117-9624-F7F9C41E666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a5342fc3-e8f1-46c7-9047-78f74e5829bc"/>
    <ds:schemaRef ds:uri="http://www.w3.org/XML/1998/namespace"/>
    <ds:schemaRef ds:uri="http://purl.org/dc/dcmitype/"/>
  </ds:schemaRefs>
</ds:datastoreItem>
</file>

<file path=customXml/itemProps2.xml><?xml version="1.0" encoding="utf-8"?>
<ds:datastoreItem xmlns:ds="http://schemas.openxmlformats.org/officeDocument/2006/customXml" ds:itemID="{264B3ED9-A633-4A12-8692-00A2C61B0973}"/>
</file>

<file path=customXml/itemProps3.xml><?xml version="1.0" encoding="utf-8"?>
<ds:datastoreItem xmlns:ds="http://schemas.openxmlformats.org/officeDocument/2006/customXml" ds:itemID="{D191A93B-0263-4B9A-8DB6-D6F2D6FCEE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Widescreen</PresentationFormat>
  <Paragraphs>114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Netflix Sans</vt:lpstr>
      <vt:lpstr>SFMono-Regular</vt:lpstr>
      <vt:lpstr>Landscape_Template</vt:lpstr>
      <vt:lpstr>Data Science Platform - MLFlow Adaption</vt:lpstr>
      <vt:lpstr>PowerPoint Presentation</vt:lpstr>
      <vt:lpstr>Tracking : API to  log parameters, code, and results in machine learning experiments and compare them using an interactive UI </vt:lpstr>
      <vt:lpstr>More about logging …</vt:lpstr>
      <vt:lpstr>Visualization</vt:lpstr>
      <vt:lpstr>Setup</vt:lpstr>
      <vt:lpstr>Projects : packaging experiments reproducible runs using conda and docker</vt:lpstr>
      <vt:lpstr>Models : Help in deploying experiments</vt:lpstr>
      <vt:lpstr>Model Registry</vt:lpstr>
      <vt:lpstr>PowerPoint Presentation</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Platform - MLFlow Adaption</dc:title>
  <dc:creator>Balijepalli Preetam INPU</dc:creator>
  <cp:lastModifiedBy>Balijepalli Preetam INPU</cp:lastModifiedBy>
  <cp:revision>1</cp:revision>
  <dcterms:created xsi:type="dcterms:W3CDTF">2020-04-15T07:39:03Z</dcterms:created>
  <dcterms:modified xsi:type="dcterms:W3CDTF">2020-04-15T07:39:24Z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0x0101005A7A8F765AF78347BDAB240A3949BBF9</vt:lpwstr>
  </property>
</Properties>
</file>