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Override3.xml" ContentType="application/vnd.openxmlformats-officedocument.themeOverride+xml"/>
  <Override PartName="/ppt/theme/themeOverride2.xml" ContentType="application/vnd.openxmlformats-officedocument.themeOverride+xml"/>
  <Override PartName="/ppt/theme/themeOverride1.xml" ContentType="application/vnd.openxmlformats-officedocument.themeOverride+xml"/>
  <Override PartName="/ppt/theme/themeOverride4.xml" ContentType="application/vnd.openxmlformats-officedocument.themeOverr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8" r:id="rId5"/>
    <p:sldId id="263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0"/>
            <a:ext cx="122004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1" y="5927726"/>
            <a:ext cx="5616000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6518" y="4035426"/>
            <a:ext cx="9596967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6619200" y="5929200"/>
            <a:ext cx="3696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2358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7055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7733" y="88901"/>
            <a:ext cx="281940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418" y="88901"/>
            <a:ext cx="8257116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2937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1214422"/>
            <a:ext cx="11279716" cy="473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465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684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417" y="1211263"/>
            <a:ext cx="55372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211263"/>
            <a:ext cx="5539316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9097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 anchor="ctr" anchorCtr="0"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1523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2352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980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625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4091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pt_land_print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3789"/>
            <a:ext cx="12192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7418" y="88900"/>
            <a:ext cx="11271249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418" y="1211263"/>
            <a:ext cx="11279716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6217" y="6458411"/>
            <a:ext cx="767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 b="0"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91584" y="6483350"/>
            <a:ext cx="742949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Aft>
                <a:spcPts val="600"/>
              </a:spcAft>
              <a:tabLst>
                <a:tab pos="441325" algn="l"/>
              </a:tabLst>
              <a:defRPr/>
            </a:pPr>
            <a:fld id="{974B40FB-612E-435B-B627-187A21F7DD64}" type="slidenum">
              <a:rPr lang="en-US" sz="1200"/>
              <a:pPr eaLnBrk="0" hangingPunct="0"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/>
              <a:t>	</a:t>
            </a:r>
          </a:p>
        </p:txBody>
      </p:sp>
      <p:pic>
        <p:nvPicPr>
          <p:cNvPr id="3079" name="Picture 8" descr="new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86434" y="6403975"/>
            <a:ext cx="156633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735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olutions/media-analysis-solution/?did=sl_card&amp;trk=sl_card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hyperlink" Target="https://blog.skbali.com/2018/12/schedule-run-of-step-func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flow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www.linkedin.com/pulse/building-ml-workflows-zalando-zflow-s%C3%A1nchez-fern%C3%A1ndez/" TargetMode="External"/><Relationship Id="rId5" Type="http://schemas.openxmlformats.org/officeDocument/2006/relationships/hyperlink" Target="https://argoproj.github.io/" TargetMode="External"/><Relationship Id="rId4" Type="http://schemas.openxmlformats.org/officeDocument/2006/relationships/hyperlink" Target="https://kubeflow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Preetam Balijepalli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Machine Learning Pipeline Orchestration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22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Key Requirements </a:t>
            </a:r>
            <a:br>
              <a:rPr lang="en-US" dirty="0" smtClean="0"/>
            </a:br>
            <a:r>
              <a:rPr lang="en-US" sz="1800" dirty="0" smtClean="0"/>
              <a:t>Consideration </a:t>
            </a:r>
            <a:r>
              <a:rPr lang="en-US" sz="1800" dirty="0"/>
              <a:t>for Tool / Technology Selection </a:t>
            </a:r>
            <a:br>
              <a:rPr lang="en-US" sz="18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901700"/>
            <a:ext cx="11279716" cy="5236882"/>
          </a:xfrm>
        </p:spPr>
        <p:txBody>
          <a:bodyPr/>
          <a:lstStyle/>
          <a:p>
            <a:r>
              <a:rPr lang="en-US" sz="1400" dirty="0"/>
              <a:t>Machine Learning Workflow automation — address different steps in the machine learning work flow irrespective of the algorithms and frameworks used</a:t>
            </a:r>
          </a:p>
          <a:p>
            <a:r>
              <a:rPr lang="en-US" sz="1400" dirty="0" smtClean="0"/>
              <a:t>Frequent model deployment(serve) ; Separation of Environments &amp; Jobs -  (Training cluster and Serving (Prediction) cluster) to  over come pain points like low latency for prediction</a:t>
            </a:r>
          </a:p>
          <a:p>
            <a:r>
              <a:rPr lang="en-US" sz="1400" b="1" dirty="0" smtClean="0"/>
              <a:t>Dynamic </a:t>
            </a:r>
            <a:r>
              <a:rPr lang="en-US" sz="1400" b="1" dirty="0"/>
              <a:t>(</a:t>
            </a:r>
            <a:r>
              <a:rPr lang="en-US" sz="1400" dirty="0"/>
              <a:t>Some </a:t>
            </a:r>
            <a:r>
              <a:rPr lang="en-US" sz="1400" dirty="0" smtClean="0"/>
              <a:t>task </a:t>
            </a:r>
            <a:r>
              <a:rPr lang="en-US" sz="1400" dirty="0"/>
              <a:t>that needs to be repeated an </a:t>
            </a:r>
            <a:r>
              <a:rPr lang="en-US" sz="1400" i="1" dirty="0"/>
              <a:t>unknown</a:t>
            </a:r>
            <a:r>
              <a:rPr lang="en-US" sz="1400" dirty="0"/>
              <a:t> number of times</a:t>
            </a:r>
            <a:r>
              <a:rPr lang="en-US" sz="1400" b="1" dirty="0"/>
              <a:t>) and </a:t>
            </a:r>
            <a:r>
              <a:rPr lang="en-US" sz="1400" b="1" dirty="0" smtClean="0"/>
              <a:t>Parameterized Workflows</a:t>
            </a:r>
          </a:p>
          <a:p>
            <a:r>
              <a:rPr lang="en-US" sz="1400" b="1" dirty="0" smtClean="0"/>
              <a:t>Fit </a:t>
            </a:r>
            <a:r>
              <a:rPr lang="en-US" sz="1400" b="1" dirty="0"/>
              <a:t>into the existing </a:t>
            </a:r>
            <a:r>
              <a:rPr lang="en-US" sz="1400" b="1" dirty="0" smtClean="0"/>
              <a:t>architecture </a:t>
            </a:r>
            <a:r>
              <a:rPr lang="en-US" sz="1400" dirty="0" smtClean="0"/>
              <a:t>and</a:t>
            </a:r>
            <a:r>
              <a:rPr lang="en-US" sz="1400" b="1" dirty="0" smtClean="0"/>
              <a:t> </a:t>
            </a:r>
            <a:r>
              <a:rPr lang="en-US" sz="1400" dirty="0" smtClean="0"/>
              <a:t>Compatible </a:t>
            </a:r>
            <a:r>
              <a:rPr lang="en-US" sz="1400" dirty="0"/>
              <a:t>with future releases of the frameworks that are </a:t>
            </a:r>
            <a:r>
              <a:rPr lang="en-US" sz="1400" dirty="0" smtClean="0"/>
              <a:t>used</a:t>
            </a:r>
            <a:endParaRPr lang="en-US" sz="1400" dirty="0"/>
          </a:p>
          <a:p>
            <a:r>
              <a:rPr lang="en-US" sz="1400" b="1" dirty="0"/>
              <a:t>Versioning</a:t>
            </a:r>
            <a:r>
              <a:rPr lang="en-US" sz="1400" dirty="0"/>
              <a:t> </a:t>
            </a:r>
            <a:r>
              <a:rPr lang="en-US" sz="1400" b="1" dirty="0" smtClean="0"/>
              <a:t>(</a:t>
            </a:r>
            <a:r>
              <a:rPr lang="en-US" sz="1400" i="1" dirty="0"/>
              <a:t>It is not enough for code to work – Robert C Martin</a:t>
            </a:r>
            <a:r>
              <a:rPr lang="en-US" sz="1400" b="1" i="1" dirty="0" smtClean="0"/>
              <a:t>)</a:t>
            </a:r>
            <a:r>
              <a:rPr lang="en-US" sz="1400" dirty="0" smtClean="0"/>
              <a:t>— Sometimes DAG would change when we support </a:t>
            </a:r>
            <a:r>
              <a:rPr lang="en-US" sz="1400" dirty="0"/>
              <a:t>multiple versions of the same model or multiple models in order to do A/B testing</a:t>
            </a:r>
          </a:p>
          <a:p>
            <a:r>
              <a:rPr lang="en-US" sz="1400" b="1" dirty="0" smtClean="0"/>
              <a:t>Scheduling </a:t>
            </a:r>
            <a:r>
              <a:rPr lang="en-US" sz="1400" b="1" dirty="0"/>
              <a:t>(</a:t>
            </a:r>
            <a:r>
              <a:rPr lang="en-US" sz="1400" i="1" dirty="0"/>
              <a:t>Event and </a:t>
            </a:r>
            <a:r>
              <a:rPr lang="en-US" sz="1400" i="1" dirty="0" smtClean="0"/>
              <a:t>Time ,</a:t>
            </a:r>
            <a:r>
              <a:rPr lang="en-US" sz="1400" dirty="0" smtClean="0"/>
              <a:t>Continuous </a:t>
            </a:r>
            <a:r>
              <a:rPr lang="en-US" sz="1400" dirty="0"/>
              <a:t>Monitoring of models</a:t>
            </a:r>
            <a:r>
              <a:rPr lang="en-US" sz="1400" i="1" dirty="0" smtClean="0"/>
              <a:t>)</a:t>
            </a:r>
          </a:p>
          <a:p>
            <a:r>
              <a:rPr lang="en-US" sz="1400" dirty="0"/>
              <a:t>From a </a:t>
            </a:r>
            <a:r>
              <a:rPr lang="en-US" sz="1400" b="1" dirty="0"/>
              <a:t>cost and community support </a:t>
            </a:r>
            <a:r>
              <a:rPr lang="en-US" sz="1400" dirty="0"/>
              <a:t>perspective.</a:t>
            </a:r>
            <a:endParaRPr lang="en-US" sz="1800" dirty="0"/>
          </a:p>
          <a:p>
            <a:r>
              <a:rPr lang="en-US" sz="1400" b="1" dirty="0" smtClean="0"/>
              <a:t>Extensible </a:t>
            </a:r>
            <a:r>
              <a:rPr lang="en-US" sz="1400" dirty="0"/>
              <a:t>and encourage reusability of tools/techniques</a:t>
            </a:r>
            <a:endParaRPr lang="en-US" sz="1400" b="1" dirty="0" smtClean="0"/>
          </a:p>
          <a:p>
            <a:r>
              <a:rPr lang="en-US" sz="1400" b="1" dirty="0" smtClean="0"/>
              <a:t>Ease </a:t>
            </a:r>
            <a:r>
              <a:rPr lang="en-US" sz="1400" b="1" dirty="0"/>
              <a:t>of </a:t>
            </a:r>
            <a:r>
              <a:rPr lang="en-US" sz="1400" b="1" dirty="0" smtClean="0"/>
              <a:t>Use : </a:t>
            </a:r>
            <a:r>
              <a:rPr lang="en-US" sz="1400" dirty="0" smtClean="0"/>
              <a:t>UI(I </a:t>
            </a:r>
            <a:r>
              <a:rPr lang="en-US" sz="1400" dirty="0"/>
              <a:t>want to believe - Fox </a:t>
            </a:r>
            <a:r>
              <a:rPr lang="en-US" sz="1400" dirty="0" smtClean="0"/>
              <a:t>Mulder)</a:t>
            </a:r>
            <a:endParaRPr lang="en-US" sz="1400" dirty="0"/>
          </a:p>
          <a:p>
            <a:r>
              <a:rPr lang="en-US" sz="1400" b="1" dirty="0" smtClean="0"/>
              <a:t>Local </a:t>
            </a:r>
            <a:r>
              <a:rPr lang="en-US" sz="1400" b="1" dirty="0"/>
              <a:t>Testing</a:t>
            </a:r>
          </a:p>
          <a:p>
            <a:r>
              <a:rPr lang="en-US" sz="1400" b="1" dirty="0" smtClean="0"/>
              <a:t>Support  Diverse </a:t>
            </a:r>
            <a:r>
              <a:rPr lang="en-US" sz="1400" dirty="0" smtClean="0"/>
              <a:t>Set  of Programming Languages or Frameworks </a:t>
            </a:r>
            <a:r>
              <a:rPr lang="en-US" sz="1400" b="1" dirty="0" smtClean="0"/>
              <a:t>:Python </a:t>
            </a:r>
            <a:r>
              <a:rPr lang="en-US" sz="1400" b="1" dirty="0"/>
              <a:t>, R , Scala , Julia </a:t>
            </a:r>
            <a:r>
              <a:rPr lang="en-US" sz="1400" b="1" dirty="0" smtClean="0"/>
              <a:t>, Spark , TensorFlow etc.</a:t>
            </a:r>
          </a:p>
          <a:p>
            <a:r>
              <a:rPr lang="en-US" sz="1400" b="1" dirty="0" smtClean="0"/>
              <a:t>Scalability and HA</a:t>
            </a:r>
            <a:r>
              <a:rPr lang="en-US" sz="1400" b="1" dirty="0"/>
              <a:t/>
            </a:r>
            <a:br>
              <a:rPr lang="en-US" sz="1400" b="1" dirty="0"/>
            </a:br>
            <a:endParaRPr lang="en-US" sz="1400" b="1" dirty="0" smtClean="0"/>
          </a:p>
          <a:p>
            <a:endParaRPr lang="en-US" sz="1400" dirty="0" smtClean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862220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807543"/>
              </p:ext>
            </p:extLst>
          </p:nvPr>
        </p:nvGraphicFramePr>
        <p:xfrm>
          <a:off x="275664" y="60514"/>
          <a:ext cx="11194680" cy="6016637"/>
        </p:xfrm>
        <a:graphic>
          <a:graphicData uri="http://schemas.openxmlformats.org/drawingml/2006/table">
            <a:tbl>
              <a:tblPr/>
              <a:tblGrid>
                <a:gridCol w="1865780"/>
                <a:gridCol w="1865780"/>
                <a:gridCol w="1865780"/>
                <a:gridCol w="1865780"/>
                <a:gridCol w="1865780"/>
                <a:gridCol w="1865780"/>
              </a:tblGrid>
              <a:tr h="3868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effectLst/>
                        </a:rPr>
                        <a:t>                 </a:t>
                      </a:r>
                      <a:endParaRPr lang="en-US" sz="900" b="1" dirty="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09B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effectLst/>
                        </a:rPr>
                        <a:t> </a:t>
                      </a:r>
                      <a:r>
                        <a:rPr lang="en-US" sz="900" b="1" dirty="0" smtClean="0">
                          <a:effectLst/>
                        </a:rPr>
                        <a:t>Airflow</a:t>
                      </a:r>
                      <a:endParaRPr lang="en-US" sz="900" b="1" dirty="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09B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effectLst/>
                        </a:rPr>
                        <a:t>Azkaban</a:t>
                      </a:r>
                      <a:endParaRPr lang="en-US" sz="900" b="1" dirty="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09B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effectLst/>
                        </a:rPr>
                        <a:t>Conductor</a:t>
                      </a:r>
                      <a:endParaRPr lang="en-US" sz="900" b="1" dirty="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09B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effectLst/>
                        </a:rPr>
                        <a:t>Oozie</a:t>
                      </a:r>
                      <a:endParaRPr lang="en-US" sz="900" b="1" dirty="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09B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effectLst/>
                        </a:rPr>
                        <a:t>Step Functions</a:t>
                      </a:r>
                      <a:endParaRPr lang="en-US" sz="900" dirty="0"/>
                    </a:p>
                  </a:txBody>
                  <a:tcPr marL="19120" marR="19120" marT="9560" marB="9560">
                    <a:lnL>
                      <a:noFill/>
                    </a:lnL>
                  </a:tcPr>
                </a:tc>
              </a:tr>
              <a:tr h="321367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Owner</a:t>
                      </a:r>
                      <a:endParaRPr lang="en-US" sz="90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9B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Apache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(previously Airbnb)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9B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LinkedIn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9B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Netflix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9B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Apache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9B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Amazon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9473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Community</a:t>
                      </a:r>
                      <a:endParaRPr lang="en-US" sz="900" dirty="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Very Active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Somewhat active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Active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Active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N/A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</a:tr>
              <a:tr h="140810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History</a:t>
                      </a:r>
                      <a:endParaRPr lang="en-US" sz="90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6 </a:t>
                      </a:r>
                      <a:r>
                        <a:rPr lang="en-US" sz="900" dirty="0">
                          <a:effectLst/>
                        </a:rPr>
                        <a:t>years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9 </a:t>
                      </a:r>
                      <a:r>
                        <a:rPr lang="en-US" sz="900" dirty="0">
                          <a:effectLst/>
                        </a:rPr>
                        <a:t>years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3.5 </a:t>
                      </a:r>
                      <a:r>
                        <a:rPr lang="en-US" sz="900" dirty="0">
                          <a:effectLst/>
                        </a:rPr>
                        <a:t>years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10 </a:t>
                      </a:r>
                      <a:r>
                        <a:rPr lang="en-US" sz="900" dirty="0">
                          <a:effectLst/>
                        </a:rPr>
                        <a:t>years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3.5 </a:t>
                      </a:r>
                      <a:r>
                        <a:rPr lang="en-US" sz="900" dirty="0">
                          <a:effectLst/>
                        </a:rPr>
                        <a:t>years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Main Purpose</a:t>
                      </a:r>
                      <a:endParaRPr lang="en-US" sz="90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General Purpose Batch Processing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Hadoop Job Scheduling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Microservice orchestration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Hadoop Job Scheduling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General Purpose Workflow Processing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</a:tr>
              <a:tr h="245418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Flow Definition</a:t>
                      </a:r>
                      <a:endParaRPr lang="en-US" sz="90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Python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Custom DSL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JSON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XML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JSON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5418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Support for single node</a:t>
                      </a:r>
                      <a:endParaRPr lang="en-US" sz="90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N/A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</a:tr>
              <a:tr h="245418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Quick demo setup</a:t>
                      </a:r>
                      <a:endParaRPr lang="en-US" sz="90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N/A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9473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Support for HA</a:t>
                      </a:r>
                      <a:endParaRPr lang="en-US" sz="90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</a:tr>
              <a:tr h="549205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Single Point of Failure</a:t>
                      </a:r>
                      <a:endParaRPr lang="en-US" sz="90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(Single scheduler)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(Single web and scheduler combined node)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No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4920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HA Extra Requirement</a:t>
                      </a:r>
                      <a:endParaRPr lang="en-US" sz="900" dirty="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Celery/</a:t>
                      </a:r>
                      <a:r>
                        <a:rPr lang="en-US" sz="900" dirty="0" err="1">
                          <a:effectLst/>
                        </a:rPr>
                        <a:t>Dask</a:t>
                      </a:r>
                      <a:r>
                        <a:rPr lang="en-US" sz="900" dirty="0">
                          <a:effectLst/>
                        </a:rPr>
                        <a:t>/</a:t>
                      </a:r>
                      <a:r>
                        <a:rPr lang="en-US" sz="900" dirty="0" err="1">
                          <a:effectLst/>
                        </a:rPr>
                        <a:t>Mesos</a:t>
                      </a:r>
                      <a:r>
                        <a:rPr lang="en-US" sz="900" dirty="0">
                          <a:effectLst/>
                        </a:rPr>
                        <a:t> + Load Balancer + DB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DB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Load Balancer (web nodes) + DB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Load Balancer (web nodes) + DB + Zookeeper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Native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</a:tr>
              <a:tr h="140810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Cron Job</a:t>
                      </a:r>
                      <a:endParaRPr lang="en-US" sz="90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9473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Execution Model</a:t>
                      </a:r>
                      <a:endParaRPr lang="en-US" sz="90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Push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Push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Poll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Poll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Not Defined (Can do both)</a:t>
                      </a:r>
                      <a:endParaRPr lang="en-US" sz="900" dirty="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</a:tr>
              <a:tr h="169473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Rest API Trigger</a:t>
                      </a:r>
                      <a:endParaRPr lang="en-US" sz="900" dirty="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1367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Parameterized Execution</a:t>
                      </a:r>
                      <a:endParaRPr lang="en-US" sz="90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</a:tr>
              <a:tr h="321367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Trigger by External Event</a:t>
                      </a:r>
                      <a:endParaRPr lang="en-US" sz="900" dirty="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1367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Native Waiting Task Support</a:t>
                      </a:r>
                      <a:endParaRPr lang="en-US" sz="90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 (external signal required)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</a:tr>
              <a:tr h="245418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Backfilling support</a:t>
                      </a:r>
                      <a:endParaRPr lang="en-US" sz="90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1367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Native Web Authentication</a:t>
                      </a:r>
                      <a:endParaRPr lang="en-US" sz="90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LDAP/Password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XML Password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Kerberos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N/A (AWS </a:t>
                      </a:r>
                      <a:r>
                        <a:rPr lang="en-US" sz="900" dirty="0" smtClean="0">
                          <a:effectLst/>
                        </a:rPr>
                        <a:t>login and IAM )</a:t>
                      </a:r>
                      <a:endParaRPr lang="en-US" sz="900" dirty="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</a:tr>
              <a:tr h="169473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Monitoring</a:t>
                      </a:r>
                      <a:endParaRPr lang="en-US" sz="90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Limited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Limited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Limited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1367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Scalability</a:t>
                      </a:r>
                      <a:endParaRPr lang="en-US" sz="900">
                        <a:effectLst/>
                      </a:endParaRP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Depending on executor setup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Good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Very Good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Very Good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Very Good</a:t>
                      </a:r>
                    </a:p>
                  </a:txBody>
                  <a:tcPr marL="13278" marR="13278" marT="6639" marB="6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129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Step Function Vs Airflow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endParaRPr lang="en-US" dirty="0" smtClean="0"/>
          </a:p>
          <a:p>
            <a:pPr lvl="0" algn="just"/>
            <a:r>
              <a:rPr lang="en-US" sz="1400" dirty="0" smtClean="0"/>
              <a:t>Workflow mechanism in Google Cloud is Airflow , Step Function in AWS </a:t>
            </a:r>
          </a:p>
          <a:p>
            <a:pPr lvl="0" algn="just"/>
            <a:r>
              <a:rPr lang="en-US" sz="1400" dirty="0" smtClean="0"/>
              <a:t>AWS </a:t>
            </a:r>
            <a:r>
              <a:rPr lang="en-US" sz="1400" dirty="0"/>
              <a:t>Step Functions started as tool to orchestrate Lambda functions (can now do Fargate tasks and ECS tasks), built into pre-built AWS solutions (for example: </a:t>
            </a:r>
            <a:r>
              <a:rPr lang="en-US" sz="1400" u="sng" dirty="0">
                <a:hlinkClick r:id="rId3"/>
              </a:rPr>
              <a:t>https://aws.amazon.com/solutions/media-analysis-solution/?did=sl_card&amp;trk=sl_card</a:t>
            </a:r>
            <a:r>
              <a:rPr lang="en-US" sz="1400" dirty="0"/>
              <a:t>)</a:t>
            </a:r>
          </a:p>
          <a:p>
            <a:pPr lvl="0" algn="just"/>
            <a:r>
              <a:rPr lang="en-US" sz="1400" dirty="0"/>
              <a:t>Airflow was created as a CRON replacement (CRON on steroids)</a:t>
            </a:r>
          </a:p>
          <a:p>
            <a:pPr lvl="0" algn="just"/>
            <a:r>
              <a:rPr lang="en-US" sz="1400" dirty="0"/>
              <a:t>AWS Step Function Manages state, highly durable, scalable, you don’t have to maintain the software (however Airflow is available as managed service from Google GCP Cloud Composer and Astronomer Cloud)</a:t>
            </a:r>
          </a:p>
          <a:p>
            <a:pPr lvl="0" algn="just"/>
            <a:r>
              <a:rPr lang="en-US" sz="1400" dirty="0" smtClean="0"/>
              <a:t>AWS </a:t>
            </a:r>
            <a:r>
              <a:rPr lang="en-US" sz="1400" dirty="0" smtClean="0"/>
              <a:t>Step </a:t>
            </a:r>
            <a:r>
              <a:rPr lang="en-US" sz="1400" dirty="0"/>
              <a:t>function “DAGs” are defined in </a:t>
            </a:r>
            <a:r>
              <a:rPr lang="en-US" sz="1400" dirty="0" smtClean="0"/>
              <a:t>JSON(Stage Language), </a:t>
            </a:r>
            <a:r>
              <a:rPr lang="en-US" sz="1400" dirty="0"/>
              <a:t>not </a:t>
            </a:r>
            <a:r>
              <a:rPr lang="en-US" sz="1400" dirty="0" smtClean="0"/>
              <a:t>Python(Meta Programming) </a:t>
            </a:r>
            <a:r>
              <a:rPr lang="en-US" sz="1400" dirty="0"/>
              <a:t>- it’s easier to compose JSON than Python, and tasks can be written in any language (this is true in Airflow w/ DockerOperator and KubernetesPodOperator) - however it’s less flexible, in some cases critically so - can’t dynamically generate DAGs, tasks, etc. meta-programming is one of the primary strengths of Airflow, you can read a database table and generate 100's of DAGs with a short python script.</a:t>
            </a:r>
          </a:p>
          <a:p>
            <a:pPr lvl="0" algn="just"/>
            <a:r>
              <a:rPr lang="en-US" sz="1400" dirty="0"/>
              <a:t>You have no choice but to define the DAG separately from the execution code</a:t>
            </a:r>
          </a:p>
          <a:p>
            <a:pPr lvl="0" algn="just"/>
            <a:r>
              <a:rPr lang="en-US" sz="1400" dirty="0"/>
              <a:t>Impossible to develop iteratively, locally - AWS IAM all over the place</a:t>
            </a:r>
          </a:p>
          <a:p>
            <a:pPr lvl="0" algn="just"/>
            <a:r>
              <a:rPr lang="en-US" sz="1400" dirty="0"/>
              <a:t>Nothing like backfill in AWS Step Functions (that I can see</a:t>
            </a:r>
            <a:r>
              <a:rPr lang="en-US" sz="1400" dirty="0" smtClean="0"/>
              <a:t>) , AWS has and </a:t>
            </a:r>
            <a:r>
              <a:rPr lang="en-US" sz="1400" dirty="0"/>
              <a:t>from </a:t>
            </a:r>
            <a:r>
              <a:rPr lang="en-US" sz="1400" dirty="0" smtClean="0"/>
              <a:t>since </a:t>
            </a:r>
            <a:r>
              <a:rPr lang="en-US" sz="1400" dirty="0"/>
              <a:t>version 1.8, Airflow lets you control this </a:t>
            </a:r>
            <a:r>
              <a:rPr lang="en-US" sz="1400" dirty="0" err="1"/>
              <a:t>behaviour</a:t>
            </a:r>
            <a:r>
              <a:rPr lang="en-US" sz="1400" dirty="0"/>
              <a:t> using catchup. Either set </a:t>
            </a:r>
            <a:r>
              <a:rPr lang="en-US" sz="1400" i="1" dirty="0"/>
              <a:t>catchup_by_default=False</a:t>
            </a:r>
            <a:r>
              <a:rPr lang="en-US" sz="1400" dirty="0"/>
              <a:t> in </a:t>
            </a:r>
            <a:r>
              <a:rPr lang="en-US" sz="1400" i="1" dirty="0"/>
              <a:t>airflow.cfg</a:t>
            </a:r>
            <a:r>
              <a:rPr lang="en-US" sz="1400" dirty="0"/>
              <a:t> or </a:t>
            </a:r>
            <a:r>
              <a:rPr lang="en-US" sz="1400" i="1" dirty="0"/>
              <a:t>catchup=False</a:t>
            </a:r>
            <a:r>
              <a:rPr lang="en-US" sz="1400" dirty="0"/>
              <a:t> in your DAG definition.</a:t>
            </a:r>
          </a:p>
          <a:p>
            <a:pPr lvl="0" algn="just"/>
            <a:r>
              <a:rPr lang="en-US" sz="1400" dirty="0" smtClean="0"/>
              <a:t>Seems </a:t>
            </a:r>
            <a:r>
              <a:rPr lang="en-US" sz="1400" dirty="0"/>
              <a:t>like Step Functions is more for triggered jobs rather than CRON </a:t>
            </a:r>
            <a:r>
              <a:rPr lang="en-US" sz="1400" dirty="0" smtClean="0"/>
              <a:t>scheduled , if you want to do it as a </a:t>
            </a:r>
            <a:r>
              <a:rPr lang="en-US" sz="1400" dirty="0" err="1" smtClean="0"/>
              <a:t>secheduled</a:t>
            </a:r>
            <a:r>
              <a:rPr lang="en-US" sz="1400" dirty="0" smtClean="0"/>
              <a:t> job you need to do it with help </a:t>
            </a:r>
            <a:r>
              <a:rPr lang="en-US" sz="1400" dirty="0"/>
              <a:t>of cloud watch </a:t>
            </a:r>
            <a:r>
              <a:rPr lang="en-US" sz="1400" dirty="0">
                <a:hlinkClick r:id="rId4"/>
              </a:rPr>
              <a:t>https://blog.skbali.com/2018/12/schedule-run-of-step-function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 lvl="0" algn="just"/>
            <a:r>
              <a:rPr lang="en-US" sz="1400" dirty="0" smtClean="0"/>
              <a:t>The </a:t>
            </a:r>
            <a:r>
              <a:rPr lang="en-US" sz="1400" dirty="0"/>
              <a:t>best abstraction for software is code: In Airflow everything lives in a code repo - in Step Functions you’re clicking around in AWS setting things up - Not portable, hard to see everything for a project, no commit </a:t>
            </a:r>
            <a:r>
              <a:rPr lang="en-US" sz="1400" dirty="0" smtClean="0"/>
              <a:t>history/blame . </a:t>
            </a:r>
            <a:r>
              <a:rPr lang="en-US" sz="1400" dirty="0"/>
              <a:t>You can use terraform/cloud formation to define everything, then you have history/control</a:t>
            </a:r>
          </a:p>
          <a:p>
            <a:pPr lvl="0" algn="just"/>
            <a:r>
              <a:rPr lang="en-US" sz="1400" dirty="0"/>
              <a:t>Step Functions monitoring is available from UI, CLI, API, but has nothing like Airflow UI (purpose built UI for Day 2+ operations - finding failures, retrying, </a:t>
            </a:r>
            <a:r>
              <a:rPr lang="en-US" sz="1400" dirty="0" err="1"/>
              <a:t>etc</a:t>
            </a:r>
            <a:r>
              <a:rPr lang="en-US" sz="1400" dirty="0"/>
              <a:t> - monitoring performance)</a:t>
            </a:r>
          </a:p>
          <a:p>
            <a:pPr lvl="0" algn="just"/>
            <a:r>
              <a:rPr lang="en-US" sz="1400" dirty="0"/>
              <a:t>Sub Dag-like functionality is possible in Step Functions (by nesting AWS State Machines) but it doesn’t feel as put together</a:t>
            </a:r>
          </a:p>
          <a:p>
            <a:pPr lvl="0" algn="just"/>
            <a:r>
              <a:rPr lang="en-US" sz="1400" dirty="0"/>
              <a:t>Step functions is not open source - You can’t contribute to make it better - Your work isn’t portable (AWS lock in)</a:t>
            </a:r>
          </a:p>
          <a:p>
            <a:pPr algn="just"/>
            <a:r>
              <a:rPr lang="en-US" sz="1400" dirty="0"/>
              <a:t>With Airflow, you can run on-</a:t>
            </a:r>
            <a:r>
              <a:rPr lang="en-US" sz="1400" dirty="0" err="1"/>
              <a:t>prem</a:t>
            </a:r>
            <a:r>
              <a:rPr lang="en-US" sz="1400" dirty="0"/>
              <a:t>, any cloud, </a:t>
            </a:r>
            <a:r>
              <a:rPr lang="en-US" sz="1400" dirty="0" err="1" smtClean="0"/>
              <a:t>etc</a:t>
            </a:r>
            <a:endParaRPr lang="en-US" sz="1400" dirty="0" smtClean="0"/>
          </a:p>
          <a:p>
            <a:pPr algn="just"/>
            <a:r>
              <a:rPr lang="en-US" sz="1400" dirty="0" smtClean="0"/>
              <a:t>With Airflow, you </a:t>
            </a:r>
            <a:r>
              <a:rPr lang="en-US" sz="1400" dirty="0"/>
              <a:t>can already find several Airflow operators for machine learning platforms like Google </a:t>
            </a:r>
            <a:r>
              <a:rPr lang="en-US" sz="1400" dirty="0" err="1"/>
              <a:t>DataFlow</a:t>
            </a:r>
            <a:r>
              <a:rPr lang="en-US" sz="1400" dirty="0"/>
              <a:t>, Amazon </a:t>
            </a:r>
            <a:r>
              <a:rPr lang="en-US" sz="1400" dirty="0" err="1"/>
              <a:t>SageMaker</a:t>
            </a:r>
            <a:r>
              <a:rPr lang="en-US" sz="1400" dirty="0"/>
              <a:t> and </a:t>
            </a:r>
            <a:r>
              <a:rPr lang="en-US" sz="1400" dirty="0" err="1"/>
              <a:t>Databricks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5645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18" y="797579"/>
            <a:ext cx="5789470" cy="3236538"/>
          </a:xfrm>
          <a:prstGeom prst="rect">
            <a:avLst/>
          </a:prstGeom>
        </p:spPr>
      </p:pic>
      <p:pic>
        <p:nvPicPr>
          <p:cNvPr id="5122" name="Picture 2" descr="https://d2908q01vomqb2.cloudfront.net/f1f836cb4ea6efb2a0b1b99f41ad8b103eff4b59/2019/04/17/sagemaker-airflow-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904" y="3721568"/>
            <a:ext cx="6854883" cy="227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86888" y="3259903"/>
            <a:ext cx="5605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https://aws.amazon.com/blogs/machine-learning/build-end-to-end-machine-learning-workflows-with-amazon-sagemaker-and-apache-airflow/</a:t>
            </a:r>
            <a:endParaRPr lang="en-US" sz="1200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785" y="415053"/>
            <a:ext cx="3941389" cy="27545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042" y="4034117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u="sng" dirty="0"/>
              <a:t>https://aws.amazon.com/blogs/machine-learning/automated-and-continuous-deployment-of-amazon-sagemaker-models-with-aws-step-functions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98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r>
              <a:rPr lang="en-US" dirty="0" smtClean="0"/>
              <a:t>To Evaluate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/>
          <a:lstStyle/>
          <a:p>
            <a:r>
              <a:rPr lang="en-US" i="1" dirty="0" err="1" smtClean="0">
                <a:hlinkClick r:id="rId3"/>
              </a:rPr>
              <a:t>MetaFlow</a:t>
            </a:r>
            <a:endParaRPr lang="en-US" i="1" dirty="0" smtClean="0"/>
          </a:p>
          <a:p>
            <a:r>
              <a:rPr lang="en-US" i="1" dirty="0" smtClean="0"/>
              <a:t>TensorFlow </a:t>
            </a:r>
            <a:r>
              <a:rPr lang="en-US" i="1" dirty="0"/>
              <a:t>Extended </a:t>
            </a:r>
            <a:endParaRPr lang="en-US" i="1" dirty="0" smtClean="0"/>
          </a:p>
          <a:p>
            <a:r>
              <a:rPr lang="en-US" dirty="0" smtClean="0">
                <a:hlinkClick r:id="rId4"/>
              </a:rPr>
              <a:t>Kubeflow</a:t>
            </a:r>
            <a:r>
              <a:rPr lang="en-US" dirty="0"/>
              <a:t> is a Kubernetes native orchestration framework for Machine Learning workflows. Powered by </a:t>
            </a:r>
            <a:r>
              <a:rPr lang="en-US" dirty="0">
                <a:hlinkClick r:id="rId5"/>
              </a:rPr>
              <a:t>Argo</a:t>
            </a:r>
            <a:r>
              <a:rPr lang="en-US" dirty="0"/>
              <a:t>, it allows for orchestrating complex, multi-step pipelines. Tightly integrated with Kubernetes, it manages your pods and offers a simple UI to kick off and track your jobs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Robot : Licensed</a:t>
            </a:r>
          </a:p>
          <a:p>
            <a:r>
              <a:rPr lang="en-US" dirty="0" err="1">
                <a:hlinkClick r:id="rId6"/>
              </a:rPr>
              <a:t>zflow</a:t>
            </a:r>
            <a:r>
              <a:rPr lang="en-US" dirty="0">
                <a:hlinkClick r:id="rId6"/>
              </a:rPr>
              <a:t> </a:t>
            </a:r>
            <a:r>
              <a:rPr lang="en-US" i="1" dirty="0" smtClean="0"/>
              <a:t>: </a:t>
            </a:r>
            <a:r>
              <a:rPr lang="en-US" dirty="0"/>
              <a:t>an SDK in Python that leverages the power of AWS CDK, AWS Lambdas and AWS Step Functions to build powerful end-to-end Machine Learning workflows by just imperatively specifying it in a single Python </a:t>
            </a:r>
            <a:r>
              <a:rPr lang="en-US" dirty="0" smtClean="0"/>
              <a:t>file</a:t>
            </a:r>
          </a:p>
          <a:p>
            <a:endParaRPr lang="en-US" dirty="0" smtClean="0"/>
          </a:p>
          <a:p>
            <a:r>
              <a:rPr lang="en-US" dirty="0" smtClean="0"/>
              <a:t>Custom Python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45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 Comparison of Cost: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125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928"/>
            <a:ext cx="9518651" cy="5230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Netflix Sans"/>
              </a:rPr>
              <a:t>Thank You !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4" y="4459138"/>
            <a:ext cx="4198937" cy="1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lease give us your feedb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527" y="2014387"/>
            <a:ext cx="275272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6763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ndscape_Templat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ppt/theme/themeOverride2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ppt/theme/themeOverride3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ppt/theme/themeOverride4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A8F765AF78347BDAB240A3949BBF9" ma:contentTypeVersion="13" ma:contentTypeDescription="Create a new document." ma:contentTypeScope="" ma:versionID="798fd1e43b4c3929bedbae4c11b726bb">
  <xsd:schema xmlns:xsd="http://www.w3.org/2001/XMLSchema" xmlns:xs="http://www.w3.org/2001/XMLSchema" xmlns:p="http://schemas.microsoft.com/office/2006/metadata/properties" xmlns:ns2="9eff8198-93c3-42cf-87a8-9fb333ca1ffe" xmlns:ns3="57eb16b6-4d2a-4a09-a319-40a4e4b6e8f3" targetNamespace="http://schemas.microsoft.com/office/2006/metadata/properties" ma:root="true" ma:fieldsID="9b61a36b39064cd60c02319668043326" ns2:_="" ns3:_="">
    <xsd:import namespace="9eff8198-93c3-42cf-87a8-9fb333ca1ffe"/>
    <xsd:import namespace="57eb16b6-4d2a-4a09-a319-40a4e4b6e8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eting_x0020_data" minOccurs="0"/>
                <xsd:element ref="ns2:Responsible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f8198-93c3-42cf-87a8-9fb333ca1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eting_x0020_data" ma:index="12" nillable="true" ma:displayName="Meeting data" ma:format="DateOnly" ma:internalName="Meeting_x0020_data">
      <xsd:simpleType>
        <xsd:restriction base="dms:DateTime"/>
      </xsd:simpleType>
    </xsd:element>
    <xsd:element name="Responsible" ma:index="13" nillable="true" ma:displayName="Responsible" ma:list="UserInfo" ma:SharePointGroup="0" ma:internalName="Responsib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b16b6-4d2a-4a09-a319-40a4e4b6e8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eting_x0020_data xmlns="9eff8198-93c3-42cf-87a8-9fb333ca1ffe" xsi:nil="true"/>
    <Responsible xmlns="9eff8198-93c3-42cf-87a8-9fb333ca1ffe">
      <UserInfo>
        <DisplayName/>
        <AccountId xsi:nil="true"/>
        <AccountType/>
      </UserInfo>
    </Responsible>
  </documentManagement>
</p:properties>
</file>

<file path=customXml/itemProps1.xml><?xml version="1.0" encoding="utf-8"?>
<ds:datastoreItem xmlns:ds="http://schemas.openxmlformats.org/officeDocument/2006/customXml" ds:itemID="{45CCB3A6-163B-4AE0-B614-FC298BB1349D}"/>
</file>

<file path=customXml/itemProps2.xml><?xml version="1.0" encoding="utf-8"?>
<ds:datastoreItem xmlns:ds="http://schemas.openxmlformats.org/officeDocument/2006/customXml" ds:itemID="{219C3EEE-BF5C-4DB8-B69F-B3978D8B394E}"/>
</file>

<file path=customXml/itemProps3.xml><?xml version="1.0" encoding="utf-8"?>
<ds:datastoreItem xmlns:ds="http://schemas.openxmlformats.org/officeDocument/2006/customXml" ds:itemID="{2CCF2AA9-FD77-424C-8164-133CEBC6549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795</Words>
  <Application>Microsoft Office PowerPoint</Application>
  <PresentationFormat>Widescreen</PresentationFormat>
  <Paragraphs>173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Netflix Sans</vt:lpstr>
      <vt:lpstr>Landscape_Template</vt:lpstr>
      <vt:lpstr>Machine Learning Pipeline Orchestration</vt:lpstr>
      <vt:lpstr>   Key Requirements  Consideration for Tool / Technology Selection     </vt:lpstr>
      <vt:lpstr>PowerPoint Presentation</vt:lpstr>
      <vt:lpstr>Comparison of Step Function Vs Airflow</vt:lpstr>
      <vt:lpstr>Example </vt:lpstr>
      <vt:lpstr>To Evaluate</vt:lpstr>
      <vt:lpstr>References and  Comparison of Cost: </vt:lpstr>
      <vt:lpstr>PowerPoint Presentation</vt:lpstr>
    </vt:vector>
  </TitlesOfParts>
  <Company>Syngenta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Balijepalli Preetam INPU</dc:creator>
  <cp:lastModifiedBy>Balijepalli Preetam INPU</cp:lastModifiedBy>
  <cp:revision>119</cp:revision>
  <dcterms:created xsi:type="dcterms:W3CDTF">2020-01-23T10:33:01Z</dcterms:created>
  <dcterms:modified xsi:type="dcterms:W3CDTF">2020-01-23T14:14:18Z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0x0101005A7A8F765AF78347BDAB240A3949BBF9</vt:lpwstr>
  </property>
</Properties>
</file>