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2.xml" ContentType="application/vnd.openxmlformats-officedocument.themeOverr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259" r:id="rId5"/>
    <p:sldId id="3468" r:id="rId6"/>
    <p:sldId id="3474" r:id="rId7"/>
    <p:sldId id="261" r:id="rId8"/>
    <p:sldId id="3475" r:id="rId9"/>
    <p:sldId id="292" r:id="rId10"/>
    <p:sldId id="3476" r:id="rId11"/>
    <p:sldId id="3477" r:id="rId12"/>
    <p:sldId id="285" r:id="rId13"/>
    <p:sldId id="3460" r:id="rId14"/>
    <p:sldId id="284" r:id="rId15"/>
    <p:sldId id="290" r:id="rId16"/>
    <p:sldId id="262" r:id="rId17"/>
    <p:sldId id="274" r:id="rId18"/>
    <p:sldId id="288" r:id="rId19"/>
    <p:sldId id="286" r:id="rId20"/>
    <p:sldId id="275" r:id="rId21"/>
    <p:sldId id="289" r:id="rId22"/>
    <p:sldId id="287" r:id="rId23"/>
    <p:sldId id="303" r:id="rId24"/>
    <p:sldId id="278" r:id="rId25"/>
    <p:sldId id="279" r:id="rId26"/>
    <p:sldId id="273" r:id="rId27"/>
    <p:sldId id="271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B56727-1D8B-4AE6-9911-0A8FC25EB7F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EE0DB5A-D3B7-4A61-9315-0B9EBBF275E5}">
      <dgm:prSet phldrT="[Text]" custT="1"/>
      <dgm:spPr>
        <a:solidFill>
          <a:srgbClr val="178B91"/>
        </a:solidFill>
      </dgm:spPr>
      <dgm:t>
        <a:bodyPr/>
        <a:lstStyle/>
        <a:p>
          <a:pPr algn="ctr"/>
          <a:r>
            <a:rPr lang="en-GB" sz="1400" b="1" dirty="0"/>
            <a:t>Q2- MVP with </a:t>
          </a:r>
          <a:r>
            <a:rPr lang="en-GB" sz="1400" b="1" dirty="0" err="1"/>
            <a:t>SageMaker</a:t>
          </a:r>
          <a:r>
            <a:rPr lang="en-GB" sz="1400" b="1" dirty="0"/>
            <a:t> </a:t>
          </a:r>
          <a:endParaRPr lang="en-CH" sz="1400" b="1" dirty="0"/>
        </a:p>
      </dgm:t>
    </dgm:pt>
    <dgm:pt modelId="{E9A4FE9C-93E9-443D-BBC8-84D1E40C4CBA}" type="parTrans" cxnId="{397EA735-544D-4C32-8294-59CC82D1007C}">
      <dgm:prSet/>
      <dgm:spPr/>
      <dgm:t>
        <a:bodyPr/>
        <a:lstStyle/>
        <a:p>
          <a:pPr algn="ctr"/>
          <a:endParaRPr lang="en-CH" sz="1400" b="1"/>
        </a:p>
      </dgm:t>
    </dgm:pt>
    <dgm:pt modelId="{EB41F4FA-8CB2-482D-A7F0-977BFA375049}" type="sibTrans" cxnId="{397EA735-544D-4C32-8294-59CC82D1007C}">
      <dgm:prSet/>
      <dgm:spPr/>
      <dgm:t>
        <a:bodyPr/>
        <a:lstStyle/>
        <a:p>
          <a:pPr algn="ctr"/>
          <a:endParaRPr lang="en-CH" sz="1400" b="1"/>
        </a:p>
      </dgm:t>
    </dgm:pt>
    <dgm:pt modelId="{CFAC8BF3-32D5-46CA-82B9-B28DDE15C458}">
      <dgm:prSet phldrT="[Text]" custT="1"/>
      <dgm:spPr>
        <a:solidFill>
          <a:srgbClr val="318B3C"/>
        </a:solidFill>
      </dgm:spPr>
      <dgm:t>
        <a:bodyPr/>
        <a:lstStyle/>
        <a:p>
          <a:pPr algn="ctr"/>
          <a:r>
            <a:rPr lang="en-GB" sz="1400" b="1" dirty="0"/>
            <a:t>Q3 –  Stabilize </a:t>
          </a:r>
          <a:endParaRPr lang="en-CH" sz="1400" b="1" dirty="0"/>
        </a:p>
      </dgm:t>
    </dgm:pt>
    <dgm:pt modelId="{A02DB1CB-8079-4643-A72B-0465573FBFBF}" type="parTrans" cxnId="{8E80EA69-4ED0-40FA-BADD-BADD31DA7BBF}">
      <dgm:prSet/>
      <dgm:spPr/>
      <dgm:t>
        <a:bodyPr/>
        <a:lstStyle/>
        <a:p>
          <a:pPr algn="ctr"/>
          <a:endParaRPr lang="en-CH" sz="1400" b="1"/>
        </a:p>
      </dgm:t>
    </dgm:pt>
    <dgm:pt modelId="{FCE289C5-9829-4EAF-B1C5-E766CED1A60D}" type="sibTrans" cxnId="{8E80EA69-4ED0-40FA-BADD-BADD31DA7BBF}">
      <dgm:prSet/>
      <dgm:spPr/>
      <dgm:t>
        <a:bodyPr/>
        <a:lstStyle/>
        <a:p>
          <a:pPr algn="ctr"/>
          <a:endParaRPr lang="en-CH" sz="1400" b="1"/>
        </a:p>
      </dgm:t>
    </dgm:pt>
    <dgm:pt modelId="{4061559F-D3E2-4F20-8534-4772CB63F98B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GB" sz="1400" b="1" dirty="0"/>
            <a:t>Q4 – Ease to the users </a:t>
          </a:r>
          <a:endParaRPr lang="en-CH" sz="1400" b="1" dirty="0"/>
        </a:p>
      </dgm:t>
    </dgm:pt>
    <dgm:pt modelId="{67C06EA5-6AB2-4812-855A-4AD5D0C02914}" type="parTrans" cxnId="{E3ABDADD-5D83-40E2-886A-8093D6A058BD}">
      <dgm:prSet/>
      <dgm:spPr/>
      <dgm:t>
        <a:bodyPr/>
        <a:lstStyle/>
        <a:p>
          <a:pPr algn="ctr"/>
          <a:endParaRPr lang="en-CH" sz="1400" b="1"/>
        </a:p>
      </dgm:t>
    </dgm:pt>
    <dgm:pt modelId="{7CE63956-4085-41DD-8F41-BC47BFE85F3B}" type="sibTrans" cxnId="{E3ABDADD-5D83-40E2-886A-8093D6A058BD}">
      <dgm:prSet/>
      <dgm:spPr/>
      <dgm:t>
        <a:bodyPr/>
        <a:lstStyle/>
        <a:p>
          <a:pPr algn="ctr"/>
          <a:endParaRPr lang="en-CH" sz="1400" b="1"/>
        </a:p>
      </dgm:t>
    </dgm:pt>
    <dgm:pt modelId="{1D48627A-E2E7-42FE-9ACD-5E2AAEAD362E}" type="pres">
      <dgm:prSet presAssocID="{CAB56727-1D8B-4AE6-9911-0A8FC25EB7F5}" presName="Name0" presStyleCnt="0">
        <dgm:presLayoutVars>
          <dgm:dir/>
          <dgm:resizeHandles val="exact"/>
        </dgm:presLayoutVars>
      </dgm:prSet>
      <dgm:spPr/>
    </dgm:pt>
    <dgm:pt modelId="{C3EFAFB7-23A9-4D3B-BD05-ABD762D1AC94}" type="pres">
      <dgm:prSet presAssocID="{AEE0DB5A-D3B7-4A61-9315-0B9EBBF275E5}" presName="parTxOnly" presStyleLbl="node1" presStyleIdx="0" presStyleCnt="3">
        <dgm:presLayoutVars>
          <dgm:bulletEnabled val="1"/>
        </dgm:presLayoutVars>
      </dgm:prSet>
      <dgm:spPr/>
    </dgm:pt>
    <dgm:pt modelId="{7FF24623-930C-40B3-9ACB-F69FF1284C75}" type="pres">
      <dgm:prSet presAssocID="{EB41F4FA-8CB2-482D-A7F0-977BFA375049}" presName="parSpace" presStyleCnt="0"/>
      <dgm:spPr/>
    </dgm:pt>
    <dgm:pt modelId="{174BFCB6-A3CD-4C7C-92CA-AC899C1ED1F2}" type="pres">
      <dgm:prSet presAssocID="{CFAC8BF3-32D5-46CA-82B9-B28DDE15C458}" presName="parTxOnly" presStyleLbl="node1" presStyleIdx="1" presStyleCnt="3">
        <dgm:presLayoutVars>
          <dgm:bulletEnabled val="1"/>
        </dgm:presLayoutVars>
      </dgm:prSet>
      <dgm:spPr/>
    </dgm:pt>
    <dgm:pt modelId="{C243DB04-C0B5-411B-89F1-D472D393D6D3}" type="pres">
      <dgm:prSet presAssocID="{FCE289C5-9829-4EAF-B1C5-E766CED1A60D}" presName="parSpace" presStyleCnt="0"/>
      <dgm:spPr/>
    </dgm:pt>
    <dgm:pt modelId="{388C7C56-19C5-435E-9651-3AF586C7001D}" type="pres">
      <dgm:prSet presAssocID="{4061559F-D3E2-4F20-8534-4772CB63F98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57C2D0A-D55F-4FAA-8ADF-6CE708D93EC1}" type="presOf" srcId="{CAB56727-1D8B-4AE6-9911-0A8FC25EB7F5}" destId="{1D48627A-E2E7-42FE-9ACD-5E2AAEAD362E}" srcOrd="0" destOrd="0" presId="urn:microsoft.com/office/officeart/2005/8/layout/hChevron3"/>
    <dgm:cxn modelId="{5F886225-389C-4FE3-A5F5-C85C1923CE80}" type="presOf" srcId="{AEE0DB5A-D3B7-4A61-9315-0B9EBBF275E5}" destId="{C3EFAFB7-23A9-4D3B-BD05-ABD762D1AC94}" srcOrd="0" destOrd="0" presId="urn:microsoft.com/office/officeart/2005/8/layout/hChevron3"/>
    <dgm:cxn modelId="{6B1B722A-1EE7-435B-942A-6E8D702A6121}" type="presOf" srcId="{CFAC8BF3-32D5-46CA-82B9-B28DDE15C458}" destId="{174BFCB6-A3CD-4C7C-92CA-AC899C1ED1F2}" srcOrd="0" destOrd="0" presId="urn:microsoft.com/office/officeart/2005/8/layout/hChevron3"/>
    <dgm:cxn modelId="{397EA735-544D-4C32-8294-59CC82D1007C}" srcId="{CAB56727-1D8B-4AE6-9911-0A8FC25EB7F5}" destId="{AEE0DB5A-D3B7-4A61-9315-0B9EBBF275E5}" srcOrd="0" destOrd="0" parTransId="{E9A4FE9C-93E9-443D-BBC8-84D1E40C4CBA}" sibTransId="{EB41F4FA-8CB2-482D-A7F0-977BFA375049}"/>
    <dgm:cxn modelId="{3FB94B37-14B8-49C2-A946-928E28AD49A4}" type="presOf" srcId="{4061559F-D3E2-4F20-8534-4772CB63F98B}" destId="{388C7C56-19C5-435E-9651-3AF586C7001D}" srcOrd="0" destOrd="0" presId="urn:microsoft.com/office/officeart/2005/8/layout/hChevron3"/>
    <dgm:cxn modelId="{8E80EA69-4ED0-40FA-BADD-BADD31DA7BBF}" srcId="{CAB56727-1D8B-4AE6-9911-0A8FC25EB7F5}" destId="{CFAC8BF3-32D5-46CA-82B9-B28DDE15C458}" srcOrd="1" destOrd="0" parTransId="{A02DB1CB-8079-4643-A72B-0465573FBFBF}" sibTransId="{FCE289C5-9829-4EAF-B1C5-E766CED1A60D}"/>
    <dgm:cxn modelId="{E3ABDADD-5D83-40E2-886A-8093D6A058BD}" srcId="{CAB56727-1D8B-4AE6-9911-0A8FC25EB7F5}" destId="{4061559F-D3E2-4F20-8534-4772CB63F98B}" srcOrd="2" destOrd="0" parTransId="{67C06EA5-6AB2-4812-855A-4AD5D0C02914}" sibTransId="{7CE63956-4085-41DD-8F41-BC47BFE85F3B}"/>
    <dgm:cxn modelId="{5B6CCE13-88A7-4C8C-82DB-189D3ACC7998}" type="presParOf" srcId="{1D48627A-E2E7-42FE-9ACD-5E2AAEAD362E}" destId="{C3EFAFB7-23A9-4D3B-BD05-ABD762D1AC94}" srcOrd="0" destOrd="0" presId="urn:microsoft.com/office/officeart/2005/8/layout/hChevron3"/>
    <dgm:cxn modelId="{184A215E-7035-47F2-A1A5-BAF6DE1606CF}" type="presParOf" srcId="{1D48627A-E2E7-42FE-9ACD-5E2AAEAD362E}" destId="{7FF24623-930C-40B3-9ACB-F69FF1284C75}" srcOrd="1" destOrd="0" presId="urn:microsoft.com/office/officeart/2005/8/layout/hChevron3"/>
    <dgm:cxn modelId="{37691A60-77F8-4B00-957C-89D958CF001B}" type="presParOf" srcId="{1D48627A-E2E7-42FE-9ACD-5E2AAEAD362E}" destId="{174BFCB6-A3CD-4C7C-92CA-AC899C1ED1F2}" srcOrd="2" destOrd="0" presId="urn:microsoft.com/office/officeart/2005/8/layout/hChevron3"/>
    <dgm:cxn modelId="{900C5AB2-3006-40A8-8799-C7B62D69A66B}" type="presParOf" srcId="{1D48627A-E2E7-42FE-9ACD-5E2AAEAD362E}" destId="{C243DB04-C0B5-411B-89F1-D472D393D6D3}" srcOrd="3" destOrd="0" presId="urn:microsoft.com/office/officeart/2005/8/layout/hChevron3"/>
    <dgm:cxn modelId="{CBD223F2-7D3D-4FAE-BA20-6EA07BD30FBF}" type="presParOf" srcId="{1D48627A-E2E7-42FE-9ACD-5E2AAEAD362E}" destId="{388C7C56-19C5-435E-9651-3AF586C7001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11CF8-2DC4-40C8-A3DA-63F7608A94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E19C5CE-022D-4E14-8E19-C1AE9014E869}">
      <dgm:prSet/>
      <dgm:spPr/>
      <dgm:t>
        <a:bodyPr/>
        <a:lstStyle/>
        <a:p>
          <a:r>
            <a:rPr lang="en-US"/>
            <a:t>On board first few data scientists( All those Interested in Model Training and/or Serving)</a:t>
          </a:r>
        </a:p>
      </dgm:t>
    </dgm:pt>
    <dgm:pt modelId="{D196DB95-39BF-48CC-87C9-25FA89BFD506}" type="parTrans" cxnId="{D16D2764-9BE5-42DA-B021-E1B84A938507}">
      <dgm:prSet/>
      <dgm:spPr/>
      <dgm:t>
        <a:bodyPr/>
        <a:lstStyle/>
        <a:p>
          <a:endParaRPr lang="en-US"/>
        </a:p>
      </dgm:t>
    </dgm:pt>
    <dgm:pt modelId="{E1266193-5391-4FF4-A3E4-EE8BA26065F0}" type="sibTrans" cxnId="{D16D2764-9BE5-42DA-B021-E1B84A938507}">
      <dgm:prSet/>
      <dgm:spPr/>
      <dgm:t>
        <a:bodyPr/>
        <a:lstStyle/>
        <a:p>
          <a:endParaRPr lang="en-US"/>
        </a:p>
      </dgm:t>
    </dgm:pt>
    <dgm:pt modelId="{8E37591F-1666-4E09-9580-A1E13214EE68}">
      <dgm:prSet/>
      <dgm:spPr/>
      <dgm:t>
        <a:bodyPr/>
        <a:lstStyle/>
        <a:p>
          <a:r>
            <a:rPr lang="en-US"/>
            <a:t>Continuous training sessions arranged with respect to platform as well as technologies</a:t>
          </a:r>
        </a:p>
      </dgm:t>
    </dgm:pt>
    <dgm:pt modelId="{82172809-F3A0-4847-A39E-500EE856D46C}" type="parTrans" cxnId="{983AA7D4-DFF0-4107-9E7F-E782FC2D78C5}">
      <dgm:prSet/>
      <dgm:spPr/>
      <dgm:t>
        <a:bodyPr/>
        <a:lstStyle/>
        <a:p>
          <a:endParaRPr lang="en-US"/>
        </a:p>
      </dgm:t>
    </dgm:pt>
    <dgm:pt modelId="{E14731E4-1D8A-45E8-8355-99A56AC1A6F9}" type="sibTrans" cxnId="{983AA7D4-DFF0-4107-9E7F-E782FC2D78C5}">
      <dgm:prSet/>
      <dgm:spPr/>
      <dgm:t>
        <a:bodyPr/>
        <a:lstStyle/>
        <a:p>
          <a:endParaRPr lang="en-US"/>
        </a:p>
      </dgm:t>
    </dgm:pt>
    <dgm:pt modelId="{BD1F2035-3835-4BDA-8185-1B004F2C2025}">
      <dgm:prSet/>
      <dgm:spPr/>
      <dgm:t>
        <a:bodyPr/>
        <a:lstStyle/>
        <a:p>
          <a:r>
            <a:rPr lang="en-US"/>
            <a:t>Help with use case on-boarding ,By helping with respect to development of pipeline and Code transition </a:t>
          </a:r>
        </a:p>
      </dgm:t>
    </dgm:pt>
    <dgm:pt modelId="{C5E0B6D0-27EA-47A3-A397-9B4F926EE03A}" type="parTrans" cxnId="{416D8287-6EE3-4F90-A2B8-B59062EE38D7}">
      <dgm:prSet/>
      <dgm:spPr/>
      <dgm:t>
        <a:bodyPr/>
        <a:lstStyle/>
        <a:p>
          <a:endParaRPr lang="en-US"/>
        </a:p>
      </dgm:t>
    </dgm:pt>
    <dgm:pt modelId="{A429C20C-4C43-41CA-8E03-F275BCFCC228}" type="sibTrans" cxnId="{416D8287-6EE3-4F90-A2B8-B59062EE38D7}">
      <dgm:prSet/>
      <dgm:spPr/>
      <dgm:t>
        <a:bodyPr/>
        <a:lstStyle/>
        <a:p>
          <a:endParaRPr lang="en-US"/>
        </a:p>
      </dgm:t>
    </dgm:pt>
    <dgm:pt modelId="{91912C1A-3D6D-42FC-ABD2-9F1645C44C9D}">
      <dgm:prSet/>
      <dgm:spPr/>
      <dgm:t>
        <a:bodyPr/>
        <a:lstStyle/>
        <a:p>
          <a:r>
            <a:rPr lang="en-US"/>
            <a:t>What’s new sessions after each release/feature</a:t>
          </a:r>
        </a:p>
      </dgm:t>
    </dgm:pt>
    <dgm:pt modelId="{7272C616-DED9-42D0-B305-73A13B4CEAD1}" type="parTrans" cxnId="{4FCEC00D-0398-4197-B87D-8CB5F2C5AE51}">
      <dgm:prSet/>
      <dgm:spPr/>
      <dgm:t>
        <a:bodyPr/>
        <a:lstStyle/>
        <a:p>
          <a:endParaRPr lang="en-US"/>
        </a:p>
      </dgm:t>
    </dgm:pt>
    <dgm:pt modelId="{5CAA4B65-3204-418A-B0C6-E9F8776B3B82}" type="sibTrans" cxnId="{4FCEC00D-0398-4197-B87D-8CB5F2C5AE51}">
      <dgm:prSet/>
      <dgm:spPr/>
      <dgm:t>
        <a:bodyPr/>
        <a:lstStyle/>
        <a:p>
          <a:endParaRPr lang="en-US"/>
        </a:p>
      </dgm:t>
    </dgm:pt>
    <dgm:pt modelId="{88A448E6-1186-47AB-9E15-6D4BF4108493}" type="pres">
      <dgm:prSet presAssocID="{73711CF8-2DC4-40C8-A3DA-63F7608A9468}" presName="root" presStyleCnt="0">
        <dgm:presLayoutVars>
          <dgm:dir/>
          <dgm:resizeHandles val="exact"/>
        </dgm:presLayoutVars>
      </dgm:prSet>
      <dgm:spPr/>
    </dgm:pt>
    <dgm:pt modelId="{8D5111E8-384F-474C-B643-91070E1C8B9E}" type="pres">
      <dgm:prSet presAssocID="{5E19C5CE-022D-4E14-8E19-C1AE9014E869}" presName="compNode" presStyleCnt="0"/>
      <dgm:spPr/>
    </dgm:pt>
    <dgm:pt modelId="{D69BAD82-AB79-4914-B1B4-34A682976ED2}" type="pres">
      <dgm:prSet presAssocID="{5E19C5CE-022D-4E14-8E19-C1AE9014E869}" presName="bgRect" presStyleLbl="bgShp" presStyleIdx="0" presStyleCnt="4"/>
      <dgm:spPr/>
    </dgm:pt>
    <dgm:pt modelId="{551E6B3B-7074-4AD4-A6F5-14E79BD060F9}" type="pres">
      <dgm:prSet presAssocID="{5E19C5CE-022D-4E14-8E19-C1AE9014E8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1FFA2EE-ED06-4190-8D60-916D534DED0D}" type="pres">
      <dgm:prSet presAssocID="{5E19C5CE-022D-4E14-8E19-C1AE9014E869}" presName="spaceRect" presStyleCnt="0"/>
      <dgm:spPr/>
    </dgm:pt>
    <dgm:pt modelId="{90E67EDC-2749-4C9B-A3B8-98BA68E0FD91}" type="pres">
      <dgm:prSet presAssocID="{5E19C5CE-022D-4E14-8E19-C1AE9014E869}" presName="parTx" presStyleLbl="revTx" presStyleIdx="0" presStyleCnt="4">
        <dgm:presLayoutVars>
          <dgm:chMax val="0"/>
          <dgm:chPref val="0"/>
        </dgm:presLayoutVars>
      </dgm:prSet>
      <dgm:spPr/>
    </dgm:pt>
    <dgm:pt modelId="{98D6BD69-DC11-4C7D-B446-43CFAE6505E1}" type="pres">
      <dgm:prSet presAssocID="{E1266193-5391-4FF4-A3E4-EE8BA26065F0}" presName="sibTrans" presStyleCnt="0"/>
      <dgm:spPr/>
    </dgm:pt>
    <dgm:pt modelId="{3673D13E-C71F-4A79-BAAE-92D7C56E292F}" type="pres">
      <dgm:prSet presAssocID="{8E37591F-1666-4E09-9580-A1E13214EE68}" presName="compNode" presStyleCnt="0"/>
      <dgm:spPr/>
    </dgm:pt>
    <dgm:pt modelId="{04F753C0-5E86-47A5-98B4-2C492C106AF0}" type="pres">
      <dgm:prSet presAssocID="{8E37591F-1666-4E09-9580-A1E13214EE68}" presName="bgRect" presStyleLbl="bgShp" presStyleIdx="1" presStyleCnt="4"/>
      <dgm:spPr/>
    </dgm:pt>
    <dgm:pt modelId="{8DA3715E-C0FF-42CE-A528-BBE6271512A0}" type="pres">
      <dgm:prSet presAssocID="{8E37591F-1666-4E09-9580-A1E13214EE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A52966D-A587-46F3-A0CA-1C0C7AA463E0}" type="pres">
      <dgm:prSet presAssocID="{8E37591F-1666-4E09-9580-A1E13214EE68}" presName="spaceRect" presStyleCnt="0"/>
      <dgm:spPr/>
    </dgm:pt>
    <dgm:pt modelId="{89B2E582-0E68-4715-81C7-78718EFC6F93}" type="pres">
      <dgm:prSet presAssocID="{8E37591F-1666-4E09-9580-A1E13214EE68}" presName="parTx" presStyleLbl="revTx" presStyleIdx="1" presStyleCnt="4">
        <dgm:presLayoutVars>
          <dgm:chMax val="0"/>
          <dgm:chPref val="0"/>
        </dgm:presLayoutVars>
      </dgm:prSet>
      <dgm:spPr/>
    </dgm:pt>
    <dgm:pt modelId="{EDD15E7B-1FA0-42FE-B628-208BFAC2EDDF}" type="pres">
      <dgm:prSet presAssocID="{E14731E4-1D8A-45E8-8355-99A56AC1A6F9}" presName="sibTrans" presStyleCnt="0"/>
      <dgm:spPr/>
    </dgm:pt>
    <dgm:pt modelId="{FB92D461-A3A1-465C-9DA0-A64DE6AF917A}" type="pres">
      <dgm:prSet presAssocID="{BD1F2035-3835-4BDA-8185-1B004F2C2025}" presName="compNode" presStyleCnt="0"/>
      <dgm:spPr/>
    </dgm:pt>
    <dgm:pt modelId="{B150CD7B-1027-447D-8488-88F36BF833F0}" type="pres">
      <dgm:prSet presAssocID="{BD1F2035-3835-4BDA-8185-1B004F2C2025}" presName="bgRect" presStyleLbl="bgShp" presStyleIdx="2" presStyleCnt="4"/>
      <dgm:spPr/>
    </dgm:pt>
    <dgm:pt modelId="{CE5395B7-6597-42A4-86D5-80E53CEA57EC}" type="pres">
      <dgm:prSet presAssocID="{BD1F2035-3835-4BDA-8185-1B004F2C20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Tracks"/>
        </a:ext>
      </dgm:extLst>
    </dgm:pt>
    <dgm:pt modelId="{08EC57B0-E000-4DFE-B306-D539F9E443D2}" type="pres">
      <dgm:prSet presAssocID="{BD1F2035-3835-4BDA-8185-1B004F2C2025}" presName="spaceRect" presStyleCnt="0"/>
      <dgm:spPr/>
    </dgm:pt>
    <dgm:pt modelId="{6FD2D5D6-D871-491C-8FFB-BEE2F92AD0F8}" type="pres">
      <dgm:prSet presAssocID="{BD1F2035-3835-4BDA-8185-1B004F2C2025}" presName="parTx" presStyleLbl="revTx" presStyleIdx="2" presStyleCnt="4">
        <dgm:presLayoutVars>
          <dgm:chMax val="0"/>
          <dgm:chPref val="0"/>
        </dgm:presLayoutVars>
      </dgm:prSet>
      <dgm:spPr/>
    </dgm:pt>
    <dgm:pt modelId="{C5D6D19E-88FA-4890-A6A0-DF1DE3C96963}" type="pres">
      <dgm:prSet presAssocID="{A429C20C-4C43-41CA-8E03-F275BCFCC228}" presName="sibTrans" presStyleCnt="0"/>
      <dgm:spPr/>
    </dgm:pt>
    <dgm:pt modelId="{287C071F-FBC7-4374-96D9-1F358EBEA09C}" type="pres">
      <dgm:prSet presAssocID="{91912C1A-3D6D-42FC-ABD2-9F1645C44C9D}" presName="compNode" presStyleCnt="0"/>
      <dgm:spPr/>
    </dgm:pt>
    <dgm:pt modelId="{F20C71EB-07E9-4FA3-8D3F-6A8EFE99EBD5}" type="pres">
      <dgm:prSet presAssocID="{91912C1A-3D6D-42FC-ABD2-9F1645C44C9D}" presName="bgRect" presStyleLbl="bgShp" presStyleIdx="3" presStyleCnt="4"/>
      <dgm:spPr/>
    </dgm:pt>
    <dgm:pt modelId="{FF036862-448D-42C8-AAF9-7708E4D4B411}" type="pres">
      <dgm:prSet presAssocID="{91912C1A-3D6D-42FC-ABD2-9F1645C44C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506A91B1-A06E-4B85-A102-823DC1AD480F}" type="pres">
      <dgm:prSet presAssocID="{91912C1A-3D6D-42FC-ABD2-9F1645C44C9D}" presName="spaceRect" presStyleCnt="0"/>
      <dgm:spPr/>
    </dgm:pt>
    <dgm:pt modelId="{8759BD82-9499-4C5D-BC14-0E9980E72E2D}" type="pres">
      <dgm:prSet presAssocID="{91912C1A-3D6D-42FC-ABD2-9F1645C44C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CEC00D-0398-4197-B87D-8CB5F2C5AE51}" srcId="{73711CF8-2DC4-40C8-A3DA-63F7608A9468}" destId="{91912C1A-3D6D-42FC-ABD2-9F1645C44C9D}" srcOrd="3" destOrd="0" parTransId="{7272C616-DED9-42D0-B305-73A13B4CEAD1}" sibTransId="{5CAA4B65-3204-418A-B0C6-E9F8776B3B82}"/>
    <dgm:cxn modelId="{D16D2764-9BE5-42DA-B021-E1B84A938507}" srcId="{73711CF8-2DC4-40C8-A3DA-63F7608A9468}" destId="{5E19C5CE-022D-4E14-8E19-C1AE9014E869}" srcOrd="0" destOrd="0" parTransId="{D196DB95-39BF-48CC-87C9-25FA89BFD506}" sibTransId="{E1266193-5391-4FF4-A3E4-EE8BA26065F0}"/>
    <dgm:cxn modelId="{61B46F76-B2A5-42AA-AF32-81D6314634CC}" type="presOf" srcId="{8E37591F-1666-4E09-9580-A1E13214EE68}" destId="{89B2E582-0E68-4715-81C7-78718EFC6F93}" srcOrd="0" destOrd="0" presId="urn:microsoft.com/office/officeart/2018/2/layout/IconVerticalSolidList"/>
    <dgm:cxn modelId="{416D8287-6EE3-4F90-A2B8-B59062EE38D7}" srcId="{73711CF8-2DC4-40C8-A3DA-63F7608A9468}" destId="{BD1F2035-3835-4BDA-8185-1B004F2C2025}" srcOrd="2" destOrd="0" parTransId="{C5E0B6D0-27EA-47A3-A397-9B4F926EE03A}" sibTransId="{A429C20C-4C43-41CA-8E03-F275BCFCC228}"/>
    <dgm:cxn modelId="{AF02659E-27AE-4873-AF2E-577B8D60DB06}" type="presOf" srcId="{91912C1A-3D6D-42FC-ABD2-9F1645C44C9D}" destId="{8759BD82-9499-4C5D-BC14-0E9980E72E2D}" srcOrd="0" destOrd="0" presId="urn:microsoft.com/office/officeart/2018/2/layout/IconVerticalSolidList"/>
    <dgm:cxn modelId="{435032B6-FFCD-4BB4-878C-E1E0EC01CFF7}" type="presOf" srcId="{5E19C5CE-022D-4E14-8E19-C1AE9014E869}" destId="{90E67EDC-2749-4C9B-A3B8-98BA68E0FD91}" srcOrd="0" destOrd="0" presId="urn:microsoft.com/office/officeart/2018/2/layout/IconVerticalSolidList"/>
    <dgm:cxn modelId="{81A138BE-7257-4B7B-909C-149616479A8F}" type="presOf" srcId="{73711CF8-2DC4-40C8-A3DA-63F7608A9468}" destId="{88A448E6-1186-47AB-9E15-6D4BF4108493}" srcOrd="0" destOrd="0" presId="urn:microsoft.com/office/officeart/2018/2/layout/IconVerticalSolidList"/>
    <dgm:cxn modelId="{52FC8DCF-7A67-43C1-9605-0E6C23E555E2}" type="presOf" srcId="{BD1F2035-3835-4BDA-8185-1B004F2C2025}" destId="{6FD2D5D6-D871-491C-8FFB-BEE2F92AD0F8}" srcOrd="0" destOrd="0" presId="urn:microsoft.com/office/officeart/2018/2/layout/IconVerticalSolidList"/>
    <dgm:cxn modelId="{983AA7D4-DFF0-4107-9E7F-E782FC2D78C5}" srcId="{73711CF8-2DC4-40C8-A3DA-63F7608A9468}" destId="{8E37591F-1666-4E09-9580-A1E13214EE68}" srcOrd="1" destOrd="0" parTransId="{82172809-F3A0-4847-A39E-500EE856D46C}" sibTransId="{E14731E4-1D8A-45E8-8355-99A56AC1A6F9}"/>
    <dgm:cxn modelId="{68404531-7BCA-414F-AD43-29049ABDD00A}" type="presParOf" srcId="{88A448E6-1186-47AB-9E15-6D4BF4108493}" destId="{8D5111E8-384F-474C-B643-91070E1C8B9E}" srcOrd="0" destOrd="0" presId="urn:microsoft.com/office/officeart/2018/2/layout/IconVerticalSolidList"/>
    <dgm:cxn modelId="{9542F05A-9395-4FB0-87E9-51043E7538AB}" type="presParOf" srcId="{8D5111E8-384F-474C-B643-91070E1C8B9E}" destId="{D69BAD82-AB79-4914-B1B4-34A682976ED2}" srcOrd="0" destOrd="0" presId="urn:microsoft.com/office/officeart/2018/2/layout/IconVerticalSolidList"/>
    <dgm:cxn modelId="{36589E00-A7BF-41CF-B745-B5FBB616BE76}" type="presParOf" srcId="{8D5111E8-384F-474C-B643-91070E1C8B9E}" destId="{551E6B3B-7074-4AD4-A6F5-14E79BD060F9}" srcOrd="1" destOrd="0" presId="urn:microsoft.com/office/officeart/2018/2/layout/IconVerticalSolidList"/>
    <dgm:cxn modelId="{1A2F4908-FCF4-403E-A2C4-F254C7FB4637}" type="presParOf" srcId="{8D5111E8-384F-474C-B643-91070E1C8B9E}" destId="{21FFA2EE-ED06-4190-8D60-916D534DED0D}" srcOrd="2" destOrd="0" presId="urn:microsoft.com/office/officeart/2018/2/layout/IconVerticalSolidList"/>
    <dgm:cxn modelId="{40EF14EF-5B9D-4294-8DC1-A8AE15D5A378}" type="presParOf" srcId="{8D5111E8-384F-474C-B643-91070E1C8B9E}" destId="{90E67EDC-2749-4C9B-A3B8-98BA68E0FD91}" srcOrd="3" destOrd="0" presId="urn:microsoft.com/office/officeart/2018/2/layout/IconVerticalSolidList"/>
    <dgm:cxn modelId="{FC7C255F-4C02-4FF1-89FC-E67EC43DA001}" type="presParOf" srcId="{88A448E6-1186-47AB-9E15-6D4BF4108493}" destId="{98D6BD69-DC11-4C7D-B446-43CFAE6505E1}" srcOrd="1" destOrd="0" presId="urn:microsoft.com/office/officeart/2018/2/layout/IconVerticalSolidList"/>
    <dgm:cxn modelId="{AA847103-DC1B-4B68-A2BC-2209CF7A4255}" type="presParOf" srcId="{88A448E6-1186-47AB-9E15-6D4BF4108493}" destId="{3673D13E-C71F-4A79-BAAE-92D7C56E292F}" srcOrd="2" destOrd="0" presId="urn:microsoft.com/office/officeart/2018/2/layout/IconVerticalSolidList"/>
    <dgm:cxn modelId="{D9C89849-2577-40A9-985E-BB7D3048E529}" type="presParOf" srcId="{3673D13E-C71F-4A79-BAAE-92D7C56E292F}" destId="{04F753C0-5E86-47A5-98B4-2C492C106AF0}" srcOrd="0" destOrd="0" presId="urn:microsoft.com/office/officeart/2018/2/layout/IconVerticalSolidList"/>
    <dgm:cxn modelId="{2A4A20AA-189F-4B08-B5F3-12F649FE6E31}" type="presParOf" srcId="{3673D13E-C71F-4A79-BAAE-92D7C56E292F}" destId="{8DA3715E-C0FF-42CE-A528-BBE6271512A0}" srcOrd="1" destOrd="0" presId="urn:microsoft.com/office/officeart/2018/2/layout/IconVerticalSolidList"/>
    <dgm:cxn modelId="{C1E96902-1BA4-4828-93C3-8307B5E24D8A}" type="presParOf" srcId="{3673D13E-C71F-4A79-BAAE-92D7C56E292F}" destId="{BA52966D-A587-46F3-A0CA-1C0C7AA463E0}" srcOrd="2" destOrd="0" presId="urn:microsoft.com/office/officeart/2018/2/layout/IconVerticalSolidList"/>
    <dgm:cxn modelId="{03DA7458-4F09-4BE3-B8BE-6B8894C18AB8}" type="presParOf" srcId="{3673D13E-C71F-4A79-BAAE-92D7C56E292F}" destId="{89B2E582-0E68-4715-81C7-78718EFC6F93}" srcOrd="3" destOrd="0" presId="urn:microsoft.com/office/officeart/2018/2/layout/IconVerticalSolidList"/>
    <dgm:cxn modelId="{1F5E24C6-736F-4BAC-B2AE-9CC217AF260D}" type="presParOf" srcId="{88A448E6-1186-47AB-9E15-6D4BF4108493}" destId="{EDD15E7B-1FA0-42FE-B628-208BFAC2EDDF}" srcOrd="3" destOrd="0" presId="urn:microsoft.com/office/officeart/2018/2/layout/IconVerticalSolidList"/>
    <dgm:cxn modelId="{91B39EBC-F01C-479A-A192-CC6DDBC7C16C}" type="presParOf" srcId="{88A448E6-1186-47AB-9E15-6D4BF4108493}" destId="{FB92D461-A3A1-465C-9DA0-A64DE6AF917A}" srcOrd="4" destOrd="0" presId="urn:microsoft.com/office/officeart/2018/2/layout/IconVerticalSolidList"/>
    <dgm:cxn modelId="{1D096D74-FF2D-40B7-9314-E85ED941BF00}" type="presParOf" srcId="{FB92D461-A3A1-465C-9DA0-A64DE6AF917A}" destId="{B150CD7B-1027-447D-8488-88F36BF833F0}" srcOrd="0" destOrd="0" presId="urn:microsoft.com/office/officeart/2018/2/layout/IconVerticalSolidList"/>
    <dgm:cxn modelId="{C9206C13-1529-46E0-B499-8404AB6687ED}" type="presParOf" srcId="{FB92D461-A3A1-465C-9DA0-A64DE6AF917A}" destId="{CE5395B7-6597-42A4-86D5-80E53CEA57EC}" srcOrd="1" destOrd="0" presId="urn:microsoft.com/office/officeart/2018/2/layout/IconVerticalSolidList"/>
    <dgm:cxn modelId="{3C42DF68-33B3-4004-82CE-01C87D0DABEB}" type="presParOf" srcId="{FB92D461-A3A1-465C-9DA0-A64DE6AF917A}" destId="{08EC57B0-E000-4DFE-B306-D539F9E443D2}" srcOrd="2" destOrd="0" presId="urn:microsoft.com/office/officeart/2018/2/layout/IconVerticalSolidList"/>
    <dgm:cxn modelId="{4C7B6FF5-CE74-4224-9B95-495252956572}" type="presParOf" srcId="{FB92D461-A3A1-465C-9DA0-A64DE6AF917A}" destId="{6FD2D5D6-D871-491C-8FFB-BEE2F92AD0F8}" srcOrd="3" destOrd="0" presId="urn:microsoft.com/office/officeart/2018/2/layout/IconVerticalSolidList"/>
    <dgm:cxn modelId="{0613D43B-0305-4008-B803-E865A0851000}" type="presParOf" srcId="{88A448E6-1186-47AB-9E15-6D4BF4108493}" destId="{C5D6D19E-88FA-4890-A6A0-DF1DE3C96963}" srcOrd="5" destOrd="0" presId="urn:microsoft.com/office/officeart/2018/2/layout/IconVerticalSolidList"/>
    <dgm:cxn modelId="{34B35AED-D2A6-46B6-AF4E-C3D5B4472FF2}" type="presParOf" srcId="{88A448E6-1186-47AB-9E15-6D4BF4108493}" destId="{287C071F-FBC7-4374-96D9-1F358EBEA09C}" srcOrd="6" destOrd="0" presId="urn:microsoft.com/office/officeart/2018/2/layout/IconVerticalSolidList"/>
    <dgm:cxn modelId="{7286988E-A6CC-4A72-AE8E-EADDE1685B97}" type="presParOf" srcId="{287C071F-FBC7-4374-96D9-1F358EBEA09C}" destId="{F20C71EB-07E9-4FA3-8D3F-6A8EFE99EBD5}" srcOrd="0" destOrd="0" presId="urn:microsoft.com/office/officeart/2018/2/layout/IconVerticalSolidList"/>
    <dgm:cxn modelId="{DA275652-1B68-4DA6-9D1A-D4C628DA4543}" type="presParOf" srcId="{287C071F-FBC7-4374-96D9-1F358EBEA09C}" destId="{FF036862-448D-42C8-AAF9-7708E4D4B411}" srcOrd="1" destOrd="0" presId="urn:microsoft.com/office/officeart/2018/2/layout/IconVerticalSolidList"/>
    <dgm:cxn modelId="{A88D3F27-60D2-46A0-AFC9-AA2AC4563C5E}" type="presParOf" srcId="{287C071F-FBC7-4374-96D9-1F358EBEA09C}" destId="{506A91B1-A06E-4B85-A102-823DC1AD480F}" srcOrd="2" destOrd="0" presId="urn:microsoft.com/office/officeart/2018/2/layout/IconVerticalSolidList"/>
    <dgm:cxn modelId="{BAC2D8D6-35E8-4949-AC63-27E1FE0E24FA}" type="presParOf" srcId="{287C071F-FBC7-4374-96D9-1F358EBEA09C}" destId="{8759BD82-9499-4C5D-BC14-0E9980E72E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9AAE6-B867-4307-9B9B-5767D0F14C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1CBC7-A85F-4664-A80F-87D5CDD40336}">
      <dgm:prSet/>
      <dgm:spPr/>
      <dgm:t>
        <a:bodyPr/>
        <a:lstStyle/>
        <a:p>
          <a:r>
            <a:rPr lang="en-US"/>
            <a:t>How do we on- board  user ?</a:t>
          </a:r>
        </a:p>
      </dgm:t>
    </dgm:pt>
    <dgm:pt modelId="{8226526C-DD89-4D3D-9752-7DF397C1612D}" type="parTrans" cxnId="{AD59F7EF-126B-4502-A48A-E565E3FBD69A}">
      <dgm:prSet/>
      <dgm:spPr/>
      <dgm:t>
        <a:bodyPr/>
        <a:lstStyle/>
        <a:p>
          <a:endParaRPr lang="en-US"/>
        </a:p>
      </dgm:t>
    </dgm:pt>
    <dgm:pt modelId="{2D3023F7-FBF2-4167-9066-4CD1D8999F17}" type="sibTrans" cxnId="{AD59F7EF-126B-4502-A48A-E565E3FBD69A}">
      <dgm:prSet/>
      <dgm:spPr/>
      <dgm:t>
        <a:bodyPr/>
        <a:lstStyle/>
        <a:p>
          <a:endParaRPr lang="en-US"/>
        </a:p>
      </dgm:t>
    </dgm:pt>
    <dgm:pt modelId="{8A4D2CCA-82D1-4CFF-82C8-01C3177697CD}">
      <dgm:prSet/>
      <dgm:spPr/>
      <dgm:t>
        <a:bodyPr/>
        <a:lstStyle/>
        <a:p>
          <a:r>
            <a:rPr lang="en-US" dirty="0"/>
            <a:t>How to port current user code ?</a:t>
          </a:r>
        </a:p>
      </dgm:t>
    </dgm:pt>
    <dgm:pt modelId="{07494861-802C-4E61-B3E6-3C875838663D}" type="parTrans" cxnId="{9407A67C-CEF1-4BEF-8923-C16F00907F4A}">
      <dgm:prSet/>
      <dgm:spPr/>
      <dgm:t>
        <a:bodyPr/>
        <a:lstStyle/>
        <a:p>
          <a:endParaRPr lang="en-US"/>
        </a:p>
      </dgm:t>
    </dgm:pt>
    <dgm:pt modelId="{026B3301-570F-44BA-B657-5FCA0B11F72B}" type="sibTrans" cxnId="{9407A67C-CEF1-4BEF-8923-C16F00907F4A}">
      <dgm:prSet/>
      <dgm:spPr/>
      <dgm:t>
        <a:bodyPr/>
        <a:lstStyle/>
        <a:p>
          <a:endParaRPr lang="en-US"/>
        </a:p>
      </dgm:t>
    </dgm:pt>
    <dgm:pt modelId="{8543E879-CA7A-42CD-B3B4-60C2CFDC0515}">
      <dgm:prSet/>
      <dgm:spPr/>
      <dgm:t>
        <a:bodyPr/>
        <a:lstStyle/>
        <a:p>
          <a:r>
            <a:rPr lang="en-US" dirty="0"/>
            <a:t>Yes we can bring own Algorithm</a:t>
          </a:r>
        </a:p>
      </dgm:t>
    </dgm:pt>
    <dgm:pt modelId="{C13D6A19-763F-4546-8674-DB93ED8DE1DF}" type="parTrans" cxnId="{E5C044F3-6C45-4EEE-B81D-1A2AFDD75F46}">
      <dgm:prSet/>
      <dgm:spPr/>
      <dgm:t>
        <a:bodyPr/>
        <a:lstStyle/>
        <a:p>
          <a:endParaRPr lang="en-US"/>
        </a:p>
      </dgm:t>
    </dgm:pt>
    <dgm:pt modelId="{2BFD2F56-240D-44B4-AD9C-E59E4EEA679E}" type="sibTrans" cxnId="{E5C044F3-6C45-4EEE-B81D-1A2AFDD75F46}">
      <dgm:prSet/>
      <dgm:spPr/>
      <dgm:t>
        <a:bodyPr/>
        <a:lstStyle/>
        <a:p>
          <a:endParaRPr lang="en-US"/>
        </a:p>
      </dgm:t>
    </dgm:pt>
    <dgm:pt modelId="{26B2DEC6-0203-477B-A8D2-BB0FC14EB16A}">
      <dgm:prSet/>
      <dgm:spPr/>
      <dgm:t>
        <a:bodyPr/>
        <a:lstStyle/>
        <a:p>
          <a:r>
            <a:rPr lang="en-US"/>
            <a:t>Does Sage maker Work with R ? </a:t>
          </a:r>
        </a:p>
      </dgm:t>
    </dgm:pt>
    <dgm:pt modelId="{267780E5-5F5B-44D9-8869-966037059567}" type="parTrans" cxnId="{6EAA2DA8-4F84-41C4-8231-BBD36C6681E8}">
      <dgm:prSet/>
      <dgm:spPr/>
      <dgm:t>
        <a:bodyPr/>
        <a:lstStyle/>
        <a:p>
          <a:endParaRPr lang="en-US"/>
        </a:p>
      </dgm:t>
    </dgm:pt>
    <dgm:pt modelId="{EDB90CCC-9825-49BB-909E-C48880834A76}" type="sibTrans" cxnId="{6EAA2DA8-4F84-41C4-8231-BBD36C6681E8}">
      <dgm:prSet/>
      <dgm:spPr/>
      <dgm:t>
        <a:bodyPr/>
        <a:lstStyle/>
        <a:p>
          <a:endParaRPr lang="en-US"/>
        </a:p>
      </dgm:t>
    </dgm:pt>
    <dgm:pt modelId="{D9298138-9981-4FC7-83CC-138DC9614146}">
      <dgm:prSet/>
      <dgm:spPr/>
      <dgm:t>
        <a:bodyPr/>
        <a:lstStyle/>
        <a:p>
          <a:r>
            <a:rPr lang="en-US"/>
            <a:t>SageMaker (</a:t>
          </a:r>
          <a:r>
            <a:rPr lang="en-US" i="1"/>
            <a:t>with the help of ‘reticulate’ python package</a:t>
          </a:r>
          <a:r>
            <a:rPr lang="en-US"/>
            <a:t>)</a:t>
          </a:r>
        </a:p>
      </dgm:t>
    </dgm:pt>
    <dgm:pt modelId="{9136B5A2-8CE9-44A8-8B18-C9B911849BC4}" type="parTrans" cxnId="{C15F18AD-9FB2-4E6A-BB64-0ADA7612C5C7}">
      <dgm:prSet/>
      <dgm:spPr/>
      <dgm:t>
        <a:bodyPr/>
        <a:lstStyle/>
        <a:p>
          <a:endParaRPr lang="en-US"/>
        </a:p>
      </dgm:t>
    </dgm:pt>
    <dgm:pt modelId="{DBD38E38-01DE-4D30-AB5B-9199E9464576}" type="sibTrans" cxnId="{C15F18AD-9FB2-4E6A-BB64-0ADA7612C5C7}">
      <dgm:prSet/>
      <dgm:spPr/>
      <dgm:t>
        <a:bodyPr/>
        <a:lstStyle/>
        <a:p>
          <a:endParaRPr lang="en-US"/>
        </a:p>
      </dgm:t>
    </dgm:pt>
    <dgm:pt modelId="{79F7DFF1-726D-4D8A-A2C1-83D37BB22CA1}">
      <dgm:prSet/>
      <dgm:spPr/>
      <dgm:t>
        <a:bodyPr/>
        <a:lstStyle/>
        <a:p>
          <a:r>
            <a:rPr lang="en-US" dirty="0"/>
            <a:t>Apart from training and deployment , Can we also do EDA , development ?</a:t>
          </a:r>
        </a:p>
      </dgm:t>
    </dgm:pt>
    <dgm:pt modelId="{81E88927-61D1-4B2A-A6D4-48D26C3B5E01}" type="parTrans" cxnId="{753DD0D0-D133-48AF-94EB-6B4319743A3C}">
      <dgm:prSet/>
      <dgm:spPr/>
      <dgm:t>
        <a:bodyPr/>
        <a:lstStyle/>
        <a:p>
          <a:endParaRPr lang="en-US"/>
        </a:p>
      </dgm:t>
    </dgm:pt>
    <dgm:pt modelId="{B5248A20-993E-4ECE-B644-73266B575416}" type="sibTrans" cxnId="{753DD0D0-D133-48AF-94EB-6B4319743A3C}">
      <dgm:prSet/>
      <dgm:spPr/>
      <dgm:t>
        <a:bodyPr/>
        <a:lstStyle/>
        <a:p>
          <a:endParaRPr lang="en-US"/>
        </a:p>
      </dgm:t>
    </dgm:pt>
    <dgm:pt modelId="{BE767BAF-2F0F-4A04-AA1B-6E0F6F80C05F}">
      <dgm:prSet/>
      <dgm:spPr/>
      <dgm:t>
        <a:bodyPr/>
        <a:lstStyle/>
        <a:p>
          <a:r>
            <a:rPr lang="en-US" dirty="0"/>
            <a:t>Yes with the interactive notebook (As of now we have a Jupyter hub which can talk to SageMaker Training and Deployment , Other ML services)</a:t>
          </a:r>
        </a:p>
      </dgm:t>
    </dgm:pt>
    <dgm:pt modelId="{FE489459-6803-4A3F-8D4F-DB89C14FF8EB}" type="parTrans" cxnId="{E9370B95-3787-47A1-B5E0-B6B73E5C70BB}">
      <dgm:prSet/>
      <dgm:spPr/>
      <dgm:t>
        <a:bodyPr/>
        <a:lstStyle/>
        <a:p>
          <a:endParaRPr lang="en-US"/>
        </a:p>
      </dgm:t>
    </dgm:pt>
    <dgm:pt modelId="{5BEAAAE5-F64C-477B-9875-821C950659F3}" type="sibTrans" cxnId="{E9370B95-3787-47A1-B5E0-B6B73E5C70BB}">
      <dgm:prSet/>
      <dgm:spPr/>
      <dgm:t>
        <a:bodyPr/>
        <a:lstStyle/>
        <a:p>
          <a:endParaRPr lang="en-US"/>
        </a:p>
      </dgm:t>
    </dgm:pt>
    <dgm:pt modelId="{CBBF54F9-AB25-4B12-B38A-755A74E5D7BA}">
      <dgm:prSet/>
      <dgm:spPr/>
      <dgm:t>
        <a:bodyPr/>
        <a:lstStyle/>
        <a:p>
          <a:r>
            <a:rPr lang="en-US"/>
            <a:t>Can I integrate with other environments ?</a:t>
          </a:r>
        </a:p>
      </dgm:t>
    </dgm:pt>
    <dgm:pt modelId="{EAEC10F8-A691-4FD5-B489-9EADE4026A1A}" type="parTrans" cxnId="{1EFACAEC-4BBC-4431-ACAE-B310DB9D1B71}">
      <dgm:prSet/>
      <dgm:spPr/>
      <dgm:t>
        <a:bodyPr/>
        <a:lstStyle/>
        <a:p>
          <a:endParaRPr lang="en-US"/>
        </a:p>
      </dgm:t>
    </dgm:pt>
    <dgm:pt modelId="{4783D165-0CD4-40BD-B3A3-FF4F3583ED9A}" type="sibTrans" cxnId="{1EFACAEC-4BBC-4431-ACAE-B310DB9D1B71}">
      <dgm:prSet/>
      <dgm:spPr/>
      <dgm:t>
        <a:bodyPr/>
        <a:lstStyle/>
        <a:p>
          <a:endParaRPr lang="en-US"/>
        </a:p>
      </dgm:t>
    </dgm:pt>
    <dgm:pt modelId="{BBC01EB2-5A7B-4040-9708-F2EEA90B6CF4}">
      <dgm:prSet/>
      <dgm:spPr/>
      <dgm:t>
        <a:bodyPr/>
        <a:lstStyle/>
        <a:p>
          <a:r>
            <a:rPr lang="en-US" dirty="0"/>
            <a:t>Yes per say  from user desktop IDE(PyCharm , Spyder ). </a:t>
          </a:r>
        </a:p>
      </dgm:t>
    </dgm:pt>
    <dgm:pt modelId="{84DBC2A2-0E20-488B-BC2C-A2C6BE2F985C}" type="parTrans" cxnId="{13767A1A-69C6-4E25-A48B-AB644B58EC35}">
      <dgm:prSet/>
      <dgm:spPr/>
      <dgm:t>
        <a:bodyPr/>
        <a:lstStyle/>
        <a:p>
          <a:endParaRPr lang="en-US"/>
        </a:p>
      </dgm:t>
    </dgm:pt>
    <dgm:pt modelId="{E76289FD-1512-4781-84C5-64185AB7AD96}" type="sibTrans" cxnId="{13767A1A-69C6-4E25-A48B-AB644B58EC35}">
      <dgm:prSet/>
      <dgm:spPr/>
      <dgm:t>
        <a:bodyPr/>
        <a:lstStyle/>
        <a:p>
          <a:endParaRPr lang="en-US"/>
        </a:p>
      </dgm:t>
    </dgm:pt>
    <dgm:pt modelId="{75A9F734-EABD-4D92-A175-31436A40C137}">
      <dgm:prSet/>
      <dgm:spPr/>
      <dgm:t>
        <a:bodyPr/>
        <a:lstStyle/>
        <a:p>
          <a:r>
            <a:rPr lang="en-US"/>
            <a:t>How are we going to orchestrate the entire pipeline ?</a:t>
          </a:r>
        </a:p>
      </dgm:t>
    </dgm:pt>
    <dgm:pt modelId="{F8A5C0BD-39AA-41DC-9850-6592EF49A6F6}" type="parTrans" cxnId="{784297FE-DB16-445E-9977-3AFA84AF425D}">
      <dgm:prSet/>
      <dgm:spPr/>
      <dgm:t>
        <a:bodyPr/>
        <a:lstStyle/>
        <a:p>
          <a:endParaRPr lang="en-US"/>
        </a:p>
      </dgm:t>
    </dgm:pt>
    <dgm:pt modelId="{2D3A7040-D823-40DF-8AA8-3436F4CA14A4}" type="sibTrans" cxnId="{784297FE-DB16-445E-9977-3AFA84AF425D}">
      <dgm:prSet/>
      <dgm:spPr/>
      <dgm:t>
        <a:bodyPr/>
        <a:lstStyle/>
        <a:p>
          <a:endParaRPr lang="en-US"/>
        </a:p>
      </dgm:t>
    </dgm:pt>
    <dgm:pt modelId="{C17D8B2D-B1CD-4469-890C-CAD4A8C767CA}">
      <dgm:prSet/>
      <dgm:spPr/>
      <dgm:t>
        <a:bodyPr/>
        <a:lstStyle/>
        <a:p>
          <a:r>
            <a:rPr lang="en-US"/>
            <a:t>We can use AWS Step + Lambda , Airflow</a:t>
          </a:r>
        </a:p>
      </dgm:t>
    </dgm:pt>
    <dgm:pt modelId="{71534409-CA4A-4FD0-B17D-BE565840BF3C}" type="parTrans" cxnId="{EB2432B5-E99C-4A52-93D5-38C28B57B411}">
      <dgm:prSet/>
      <dgm:spPr/>
      <dgm:t>
        <a:bodyPr/>
        <a:lstStyle/>
        <a:p>
          <a:endParaRPr lang="en-US"/>
        </a:p>
      </dgm:t>
    </dgm:pt>
    <dgm:pt modelId="{3F8D12E4-574A-46BC-B983-91DE79A0A2C3}" type="sibTrans" cxnId="{EB2432B5-E99C-4A52-93D5-38C28B57B411}">
      <dgm:prSet/>
      <dgm:spPr/>
      <dgm:t>
        <a:bodyPr/>
        <a:lstStyle/>
        <a:p>
          <a:endParaRPr lang="en-US"/>
        </a:p>
      </dgm:t>
    </dgm:pt>
    <dgm:pt modelId="{B70FF318-742B-4AB4-8B44-1CC168A64B0F}">
      <dgm:prSet/>
      <dgm:spPr/>
      <dgm:t>
        <a:bodyPr/>
        <a:lstStyle/>
        <a:p>
          <a:r>
            <a:rPr lang="en-US"/>
            <a:t>Does it integrate with internal code and package repository</a:t>
          </a:r>
        </a:p>
      </dgm:t>
    </dgm:pt>
    <dgm:pt modelId="{00194D0C-50C4-45CA-B905-C80B8A382B0B}" type="parTrans" cxnId="{08B658AD-E8ED-40E7-A765-A82707DC2B30}">
      <dgm:prSet/>
      <dgm:spPr/>
      <dgm:t>
        <a:bodyPr/>
        <a:lstStyle/>
        <a:p>
          <a:endParaRPr lang="en-US"/>
        </a:p>
      </dgm:t>
    </dgm:pt>
    <dgm:pt modelId="{FE7574FF-465F-4E8E-AFA6-C92104F943F3}" type="sibTrans" cxnId="{08B658AD-E8ED-40E7-A765-A82707DC2B30}">
      <dgm:prSet/>
      <dgm:spPr/>
      <dgm:t>
        <a:bodyPr/>
        <a:lstStyle/>
        <a:p>
          <a:endParaRPr lang="en-US"/>
        </a:p>
      </dgm:t>
    </dgm:pt>
    <dgm:pt modelId="{1975628E-FD7B-402A-A511-9A0330B211C4}">
      <dgm:prSet/>
      <dgm:spPr/>
      <dgm:t>
        <a:bodyPr/>
        <a:lstStyle/>
        <a:p>
          <a:r>
            <a:rPr lang="en-US" dirty="0"/>
            <a:t>Yes with </a:t>
          </a:r>
          <a:r>
            <a:rPr lang="en-US" altLang="en-CH" dirty="0">
              <a:latin typeface="+mn-lt"/>
              <a:ea typeface="+mn-ea"/>
              <a:cs typeface="+mn-cs"/>
            </a:rPr>
            <a:t>Gitlab</a:t>
          </a:r>
          <a:endParaRPr lang="en-US" dirty="0"/>
        </a:p>
      </dgm:t>
    </dgm:pt>
    <dgm:pt modelId="{4A22DA9C-E276-4D82-9AF1-4EC6606927FB}" type="parTrans" cxnId="{2AE68274-4ADB-4FA7-8BCD-092B12ADF90D}">
      <dgm:prSet/>
      <dgm:spPr/>
      <dgm:t>
        <a:bodyPr/>
        <a:lstStyle/>
        <a:p>
          <a:endParaRPr lang="en-US"/>
        </a:p>
      </dgm:t>
    </dgm:pt>
    <dgm:pt modelId="{04AD3A9B-F1EE-4F20-818F-C326BA05B289}" type="sibTrans" cxnId="{2AE68274-4ADB-4FA7-8BCD-092B12ADF90D}">
      <dgm:prSet/>
      <dgm:spPr/>
      <dgm:t>
        <a:bodyPr/>
        <a:lstStyle/>
        <a:p>
          <a:endParaRPr lang="en-US"/>
        </a:p>
      </dgm:t>
    </dgm:pt>
    <dgm:pt modelId="{1D47B3B2-6E9D-4758-A607-181EDD80BAFD}">
      <dgm:prSet/>
      <dgm:spPr/>
      <dgm:t>
        <a:bodyPr/>
        <a:lstStyle/>
        <a:p>
          <a:r>
            <a:rPr lang="en-US" dirty="0"/>
            <a:t> By the way,  we are fine tuning AWS security groups , network and certificates configured for a successful handshake</a:t>
          </a:r>
        </a:p>
      </dgm:t>
    </dgm:pt>
    <dgm:pt modelId="{86796504-C6FB-4F31-891D-E383F4D248C2}" type="parTrans" cxnId="{D50563A7-42B4-45EC-92AC-5E8743EEAFF7}">
      <dgm:prSet/>
      <dgm:spPr/>
      <dgm:t>
        <a:bodyPr/>
        <a:lstStyle/>
        <a:p>
          <a:endParaRPr lang="en-US"/>
        </a:p>
      </dgm:t>
    </dgm:pt>
    <dgm:pt modelId="{98ECD077-2414-4878-AE20-1FD5BE8CDE5A}" type="sibTrans" cxnId="{D50563A7-42B4-45EC-92AC-5E8743EEAFF7}">
      <dgm:prSet/>
      <dgm:spPr/>
      <dgm:t>
        <a:bodyPr/>
        <a:lstStyle/>
        <a:p>
          <a:endParaRPr lang="en-US"/>
        </a:p>
      </dgm:t>
    </dgm:pt>
    <dgm:pt modelId="{9A1D4AD2-0B0F-49BF-B8FD-07118A8D32E4}">
      <dgm:prSet/>
      <dgm:spPr/>
      <dgm:t>
        <a:bodyPr/>
        <a:lstStyle/>
        <a:p>
          <a:r>
            <a:rPr lang="en-US" altLang="en-CH" dirty="0">
              <a:latin typeface="+mn-lt"/>
              <a:ea typeface="+mn-ea"/>
              <a:cs typeface="+mn-cs"/>
            </a:rPr>
            <a:t>If at all for certain use cases require other ML services of AWS ,we can however, we might need to request for a  firewall port opened for a TLS communication </a:t>
          </a:r>
          <a:endParaRPr lang="en-US" dirty="0"/>
        </a:p>
      </dgm:t>
    </dgm:pt>
    <dgm:pt modelId="{CCA71254-AF1C-46F2-81C6-B78D92D7614C}" type="parTrans" cxnId="{5DABCAD0-4714-4047-9BF7-683F6A41E341}">
      <dgm:prSet/>
      <dgm:spPr/>
      <dgm:t>
        <a:bodyPr/>
        <a:lstStyle/>
        <a:p>
          <a:endParaRPr lang="en-US"/>
        </a:p>
      </dgm:t>
    </dgm:pt>
    <dgm:pt modelId="{A74956B4-22E3-4053-BB67-D41CE09C7FE5}" type="sibTrans" cxnId="{5DABCAD0-4714-4047-9BF7-683F6A41E341}">
      <dgm:prSet/>
      <dgm:spPr/>
      <dgm:t>
        <a:bodyPr/>
        <a:lstStyle/>
        <a:p>
          <a:endParaRPr lang="en-US"/>
        </a:p>
      </dgm:t>
    </dgm:pt>
    <dgm:pt modelId="{A2AD9A57-A888-4CD9-AC86-35F9902FD75C}">
      <dgm:prSet/>
      <dgm:spPr/>
      <dgm:t>
        <a:bodyPr/>
        <a:lstStyle/>
        <a:p>
          <a:r>
            <a:rPr lang="en-US"/>
            <a:t>Currently with the help of JIRA ticket: us</a:t>
          </a:r>
          <a:r>
            <a:rPr lang="en-US" altLang="en-CH">
              <a:latin typeface="+mn-lt"/>
              <a:ea typeface="+mn-ea"/>
              <a:cs typeface="+mn-cs"/>
            </a:rPr>
            <a:t>er requests access to sandbox  , What Next? </a:t>
          </a:r>
          <a:endParaRPr lang="en-US"/>
        </a:p>
      </dgm:t>
    </dgm:pt>
    <dgm:pt modelId="{307154A6-293F-4E98-A4E2-B2625EFD2E58}" type="sibTrans" cxnId="{3E34A629-54AD-43C2-B927-6F967A4D7C2A}">
      <dgm:prSet/>
      <dgm:spPr/>
      <dgm:t>
        <a:bodyPr/>
        <a:lstStyle/>
        <a:p>
          <a:endParaRPr lang="en-US"/>
        </a:p>
      </dgm:t>
    </dgm:pt>
    <dgm:pt modelId="{55C6199C-1418-464C-B404-CA1F05B4D68E}" type="parTrans" cxnId="{3E34A629-54AD-43C2-B927-6F967A4D7C2A}">
      <dgm:prSet/>
      <dgm:spPr/>
      <dgm:t>
        <a:bodyPr/>
        <a:lstStyle/>
        <a:p>
          <a:endParaRPr lang="en-US"/>
        </a:p>
      </dgm:t>
    </dgm:pt>
    <dgm:pt modelId="{0AE86304-74BC-40B8-9143-9F7CF0C5A296}">
      <dgm:prSet/>
      <dgm:spPr/>
      <dgm:t>
        <a:bodyPr/>
        <a:lstStyle/>
        <a:p>
          <a:r>
            <a:rPr lang="en-US" altLang="en-CH" dirty="0">
              <a:latin typeface="+mn-lt"/>
              <a:ea typeface="+mn-ea"/>
              <a:cs typeface="+mn-cs"/>
            </a:rPr>
            <a:t>How do we manage lifecycle and pipelines?</a:t>
          </a:r>
        </a:p>
      </dgm:t>
    </dgm:pt>
    <dgm:pt modelId="{02A09ABB-8B75-4C22-A551-C05972019C51}" type="sibTrans" cxnId="{571BEED4-59EF-4ED6-B6E4-626BA4B11A6D}">
      <dgm:prSet/>
      <dgm:spPr/>
      <dgm:t>
        <a:bodyPr/>
        <a:lstStyle/>
        <a:p>
          <a:endParaRPr lang="en-US"/>
        </a:p>
      </dgm:t>
    </dgm:pt>
    <dgm:pt modelId="{E22A2C92-B6A8-4046-A4B0-0D7E4674EEF2}" type="parTrans" cxnId="{571BEED4-59EF-4ED6-B6E4-626BA4B11A6D}">
      <dgm:prSet/>
      <dgm:spPr/>
      <dgm:t>
        <a:bodyPr/>
        <a:lstStyle/>
        <a:p>
          <a:endParaRPr lang="en-US"/>
        </a:p>
      </dgm:t>
    </dgm:pt>
    <dgm:pt modelId="{1E210DD4-E47D-4764-A97F-0F2386EA0C14}">
      <dgm:prSet/>
      <dgm:spPr/>
      <dgm:t>
        <a:bodyPr/>
        <a:lstStyle/>
        <a:p>
          <a:r>
            <a:rPr lang="en-US" altLang="en-CH" dirty="0">
              <a:latin typeface="+mn-lt"/>
              <a:ea typeface="+mn-ea"/>
              <a:cs typeface="+mn-cs"/>
            </a:rPr>
            <a:t> Minimum viable Orchestration and Model Management services are available</a:t>
          </a:r>
        </a:p>
      </dgm:t>
    </dgm:pt>
    <dgm:pt modelId="{CE2BBDF8-60F5-4B6A-977B-627DA794C7CB}" type="sibTrans" cxnId="{34285994-5C7B-48E5-ACC6-5873CE0E42C7}">
      <dgm:prSet/>
      <dgm:spPr/>
      <dgm:t>
        <a:bodyPr/>
        <a:lstStyle/>
        <a:p>
          <a:endParaRPr lang="en-US"/>
        </a:p>
      </dgm:t>
    </dgm:pt>
    <dgm:pt modelId="{DF4B0776-238E-4C0C-AC9C-55FCB9F89A27}" type="parTrans" cxnId="{34285994-5C7B-48E5-ACC6-5873CE0E42C7}">
      <dgm:prSet/>
      <dgm:spPr/>
      <dgm:t>
        <a:bodyPr/>
        <a:lstStyle/>
        <a:p>
          <a:endParaRPr lang="en-US"/>
        </a:p>
      </dgm:t>
    </dgm:pt>
    <dgm:pt modelId="{60D9B88D-F5A3-435B-98F0-C6590DFC4BDE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altLang="en-CH" dirty="0">
              <a:latin typeface="+mn-lt"/>
              <a:ea typeface="+mn-ea"/>
              <a:cs typeface="+mn-cs"/>
            </a:rPr>
            <a:t>Platform team creates user id and password, which would help user to access Jupyter Notebook(Hub) and RStudio  </a:t>
          </a:r>
        </a:p>
      </dgm:t>
    </dgm:pt>
    <dgm:pt modelId="{640795CD-0003-4AED-8EA7-8FF5C18D6530}" type="parTrans" cxnId="{83C6CB50-5064-4D97-BBC7-D2DD8DA6FE74}">
      <dgm:prSet/>
      <dgm:spPr/>
      <dgm:t>
        <a:bodyPr/>
        <a:lstStyle/>
        <a:p>
          <a:endParaRPr lang="en-US"/>
        </a:p>
      </dgm:t>
    </dgm:pt>
    <dgm:pt modelId="{7E4CBA0A-E80B-484B-A0B6-06E2493DFE60}" type="sibTrans" cxnId="{83C6CB50-5064-4D97-BBC7-D2DD8DA6FE74}">
      <dgm:prSet/>
      <dgm:spPr/>
      <dgm:t>
        <a:bodyPr/>
        <a:lstStyle/>
        <a:p>
          <a:endParaRPr lang="en-US"/>
        </a:p>
      </dgm:t>
    </dgm:pt>
    <dgm:pt modelId="{7D0A86D0-2EE0-4DE8-9A7A-CA9051AE7313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altLang="en-CH">
              <a:latin typeface="+mn-lt"/>
              <a:ea typeface="+mn-ea"/>
              <a:cs typeface="+mn-cs"/>
            </a:rPr>
            <a:t>Also configure environment variables so that user can install libraries from internal repositories   </a:t>
          </a:r>
        </a:p>
      </dgm:t>
    </dgm:pt>
    <dgm:pt modelId="{1B5E6DC0-3602-491A-A900-EFFDB2BB5043}" type="parTrans" cxnId="{8DEE1840-545E-492D-B12A-D3C882465D49}">
      <dgm:prSet/>
      <dgm:spPr/>
      <dgm:t>
        <a:bodyPr/>
        <a:lstStyle/>
        <a:p>
          <a:endParaRPr lang="en-US"/>
        </a:p>
      </dgm:t>
    </dgm:pt>
    <dgm:pt modelId="{96279AF4-9DF9-4003-9DD7-400178B6703F}" type="sibTrans" cxnId="{8DEE1840-545E-492D-B12A-D3C882465D49}">
      <dgm:prSet/>
      <dgm:spPr/>
      <dgm:t>
        <a:bodyPr/>
        <a:lstStyle/>
        <a:p>
          <a:endParaRPr lang="en-US"/>
        </a:p>
      </dgm:t>
    </dgm:pt>
    <dgm:pt modelId="{D52EFE35-6E73-4E67-BD1D-3DFDEBFA2EA2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altLang="en-CH">
              <a:latin typeface="+mn-lt"/>
              <a:ea typeface="+mn-ea"/>
              <a:cs typeface="+mn-cs"/>
            </a:rPr>
            <a:t>Create a Cloud Enablement JIRA ticket for S3 and SageMaker access  </a:t>
          </a:r>
        </a:p>
      </dgm:t>
    </dgm:pt>
    <dgm:pt modelId="{B2FC2956-BCDE-4C23-A169-409655A30CCA}" type="parTrans" cxnId="{DBC7AECF-8E75-4AD6-95C6-47F4BC03FE9E}">
      <dgm:prSet/>
      <dgm:spPr/>
      <dgm:t>
        <a:bodyPr/>
        <a:lstStyle/>
        <a:p>
          <a:endParaRPr lang="en-US"/>
        </a:p>
      </dgm:t>
    </dgm:pt>
    <dgm:pt modelId="{86133DF9-FA76-4BF5-B809-BF78B2C90B08}" type="sibTrans" cxnId="{DBC7AECF-8E75-4AD6-95C6-47F4BC03FE9E}">
      <dgm:prSet/>
      <dgm:spPr/>
      <dgm:t>
        <a:bodyPr/>
        <a:lstStyle/>
        <a:p>
          <a:endParaRPr lang="en-US"/>
        </a:p>
      </dgm:t>
    </dgm:pt>
    <dgm:pt modelId="{3C7D2237-153C-4113-9E60-9E80A75BCA0F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altLang="en-CH" dirty="0">
              <a:latin typeface="+mn-lt"/>
              <a:ea typeface="+mn-ea"/>
              <a:cs typeface="+mn-cs"/>
            </a:rPr>
            <a:t>Onboarding training for users every month ( Video recording session for future user– after first 5 trainings) </a:t>
          </a:r>
        </a:p>
      </dgm:t>
    </dgm:pt>
    <dgm:pt modelId="{19DC8BD8-5131-46B4-88F8-EF72D5D65637}" type="parTrans" cxnId="{2EA457EB-D52F-4134-A951-8545F6349084}">
      <dgm:prSet/>
      <dgm:spPr/>
      <dgm:t>
        <a:bodyPr/>
        <a:lstStyle/>
        <a:p>
          <a:endParaRPr lang="en-US"/>
        </a:p>
      </dgm:t>
    </dgm:pt>
    <dgm:pt modelId="{1A038667-E633-4B12-9212-E58A207CA309}" type="sibTrans" cxnId="{2EA457EB-D52F-4134-A951-8545F6349084}">
      <dgm:prSet/>
      <dgm:spPr/>
      <dgm:t>
        <a:bodyPr/>
        <a:lstStyle/>
        <a:p>
          <a:endParaRPr lang="en-US"/>
        </a:p>
      </dgm:t>
    </dgm:pt>
    <dgm:pt modelId="{3D8C9934-5F81-490A-8CB9-FC7328085CBE}">
      <dgm:prSet/>
      <dgm:spPr/>
      <dgm:t>
        <a:bodyPr/>
        <a:lstStyle/>
        <a:p>
          <a:r>
            <a:rPr lang="en-US" altLang="en-CH" dirty="0">
              <a:latin typeface="+mn-lt"/>
              <a:ea typeface="+mn-ea"/>
              <a:cs typeface="+mn-cs"/>
            </a:rPr>
            <a:t>Currently we do not separate users who can execute code on GPU or CPU</a:t>
          </a:r>
        </a:p>
      </dgm:t>
    </dgm:pt>
    <dgm:pt modelId="{D1B80C31-20E7-4923-AEB0-3905D5EAEF46}" type="parTrans" cxnId="{90078B60-233C-4A3D-B468-A1E469FA6D6C}">
      <dgm:prSet/>
      <dgm:spPr/>
      <dgm:t>
        <a:bodyPr/>
        <a:lstStyle/>
        <a:p>
          <a:endParaRPr lang="en-US"/>
        </a:p>
      </dgm:t>
    </dgm:pt>
    <dgm:pt modelId="{943D3CFF-4929-4F09-8065-524FB097D85D}" type="sibTrans" cxnId="{90078B60-233C-4A3D-B468-A1E469FA6D6C}">
      <dgm:prSet/>
      <dgm:spPr/>
      <dgm:t>
        <a:bodyPr/>
        <a:lstStyle/>
        <a:p>
          <a:endParaRPr lang="en-US"/>
        </a:p>
      </dgm:t>
    </dgm:pt>
    <dgm:pt modelId="{7EA71D06-D313-4DD4-ADCB-3DFAC6E353E0}">
      <dgm:prSet/>
      <dgm:spPr/>
      <dgm:t>
        <a:bodyPr/>
        <a:lstStyle/>
        <a:p>
          <a:r>
            <a:rPr lang="en-US" altLang="en-CH" dirty="0">
              <a:latin typeface="+mn-lt"/>
              <a:ea typeface="+mn-ea"/>
              <a:cs typeface="+mn-cs"/>
            </a:rPr>
            <a:t> Which are not authenticated and authorized</a:t>
          </a:r>
        </a:p>
      </dgm:t>
    </dgm:pt>
    <dgm:pt modelId="{55E34D39-311B-40EC-BD6C-EB1F0C783F43}" type="parTrans" cxnId="{5CB43ABA-E15F-4C03-A2F9-72AB11C362D8}">
      <dgm:prSet/>
      <dgm:spPr/>
      <dgm:t>
        <a:bodyPr/>
        <a:lstStyle/>
        <a:p>
          <a:endParaRPr lang="en-US"/>
        </a:p>
      </dgm:t>
    </dgm:pt>
    <dgm:pt modelId="{B3A3E584-0EAB-4CDE-9511-4A8B84DD46FB}" type="sibTrans" cxnId="{5CB43ABA-E15F-4C03-A2F9-72AB11C362D8}">
      <dgm:prSet/>
      <dgm:spPr/>
      <dgm:t>
        <a:bodyPr/>
        <a:lstStyle/>
        <a:p>
          <a:endParaRPr lang="en-US"/>
        </a:p>
      </dgm:t>
    </dgm:pt>
    <dgm:pt modelId="{A1134EF4-7852-4C3C-B77E-BAFF1656D52B}">
      <dgm:prSet/>
      <dgm:spPr/>
      <dgm:t>
        <a:bodyPr/>
        <a:lstStyle/>
        <a:p>
          <a:r>
            <a:rPr lang="en-US" dirty="0"/>
            <a:t>Need to go thru transition code changes</a:t>
          </a:r>
        </a:p>
      </dgm:t>
    </dgm:pt>
    <dgm:pt modelId="{D0533DC9-0C30-4FF1-9D75-425F38937949}" type="parTrans" cxnId="{DC00A8B2-7164-47D3-BC97-3DD30E839967}">
      <dgm:prSet/>
      <dgm:spPr/>
      <dgm:t>
        <a:bodyPr/>
        <a:lstStyle/>
        <a:p>
          <a:endParaRPr lang="en-US"/>
        </a:p>
      </dgm:t>
    </dgm:pt>
    <dgm:pt modelId="{B78CD4DA-44A2-4BC4-934C-9EEB9FEAE5B6}" type="sibTrans" cxnId="{DC00A8B2-7164-47D3-BC97-3DD30E839967}">
      <dgm:prSet/>
      <dgm:spPr/>
      <dgm:t>
        <a:bodyPr/>
        <a:lstStyle/>
        <a:p>
          <a:endParaRPr lang="en-US"/>
        </a:p>
      </dgm:t>
    </dgm:pt>
    <dgm:pt modelId="{4B5FB332-8F35-4BB9-AFE7-EC0A3CF40B9D}">
      <dgm:prSet/>
      <dgm:spPr/>
      <dgm:t>
        <a:bodyPr/>
        <a:lstStyle/>
        <a:p>
          <a:r>
            <a:rPr lang="en-US" dirty="0"/>
            <a:t>AWS managed Notebook service , Need to be enabled </a:t>
          </a:r>
        </a:p>
      </dgm:t>
    </dgm:pt>
    <dgm:pt modelId="{CC976B15-9199-42B7-AE2B-A09D88A7F9D2}" type="parTrans" cxnId="{C4AD9177-3CBF-43EB-BC7D-4AFB735D4C29}">
      <dgm:prSet/>
      <dgm:spPr/>
      <dgm:t>
        <a:bodyPr/>
        <a:lstStyle/>
        <a:p>
          <a:endParaRPr lang="en-US"/>
        </a:p>
      </dgm:t>
    </dgm:pt>
    <dgm:pt modelId="{EABBE0B9-9ED0-4B0D-9E99-A6E6441F24E1}" type="sibTrans" cxnId="{C4AD9177-3CBF-43EB-BC7D-4AFB735D4C29}">
      <dgm:prSet/>
      <dgm:spPr/>
      <dgm:t>
        <a:bodyPr/>
        <a:lstStyle/>
        <a:p>
          <a:endParaRPr lang="en-US"/>
        </a:p>
      </dgm:t>
    </dgm:pt>
    <dgm:pt modelId="{C0E18D8C-CBDE-43AA-953E-6E1A2D14F2D5}" type="pres">
      <dgm:prSet presAssocID="{0E69AAE6-B867-4307-9B9B-5767D0F14C9A}" presName="linear" presStyleCnt="0">
        <dgm:presLayoutVars>
          <dgm:animLvl val="lvl"/>
          <dgm:resizeHandles val="exact"/>
        </dgm:presLayoutVars>
      </dgm:prSet>
      <dgm:spPr/>
    </dgm:pt>
    <dgm:pt modelId="{FB730E18-C156-4386-85AC-3052F6AB72FE}" type="pres">
      <dgm:prSet presAssocID="{5841CBC7-A85F-4664-A80F-87D5CDD4033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A05137F-49D5-4D8C-BA4D-93A1F75233A8}" type="pres">
      <dgm:prSet presAssocID="{5841CBC7-A85F-4664-A80F-87D5CDD40336}" presName="childText" presStyleLbl="revTx" presStyleIdx="0" presStyleCnt="8">
        <dgm:presLayoutVars>
          <dgm:bulletEnabled val="1"/>
        </dgm:presLayoutVars>
      </dgm:prSet>
      <dgm:spPr/>
    </dgm:pt>
    <dgm:pt modelId="{3219F096-90BE-4505-AC65-C0FFC1818DE1}" type="pres">
      <dgm:prSet presAssocID="{0AE86304-74BC-40B8-9143-9F7CF0C5A29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2D8ABFC-884E-4691-9B2B-D13F1269B537}" type="pres">
      <dgm:prSet presAssocID="{0AE86304-74BC-40B8-9143-9F7CF0C5A296}" presName="childText" presStyleLbl="revTx" presStyleIdx="1" presStyleCnt="8">
        <dgm:presLayoutVars>
          <dgm:bulletEnabled val="1"/>
        </dgm:presLayoutVars>
      </dgm:prSet>
      <dgm:spPr/>
    </dgm:pt>
    <dgm:pt modelId="{0A23F95B-195A-4107-A975-8DFBEF2E01BC}" type="pres">
      <dgm:prSet presAssocID="{8A4D2CCA-82D1-4CFF-82C8-01C3177697C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C7C6586-B798-4532-A6E0-68E90501AB0D}" type="pres">
      <dgm:prSet presAssocID="{8A4D2CCA-82D1-4CFF-82C8-01C3177697CD}" presName="childText" presStyleLbl="revTx" presStyleIdx="2" presStyleCnt="8">
        <dgm:presLayoutVars>
          <dgm:bulletEnabled val="1"/>
        </dgm:presLayoutVars>
      </dgm:prSet>
      <dgm:spPr/>
    </dgm:pt>
    <dgm:pt modelId="{4C2AB6CD-E6A8-4D4B-A2A3-28B3230CD1D5}" type="pres">
      <dgm:prSet presAssocID="{26B2DEC6-0203-477B-A8D2-BB0FC14EB16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3D364F7-381A-46A7-BAD1-C8FCF73A879E}" type="pres">
      <dgm:prSet presAssocID="{26B2DEC6-0203-477B-A8D2-BB0FC14EB16A}" presName="childText" presStyleLbl="revTx" presStyleIdx="3" presStyleCnt="8">
        <dgm:presLayoutVars>
          <dgm:bulletEnabled val="1"/>
        </dgm:presLayoutVars>
      </dgm:prSet>
      <dgm:spPr/>
    </dgm:pt>
    <dgm:pt modelId="{04597D1A-0395-46E0-91BA-104B44037672}" type="pres">
      <dgm:prSet presAssocID="{79F7DFF1-726D-4D8A-A2C1-83D37BB22CA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16FF68D-1A16-419A-AD42-83B90B6A6F76}" type="pres">
      <dgm:prSet presAssocID="{79F7DFF1-726D-4D8A-A2C1-83D37BB22CA1}" presName="childText" presStyleLbl="revTx" presStyleIdx="4" presStyleCnt="8">
        <dgm:presLayoutVars>
          <dgm:bulletEnabled val="1"/>
        </dgm:presLayoutVars>
      </dgm:prSet>
      <dgm:spPr/>
    </dgm:pt>
    <dgm:pt modelId="{5CEB97E6-3568-400F-9713-EAE6BFD876CE}" type="pres">
      <dgm:prSet presAssocID="{CBBF54F9-AB25-4B12-B38A-755A74E5D7B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F9B2411-3101-41AD-B2CC-DCF79D777E38}" type="pres">
      <dgm:prSet presAssocID="{CBBF54F9-AB25-4B12-B38A-755A74E5D7BA}" presName="childText" presStyleLbl="revTx" presStyleIdx="5" presStyleCnt="8">
        <dgm:presLayoutVars>
          <dgm:bulletEnabled val="1"/>
        </dgm:presLayoutVars>
      </dgm:prSet>
      <dgm:spPr/>
    </dgm:pt>
    <dgm:pt modelId="{39A45A46-5881-44AE-B7E4-EEBC31473F10}" type="pres">
      <dgm:prSet presAssocID="{75A9F734-EABD-4D92-A175-31436A40C13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03F6A8A-B792-4F14-ADB4-3780878E7A08}" type="pres">
      <dgm:prSet presAssocID="{75A9F734-EABD-4D92-A175-31436A40C137}" presName="childText" presStyleLbl="revTx" presStyleIdx="6" presStyleCnt="8">
        <dgm:presLayoutVars>
          <dgm:bulletEnabled val="1"/>
        </dgm:presLayoutVars>
      </dgm:prSet>
      <dgm:spPr/>
    </dgm:pt>
    <dgm:pt modelId="{A4860B1B-00B9-4412-8FD2-CD67051AD7F2}" type="pres">
      <dgm:prSet presAssocID="{B70FF318-742B-4AB4-8B44-1CC168A64B0F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B1F83F7-67EC-4910-9315-3F9599E23C77}" type="pres">
      <dgm:prSet presAssocID="{B70FF318-742B-4AB4-8B44-1CC168A64B0F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03A19D08-D6B7-4870-BD86-F1D504EFDC21}" type="presOf" srcId="{5841CBC7-A85F-4664-A80F-87D5CDD40336}" destId="{FB730E18-C156-4386-85AC-3052F6AB72FE}" srcOrd="0" destOrd="0" presId="urn:microsoft.com/office/officeart/2005/8/layout/vList2"/>
    <dgm:cxn modelId="{9CF7A20C-AA60-461E-8496-3AF25339B9E4}" type="presOf" srcId="{0E69AAE6-B867-4307-9B9B-5767D0F14C9A}" destId="{C0E18D8C-CBDE-43AA-953E-6E1A2D14F2D5}" srcOrd="0" destOrd="0" presId="urn:microsoft.com/office/officeart/2005/8/layout/vList2"/>
    <dgm:cxn modelId="{F004AE0F-0C89-40A3-B0F5-356198158155}" type="presOf" srcId="{1E210DD4-E47D-4764-A97F-0F2386EA0C14}" destId="{92D8ABFC-884E-4691-9B2B-D13F1269B537}" srcOrd="0" destOrd="0" presId="urn:microsoft.com/office/officeart/2005/8/layout/vList2"/>
    <dgm:cxn modelId="{B97A2F17-3A64-4B1A-9A37-9A3059AC1D48}" type="presOf" srcId="{1975628E-FD7B-402A-A511-9A0330B211C4}" destId="{EB1F83F7-67EC-4910-9315-3F9599E23C77}" srcOrd="0" destOrd="0" presId="urn:microsoft.com/office/officeart/2005/8/layout/vList2"/>
    <dgm:cxn modelId="{13767A1A-69C6-4E25-A48B-AB644B58EC35}" srcId="{CBBF54F9-AB25-4B12-B38A-755A74E5D7BA}" destId="{BBC01EB2-5A7B-4040-9708-F2EEA90B6CF4}" srcOrd="0" destOrd="0" parTransId="{84DBC2A2-0E20-488B-BC2C-A2C6BE2F985C}" sibTransId="{E76289FD-1512-4781-84C5-64185AB7AD96}"/>
    <dgm:cxn modelId="{D8965121-4218-4C3B-8C06-0F4615F15004}" type="presOf" srcId="{26B2DEC6-0203-477B-A8D2-BB0FC14EB16A}" destId="{4C2AB6CD-E6A8-4D4B-A2A3-28B3230CD1D5}" srcOrd="0" destOrd="0" presId="urn:microsoft.com/office/officeart/2005/8/layout/vList2"/>
    <dgm:cxn modelId="{3E34A629-54AD-43C2-B927-6F967A4D7C2A}" srcId="{5841CBC7-A85F-4664-A80F-87D5CDD40336}" destId="{A2AD9A57-A888-4CD9-AC86-35F9902FD75C}" srcOrd="0" destOrd="0" parTransId="{55C6199C-1418-464C-B404-CA1F05B4D68E}" sibTransId="{307154A6-293F-4E98-A4E2-B2625EFD2E58}"/>
    <dgm:cxn modelId="{51240C2D-C9C5-46DA-96D8-0C2CAD8F8522}" type="presOf" srcId="{7D0A86D0-2EE0-4DE8-9A7A-CA9051AE7313}" destId="{BA05137F-49D5-4D8C-BA4D-93A1F75233A8}" srcOrd="0" destOrd="2" presId="urn:microsoft.com/office/officeart/2005/8/layout/vList2"/>
    <dgm:cxn modelId="{3BE0BE32-5BA3-4A84-9849-3CAB155EF763}" type="presOf" srcId="{60D9B88D-F5A3-435B-98F0-C6590DFC4BDE}" destId="{BA05137F-49D5-4D8C-BA4D-93A1F75233A8}" srcOrd="0" destOrd="1" presId="urn:microsoft.com/office/officeart/2005/8/layout/vList2"/>
    <dgm:cxn modelId="{890BE133-87FE-4172-8DDA-F2A7B9B0438F}" type="presOf" srcId="{BBC01EB2-5A7B-4040-9708-F2EEA90B6CF4}" destId="{3F9B2411-3101-41AD-B2CC-DCF79D777E38}" srcOrd="0" destOrd="0" presId="urn:microsoft.com/office/officeart/2005/8/layout/vList2"/>
    <dgm:cxn modelId="{7E145937-031A-4D9F-905E-FC9A84822317}" type="presOf" srcId="{8A4D2CCA-82D1-4CFF-82C8-01C3177697CD}" destId="{0A23F95B-195A-4107-A975-8DFBEF2E01BC}" srcOrd="0" destOrd="0" presId="urn:microsoft.com/office/officeart/2005/8/layout/vList2"/>
    <dgm:cxn modelId="{D659923C-1B1A-4BC6-97A1-DEAC03E60BA1}" type="presOf" srcId="{9A1D4AD2-0B0F-49BF-B8FD-07118A8D32E4}" destId="{3F9B2411-3101-41AD-B2CC-DCF79D777E38}" srcOrd="0" destOrd="2" presId="urn:microsoft.com/office/officeart/2005/8/layout/vList2"/>
    <dgm:cxn modelId="{8DEE1840-545E-492D-B12A-D3C882465D49}" srcId="{A2AD9A57-A888-4CD9-AC86-35F9902FD75C}" destId="{7D0A86D0-2EE0-4DE8-9A7A-CA9051AE7313}" srcOrd="1" destOrd="0" parTransId="{1B5E6DC0-3602-491A-A900-EFFDB2BB5043}" sibTransId="{96279AF4-9DF9-4003-9DD7-400178B6703F}"/>
    <dgm:cxn modelId="{90078B60-233C-4A3D-B468-A1E469FA6D6C}" srcId="{A2AD9A57-A888-4CD9-AC86-35F9902FD75C}" destId="{3D8C9934-5F81-490A-8CB9-FC7328085CBE}" srcOrd="4" destOrd="0" parTransId="{D1B80C31-20E7-4923-AEB0-3905D5EAEF46}" sibTransId="{943D3CFF-4929-4F09-8065-524FB097D85D}"/>
    <dgm:cxn modelId="{D9775B62-2F3D-4BE4-8640-EA41D9F3BEC9}" type="presOf" srcId="{CBBF54F9-AB25-4B12-B38A-755A74E5D7BA}" destId="{5CEB97E6-3568-400F-9713-EAE6BFD876CE}" srcOrd="0" destOrd="0" presId="urn:microsoft.com/office/officeart/2005/8/layout/vList2"/>
    <dgm:cxn modelId="{EEBC514A-AD41-420D-B4BB-30C5D44ECF3F}" type="presOf" srcId="{0AE86304-74BC-40B8-9143-9F7CF0C5A296}" destId="{3219F096-90BE-4505-AC65-C0FFC1818DE1}" srcOrd="0" destOrd="0" presId="urn:microsoft.com/office/officeart/2005/8/layout/vList2"/>
    <dgm:cxn modelId="{4C56406C-5502-4737-A3D9-BAE6CDAD09FA}" type="presOf" srcId="{A1134EF4-7852-4C3C-B77E-BAFF1656D52B}" destId="{FC7C6586-B798-4532-A6E0-68E90501AB0D}" srcOrd="0" destOrd="1" presId="urn:microsoft.com/office/officeart/2005/8/layout/vList2"/>
    <dgm:cxn modelId="{E8F6054D-7676-42CF-9428-3596B43F2AED}" type="presOf" srcId="{79F7DFF1-726D-4D8A-A2C1-83D37BB22CA1}" destId="{04597D1A-0395-46E0-91BA-104B44037672}" srcOrd="0" destOrd="0" presId="urn:microsoft.com/office/officeart/2005/8/layout/vList2"/>
    <dgm:cxn modelId="{83C6CB50-5064-4D97-BBC7-D2DD8DA6FE74}" srcId="{A2AD9A57-A888-4CD9-AC86-35F9902FD75C}" destId="{60D9B88D-F5A3-435B-98F0-C6590DFC4BDE}" srcOrd="0" destOrd="0" parTransId="{640795CD-0003-4AED-8EA7-8FF5C18D6530}" sibTransId="{7E4CBA0A-E80B-484B-A0B6-06E2493DFE60}"/>
    <dgm:cxn modelId="{2AE68274-4ADB-4FA7-8BCD-092B12ADF90D}" srcId="{B70FF318-742B-4AB4-8B44-1CC168A64B0F}" destId="{1975628E-FD7B-402A-A511-9A0330B211C4}" srcOrd="0" destOrd="0" parTransId="{4A22DA9C-E276-4D82-9AF1-4EC6606927FB}" sibTransId="{04AD3A9B-F1EE-4F20-818F-C326BA05B289}"/>
    <dgm:cxn modelId="{C4AD9177-3CBF-43EB-BC7D-4AFB735D4C29}" srcId="{79F7DFF1-726D-4D8A-A2C1-83D37BB22CA1}" destId="{4B5FB332-8F35-4BB9-AFE7-EC0A3CF40B9D}" srcOrd="1" destOrd="0" parTransId="{CC976B15-9199-42B7-AE2B-A09D88A7F9D2}" sibTransId="{EABBE0B9-9ED0-4B0D-9E99-A6E6441F24E1}"/>
    <dgm:cxn modelId="{96600A78-2246-4078-9FBA-38A500A82DDA}" type="presOf" srcId="{1D47B3B2-6E9D-4758-A607-181EDD80BAFD}" destId="{3F9B2411-3101-41AD-B2CC-DCF79D777E38}" srcOrd="0" destOrd="1" presId="urn:microsoft.com/office/officeart/2005/8/layout/vList2"/>
    <dgm:cxn modelId="{9407A67C-CEF1-4BEF-8923-C16F00907F4A}" srcId="{0E69AAE6-B867-4307-9B9B-5767D0F14C9A}" destId="{8A4D2CCA-82D1-4CFF-82C8-01C3177697CD}" srcOrd="2" destOrd="0" parTransId="{07494861-802C-4E61-B3E6-3C875838663D}" sibTransId="{026B3301-570F-44BA-B657-5FCA0B11F72B}"/>
    <dgm:cxn modelId="{0F81A07E-D5E4-4181-BAD7-FA3B238E52F8}" type="presOf" srcId="{75A9F734-EABD-4D92-A175-31436A40C137}" destId="{39A45A46-5881-44AE-B7E4-EEBC31473F10}" srcOrd="0" destOrd="0" presId="urn:microsoft.com/office/officeart/2005/8/layout/vList2"/>
    <dgm:cxn modelId="{6CED6C81-D439-4BA2-9813-7BFEB208100E}" type="presOf" srcId="{3D8C9934-5F81-490A-8CB9-FC7328085CBE}" destId="{BA05137F-49D5-4D8C-BA4D-93A1F75233A8}" srcOrd="0" destOrd="5" presId="urn:microsoft.com/office/officeart/2005/8/layout/vList2"/>
    <dgm:cxn modelId="{34285994-5C7B-48E5-ACC6-5873CE0E42C7}" srcId="{0AE86304-74BC-40B8-9143-9F7CF0C5A296}" destId="{1E210DD4-E47D-4764-A97F-0F2386EA0C14}" srcOrd="0" destOrd="0" parTransId="{DF4B0776-238E-4C0C-AC9C-55FCB9F89A27}" sibTransId="{CE2BBDF8-60F5-4B6A-977B-627DA794C7CB}"/>
    <dgm:cxn modelId="{22A4B994-6E58-4090-AA57-30D1710E1857}" type="presOf" srcId="{D52EFE35-6E73-4E67-BD1D-3DFDEBFA2EA2}" destId="{BA05137F-49D5-4D8C-BA4D-93A1F75233A8}" srcOrd="0" destOrd="3" presId="urn:microsoft.com/office/officeart/2005/8/layout/vList2"/>
    <dgm:cxn modelId="{E9370B95-3787-47A1-B5E0-B6B73E5C70BB}" srcId="{79F7DFF1-726D-4D8A-A2C1-83D37BB22CA1}" destId="{BE767BAF-2F0F-4A04-AA1B-6E0F6F80C05F}" srcOrd="0" destOrd="0" parTransId="{FE489459-6803-4A3F-8D4F-DB89C14FF8EB}" sibTransId="{5BEAAAE5-F64C-477B-9875-821C950659F3}"/>
    <dgm:cxn modelId="{D50563A7-42B4-45EC-92AC-5E8743EEAFF7}" srcId="{CBBF54F9-AB25-4B12-B38A-755A74E5D7BA}" destId="{1D47B3B2-6E9D-4758-A607-181EDD80BAFD}" srcOrd="1" destOrd="0" parTransId="{86796504-C6FB-4F31-891D-E383F4D248C2}" sibTransId="{98ECD077-2414-4878-AE20-1FD5BE8CDE5A}"/>
    <dgm:cxn modelId="{6EAA2DA8-4F84-41C4-8231-BBD36C6681E8}" srcId="{0E69AAE6-B867-4307-9B9B-5767D0F14C9A}" destId="{26B2DEC6-0203-477B-A8D2-BB0FC14EB16A}" srcOrd="3" destOrd="0" parTransId="{267780E5-5F5B-44D9-8869-966037059567}" sibTransId="{EDB90CCC-9825-49BB-909E-C48880834A76}"/>
    <dgm:cxn modelId="{C15F18AD-9FB2-4E6A-BB64-0ADA7612C5C7}" srcId="{26B2DEC6-0203-477B-A8D2-BB0FC14EB16A}" destId="{D9298138-9981-4FC7-83CC-138DC9614146}" srcOrd="0" destOrd="0" parTransId="{9136B5A2-8CE9-44A8-8B18-C9B911849BC4}" sibTransId="{DBD38E38-01DE-4D30-AB5B-9199E9464576}"/>
    <dgm:cxn modelId="{08B658AD-E8ED-40E7-A765-A82707DC2B30}" srcId="{0E69AAE6-B867-4307-9B9B-5767D0F14C9A}" destId="{B70FF318-742B-4AB4-8B44-1CC168A64B0F}" srcOrd="7" destOrd="0" parTransId="{00194D0C-50C4-45CA-B905-C80B8A382B0B}" sibTransId="{FE7574FF-465F-4E8E-AFA6-C92104F943F3}"/>
    <dgm:cxn modelId="{4DB9F3AD-7FBE-4701-A5F0-8229C83E3B01}" type="presOf" srcId="{D9298138-9981-4FC7-83CC-138DC9614146}" destId="{B3D364F7-381A-46A7-BAD1-C8FCF73A879E}" srcOrd="0" destOrd="0" presId="urn:microsoft.com/office/officeart/2005/8/layout/vList2"/>
    <dgm:cxn modelId="{DC00A8B2-7164-47D3-BC97-3DD30E839967}" srcId="{8A4D2CCA-82D1-4CFF-82C8-01C3177697CD}" destId="{A1134EF4-7852-4C3C-B77E-BAFF1656D52B}" srcOrd="1" destOrd="0" parTransId="{D0533DC9-0C30-4FF1-9D75-425F38937949}" sibTransId="{B78CD4DA-44A2-4BC4-934C-9EEB9FEAE5B6}"/>
    <dgm:cxn modelId="{9C4733B3-1B59-4558-B555-7586276C2818}" type="presOf" srcId="{8543E879-CA7A-42CD-B3B4-60C2CFDC0515}" destId="{FC7C6586-B798-4532-A6E0-68E90501AB0D}" srcOrd="0" destOrd="0" presId="urn:microsoft.com/office/officeart/2005/8/layout/vList2"/>
    <dgm:cxn modelId="{EB2432B5-E99C-4A52-93D5-38C28B57B411}" srcId="{75A9F734-EABD-4D92-A175-31436A40C137}" destId="{C17D8B2D-B1CD-4469-890C-CAD4A8C767CA}" srcOrd="0" destOrd="0" parTransId="{71534409-CA4A-4FD0-B17D-BE565840BF3C}" sibTransId="{3F8D12E4-574A-46BC-B983-91DE79A0A2C3}"/>
    <dgm:cxn modelId="{5CB43ABA-E15F-4C03-A2F9-72AB11C362D8}" srcId="{0AE86304-74BC-40B8-9143-9F7CF0C5A296}" destId="{7EA71D06-D313-4DD4-ADCB-3DFAC6E353E0}" srcOrd="1" destOrd="0" parTransId="{55E34D39-311B-40EC-BD6C-EB1F0C783F43}" sibTransId="{B3A3E584-0EAB-4CDE-9511-4A8B84DD46FB}"/>
    <dgm:cxn modelId="{EF6FE3BB-3961-4AF7-88EF-983227882105}" type="presOf" srcId="{3C7D2237-153C-4113-9E60-9E80A75BCA0F}" destId="{BA05137F-49D5-4D8C-BA4D-93A1F75233A8}" srcOrd="0" destOrd="4" presId="urn:microsoft.com/office/officeart/2005/8/layout/vList2"/>
    <dgm:cxn modelId="{83A1E1CD-2153-4A50-A047-EB1CEB14173D}" type="presOf" srcId="{B70FF318-742B-4AB4-8B44-1CC168A64B0F}" destId="{A4860B1B-00B9-4412-8FD2-CD67051AD7F2}" srcOrd="0" destOrd="0" presId="urn:microsoft.com/office/officeart/2005/8/layout/vList2"/>
    <dgm:cxn modelId="{DBC7AECF-8E75-4AD6-95C6-47F4BC03FE9E}" srcId="{A2AD9A57-A888-4CD9-AC86-35F9902FD75C}" destId="{D52EFE35-6E73-4E67-BD1D-3DFDEBFA2EA2}" srcOrd="2" destOrd="0" parTransId="{B2FC2956-BCDE-4C23-A169-409655A30CCA}" sibTransId="{86133DF9-FA76-4BF5-B809-BF78B2C90B08}"/>
    <dgm:cxn modelId="{5DABCAD0-4714-4047-9BF7-683F6A41E341}" srcId="{CBBF54F9-AB25-4B12-B38A-755A74E5D7BA}" destId="{9A1D4AD2-0B0F-49BF-B8FD-07118A8D32E4}" srcOrd="2" destOrd="0" parTransId="{CCA71254-AF1C-46F2-81C6-B78D92D7614C}" sibTransId="{A74956B4-22E3-4053-BB67-D41CE09C7FE5}"/>
    <dgm:cxn modelId="{753DD0D0-D133-48AF-94EB-6B4319743A3C}" srcId="{0E69AAE6-B867-4307-9B9B-5767D0F14C9A}" destId="{79F7DFF1-726D-4D8A-A2C1-83D37BB22CA1}" srcOrd="4" destOrd="0" parTransId="{81E88927-61D1-4B2A-A6D4-48D26C3B5E01}" sibTransId="{B5248A20-993E-4ECE-B644-73266B575416}"/>
    <dgm:cxn modelId="{571BEED4-59EF-4ED6-B6E4-626BA4B11A6D}" srcId="{0E69AAE6-B867-4307-9B9B-5767D0F14C9A}" destId="{0AE86304-74BC-40B8-9143-9F7CF0C5A296}" srcOrd="1" destOrd="0" parTransId="{E22A2C92-B6A8-4046-A4B0-0D7E4674EEF2}" sibTransId="{02A09ABB-8B75-4C22-A551-C05972019C51}"/>
    <dgm:cxn modelId="{45C5ECD7-0A1E-4718-BFBA-E89764A3E40C}" type="presOf" srcId="{4B5FB332-8F35-4BB9-AFE7-EC0A3CF40B9D}" destId="{B16FF68D-1A16-419A-AD42-83B90B6A6F76}" srcOrd="0" destOrd="1" presId="urn:microsoft.com/office/officeart/2005/8/layout/vList2"/>
    <dgm:cxn modelId="{8D83BFE7-E269-4869-A684-F16341B40548}" type="presOf" srcId="{C17D8B2D-B1CD-4469-890C-CAD4A8C767CA}" destId="{703F6A8A-B792-4F14-ADB4-3780878E7A08}" srcOrd="0" destOrd="0" presId="urn:microsoft.com/office/officeart/2005/8/layout/vList2"/>
    <dgm:cxn modelId="{2EA457EB-D52F-4134-A951-8545F6349084}" srcId="{A2AD9A57-A888-4CD9-AC86-35F9902FD75C}" destId="{3C7D2237-153C-4113-9E60-9E80A75BCA0F}" srcOrd="3" destOrd="0" parTransId="{19DC8BD8-5131-46B4-88F8-EF72D5D65637}" sibTransId="{1A038667-E633-4B12-9212-E58A207CA309}"/>
    <dgm:cxn modelId="{1EFACAEC-4BBC-4431-ACAE-B310DB9D1B71}" srcId="{0E69AAE6-B867-4307-9B9B-5767D0F14C9A}" destId="{CBBF54F9-AB25-4B12-B38A-755A74E5D7BA}" srcOrd="5" destOrd="0" parTransId="{EAEC10F8-A691-4FD5-B489-9EADE4026A1A}" sibTransId="{4783D165-0CD4-40BD-B3A3-FF4F3583ED9A}"/>
    <dgm:cxn modelId="{A2DC54EF-E4D4-4482-95FA-613A385507D3}" type="presOf" srcId="{A2AD9A57-A888-4CD9-AC86-35F9902FD75C}" destId="{BA05137F-49D5-4D8C-BA4D-93A1F75233A8}" srcOrd="0" destOrd="0" presId="urn:microsoft.com/office/officeart/2005/8/layout/vList2"/>
    <dgm:cxn modelId="{AD59F7EF-126B-4502-A48A-E565E3FBD69A}" srcId="{0E69AAE6-B867-4307-9B9B-5767D0F14C9A}" destId="{5841CBC7-A85F-4664-A80F-87D5CDD40336}" srcOrd="0" destOrd="0" parTransId="{8226526C-DD89-4D3D-9752-7DF397C1612D}" sibTransId="{2D3023F7-FBF2-4167-9066-4CD1D8999F17}"/>
    <dgm:cxn modelId="{E5C044F3-6C45-4EEE-B81D-1A2AFDD75F46}" srcId="{8A4D2CCA-82D1-4CFF-82C8-01C3177697CD}" destId="{8543E879-CA7A-42CD-B3B4-60C2CFDC0515}" srcOrd="0" destOrd="0" parTransId="{C13D6A19-763F-4546-8674-DB93ED8DE1DF}" sibTransId="{2BFD2F56-240D-44B4-AD9C-E59E4EEA679E}"/>
    <dgm:cxn modelId="{018A5EF5-063D-4ECF-AFAC-14310957A39A}" type="presOf" srcId="{7EA71D06-D313-4DD4-ADCB-3DFAC6E353E0}" destId="{92D8ABFC-884E-4691-9B2B-D13F1269B537}" srcOrd="0" destOrd="1" presId="urn:microsoft.com/office/officeart/2005/8/layout/vList2"/>
    <dgm:cxn modelId="{F33CCAF8-10AF-40CB-9E68-393CB6AF8649}" type="presOf" srcId="{BE767BAF-2F0F-4A04-AA1B-6E0F6F80C05F}" destId="{B16FF68D-1A16-419A-AD42-83B90B6A6F76}" srcOrd="0" destOrd="0" presId="urn:microsoft.com/office/officeart/2005/8/layout/vList2"/>
    <dgm:cxn modelId="{784297FE-DB16-445E-9977-3AFA84AF425D}" srcId="{0E69AAE6-B867-4307-9B9B-5767D0F14C9A}" destId="{75A9F734-EABD-4D92-A175-31436A40C137}" srcOrd="6" destOrd="0" parTransId="{F8A5C0BD-39AA-41DC-9850-6592EF49A6F6}" sibTransId="{2D3A7040-D823-40DF-8AA8-3436F4CA14A4}"/>
    <dgm:cxn modelId="{4C0A20DF-DC4E-4E2A-88F3-2F069E33A3B6}" type="presParOf" srcId="{C0E18D8C-CBDE-43AA-953E-6E1A2D14F2D5}" destId="{FB730E18-C156-4386-85AC-3052F6AB72FE}" srcOrd="0" destOrd="0" presId="urn:microsoft.com/office/officeart/2005/8/layout/vList2"/>
    <dgm:cxn modelId="{6B4C7EAC-966B-4D5B-B36C-89B0824DC222}" type="presParOf" srcId="{C0E18D8C-CBDE-43AA-953E-6E1A2D14F2D5}" destId="{BA05137F-49D5-4D8C-BA4D-93A1F75233A8}" srcOrd="1" destOrd="0" presId="urn:microsoft.com/office/officeart/2005/8/layout/vList2"/>
    <dgm:cxn modelId="{DA83BFED-A470-43B2-A47B-205106E37181}" type="presParOf" srcId="{C0E18D8C-CBDE-43AA-953E-6E1A2D14F2D5}" destId="{3219F096-90BE-4505-AC65-C0FFC1818DE1}" srcOrd="2" destOrd="0" presId="urn:microsoft.com/office/officeart/2005/8/layout/vList2"/>
    <dgm:cxn modelId="{245980C9-3CA7-477B-A845-48F2D696BCE8}" type="presParOf" srcId="{C0E18D8C-CBDE-43AA-953E-6E1A2D14F2D5}" destId="{92D8ABFC-884E-4691-9B2B-D13F1269B537}" srcOrd="3" destOrd="0" presId="urn:microsoft.com/office/officeart/2005/8/layout/vList2"/>
    <dgm:cxn modelId="{379EC0A7-8AB2-4E5D-802B-855DD958C9BA}" type="presParOf" srcId="{C0E18D8C-CBDE-43AA-953E-6E1A2D14F2D5}" destId="{0A23F95B-195A-4107-A975-8DFBEF2E01BC}" srcOrd="4" destOrd="0" presId="urn:microsoft.com/office/officeart/2005/8/layout/vList2"/>
    <dgm:cxn modelId="{B43C84BC-5C31-48B9-95EF-E559FB31BBAC}" type="presParOf" srcId="{C0E18D8C-CBDE-43AA-953E-6E1A2D14F2D5}" destId="{FC7C6586-B798-4532-A6E0-68E90501AB0D}" srcOrd="5" destOrd="0" presId="urn:microsoft.com/office/officeart/2005/8/layout/vList2"/>
    <dgm:cxn modelId="{F24D360B-D592-4079-A53E-A3CD9B713725}" type="presParOf" srcId="{C0E18D8C-CBDE-43AA-953E-6E1A2D14F2D5}" destId="{4C2AB6CD-E6A8-4D4B-A2A3-28B3230CD1D5}" srcOrd="6" destOrd="0" presId="urn:microsoft.com/office/officeart/2005/8/layout/vList2"/>
    <dgm:cxn modelId="{43413BE0-DCDA-4A5C-BFF4-E7E1DF1BBECE}" type="presParOf" srcId="{C0E18D8C-CBDE-43AA-953E-6E1A2D14F2D5}" destId="{B3D364F7-381A-46A7-BAD1-C8FCF73A879E}" srcOrd="7" destOrd="0" presId="urn:microsoft.com/office/officeart/2005/8/layout/vList2"/>
    <dgm:cxn modelId="{C56F591E-7732-497F-9319-C1B0AE8F2C5B}" type="presParOf" srcId="{C0E18D8C-CBDE-43AA-953E-6E1A2D14F2D5}" destId="{04597D1A-0395-46E0-91BA-104B44037672}" srcOrd="8" destOrd="0" presId="urn:microsoft.com/office/officeart/2005/8/layout/vList2"/>
    <dgm:cxn modelId="{89B4F398-C84C-4617-B8C0-163A0A67E5AA}" type="presParOf" srcId="{C0E18D8C-CBDE-43AA-953E-6E1A2D14F2D5}" destId="{B16FF68D-1A16-419A-AD42-83B90B6A6F76}" srcOrd="9" destOrd="0" presId="urn:microsoft.com/office/officeart/2005/8/layout/vList2"/>
    <dgm:cxn modelId="{612389EF-8A6E-45F7-967E-9E52D019E79A}" type="presParOf" srcId="{C0E18D8C-CBDE-43AA-953E-6E1A2D14F2D5}" destId="{5CEB97E6-3568-400F-9713-EAE6BFD876CE}" srcOrd="10" destOrd="0" presId="urn:microsoft.com/office/officeart/2005/8/layout/vList2"/>
    <dgm:cxn modelId="{9B8DEE33-36DE-4253-A254-F4D71AF84703}" type="presParOf" srcId="{C0E18D8C-CBDE-43AA-953E-6E1A2D14F2D5}" destId="{3F9B2411-3101-41AD-B2CC-DCF79D777E38}" srcOrd="11" destOrd="0" presId="urn:microsoft.com/office/officeart/2005/8/layout/vList2"/>
    <dgm:cxn modelId="{E56D72E9-3FE3-43B0-ADC6-492DC89765EC}" type="presParOf" srcId="{C0E18D8C-CBDE-43AA-953E-6E1A2D14F2D5}" destId="{39A45A46-5881-44AE-B7E4-EEBC31473F10}" srcOrd="12" destOrd="0" presId="urn:microsoft.com/office/officeart/2005/8/layout/vList2"/>
    <dgm:cxn modelId="{39E481A4-E4E7-4F58-97BF-FD317E79DB22}" type="presParOf" srcId="{C0E18D8C-CBDE-43AA-953E-6E1A2D14F2D5}" destId="{703F6A8A-B792-4F14-ADB4-3780878E7A08}" srcOrd="13" destOrd="0" presId="urn:microsoft.com/office/officeart/2005/8/layout/vList2"/>
    <dgm:cxn modelId="{F14B5DD5-2319-40D0-B2B7-68D6FFFFBAC3}" type="presParOf" srcId="{C0E18D8C-CBDE-43AA-953E-6E1A2D14F2D5}" destId="{A4860B1B-00B9-4412-8FD2-CD67051AD7F2}" srcOrd="14" destOrd="0" presId="urn:microsoft.com/office/officeart/2005/8/layout/vList2"/>
    <dgm:cxn modelId="{D832E354-2676-4E59-90F0-7E7A52BB9BBC}" type="presParOf" srcId="{C0E18D8C-CBDE-43AA-953E-6E1A2D14F2D5}" destId="{EB1F83F7-67EC-4910-9315-3F9599E23C77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C13AB1-9DEB-41E8-8D88-1534B48ED59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CBACC-8568-4818-A014-E4818E40370D}">
      <dgm:prSet/>
      <dgm:spPr/>
      <dgm:t>
        <a:bodyPr/>
        <a:lstStyle/>
        <a:p>
          <a:r>
            <a:rPr lang="en-US"/>
            <a:t>Size of dataset </a:t>
          </a:r>
        </a:p>
      </dgm:t>
    </dgm:pt>
    <dgm:pt modelId="{3B7DF23A-0912-4DDB-BF5A-F97AAC2396A0}" type="parTrans" cxnId="{8FEDB374-8C99-483F-82CE-637BDFFA4072}">
      <dgm:prSet/>
      <dgm:spPr/>
      <dgm:t>
        <a:bodyPr/>
        <a:lstStyle/>
        <a:p>
          <a:endParaRPr lang="en-US"/>
        </a:p>
      </dgm:t>
    </dgm:pt>
    <dgm:pt modelId="{4E9E6532-8B16-4034-909A-032DC6BBF7F2}" type="sibTrans" cxnId="{8FEDB374-8C99-483F-82CE-637BDFFA4072}">
      <dgm:prSet/>
      <dgm:spPr/>
      <dgm:t>
        <a:bodyPr/>
        <a:lstStyle/>
        <a:p>
          <a:endParaRPr lang="en-US"/>
        </a:p>
      </dgm:t>
    </dgm:pt>
    <dgm:pt modelId="{8F6E3D65-915C-4402-AB91-28D988459BB7}">
      <dgm:prSet/>
      <dgm:spPr/>
      <dgm:t>
        <a:bodyPr/>
        <a:lstStyle/>
        <a:p>
          <a:r>
            <a:rPr lang="en-US"/>
            <a:t>Clustered training </a:t>
          </a:r>
        </a:p>
      </dgm:t>
    </dgm:pt>
    <dgm:pt modelId="{58186039-E17C-44D4-9A40-000904B6E3F7}" type="parTrans" cxnId="{E619C40E-F165-44BF-9CE5-0BF55E9437AD}">
      <dgm:prSet/>
      <dgm:spPr/>
      <dgm:t>
        <a:bodyPr/>
        <a:lstStyle/>
        <a:p>
          <a:endParaRPr lang="en-US"/>
        </a:p>
      </dgm:t>
    </dgm:pt>
    <dgm:pt modelId="{20A457AA-3FF2-46CE-A924-4648DE8BC71B}" type="sibTrans" cxnId="{E619C40E-F165-44BF-9CE5-0BF55E9437AD}">
      <dgm:prSet/>
      <dgm:spPr/>
      <dgm:t>
        <a:bodyPr/>
        <a:lstStyle/>
        <a:p>
          <a:endParaRPr lang="en-US"/>
        </a:p>
      </dgm:t>
    </dgm:pt>
    <dgm:pt modelId="{F0EE67C2-10C2-484B-9B05-17B02FD32017}">
      <dgm:prSet/>
      <dgm:spPr/>
      <dgm:t>
        <a:bodyPr/>
        <a:lstStyle/>
        <a:p>
          <a:r>
            <a:rPr lang="en-US"/>
            <a:t>Hyper parameter tuning </a:t>
          </a:r>
        </a:p>
      </dgm:t>
    </dgm:pt>
    <dgm:pt modelId="{DAE37B0B-E3E2-4B6C-8318-5D33A4DC9FE0}" type="parTrans" cxnId="{F0C98D7F-7816-47A2-9BBE-5AD069A58E20}">
      <dgm:prSet/>
      <dgm:spPr/>
      <dgm:t>
        <a:bodyPr/>
        <a:lstStyle/>
        <a:p>
          <a:endParaRPr lang="en-US"/>
        </a:p>
      </dgm:t>
    </dgm:pt>
    <dgm:pt modelId="{770A5FCC-F913-4574-8F4B-981588B2B573}" type="sibTrans" cxnId="{F0C98D7F-7816-47A2-9BBE-5AD069A58E20}">
      <dgm:prSet/>
      <dgm:spPr/>
      <dgm:t>
        <a:bodyPr/>
        <a:lstStyle/>
        <a:p>
          <a:endParaRPr lang="en-US"/>
        </a:p>
      </dgm:t>
    </dgm:pt>
    <dgm:pt modelId="{AC23DC52-4353-4232-998C-93E4CBD5AD2C}">
      <dgm:prSet/>
      <dgm:spPr/>
      <dgm:t>
        <a:bodyPr/>
        <a:lstStyle/>
        <a:p>
          <a:r>
            <a:rPr lang="en-US"/>
            <a:t>Training / Serving Skew :  Difference between performance during </a:t>
          </a:r>
          <a:r>
            <a:rPr lang="en-US" b="1"/>
            <a:t>training</a:t>
          </a:r>
          <a:r>
            <a:rPr lang="en-US"/>
            <a:t> and performance during </a:t>
          </a:r>
          <a:r>
            <a:rPr lang="en-US" b="1"/>
            <a:t>serving</a:t>
          </a:r>
          <a:endParaRPr lang="en-US"/>
        </a:p>
      </dgm:t>
    </dgm:pt>
    <dgm:pt modelId="{5790D212-F260-4BB2-A457-3EA04108ADBA}" type="parTrans" cxnId="{EFA77428-D0A3-4450-948F-B96E66A550C2}">
      <dgm:prSet/>
      <dgm:spPr/>
      <dgm:t>
        <a:bodyPr/>
        <a:lstStyle/>
        <a:p>
          <a:endParaRPr lang="en-US"/>
        </a:p>
      </dgm:t>
    </dgm:pt>
    <dgm:pt modelId="{31557E5C-4DBA-46BC-926B-254D168E5809}" type="sibTrans" cxnId="{EFA77428-D0A3-4450-948F-B96E66A550C2}">
      <dgm:prSet/>
      <dgm:spPr/>
      <dgm:t>
        <a:bodyPr/>
        <a:lstStyle/>
        <a:p>
          <a:endParaRPr lang="en-US"/>
        </a:p>
      </dgm:t>
    </dgm:pt>
    <dgm:pt modelId="{512EDBEA-A0CC-42BE-A6B2-02EE90AFD163}">
      <dgm:prSet/>
      <dgm:spPr/>
      <dgm:t>
        <a:bodyPr/>
        <a:lstStyle/>
        <a:p>
          <a:r>
            <a:rPr lang="en-US"/>
            <a:t>De-coupling model from client </a:t>
          </a:r>
        </a:p>
      </dgm:t>
    </dgm:pt>
    <dgm:pt modelId="{5DDB1BED-CC12-4992-B376-6EE8A5CAB8D5}" type="parTrans" cxnId="{079273E1-90EA-436F-9B6B-C96B2D27B19C}">
      <dgm:prSet/>
      <dgm:spPr/>
      <dgm:t>
        <a:bodyPr/>
        <a:lstStyle/>
        <a:p>
          <a:endParaRPr lang="en-US"/>
        </a:p>
      </dgm:t>
    </dgm:pt>
    <dgm:pt modelId="{50A0F93B-768D-4D63-9C94-A637D36A2D57}" type="sibTrans" cxnId="{079273E1-90EA-436F-9B6B-C96B2D27B19C}">
      <dgm:prSet/>
      <dgm:spPr/>
      <dgm:t>
        <a:bodyPr/>
        <a:lstStyle/>
        <a:p>
          <a:endParaRPr lang="en-US"/>
        </a:p>
      </dgm:t>
    </dgm:pt>
    <dgm:pt modelId="{C9540B47-66FE-4A84-99DF-205D67FBCA85}">
      <dgm:prSet/>
      <dgm:spPr/>
      <dgm:t>
        <a:bodyPr/>
        <a:lstStyle/>
        <a:p>
          <a:r>
            <a:rPr lang="en-US"/>
            <a:t>Auto scaling prediction </a:t>
          </a:r>
        </a:p>
      </dgm:t>
    </dgm:pt>
    <dgm:pt modelId="{591046EC-D592-41EF-8DB6-536A97CE0287}" type="parTrans" cxnId="{4396D69E-C2DA-4827-AC25-2B97642EE734}">
      <dgm:prSet/>
      <dgm:spPr/>
      <dgm:t>
        <a:bodyPr/>
        <a:lstStyle/>
        <a:p>
          <a:endParaRPr lang="en-US"/>
        </a:p>
      </dgm:t>
    </dgm:pt>
    <dgm:pt modelId="{11B854A3-8333-450A-9544-B0F4F4ACBAEA}" type="sibTrans" cxnId="{4396D69E-C2DA-4827-AC25-2B97642EE734}">
      <dgm:prSet/>
      <dgm:spPr/>
      <dgm:t>
        <a:bodyPr/>
        <a:lstStyle/>
        <a:p>
          <a:endParaRPr lang="en-US"/>
        </a:p>
      </dgm:t>
    </dgm:pt>
    <dgm:pt modelId="{485A8CD4-8242-48A9-8569-3358DF30161B}" type="pres">
      <dgm:prSet presAssocID="{65C13AB1-9DEB-41E8-8D88-1534B48ED593}" presName="root" presStyleCnt="0">
        <dgm:presLayoutVars>
          <dgm:dir/>
          <dgm:resizeHandles val="exact"/>
        </dgm:presLayoutVars>
      </dgm:prSet>
      <dgm:spPr/>
    </dgm:pt>
    <dgm:pt modelId="{ECE89C70-E87A-4E01-B791-267150E7986D}" type="pres">
      <dgm:prSet presAssocID="{248CBACC-8568-4818-A014-E4818E40370D}" presName="compNode" presStyleCnt="0"/>
      <dgm:spPr/>
    </dgm:pt>
    <dgm:pt modelId="{DF09F83A-E76B-448D-989D-E38D35E6971A}" type="pres">
      <dgm:prSet presAssocID="{248CBACC-8568-4818-A014-E4818E40370D}" presName="bgRect" presStyleLbl="bgShp" presStyleIdx="0" presStyleCnt="6"/>
      <dgm:spPr/>
    </dgm:pt>
    <dgm:pt modelId="{98658358-4AB6-4D7C-BBDA-D0BC68B0C257}" type="pres">
      <dgm:prSet presAssocID="{248CBACC-8568-4818-A014-E4818E40370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376BD6-9782-4832-8E39-8A2AF6A30317}" type="pres">
      <dgm:prSet presAssocID="{248CBACC-8568-4818-A014-E4818E40370D}" presName="spaceRect" presStyleCnt="0"/>
      <dgm:spPr/>
    </dgm:pt>
    <dgm:pt modelId="{34C2D9D0-083C-4C65-9796-2E1A10623E27}" type="pres">
      <dgm:prSet presAssocID="{248CBACC-8568-4818-A014-E4818E40370D}" presName="parTx" presStyleLbl="revTx" presStyleIdx="0" presStyleCnt="6">
        <dgm:presLayoutVars>
          <dgm:chMax val="0"/>
          <dgm:chPref val="0"/>
        </dgm:presLayoutVars>
      </dgm:prSet>
      <dgm:spPr/>
    </dgm:pt>
    <dgm:pt modelId="{146003BE-862D-4DF1-926C-B589E698C49A}" type="pres">
      <dgm:prSet presAssocID="{4E9E6532-8B16-4034-909A-032DC6BBF7F2}" presName="sibTrans" presStyleCnt="0"/>
      <dgm:spPr/>
    </dgm:pt>
    <dgm:pt modelId="{B786875A-7E2F-41F0-A9A4-B9AC0611EF6D}" type="pres">
      <dgm:prSet presAssocID="{8F6E3D65-915C-4402-AB91-28D988459BB7}" presName="compNode" presStyleCnt="0"/>
      <dgm:spPr/>
    </dgm:pt>
    <dgm:pt modelId="{B10D0954-071C-42D9-ADFF-2B40E8C41C4E}" type="pres">
      <dgm:prSet presAssocID="{8F6E3D65-915C-4402-AB91-28D988459BB7}" presName="bgRect" presStyleLbl="bgShp" presStyleIdx="1" presStyleCnt="6"/>
      <dgm:spPr/>
    </dgm:pt>
    <dgm:pt modelId="{972AD263-C225-46C1-99BE-1C64FF41E2C7}" type="pres">
      <dgm:prSet presAssocID="{8F6E3D65-915C-4402-AB91-28D988459BB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2B9BC5E-165E-4743-AD89-BB495B31D26D}" type="pres">
      <dgm:prSet presAssocID="{8F6E3D65-915C-4402-AB91-28D988459BB7}" presName="spaceRect" presStyleCnt="0"/>
      <dgm:spPr/>
    </dgm:pt>
    <dgm:pt modelId="{6B6223C6-AD43-43D7-8350-41AC27ACDC1E}" type="pres">
      <dgm:prSet presAssocID="{8F6E3D65-915C-4402-AB91-28D988459BB7}" presName="parTx" presStyleLbl="revTx" presStyleIdx="1" presStyleCnt="6">
        <dgm:presLayoutVars>
          <dgm:chMax val="0"/>
          <dgm:chPref val="0"/>
        </dgm:presLayoutVars>
      </dgm:prSet>
      <dgm:spPr/>
    </dgm:pt>
    <dgm:pt modelId="{FC06641F-49F0-4D1A-A1F1-F0295A25F0BA}" type="pres">
      <dgm:prSet presAssocID="{20A457AA-3FF2-46CE-A924-4648DE8BC71B}" presName="sibTrans" presStyleCnt="0"/>
      <dgm:spPr/>
    </dgm:pt>
    <dgm:pt modelId="{82A2AB6E-EC90-4627-8E86-AFBFC92D82EF}" type="pres">
      <dgm:prSet presAssocID="{F0EE67C2-10C2-484B-9B05-17B02FD32017}" presName="compNode" presStyleCnt="0"/>
      <dgm:spPr/>
    </dgm:pt>
    <dgm:pt modelId="{1440492A-8FF5-4C0B-8FA5-F2DCC673C0FA}" type="pres">
      <dgm:prSet presAssocID="{F0EE67C2-10C2-484B-9B05-17B02FD32017}" presName="bgRect" presStyleLbl="bgShp" presStyleIdx="2" presStyleCnt="6"/>
      <dgm:spPr/>
    </dgm:pt>
    <dgm:pt modelId="{984862F7-FBED-4069-9FA6-0C5156A74B3A}" type="pres">
      <dgm:prSet presAssocID="{F0EE67C2-10C2-484B-9B05-17B02FD3201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F21AF272-068F-4901-8A07-D90326531E13}" type="pres">
      <dgm:prSet presAssocID="{F0EE67C2-10C2-484B-9B05-17B02FD32017}" presName="spaceRect" presStyleCnt="0"/>
      <dgm:spPr/>
    </dgm:pt>
    <dgm:pt modelId="{A19F94D6-35DF-40A0-A12B-74E9A7D676E0}" type="pres">
      <dgm:prSet presAssocID="{F0EE67C2-10C2-484B-9B05-17B02FD32017}" presName="parTx" presStyleLbl="revTx" presStyleIdx="2" presStyleCnt="6">
        <dgm:presLayoutVars>
          <dgm:chMax val="0"/>
          <dgm:chPref val="0"/>
        </dgm:presLayoutVars>
      </dgm:prSet>
      <dgm:spPr/>
    </dgm:pt>
    <dgm:pt modelId="{AC1B1078-AA4B-418D-85FF-CE782390A789}" type="pres">
      <dgm:prSet presAssocID="{770A5FCC-F913-4574-8F4B-981588B2B573}" presName="sibTrans" presStyleCnt="0"/>
      <dgm:spPr/>
    </dgm:pt>
    <dgm:pt modelId="{AFB63436-7D3D-423C-87DD-1EE4E7CD213C}" type="pres">
      <dgm:prSet presAssocID="{AC23DC52-4353-4232-998C-93E4CBD5AD2C}" presName="compNode" presStyleCnt="0"/>
      <dgm:spPr/>
    </dgm:pt>
    <dgm:pt modelId="{13293119-D6DF-4DE3-A67F-334C8C65CB8E}" type="pres">
      <dgm:prSet presAssocID="{AC23DC52-4353-4232-998C-93E4CBD5AD2C}" presName="bgRect" presStyleLbl="bgShp" presStyleIdx="3" presStyleCnt="6"/>
      <dgm:spPr/>
    </dgm:pt>
    <dgm:pt modelId="{78C5F436-5324-4FA7-9FB1-6EA572B52B94}" type="pres">
      <dgm:prSet presAssocID="{AC23DC52-4353-4232-998C-93E4CBD5AD2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C2F91B4E-1E3B-496F-8690-7CC90F3B07B9}" type="pres">
      <dgm:prSet presAssocID="{AC23DC52-4353-4232-998C-93E4CBD5AD2C}" presName="spaceRect" presStyleCnt="0"/>
      <dgm:spPr/>
    </dgm:pt>
    <dgm:pt modelId="{AA138C81-0D59-4AB7-A3CA-EDEA230935D3}" type="pres">
      <dgm:prSet presAssocID="{AC23DC52-4353-4232-998C-93E4CBD5AD2C}" presName="parTx" presStyleLbl="revTx" presStyleIdx="3" presStyleCnt="6">
        <dgm:presLayoutVars>
          <dgm:chMax val="0"/>
          <dgm:chPref val="0"/>
        </dgm:presLayoutVars>
      </dgm:prSet>
      <dgm:spPr/>
    </dgm:pt>
    <dgm:pt modelId="{AF9ED02E-2F24-4168-A859-6C5E878744E4}" type="pres">
      <dgm:prSet presAssocID="{31557E5C-4DBA-46BC-926B-254D168E5809}" presName="sibTrans" presStyleCnt="0"/>
      <dgm:spPr/>
    </dgm:pt>
    <dgm:pt modelId="{E571CA88-5FB0-4CD9-A68F-CBDAF107AB70}" type="pres">
      <dgm:prSet presAssocID="{512EDBEA-A0CC-42BE-A6B2-02EE90AFD163}" presName="compNode" presStyleCnt="0"/>
      <dgm:spPr/>
    </dgm:pt>
    <dgm:pt modelId="{D64E1545-1472-40F2-8E68-2AA530E1B10A}" type="pres">
      <dgm:prSet presAssocID="{512EDBEA-A0CC-42BE-A6B2-02EE90AFD163}" presName="bgRect" presStyleLbl="bgShp" presStyleIdx="4" presStyleCnt="6"/>
      <dgm:spPr/>
    </dgm:pt>
    <dgm:pt modelId="{4B8DC15D-00EF-4C42-86D7-BF4827D112A8}" type="pres">
      <dgm:prSet presAssocID="{512EDBEA-A0CC-42BE-A6B2-02EE90AFD16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2A0DB1E3-912E-4518-AF23-3E7D80532BCB}" type="pres">
      <dgm:prSet presAssocID="{512EDBEA-A0CC-42BE-A6B2-02EE90AFD163}" presName="spaceRect" presStyleCnt="0"/>
      <dgm:spPr/>
    </dgm:pt>
    <dgm:pt modelId="{6F7B907D-395F-4242-A860-CFE0096D5463}" type="pres">
      <dgm:prSet presAssocID="{512EDBEA-A0CC-42BE-A6B2-02EE90AFD163}" presName="parTx" presStyleLbl="revTx" presStyleIdx="4" presStyleCnt="6">
        <dgm:presLayoutVars>
          <dgm:chMax val="0"/>
          <dgm:chPref val="0"/>
        </dgm:presLayoutVars>
      </dgm:prSet>
      <dgm:spPr/>
    </dgm:pt>
    <dgm:pt modelId="{54FC455D-511D-4E76-AC79-67D0FB463FEB}" type="pres">
      <dgm:prSet presAssocID="{50A0F93B-768D-4D63-9C94-A637D36A2D57}" presName="sibTrans" presStyleCnt="0"/>
      <dgm:spPr/>
    </dgm:pt>
    <dgm:pt modelId="{22BB0318-7AB7-4CDF-9434-CBECA770F094}" type="pres">
      <dgm:prSet presAssocID="{C9540B47-66FE-4A84-99DF-205D67FBCA85}" presName="compNode" presStyleCnt="0"/>
      <dgm:spPr/>
    </dgm:pt>
    <dgm:pt modelId="{2A8F658D-6413-4A31-956F-9347DD3CE0A8}" type="pres">
      <dgm:prSet presAssocID="{C9540B47-66FE-4A84-99DF-205D67FBCA85}" presName="bgRect" presStyleLbl="bgShp" presStyleIdx="5" presStyleCnt="6"/>
      <dgm:spPr/>
    </dgm:pt>
    <dgm:pt modelId="{22E400CA-5155-49E9-AC5D-BE678F108B21}" type="pres">
      <dgm:prSet presAssocID="{C9540B47-66FE-4A84-99DF-205D67FBCA8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1CA88F6-7708-4ED0-9405-28254ABC8DE7}" type="pres">
      <dgm:prSet presAssocID="{C9540B47-66FE-4A84-99DF-205D67FBCA85}" presName="spaceRect" presStyleCnt="0"/>
      <dgm:spPr/>
    </dgm:pt>
    <dgm:pt modelId="{9247465B-EB24-4B03-8968-48877EA24539}" type="pres">
      <dgm:prSet presAssocID="{C9540B47-66FE-4A84-99DF-205D67FBCA8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35E7301-5832-40A1-BE0E-0CCD13D8AE3E}" type="presOf" srcId="{512EDBEA-A0CC-42BE-A6B2-02EE90AFD163}" destId="{6F7B907D-395F-4242-A860-CFE0096D5463}" srcOrd="0" destOrd="0" presId="urn:microsoft.com/office/officeart/2018/2/layout/IconVerticalSolidList"/>
    <dgm:cxn modelId="{F0070607-9074-4915-8EFB-A24EA46155A7}" type="presOf" srcId="{8F6E3D65-915C-4402-AB91-28D988459BB7}" destId="{6B6223C6-AD43-43D7-8350-41AC27ACDC1E}" srcOrd="0" destOrd="0" presId="urn:microsoft.com/office/officeart/2018/2/layout/IconVerticalSolidList"/>
    <dgm:cxn modelId="{E619C40E-F165-44BF-9CE5-0BF55E9437AD}" srcId="{65C13AB1-9DEB-41E8-8D88-1534B48ED593}" destId="{8F6E3D65-915C-4402-AB91-28D988459BB7}" srcOrd="1" destOrd="0" parTransId="{58186039-E17C-44D4-9A40-000904B6E3F7}" sibTransId="{20A457AA-3FF2-46CE-A924-4648DE8BC71B}"/>
    <dgm:cxn modelId="{C1453D1C-7852-4450-9323-69A62482D41A}" type="presOf" srcId="{65C13AB1-9DEB-41E8-8D88-1534B48ED593}" destId="{485A8CD4-8242-48A9-8569-3358DF30161B}" srcOrd="0" destOrd="0" presId="urn:microsoft.com/office/officeart/2018/2/layout/IconVerticalSolidList"/>
    <dgm:cxn modelId="{9E783226-DA94-444F-9A90-76F74BCF2448}" type="presOf" srcId="{F0EE67C2-10C2-484B-9B05-17B02FD32017}" destId="{A19F94D6-35DF-40A0-A12B-74E9A7D676E0}" srcOrd="0" destOrd="0" presId="urn:microsoft.com/office/officeart/2018/2/layout/IconVerticalSolidList"/>
    <dgm:cxn modelId="{EFA77428-D0A3-4450-948F-B96E66A550C2}" srcId="{65C13AB1-9DEB-41E8-8D88-1534B48ED593}" destId="{AC23DC52-4353-4232-998C-93E4CBD5AD2C}" srcOrd="3" destOrd="0" parTransId="{5790D212-F260-4BB2-A457-3EA04108ADBA}" sibTransId="{31557E5C-4DBA-46BC-926B-254D168E5809}"/>
    <dgm:cxn modelId="{8FEDB374-8C99-483F-82CE-637BDFFA4072}" srcId="{65C13AB1-9DEB-41E8-8D88-1534B48ED593}" destId="{248CBACC-8568-4818-A014-E4818E40370D}" srcOrd="0" destOrd="0" parTransId="{3B7DF23A-0912-4DDB-BF5A-F97AAC2396A0}" sibTransId="{4E9E6532-8B16-4034-909A-032DC6BBF7F2}"/>
    <dgm:cxn modelId="{F0C98D7F-7816-47A2-9BBE-5AD069A58E20}" srcId="{65C13AB1-9DEB-41E8-8D88-1534B48ED593}" destId="{F0EE67C2-10C2-484B-9B05-17B02FD32017}" srcOrd="2" destOrd="0" parTransId="{DAE37B0B-E3E2-4B6C-8318-5D33A4DC9FE0}" sibTransId="{770A5FCC-F913-4574-8F4B-981588B2B573}"/>
    <dgm:cxn modelId="{4396D69E-C2DA-4827-AC25-2B97642EE734}" srcId="{65C13AB1-9DEB-41E8-8D88-1534B48ED593}" destId="{C9540B47-66FE-4A84-99DF-205D67FBCA85}" srcOrd="5" destOrd="0" parTransId="{591046EC-D592-41EF-8DB6-536A97CE0287}" sibTransId="{11B854A3-8333-450A-9544-B0F4F4ACBAEA}"/>
    <dgm:cxn modelId="{4F8485B4-EE7A-4F98-A479-28CFE21F3C7B}" type="presOf" srcId="{AC23DC52-4353-4232-998C-93E4CBD5AD2C}" destId="{AA138C81-0D59-4AB7-A3CA-EDEA230935D3}" srcOrd="0" destOrd="0" presId="urn:microsoft.com/office/officeart/2018/2/layout/IconVerticalSolidList"/>
    <dgm:cxn modelId="{D7C53EC2-0CD1-4D51-867E-3D355F9615EB}" type="presOf" srcId="{C9540B47-66FE-4A84-99DF-205D67FBCA85}" destId="{9247465B-EB24-4B03-8968-48877EA24539}" srcOrd="0" destOrd="0" presId="urn:microsoft.com/office/officeart/2018/2/layout/IconVerticalSolidList"/>
    <dgm:cxn modelId="{E2BF16C8-EDEF-4406-AD27-58241ADD92D3}" type="presOf" srcId="{248CBACC-8568-4818-A014-E4818E40370D}" destId="{34C2D9D0-083C-4C65-9796-2E1A10623E27}" srcOrd="0" destOrd="0" presId="urn:microsoft.com/office/officeart/2018/2/layout/IconVerticalSolidList"/>
    <dgm:cxn modelId="{079273E1-90EA-436F-9B6B-C96B2D27B19C}" srcId="{65C13AB1-9DEB-41E8-8D88-1534B48ED593}" destId="{512EDBEA-A0CC-42BE-A6B2-02EE90AFD163}" srcOrd="4" destOrd="0" parTransId="{5DDB1BED-CC12-4992-B376-6EE8A5CAB8D5}" sibTransId="{50A0F93B-768D-4D63-9C94-A637D36A2D57}"/>
    <dgm:cxn modelId="{6B7A249E-A83E-414F-AF7A-B496D030E932}" type="presParOf" srcId="{485A8CD4-8242-48A9-8569-3358DF30161B}" destId="{ECE89C70-E87A-4E01-B791-267150E7986D}" srcOrd="0" destOrd="0" presId="urn:microsoft.com/office/officeart/2018/2/layout/IconVerticalSolidList"/>
    <dgm:cxn modelId="{1F4D489A-4804-476B-A428-329E0CEB8CB4}" type="presParOf" srcId="{ECE89C70-E87A-4E01-B791-267150E7986D}" destId="{DF09F83A-E76B-448D-989D-E38D35E6971A}" srcOrd="0" destOrd="0" presId="urn:microsoft.com/office/officeart/2018/2/layout/IconVerticalSolidList"/>
    <dgm:cxn modelId="{CCFCFC6F-62CD-4E4D-86BE-39F893B2B63B}" type="presParOf" srcId="{ECE89C70-E87A-4E01-B791-267150E7986D}" destId="{98658358-4AB6-4D7C-BBDA-D0BC68B0C257}" srcOrd="1" destOrd="0" presId="urn:microsoft.com/office/officeart/2018/2/layout/IconVerticalSolidList"/>
    <dgm:cxn modelId="{B1D0A379-297C-4D63-A66E-A8593F202681}" type="presParOf" srcId="{ECE89C70-E87A-4E01-B791-267150E7986D}" destId="{5A376BD6-9782-4832-8E39-8A2AF6A30317}" srcOrd="2" destOrd="0" presId="urn:microsoft.com/office/officeart/2018/2/layout/IconVerticalSolidList"/>
    <dgm:cxn modelId="{D140078C-ABEE-4B00-8A8A-93657030AAE1}" type="presParOf" srcId="{ECE89C70-E87A-4E01-B791-267150E7986D}" destId="{34C2D9D0-083C-4C65-9796-2E1A10623E27}" srcOrd="3" destOrd="0" presId="urn:microsoft.com/office/officeart/2018/2/layout/IconVerticalSolidList"/>
    <dgm:cxn modelId="{88FA005B-FD67-491B-BF32-2700894269C7}" type="presParOf" srcId="{485A8CD4-8242-48A9-8569-3358DF30161B}" destId="{146003BE-862D-4DF1-926C-B589E698C49A}" srcOrd="1" destOrd="0" presId="urn:microsoft.com/office/officeart/2018/2/layout/IconVerticalSolidList"/>
    <dgm:cxn modelId="{663DFDCB-053C-4062-87F1-073F6514367D}" type="presParOf" srcId="{485A8CD4-8242-48A9-8569-3358DF30161B}" destId="{B786875A-7E2F-41F0-A9A4-B9AC0611EF6D}" srcOrd="2" destOrd="0" presId="urn:microsoft.com/office/officeart/2018/2/layout/IconVerticalSolidList"/>
    <dgm:cxn modelId="{D8815E68-9A5E-4173-80A2-629223220522}" type="presParOf" srcId="{B786875A-7E2F-41F0-A9A4-B9AC0611EF6D}" destId="{B10D0954-071C-42D9-ADFF-2B40E8C41C4E}" srcOrd="0" destOrd="0" presId="urn:microsoft.com/office/officeart/2018/2/layout/IconVerticalSolidList"/>
    <dgm:cxn modelId="{929A68A3-E5F6-4E23-AAD8-125A0E4B091C}" type="presParOf" srcId="{B786875A-7E2F-41F0-A9A4-B9AC0611EF6D}" destId="{972AD263-C225-46C1-99BE-1C64FF41E2C7}" srcOrd="1" destOrd="0" presId="urn:microsoft.com/office/officeart/2018/2/layout/IconVerticalSolidList"/>
    <dgm:cxn modelId="{BB69403D-5FA3-4961-AA1D-9BF73771FC92}" type="presParOf" srcId="{B786875A-7E2F-41F0-A9A4-B9AC0611EF6D}" destId="{02B9BC5E-165E-4743-AD89-BB495B31D26D}" srcOrd="2" destOrd="0" presId="urn:microsoft.com/office/officeart/2018/2/layout/IconVerticalSolidList"/>
    <dgm:cxn modelId="{FF9DBDD7-5FAA-4D90-BC55-CA3CE22197FF}" type="presParOf" srcId="{B786875A-7E2F-41F0-A9A4-B9AC0611EF6D}" destId="{6B6223C6-AD43-43D7-8350-41AC27ACDC1E}" srcOrd="3" destOrd="0" presId="urn:microsoft.com/office/officeart/2018/2/layout/IconVerticalSolidList"/>
    <dgm:cxn modelId="{EC1268C4-D1ED-4165-850F-B6302488C83F}" type="presParOf" srcId="{485A8CD4-8242-48A9-8569-3358DF30161B}" destId="{FC06641F-49F0-4D1A-A1F1-F0295A25F0BA}" srcOrd="3" destOrd="0" presId="urn:microsoft.com/office/officeart/2018/2/layout/IconVerticalSolidList"/>
    <dgm:cxn modelId="{65D17D5B-006D-42AF-B797-D914E97C61D4}" type="presParOf" srcId="{485A8CD4-8242-48A9-8569-3358DF30161B}" destId="{82A2AB6E-EC90-4627-8E86-AFBFC92D82EF}" srcOrd="4" destOrd="0" presId="urn:microsoft.com/office/officeart/2018/2/layout/IconVerticalSolidList"/>
    <dgm:cxn modelId="{8618F2A4-BF7A-4D19-B0F9-FD8E8BFAF1AA}" type="presParOf" srcId="{82A2AB6E-EC90-4627-8E86-AFBFC92D82EF}" destId="{1440492A-8FF5-4C0B-8FA5-F2DCC673C0FA}" srcOrd="0" destOrd="0" presId="urn:microsoft.com/office/officeart/2018/2/layout/IconVerticalSolidList"/>
    <dgm:cxn modelId="{80660C75-C027-4656-B6CD-BF5891517A7E}" type="presParOf" srcId="{82A2AB6E-EC90-4627-8E86-AFBFC92D82EF}" destId="{984862F7-FBED-4069-9FA6-0C5156A74B3A}" srcOrd="1" destOrd="0" presId="urn:microsoft.com/office/officeart/2018/2/layout/IconVerticalSolidList"/>
    <dgm:cxn modelId="{25B12E6F-E40E-477D-A364-DFB273E8727C}" type="presParOf" srcId="{82A2AB6E-EC90-4627-8E86-AFBFC92D82EF}" destId="{F21AF272-068F-4901-8A07-D90326531E13}" srcOrd="2" destOrd="0" presId="urn:microsoft.com/office/officeart/2018/2/layout/IconVerticalSolidList"/>
    <dgm:cxn modelId="{CB3A66E2-9D3E-4BCB-9DE6-BB8D38616FF1}" type="presParOf" srcId="{82A2AB6E-EC90-4627-8E86-AFBFC92D82EF}" destId="{A19F94D6-35DF-40A0-A12B-74E9A7D676E0}" srcOrd="3" destOrd="0" presId="urn:microsoft.com/office/officeart/2018/2/layout/IconVerticalSolidList"/>
    <dgm:cxn modelId="{B69DCE1D-562B-400A-A0E7-9651596608C2}" type="presParOf" srcId="{485A8CD4-8242-48A9-8569-3358DF30161B}" destId="{AC1B1078-AA4B-418D-85FF-CE782390A789}" srcOrd="5" destOrd="0" presId="urn:microsoft.com/office/officeart/2018/2/layout/IconVerticalSolidList"/>
    <dgm:cxn modelId="{3B20B726-4D0D-47DD-B152-CF5DBF4B106A}" type="presParOf" srcId="{485A8CD4-8242-48A9-8569-3358DF30161B}" destId="{AFB63436-7D3D-423C-87DD-1EE4E7CD213C}" srcOrd="6" destOrd="0" presId="urn:microsoft.com/office/officeart/2018/2/layout/IconVerticalSolidList"/>
    <dgm:cxn modelId="{7E4DEC01-1B48-4CF5-B7B7-94EB0F5BCE87}" type="presParOf" srcId="{AFB63436-7D3D-423C-87DD-1EE4E7CD213C}" destId="{13293119-D6DF-4DE3-A67F-334C8C65CB8E}" srcOrd="0" destOrd="0" presId="urn:microsoft.com/office/officeart/2018/2/layout/IconVerticalSolidList"/>
    <dgm:cxn modelId="{A396895A-088B-460E-A9CD-B24E99BF5189}" type="presParOf" srcId="{AFB63436-7D3D-423C-87DD-1EE4E7CD213C}" destId="{78C5F436-5324-4FA7-9FB1-6EA572B52B94}" srcOrd="1" destOrd="0" presId="urn:microsoft.com/office/officeart/2018/2/layout/IconVerticalSolidList"/>
    <dgm:cxn modelId="{B7A76CB5-B4EF-49C8-9DB6-B7A086F61A76}" type="presParOf" srcId="{AFB63436-7D3D-423C-87DD-1EE4E7CD213C}" destId="{C2F91B4E-1E3B-496F-8690-7CC90F3B07B9}" srcOrd="2" destOrd="0" presId="urn:microsoft.com/office/officeart/2018/2/layout/IconVerticalSolidList"/>
    <dgm:cxn modelId="{BC1859F0-68DE-4C16-81F3-24535D0C80FE}" type="presParOf" srcId="{AFB63436-7D3D-423C-87DD-1EE4E7CD213C}" destId="{AA138C81-0D59-4AB7-A3CA-EDEA230935D3}" srcOrd="3" destOrd="0" presId="urn:microsoft.com/office/officeart/2018/2/layout/IconVerticalSolidList"/>
    <dgm:cxn modelId="{8388C48F-EC68-401F-B0B0-6315BBEA722E}" type="presParOf" srcId="{485A8CD4-8242-48A9-8569-3358DF30161B}" destId="{AF9ED02E-2F24-4168-A859-6C5E878744E4}" srcOrd="7" destOrd="0" presId="urn:microsoft.com/office/officeart/2018/2/layout/IconVerticalSolidList"/>
    <dgm:cxn modelId="{D658BCE4-3E70-4A96-934F-A674DD9CE594}" type="presParOf" srcId="{485A8CD4-8242-48A9-8569-3358DF30161B}" destId="{E571CA88-5FB0-4CD9-A68F-CBDAF107AB70}" srcOrd="8" destOrd="0" presId="urn:microsoft.com/office/officeart/2018/2/layout/IconVerticalSolidList"/>
    <dgm:cxn modelId="{D67BAF70-F535-427F-BE27-70FC26E51325}" type="presParOf" srcId="{E571CA88-5FB0-4CD9-A68F-CBDAF107AB70}" destId="{D64E1545-1472-40F2-8E68-2AA530E1B10A}" srcOrd="0" destOrd="0" presId="urn:microsoft.com/office/officeart/2018/2/layout/IconVerticalSolidList"/>
    <dgm:cxn modelId="{A0BB6325-1F55-45C0-A6EC-580185C24B8E}" type="presParOf" srcId="{E571CA88-5FB0-4CD9-A68F-CBDAF107AB70}" destId="{4B8DC15D-00EF-4C42-86D7-BF4827D112A8}" srcOrd="1" destOrd="0" presId="urn:microsoft.com/office/officeart/2018/2/layout/IconVerticalSolidList"/>
    <dgm:cxn modelId="{7337C22E-4D7A-449F-BBE6-E9AC5A44468B}" type="presParOf" srcId="{E571CA88-5FB0-4CD9-A68F-CBDAF107AB70}" destId="{2A0DB1E3-912E-4518-AF23-3E7D80532BCB}" srcOrd="2" destOrd="0" presId="urn:microsoft.com/office/officeart/2018/2/layout/IconVerticalSolidList"/>
    <dgm:cxn modelId="{502687EE-3113-420F-9D19-C950B594CDAF}" type="presParOf" srcId="{E571CA88-5FB0-4CD9-A68F-CBDAF107AB70}" destId="{6F7B907D-395F-4242-A860-CFE0096D5463}" srcOrd="3" destOrd="0" presId="urn:microsoft.com/office/officeart/2018/2/layout/IconVerticalSolidList"/>
    <dgm:cxn modelId="{1FA27150-90C5-4558-97B9-8BBD8ED0C902}" type="presParOf" srcId="{485A8CD4-8242-48A9-8569-3358DF30161B}" destId="{54FC455D-511D-4E76-AC79-67D0FB463FEB}" srcOrd="9" destOrd="0" presId="urn:microsoft.com/office/officeart/2018/2/layout/IconVerticalSolidList"/>
    <dgm:cxn modelId="{4C0D50DF-6C3D-48DD-8B2E-2B58E60E7949}" type="presParOf" srcId="{485A8CD4-8242-48A9-8569-3358DF30161B}" destId="{22BB0318-7AB7-4CDF-9434-CBECA770F094}" srcOrd="10" destOrd="0" presId="urn:microsoft.com/office/officeart/2018/2/layout/IconVerticalSolidList"/>
    <dgm:cxn modelId="{61A46A12-5460-4A83-93DF-C385EBF6FABD}" type="presParOf" srcId="{22BB0318-7AB7-4CDF-9434-CBECA770F094}" destId="{2A8F658D-6413-4A31-956F-9347DD3CE0A8}" srcOrd="0" destOrd="0" presId="urn:microsoft.com/office/officeart/2018/2/layout/IconVerticalSolidList"/>
    <dgm:cxn modelId="{39773AAC-3506-42D0-95F3-475343D40FE0}" type="presParOf" srcId="{22BB0318-7AB7-4CDF-9434-CBECA770F094}" destId="{22E400CA-5155-49E9-AC5D-BE678F108B21}" srcOrd="1" destOrd="0" presId="urn:microsoft.com/office/officeart/2018/2/layout/IconVerticalSolidList"/>
    <dgm:cxn modelId="{C02F989C-4134-4741-A2FB-B9CF1D316966}" type="presParOf" srcId="{22BB0318-7AB7-4CDF-9434-CBECA770F094}" destId="{41CA88F6-7708-4ED0-9405-28254ABC8DE7}" srcOrd="2" destOrd="0" presId="urn:microsoft.com/office/officeart/2018/2/layout/IconVerticalSolidList"/>
    <dgm:cxn modelId="{161F0D2F-90DE-4E12-A14A-E8BD47D1135E}" type="presParOf" srcId="{22BB0318-7AB7-4CDF-9434-CBECA770F094}" destId="{9247465B-EB24-4B03-8968-48877EA245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FAFB7-23A9-4D3B-BD05-ABD762D1AC94}">
      <dsp:nvSpPr>
        <dsp:cNvPr id="0" name=""/>
        <dsp:cNvSpPr/>
      </dsp:nvSpPr>
      <dsp:spPr>
        <a:xfrm>
          <a:off x="3663" y="0"/>
          <a:ext cx="3203386" cy="414873"/>
        </a:xfrm>
        <a:prstGeom prst="homePlate">
          <a:avLst/>
        </a:prstGeom>
        <a:solidFill>
          <a:srgbClr val="178B9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Q2- MVP with </a:t>
          </a:r>
          <a:r>
            <a:rPr lang="en-GB" sz="1400" b="1" kern="1200" dirty="0" err="1"/>
            <a:t>SageMaker</a:t>
          </a:r>
          <a:r>
            <a:rPr lang="en-GB" sz="1400" b="1" kern="1200" dirty="0"/>
            <a:t> </a:t>
          </a:r>
          <a:endParaRPr lang="en-CH" sz="1400" b="1" kern="1200" dirty="0"/>
        </a:p>
      </dsp:txBody>
      <dsp:txXfrm>
        <a:off x="3663" y="0"/>
        <a:ext cx="3099668" cy="414873"/>
      </dsp:txXfrm>
    </dsp:sp>
    <dsp:sp modelId="{174BFCB6-A3CD-4C7C-92CA-AC899C1ED1F2}">
      <dsp:nvSpPr>
        <dsp:cNvPr id="0" name=""/>
        <dsp:cNvSpPr/>
      </dsp:nvSpPr>
      <dsp:spPr>
        <a:xfrm>
          <a:off x="2566372" y="0"/>
          <a:ext cx="3203386" cy="414873"/>
        </a:xfrm>
        <a:prstGeom prst="chevron">
          <a:avLst/>
        </a:prstGeom>
        <a:solidFill>
          <a:srgbClr val="318B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Q3 –  Stabilize </a:t>
          </a:r>
          <a:endParaRPr lang="en-CH" sz="1400" b="1" kern="1200" dirty="0"/>
        </a:p>
      </dsp:txBody>
      <dsp:txXfrm>
        <a:off x="2773809" y="0"/>
        <a:ext cx="2788513" cy="414873"/>
      </dsp:txXfrm>
    </dsp:sp>
    <dsp:sp modelId="{388C7C56-19C5-435E-9651-3AF586C7001D}">
      <dsp:nvSpPr>
        <dsp:cNvPr id="0" name=""/>
        <dsp:cNvSpPr/>
      </dsp:nvSpPr>
      <dsp:spPr>
        <a:xfrm>
          <a:off x="5129081" y="0"/>
          <a:ext cx="3203386" cy="414873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Q4 – Ease to the users </a:t>
          </a:r>
          <a:endParaRPr lang="en-CH" sz="1400" b="1" kern="1200" dirty="0"/>
        </a:p>
      </dsp:txBody>
      <dsp:txXfrm>
        <a:off x="5336518" y="0"/>
        <a:ext cx="2788513" cy="414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BAD82-AB79-4914-B1B4-34A682976ED2}">
      <dsp:nvSpPr>
        <dsp:cNvPr id="0" name=""/>
        <dsp:cNvSpPr/>
      </dsp:nvSpPr>
      <dsp:spPr>
        <a:xfrm>
          <a:off x="0" y="1963"/>
          <a:ext cx="11279716" cy="9951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E6B3B-7074-4AD4-A6F5-14E79BD060F9}">
      <dsp:nvSpPr>
        <dsp:cNvPr id="0" name=""/>
        <dsp:cNvSpPr/>
      </dsp:nvSpPr>
      <dsp:spPr>
        <a:xfrm>
          <a:off x="301023" y="225865"/>
          <a:ext cx="547316" cy="547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67EDC-2749-4C9B-A3B8-98BA68E0FD91}">
      <dsp:nvSpPr>
        <dsp:cNvPr id="0" name=""/>
        <dsp:cNvSpPr/>
      </dsp:nvSpPr>
      <dsp:spPr>
        <a:xfrm>
          <a:off x="1149364" y="1963"/>
          <a:ext cx="10130351" cy="99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17" tIns="105317" rIns="105317" bIns="1053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 board first few data scientists( All those Interested in Model Training and/or Serving)</a:t>
          </a:r>
        </a:p>
      </dsp:txBody>
      <dsp:txXfrm>
        <a:off x="1149364" y="1963"/>
        <a:ext cx="10130351" cy="995120"/>
      </dsp:txXfrm>
    </dsp:sp>
    <dsp:sp modelId="{04F753C0-5E86-47A5-98B4-2C492C106AF0}">
      <dsp:nvSpPr>
        <dsp:cNvPr id="0" name=""/>
        <dsp:cNvSpPr/>
      </dsp:nvSpPr>
      <dsp:spPr>
        <a:xfrm>
          <a:off x="0" y="1245864"/>
          <a:ext cx="11279716" cy="9951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3715E-C0FF-42CE-A528-BBE6271512A0}">
      <dsp:nvSpPr>
        <dsp:cNvPr id="0" name=""/>
        <dsp:cNvSpPr/>
      </dsp:nvSpPr>
      <dsp:spPr>
        <a:xfrm>
          <a:off x="301023" y="1469766"/>
          <a:ext cx="547316" cy="547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2E582-0E68-4715-81C7-78718EFC6F93}">
      <dsp:nvSpPr>
        <dsp:cNvPr id="0" name=""/>
        <dsp:cNvSpPr/>
      </dsp:nvSpPr>
      <dsp:spPr>
        <a:xfrm>
          <a:off x="1149364" y="1245864"/>
          <a:ext cx="10130351" cy="99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17" tIns="105317" rIns="105317" bIns="1053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Continuous training sessions arranged with respect to platform as well as technologies</a:t>
          </a:r>
        </a:p>
      </dsp:txBody>
      <dsp:txXfrm>
        <a:off x="1149364" y="1245864"/>
        <a:ext cx="10130351" cy="995120"/>
      </dsp:txXfrm>
    </dsp:sp>
    <dsp:sp modelId="{B150CD7B-1027-447D-8488-88F36BF833F0}">
      <dsp:nvSpPr>
        <dsp:cNvPr id="0" name=""/>
        <dsp:cNvSpPr/>
      </dsp:nvSpPr>
      <dsp:spPr>
        <a:xfrm>
          <a:off x="0" y="2489765"/>
          <a:ext cx="11279716" cy="9951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395B7-6597-42A4-86D5-80E53CEA57EC}">
      <dsp:nvSpPr>
        <dsp:cNvPr id="0" name=""/>
        <dsp:cNvSpPr/>
      </dsp:nvSpPr>
      <dsp:spPr>
        <a:xfrm>
          <a:off x="301023" y="2713667"/>
          <a:ext cx="547316" cy="547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2D5D6-D871-491C-8FFB-BEE2F92AD0F8}">
      <dsp:nvSpPr>
        <dsp:cNvPr id="0" name=""/>
        <dsp:cNvSpPr/>
      </dsp:nvSpPr>
      <dsp:spPr>
        <a:xfrm>
          <a:off x="1149364" y="2489765"/>
          <a:ext cx="10130351" cy="99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17" tIns="105317" rIns="105317" bIns="1053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Help with use case on-boarding ,By helping with respect to development of pipeline and Code transition </a:t>
          </a:r>
        </a:p>
      </dsp:txBody>
      <dsp:txXfrm>
        <a:off x="1149364" y="2489765"/>
        <a:ext cx="10130351" cy="995120"/>
      </dsp:txXfrm>
    </dsp:sp>
    <dsp:sp modelId="{F20C71EB-07E9-4FA3-8D3F-6A8EFE99EBD5}">
      <dsp:nvSpPr>
        <dsp:cNvPr id="0" name=""/>
        <dsp:cNvSpPr/>
      </dsp:nvSpPr>
      <dsp:spPr>
        <a:xfrm>
          <a:off x="0" y="3733665"/>
          <a:ext cx="11279716" cy="9951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36862-448D-42C8-AAF9-7708E4D4B411}">
      <dsp:nvSpPr>
        <dsp:cNvPr id="0" name=""/>
        <dsp:cNvSpPr/>
      </dsp:nvSpPr>
      <dsp:spPr>
        <a:xfrm>
          <a:off x="301023" y="3957568"/>
          <a:ext cx="547316" cy="547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9BD82-9499-4C5D-BC14-0E9980E72E2D}">
      <dsp:nvSpPr>
        <dsp:cNvPr id="0" name=""/>
        <dsp:cNvSpPr/>
      </dsp:nvSpPr>
      <dsp:spPr>
        <a:xfrm>
          <a:off x="1149364" y="3733665"/>
          <a:ext cx="10130351" cy="99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17" tIns="105317" rIns="105317" bIns="1053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What’s new sessions after each release/feature</a:t>
          </a:r>
        </a:p>
      </dsp:txBody>
      <dsp:txXfrm>
        <a:off x="1149364" y="3733665"/>
        <a:ext cx="10130351" cy="995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30E18-C156-4386-85AC-3052F6AB72FE}">
      <dsp:nvSpPr>
        <dsp:cNvPr id="0" name=""/>
        <dsp:cNvSpPr/>
      </dsp:nvSpPr>
      <dsp:spPr>
        <a:xfrm>
          <a:off x="0" y="99536"/>
          <a:ext cx="1154006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do we on- board  user ?</a:t>
          </a:r>
        </a:p>
      </dsp:txBody>
      <dsp:txXfrm>
        <a:off x="14850" y="114386"/>
        <a:ext cx="11510367" cy="274500"/>
      </dsp:txXfrm>
    </dsp:sp>
    <dsp:sp modelId="{BA05137F-49D5-4D8C-BA4D-93A1F75233A8}">
      <dsp:nvSpPr>
        <dsp:cNvPr id="0" name=""/>
        <dsp:cNvSpPr/>
      </dsp:nvSpPr>
      <dsp:spPr>
        <a:xfrm>
          <a:off x="0" y="403736"/>
          <a:ext cx="11540067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39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Currently with the help of JIRA ticket: us</a:t>
          </a:r>
          <a:r>
            <a:rPr lang="en-US" altLang="en-CH" sz="1000" kern="1200">
              <a:latin typeface="+mn-lt"/>
              <a:ea typeface="+mn-ea"/>
              <a:cs typeface="+mn-cs"/>
            </a:rPr>
            <a:t>er requests access to sandbox  , What Next? 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altLang="en-CH" sz="1000" kern="1200" dirty="0">
              <a:latin typeface="+mn-lt"/>
              <a:ea typeface="+mn-ea"/>
              <a:cs typeface="+mn-cs"/>
            </a:rPr>
            <a:t>Platform team creates user id and password, which would help user to access Jupyter Notebook(Hub) and RStudio  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altLang="en-CH" sz="1000" kern="1200">
              <a:latin typeface="+mn-lt"/>
              <a:ea typeface="+mn-ea"/>
              <a:cs typeface="+mn-cs"/>
            </a:rPr>
            <a:t>Also configure environment variables so that user can install libraries from internal repositories   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altLang="en-CH" sz="1000" kern="1200">
              <a:latin typeface="+mn-lt"/>
              <a:ea typeface="+mn-ea"/>
              <a:cs typeface="+mn-cs"/>
            </a:rPr>
            <a:t>Create a Cloud Enablement JIRA ticket for S3 and SageMaker access  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altLang="en-CH" sz="1000" kern="1200" dirty="0">
              <a:latin typeface="+mn-lt"/>
              <a:ea typeface="+mn-ea"/>
              <a:cs typeface="+mn-cs"/>
            </a:rPr>
            <a:t>Onboarding training for users every month ( Video recording session for future user– after first 5 trainings) 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CH" sz="1000" kern="1200" dirty="0">
              <a:latin typeface="+mn-lt"/>
              <a:ea typeface="+mn-ea"/>
              <a:cs typeface="+mn-cs"/>
            </a:rPr>
            <a:t>Currently we do not separate users who can execute code on GPU or CPU</a:t>
          </a:r>
        </a:p>
      </dsp:txBody>
      <dsp:txXfrm>
        <a:off x="0" y="403736"/>
        <a:ext cx="11540067" cy="968760"/>
      </dsp:txXfrm>
    </dsp:sp>
    <dsp:sp modelId="{3219F096-90BE-4505-AC65-C0FFC1818DE1}">
      <dsp:nvSpPr>
        <dsp:cNvPr id="0" name=""/>
        <dsp:cNvSpPr/>
      </dsp:nvSpPr>
      <dsp:spPr>
        <a:xfrm>
          <a:off x="0" y="1372496"/>
          <a:ext cx="1154006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CH" sz="1300" kern="1200" dirty="0">
              <a:latin typeface="+mn-lt"/>
              <a:ea typeface="+mn-ea"/>
              <a:cs typeface="+mn-cs"/>
            </a:rPr>
            <a:t>How do we manage lifecycle and pipelines?</a:t>
          </a:r>
        </a:p>
      </dsp:txBody>
      <dsp:txXfrm>
        <a:off x="14850" y="1387346"/>
        <a:ext cx="11510367" cy="274500"/>
      </dsp:txXfrm>
    </dsp:sp>
    <dsp:sp modelId="{92D8ABFC-884E-4691-9B2B-D13F1269B537}">
      <dsp:nvSpPr>
        <dsp:cNvPr id="0" name=""/>
        <dsp:cNvSpPr/>
      </dsp:nvSpPr>
      <dsp:spPr>
        <a:xfrm>
          <a:off x="0" y="1676696"/>
          <a:ext cx="11540067" cy="32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39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CH" sz="1000" kern="1200" dirty="0">
              <a:latin typeface="+mn-lt"/>
              <a:ea typeface="+mn-ea"/>
              <a:cs typeface="+mn-cs"/>
            </a:rPr>
            <a:t> Minimum viable Orchestration and Model Management services are available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CH" sz="1000" kern="1200" dirty="0">
              <a:latin typeface="+mn-lt"/>
              <a:ea typeface="+mn-ea"/>
              <a:cs typeface="+mn-cs"/>
            </a:rPr>
            <a:t> Which are not authenticated and authorized</a:t>
          </a:r>
        </a:p>
      </dsp:txBody>
      <dsp:txXfrm>
        <a:off x="0" y="1676696"/>
        <a:ext cx="11540067" cy="329647"/>
      </dsp:txXfrm>
    </dsp:sp>
    <dsp:sp modelId="{0A23F95B-195A-4107-A975-8DFBEF2E01BC}">
      <dsp:nvSpPr>
        <dsp:cNvPr id="0" name=""/>
        <dsp:cNvSpPr/>
      </dsp:nvSpPr>
      <dsp:spPr>
        <a:xfrm>
          <a:off x="0" y="2006343"/>
          <a:ext cx="1154006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How to port current user code ?</a:t>
          </a:r>
        </a:p>
      </dsp:txBody>
      <dsp:txXfrm>
        <a:off x="14850" y="2021193"/>
        <a:ext cx="11510367" cy="274500"/>
      </dsp:txXfrm>
    </dsp:sp>
    <dsp:sp modelId="{FC7C6586-B798-4532-A6E0-68E90501AB0D}">
      <dsp:nvSpPr>
        <dsp:cNvPr id="0" name=""/>
        <dsp:cNvSpPr/>
      </dsp:nvSpPr>
      <dsp:spPr>
        <a:xfrm>
          <a:off x="0" y="2310543"/>
          <a:ext cx="11540067" cy="32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39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Yes we can bring own Algorithm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Need to go thru transition code changes</a:t>
          </a:r>
        </a:p>
      </dsp:txBody>
      <dsp:txXfrm>
        <a:off x="0" y="2310543"/>
        <a:ext cx="11540067" cy="329647"/>
      </dsp:txXfrm>
    </dsp:sp>
    <dsp:sp modelId="{4C2AB6CD-E6A8-4D4B-A2A3-28B3230CD1D5}">
      <dsp:nvSpPr>
        <dsp:cNvPr id="0" name=""/>
        <dsp:cNvSpPr/>
      </dsp:nvSpPr>
      <dsp:spPr>
        <a:xfrm>
          <a:off x="0" y="2640191"/>
          <a:ext cx="1154006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Does Sage maker Work with R ? </a:t>
          </a:r>
        </a:p>
      </dsp:txBody>
      <dsp:txXfrm>
        <a:off x="14850" y="2655041"/>
        <a:ext cx="11510367" cy="274500"/>
      </dsp:txXfrm>
    </dsp:sp>
    <dsp:sp modelId="{B3D364F7-381A-46A7-BAD1-C8FCF73A879E}">
      <dsp:nvSpPr>
        <dsp:cNvPr id="0" name=""/>
        <dsp:cNvSpPr/>
      </dsp:nvSpPr>
      <dsp:spPr>
        <a:xfrm>
          <a:off x="0" y="2944391"/>
          <a:ext cx="11540067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39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SageMaker (</a:t>
          </a:r>
          <a:r>
            <a:rPr lang="en-US" sz="1000" i="1" kern="1200"/>
            <a:t>with the help of ‘reticulate’ python package</a:t>
          </a:r>
          <a:r>
            <a:rPr lang="en-US" sz="1000" kern="1200"/>
            <a:t>)</a:t>
          </a:r>
        </a:p>
      </dsp:txBody>
      <dsp:txXfrm>
        <a:off x="0" y="2944391"/>
        <a:ext cx="11540067" cy="215280"/>
      </dsp:txXfrm>
    </dsp:sp>
    <dsp:sp modelId="{04597D1A-0395-46E0-91BA-104B44037672}">
      <dsp:nvSpPr>
        <dsp:cNvPr id="0" name=""/>
        <dsp:cNvSpPr/>
      </dsp:nvSpPr>
      <dsp:spPr>
        <a:xfrm>
          <a:off x="0" y="3159671"/>
          <a:ext cx="1154006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Apart from training and deployment , Can we also do EDA , development ?</a:t>
          </a:r>
        </a:p>
      </dsp:txBody>
      <dsp:txXfrm>
        <a:off x="14850" y="3174521"/>
        <a:ext cx="11510367" cy="274500"/>
      </dsp:txXfrm>
    </dsp:sp>
    <dsp:sp modelId="{B16FF68D-1A16-419A-AD42-83B90B6A6F76}">
      <dsp:nvSpPr>
        <dsp:cNvPr id="0" name=""/>
        <dsp:cNvSpPr/>
      </dsp:nvSpPr>
      <dsp:spPr>
        <a:xfrm>
          <a:off x="0" y="3463871"/>
          <a:ext cx="11540067" cy="32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39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Yes with the interactive notebook (As of now we have a Jupyter hub which can talk to SageMaker Training and Deployment , Other ML services)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AWS managed Notebook service , Need to be enabled </a:t>
          </a:r>
        </a:p>
      </dsp:txBody>
      <dsp:txXfrm>
        <a:off x="0" y="3463871"/>
        <a:ext cx="11540067" cy="329647"/>
      </dsp:txXfrm>
    </dsp:sp>
    <dsp:sp modelId="{5CEB97E6-3568-400F-9713-EAE6BFD876CE}">
      <dsp:nvSpPr>
        <dsp:cNvPr id="0" name=""/>
        <dsp:cNvSpPr/>
      </dsp:nvSpPr>
      <dsp:spPr>
        <a:xfrm>
          <a:off x="0" y="3793518"/>
          <a:ext cx="1154006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Can I integrate with other environments ?</a:t>
          </a:r>
        </a:p>
      </dsp:txBody>
      <dsp:txXfrm>
        <a:off x="14850" y="3808368"/>
        <a:ext cx="11510367" cy="274500"/>
      </dsp:txXfrm>
    </dsp:sp>
    <dsp:sp modelId="{3F9B2411-3101-41AD-B2CC-DCF79D777E38}">
      <dsp:nvSpPr>
        <dsp:cNvPr id="0" name=""/>
        <dsp:cNvSpPr/>
      </dsp:nvSpPr>
      <dsp:spPr>
        <a:xfrm>
          <a:off x="0" y="4097718"/>
          <a:ext cx="11540067" cy="49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39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Yes per say  from user desktop IDE(PyCharm , Spyder ).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 By the way,  we are fine tuning AWS security groups , network and certificates configured for a successful handshake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CH" sz="1000" kern="1200" dirty="0">
              <a:latin typeface="+mn-lt"/>
              <a:ea typeface="+mn-ea"/>
              <a:cs typeface="+mn-cs"/>
            </a:rPr>
            <a:t>If at all for certain use cases require other ML services of AWS ,we can however, we might need to request for a  firewall port opened for a TLS communication </a:t>
          </a:r>
          <a:endParaRPr lang="en-US" sz="1000" kern="1200" dirty="0"/>
        </a:p>
      </dsp:txBody>
      <dsp:txXfrm>
        <a:off x="0" y="4097718"/>
        <a:ext cx="11540067" cy="497835"/>
      </dsp:txXfrm>
    </dsp:sp>
    <dsp:sp modelId="{39A45A46-5881-44AE-B7E4-EEBC31473F10}">
      <dsp:nvSpPr>
        <dsp:cNvPr id="0" name=""/>
        <dsp:cNvSpPr/>
      </dsp:nvSpPr>
      <dsp:spPr>
        <a:xfrm>
          <a:off x="0" y="4595553"/>
          <a:ext cx="1154006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are we going to orchestrate the entire pipeline ?</a:t>
          </a:r>
        </a:p>
      </dsp:txBody>
      <dsp:txXfrm>
        <a:off x="14850" y="4610403"/>
        <a:ext cx="11510367" cy="274500"/>
      </dsp:txXfrm>
    </dsp:sp>
    <dsp:sp modelId="{703F6A8A-B792-4F14-ADB4-3780878E7A08}">
      <dsp:nvSpPr>
        <dsp:cNvPr id="0" name=""/>
        <dsp:cNvSpPr/>
      </dsp:nvSpPr>
      <dsp:spPr>
        <a:xfrm>
          <a:off x="0" y="4899753"/>
          <a:ext cx="11540067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39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We can use AWS Step + Lambda , Airflow</a:t>
          </a:r>
        </a:p>
      </dsp:txBody>
      <dsp:txXfrm>
        <a:off x="0" y="4899753"/>
        <a:ext cx="11540067" cy="215280"/>
      </dsp:txXfrm>
    </dsp:sp>
    <dsp:sp modelId="{A4860B1B-00B9-4412-8FD2-CD67051AD7F2}">
      <dsp:nvSpPr>
        <dsp:cNvPr id="0" name=""/>
        <dsp:cNvSpPr/>
      </dsp:nvSpPr>
      <dsp:spPr>
        <a:xfrm>
          <a:off x="0" y="5115033"/>
          <a:ext cx="1154006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Does it integrate with internal code and package repository</a:t>
          </a:r>
        </a:p>
      </dsp:txBody>
      <dsp:txXfrm>
        <a:off x="14850" y="5129883"/>
        <a:ext cx="11510367" cy="274500"/>
      </dsp:txXfrm>
    </dsp:sp>
    <dsp:sp modelId="{EB1F83F7-67EC-4910-9315-3F9599E23C77}">
      <dsp:nvSpPr>
        <dsp:cNvPr id="0" name=""/>
        <dsp:cNvSpPr/>
      </dsp:nvSpPr>
      <dsp:spPr>
        <a:xfrm>
          <a:off x="0" y="5419233"/>
          <a:ext cx="11540067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39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Yes with </a:t>
          </a:r>
          <a:r>
            <a:rPr lang="en-US" altLang="en-CH" sz="1000" kern="1200" dirty="0">
              <a:latin typeface="+mn-lt"/>
              <a:ea typeface="+mn-ea"/>
              <a:cs typeface="+mn-cs"/>
            </a:rPr>
            <a:t>Gitlab</a:t>
          </a:r>
          <a:endParaRPr lang="en-US" sz="1000" kern="1200" dirty="0"/>
        </a:p>
      </dsp:txBody>
      <dsp:txXfrm>
        <a:off x="0" y="5419233"/>
        <a:ext cx="11540067" cy="215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F83A-E76B-448D-989D-E38D35E6971A}">
      <dsp:nvSpPr>
        <dsp:cNvPr id="0" name=""/>
        <dsp:cNvSpPr/>
      </dsp:nvSpPr>
      <dsp:spPr>
        <a:xfrm>
          <a:off x="0" y="1530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58358-4AB6-4D7C-BBDA-D0BC68B0C257}">
      <dsp:nvSpPr>
        <dsp:cNvPr id="0" name=""/>
        <dsp:cNvSpPr/>
      </dsp:nvSpPr>
      <dsp:spPr>
        <a:xfrm>
          <a:off x="197258" y="148251"/>
          <a:ext cx="358652" cy="358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2D9D0-083C-4C65-9796-2E1A10623E27}">
      <dsp:nvSpPr>
        <dsp:cNvPr id="0" name=""/>
        <dsp:cNvSpPr/>
      </dsp:nvSpPr>
      <dsp:spPr>
        <a:xfrm>
          <a:off x="753169" y="1530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Size of dataset </a:t>
          </a:r>
        </a:p>
      </dsp:txBody>
      <dsp:txXfrm>
        <a:off x="753169" y="1530"/>
        <a:ext cx="10526546" cy="652095"/>
      </dsp:txXfrm>
    </dsp:sp>
    <dsp:sp modelId="{B10D0954-071C-42D9-ADFF-2B40E8C41C4E}">
      <dsp:nvSpPr>
        <dsp:cNvPr id="0" name=""/>
        <dsp:cNvSpPr/>
      </dsp:nvSpPr>
      <dsp:spPr>
        <a:xfrm>
          <a:off x="0" y="816649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AD263-C225-46C1-99BE-1C64FF41E2C7}">
      <dsp:nvSpPr>
        <dsp:cNvPr id="0" name=""/>
        <dsp:cNvSpPr/>
      </dsp:nvSpPr>
      <dsp:spPr>
        <a:xfrm>
          <a:off x="197258" y="963370"/>
          <a:ext cx="358652" cy="358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223C6-AD43-43D7-8350-41AC27ACDC1E}">
      <dsp:nvSpPr>
        <dsp:cNvPr id="0" name=""/>
        <dsp:cNvSpPr/>
      </dsp:nvSpPr>
      <dsp:spPr>
        <a:xfrm>
          <a:off x="753169" y="816649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Clustered training </a:t>
          </a:r>
        </a:p>
      </dsp:txBody>
      <dsp:txXfrm>
        <a:off x="753169" y="816649"/>
        <a:ext cx="10526546" cy="652095"/>
      </dsp:txXfrm>
    </dsp:sp>
    <dsp:sp modelId="{1440492A-8FF5-4C0B-8FA5-F2DCC673C0FA}">
      <dsp:nvSpPr>
        <dsp:cNvPr id="0" name=""/>
        <dsp:cNvSpPr/>
      </dsp:nvSpPr>
      <dsp:spPr>
        <a:xfrm>
          <a:off x="0" y="1631768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862F7-FBED-4069-9FA6-0C5156A74B3A}">
      <dsp:nvSpPr>
        <dsp:cNvPr id="0" name=""/>
        <dsp:cNvSpPr/>
      </dsp:nvSpPr>
      <dsp:spPr>
        <a:xfrm>
          <a:off x="197258" y="1778489"/>
          <a:ext cx="358652" cy="3586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F94D6-35DF-40A0-A12B-74E9A7D676E0}">
      <dsp:nvSpPr>
        <dsp:cNvPr id="0" name=""/>
        <dsp:cNvSpPr/>
      </dsp:nvSpPr>
      <dsp:spPr>
        <a:xfrm>
          <a:off x="753169" y="1631768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Hyper parameter tuning </a:t>
          </a:r>
        </a:p>
      </dsp:txBody>
      <dsp:txXfrm>
        <a:off x="753169" y="1631768"/>
        <a:ext cx="10526546" cy="652095"/>
      </dsp:txXfrm>
    </dsp:sp>
    <dsp:sp modelId="{13293119-D6DF-4DE3-A67F-334C8C65CB8E}">
      <dsp:nvSpPr>
        <dsp:cNvPr id="0" name=""/>
        <dsp:cNvSpPr/>
      </dsp:nvSpPr>
      <dsp:spPr>
        <a:xfrm>
          <a:off x="0" y="2446886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5F436-5324-4FA7-9FB1-6EA572B52B94}">
      <dsp:nvSpPr>
        <dsp:cNvPr id="0" name=""/>
        <dsp:cNvSpPr/>
      </dsp:nvSpPr>
      <dsp:spPr>
        <a:xfrm>
          <a:off x="197258" y="2593608"/>
          <a:ext cx="358652" cy="3586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38C81-0D59-4AB7-A3CA-EDEA230935D3}">
      <dsp:nvSpPr>
        <dsp:cNvPr id="0" name=""/>
        <dsp:cNvSpPr/>
      </dsp:nvSpPr>
      <dsp:spPr>
        <a:xfrm>
          <a:off x="753169" y="2446886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Training / Serving Skew :  Difference between performance during </a:t>
          </a:r>
          <a:r>
            <a:rPr lang="en-US" sz="1900" b="1" kern="1200"/>
            <a:t>training</a:t>
          </a:r>
          <a:r>
            <a:rPr lang="en-US" sz="1900" kern="1200"/>
            <a:t> and performance during </a:t>
          </a:r>
          <a:r>
            <a:rPr lang="en-US" sz="1900" b="1" kern="1200"/>
            <a:t>serving</a:t>
          </a:r>
          <a:endParaRPr lang="en-US" sz="1900" kern="1200"/>
        </a:p>
      </dsp:txBody>
      <dsp:txXfrm>
        <a:off x="753169" y="2446886"/>
        <a:ext cx="10526546" cy="652095"/>
      </dsp:txXfrm>
    </dsp:sp>
    <dsp:sp modelId="{D64E1545-1472-40F2-8E68-2AA530E1B10A}">
      <dsp:nvSpPr>
        <dsp:cNvPr id="0" name=""/>
        <dsp:cNvSpPr/>
      </dsp:nvSpPr>
      <dsp:spPr>
        <a:xfrm>
          <a:off x="0" y="3262005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DC15D-00EF-4C42-86D7-BF4827D112A8}">
      <dsp:nvSpPr>
        <dsp:cNvPr id="0" name=""/>
        <dsp:cNvSpPr/>
      </dsp:nvSpPr>
      <dsp:spPr>
        <a:xfrm>
          <a:off x="197258" y="3408727"/>
          <a:ext cx="358652" cy="3586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B907D-395F-4242-A860-CFE0096D5463}">
      <dsp:nvSpPr>
        <dsp:cNvPr id="0" name=""/>
        <dsp:cNvSpPr/>
      </dsp:nvSpPr>
      <dsp:spPr>
        <a:xfrm>
          <a:off x="753169" y="3262005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De-coupling model from client </a:t>
          </a:r>
        </a:p>
      </dsp:txBody>
      <dsp:txXfrm>
        <a:off x="753169" y="3262005"/>
        <a:ext cx="10526546" cy="652095"/>
      </dsp:txXfrm>
    </dsp:sp>
    <dsp:sp modelId="{2A8F658D-6413-4A31-956F-9347DD3CE0A8}">
      <dsp:nvSpPr>
        <dsp:cNvPr id="0" name=""/>
        <dsp:cNvSpPr/>
      </dsp:nvSpPr>
      <dsp:spPr>
        <a:xfrm>
          <a:off x="0" y="4077124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400CA-5155-49E9-AC5D-BE678F108B21}">
      <dsp:nvSpPr>
        <dsp:cNvPr id="0" name=""/>
        <dsp:cNvSpPr/>
      </dsp:nvSpPr>
      <dsp:spPr>
        <a:xfrm>
          <a:off x="197258" y="4223845"/>
          <a:ext cx="358652" cy="35865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7465B-EB24-4B03-8968-48877EA24539}">
      <dsp:nvSpPr>
        <dsp:cNvPr id="0" name=""/>
        <dsp:cNvSpPr/>
      </dsp:nvSpPr>
      <dsp:spPr>
        <a:xfrm>
          <a:off x="753169" y="4077124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 scaling prediction </a:t>
          </a:r>
        </a:p>
      </dsp:txBody>
      <dsp:txXfrm>
        <a:off x="753169" y="4077124"/>
        <a:ext cx="10526546" cy="652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A13AF-E72B-4483-A63F-7471E5C4D02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C33C2-DA15-4BA0-BCC1-2DEE49D8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A48D2-05E1-427F-86AE-0CBA5B27E11C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7/18/2019</a:t>
            </a:r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5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D8120-D4BD-4AB8-916E-DCAD36662DDC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7353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D8120-D4BD-4AB8-916E-DCAD36662DDC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9586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CFE6D-B9EE-40A2-8EE4-FE185C8D08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2004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1" y="5927726"/>
            <a:ext cx="5616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8" y="4035426"/>
            <a:ext cx="9596967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619200" y="5929200"/>
            <a:ext cx="3696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5F7800">
                    <a:lumMod val="75000"/>
                  </a:srgbClr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5773840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9421105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7733" y="88901"/>
            <a:ext cx="281940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18" y="88901"/>
            <a:ext cx="8257116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6491631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1214422"/>
            <a:ext cx="11279716" cy="473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1902653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52495919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17" y="1211263"/>
            <a:ext cx="55372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211263"/>
            <a:ext cx="5539316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1446127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2516429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5418566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10379080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49227961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6781611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9"/>
            <a:ext cx="12192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8" y="88900"/>
            <a:ext cx="11271249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8" y="1211263"/>
            <a:ext cx="11279716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58411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1584" y="6483350"/>
            <a:ext cx="742949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>
                <a:solidFill>
                  <a:srgbClr val="626469"/>
                </a:solidFill>
              </a:rPr>
              <a:pPr eaLnBrk="0" fontAlgn="base" hangingPunct="0">
                <a:spcBef>
                  <a:spcPct val="0"/>
                </a:spcBef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626469"/>
                </a:solidFill>
              </a:rPr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86434" y="6403975"/>
            <a:ext cx="156633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170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hf sldNum="0" hdr="0"/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jpe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jpe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image" Target="../media/image70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>
          <a:xfrm>
            <a:off x="2211388" y="4035427"/>
            <a:ext cx="7999412" cy="792606"/>
          </a:xfrm>
        </p:spPr>
        <p:txBody>
          <a:bodyPr/>
          <a:lstStyle/>
          <a:p>
            <a:r>
              <a:rPr lang="de-CH" dirty="0"/>
              <a:t>Data Science Platform – RoadMap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5F7800">
                    <a:lumMod val="75000"/>
                  </a:srgbClr>
                </a:solidFill>
              </a:rPr>
              <a:t>Classification: INTERNAL USE ONLY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00464A5-4702-4A38-AD82-627FF66FD15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Last Updated : 21/04/2020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45913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6C3F5131-198B-4BBE-8AB5-ADE800DC9DEE}"/>
              </a:ext>
            </a:extLst>
          </p:cNvPr>
          <p:cNvSpPr/>
          <p:nvPr/>
        </p:nvSpPr>
        <p:spPr>
          <a:xfrm rot="10800000" flipV="1">
            <a:off x="2401364" y="2335950"/>
            <a:ext cx="8908728" cy="91440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rgbClr val="267389"/>
                </a:solidFill>
                <a:latin typeface="Lato Light" panose="020F0502020204030203" pitchFamily="34" charset="0"/>
              </a:rPr>
              <a:t>A/B Testing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267389"/>
              </a:solidFill>
              <a:effectLst/>
              <a:uLnTx/>
              <a:uFillTx/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2D892B-4E08-45E6-9F09-CAE5DAB2879A}"/>
              </a:ext>
            </a:extLst>
          </p:cNvPr>
          <p:cNvSpPr/>
          <p:nvPr/>
        </p:nvSpPr>
        <p:spPr>
          <a:xfrm>
            <a:off x="3738463" y="1233186"/>
            <a:ext cx="1536192" cy="49121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8E18-843E-4B8C-B4DB-1E4BDD9D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for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23E49-6302-4A7D-84F5-D87F83593E63}"/>
              </a:ext>
            </a:extLst>
          </p:cNvPr>
          <p:cNvSpPr/>
          <p:nvPr/>
        </p:nvSpPr>
        <p:spPr>
          <a:xfrm>
            <a:off x="10072688" y="1203457"/>
            <a:ext cx="1357313" cy="451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4E4CB-0579-4F92-977F-7BB991459377}"/>
              </a:ext>
            </a:extLst>
          </p:cNvPr>
          <p:cNvSpPr/>
          <p:nvPr/>
        </p:nvSpPr>
        <p:spPr>
          <a:xfrm>
            <a:off x="9919986" y="1283265"/>
            <a:ext cx="1958469" cy="4901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BC8F6C-D23B-428A-90D6-05EC939BE795}"/>
              </a:ext>
            </a:extLst>
          </p:cNvPr>
          <p:cNvCxnSpPr>
            <a:cxnSpLocks/>
          </p:cNvCxnSpPr>
          <p:nvPr/>
        </p:nvCxnSpPr>
        <p:spPr>
          <a:xfrm>
            <a:off x="860349" y="2897545"/>
            <a:ext cx="10545386" cy="0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F4A552-C4DF-486A-9447-A67204A22302}"/>
              </a:ext>
            </a:extLst>
          </p:cNvPr>
          <p:cNvCxnSpPr>
            <a:cxnSpLocks/>
          </p:cNvCxnSpPr>
          <p:nvPr/>
        </p:nvCxnSpPr>
        <p:spPr>
          <a:xfrm>
            <a:off x="592668" y="4501377"/>
            <a:ext cx="10886383" cy="0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140E57-9186-4F83-B1C1-7F36A21DD2DD}"/>
              </a:ext>
            </a:extLst>
          </p:cNvPr>
          <p:cNvCxnSpPr>
            <a:cxnSpLocks/>
          </p:cNvCxnSpPr>
          <p:nvPr/>
        </p:nvCxnSpPr>
        <p:spPr>
          <a:xfrm>
            <a:off x="390525" y="1213772"/>
            <a:ext cx="11450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B3F26DA-083E-4068-869B-A9C668678F07}"/>
              </a:ext>
            </a:extLst>
          </p:cNvPr>
          <p:cNvGrpSpPr/>
          <p:nvPr/>
        </p:nvGrpSpPr>
        <p:grpSpPr>
          <a:xfrm>
            <a:off x="2676527" y="820452"/>
            <a:ext cx="575439" cy="575439"/>
            <a:chOff x="2791617" y="840101"/>
            <a:chExt cx="575439" cy="575439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A87AB8-A61A-49B3-A03B-71A90DA1CA1A}"/>
                </a:ext>
              </a:extLst>
            </p:cNvPr>
            <p:cNvSpPr/>
            <p:nvPr/>
          </p:nvSpPr>
          <p:spPr>
            <a:xfrm>
              <a:off x="2791617" y="840101"/>
              <a:ext cx="575439" cy="575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F6B4AB-68FA-437A-BB10-B69226D620D1}"/>
                </a:ext>
              </a:extLst>
            </p:cNvPr>
            <p:cNvSpPr txBox="1"/>
            <p:nvPr/>
          </p:nvSpPr>
          <p:spPr>
            <a:xfrm>
              <a:off x="2894830" y="989321"/>
              <a:ext cx="369012" cy="276999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Q1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A3DE00D-DE58-401C-8AA3-180C50684264}"/>
              </a:ext>
            </a:extLst>
          </p:cNvPr>
          <p:cNvGrpSpPr/>
          <p:nvPr/>
        </p:nvGrpSpPr>
        <p:grpSpPr>
          <a:xfrm>
            <a:off x="4212857" y="813158"/>
            <a:ext cx="575439" cy="575439"/>
            <a:chOff x="5034374" y="800322"/>
            <a:chExt cx="575439" cy="575439"/>
          </a:xfrm>
          <a:solidFill>
            <a:schemeClr val="bg2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F0977E-6342-4FAB-8401-E7BA9BAF6F77}"/>
                </a:ext>
              </a:extLst>
            </p:cNvPr>
            <p:cNvSpPr/>
            <p:nvPr/>
          </p:nvSpPr>
          <p:spPr>
            <a:xfrm>
              <a:off x="5034374" y="800322"/>
              <a:ext cx="575439" cy="575439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2525C6-D84C-4402-80B7-D4AB7822A8A1}"/>
                </a:ext>
              </a:extLst>
            </p:cNvPr>
            <p:cNvSpPr txBox="1"/>
            <p:nvPr/>
          </p:nvSpPr>
          <p:spPr>
            <a:xfrm>
              <a:off x="5137587" y="949542"/>
              <a:ext cx="369012" cy="276999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Q2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A03C825-4845-4935-871E-80BA216359CB}"/>
              </a:ext>
            </a:extLst>
          </p:cNvPr>
          <p:cNvGrpSpPr/>
          <p:nvPr/>
        </p:nvGrpSpPr>
        <p:grpSpPr>
          <a:xfrm>
            <a:off x="5706299" y="810760"/>
            <a:ext cx="575439" cy="575439"/>
            <a:chOff x="6391687" y="800322"/>
            <a:chExt cx="575439" cy="575439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7EF89E-661D-45E8-A289-06635A849431}"/>
                </a:ext>
              </a:extLst>
            </p:cNvPr>
            <p:cNvSpPr/>
            <p:nvPr/>
          </p:nvSpPr>
          <p:spPr>
            <a:xfrm>
              <a:off x="6391687" y="800322"/>
              <a:ext cx="575439" cy="575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940C54-0F4A-4880-9A82-32662F392AA1}"/>
                </a:ext>
              </a:extLst>
            </p:cNvPr>
            <p:cNvSpPr txBox="1"/>
            <p:nvPr/>
          </p:nvSpPr>
          <p:spPr>
            <a:xfrm>
              <a:off x="6494900" y="949542"/>
              <a:ext cx="369012" cy="276999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C625C9B-2F07-4ADB-A07E-A53BDEC4A47F}"/>
              </a:ext>
            </a:extLst>
          </p:cNvPr>
          <p:cNvGrpSpPr/>
          <p:nvPr/>
        </p:nvGrpSpPr>
        <p:grpSpPr>
          <a:xfrm>
            <a:off x="7291595" y="806968"/>
            <a:ext cx="575439" cy="575439"/>
            <a:chOff x="7748999" y="800322"/>
            <a:chExt cx="575439" cy="575439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A27762B-F71E-4828-B644-A4EAA40A25EC}"/>
                </a:ext>
              </a:extLst>
            </p:cNvPr>
            <p:cNvSpPr/>
            <p:nvPr/>
          </p:nvSpPr>
          <p:spPr>
            <a:xfrm>
              <a:off x="7748999" y="800322"/>
              <a:ext cx="575439" cy="575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FF6160-C4A1-4756-85B8-A846C441BA29}"/>
                </a:ext>
              </a:extLst>
            </p:cNvPr>
            <p:cNvSpPr txBox="1"/>
            <p:nvPr/>
          </p:nvSpPr>
          <p:spPr>
            <a:xfrm>
              <a:off x="7852212" y="949542"/>
              <a:ext cx="369012" cy="276999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Q4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48039FD-3737-46F0-9173-086FFD8D7DD9}"/>
              </a:ext>
            </a:extLst>
          </p:cNvPr>
          <p:cNvGrpSpPr/>
          <p:nvPr/>
        </p:nvGrpSpPr>
        <p:grpSpPr>
          <a:xfrm>
            <a:off x="8922808" y="809519"/>
            <a:ext cx="575439" cy="575439"/>
            <a:chOff x="9106312" y="800322"/>
            <a:chExt cx="575439" cy="575439"/>
          </a:xfrm>
          <a:solidFill>
            <a:schemeClr val="tx1">
              <a:lumMod val="75000"/>
            </a:schemeClr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279B00-56D1-4333-8D2C-25C8A783D51E}"/>
                </a:ext>
              </a:extLst>
            </p:cNvPr>
            <p:cNvSpPr/>
            <p:nvPr/>
          </p:nvSpPr>
          <p:spPr>
            <a:xfrm>
              <a:off x="9106312" y="800322"/>
              <a:ext cx="575439" cy="575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BB7714-BD38-4FC3-B9C9-2B65AD2E8628}"/>
                </a:ext>
              </a:extLst>
            </p:cNvPr>
            <p:cNvSpPr txBox="1"/>
            <p:nvPr/>
          </p:nvSpPr>
          <p:spPr>
            <a:xfrm>
              <a:off x="9144603" y="949542"/>
              <a:ext cx="498856" cy="276999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2021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D981F30-778A-4FD4-AB5C-3B3584856460}"/>
              </a:ext>
            </a:extLst>
          </p:cNvPr>
          <p:cNvGrpSpPr/>
          <p:nvPr/>
        </p:nvGrpSpPr>
        <p:grpSpPr>
          <a:xfrm>
            <a:off x="10512219" y="793928"/>
            <a:ext cx="704039" cy="575439"/>
            <a:chOff x="10399323" y="800322"/>
            <a:chExt cx="704039" cy="575439"/>
          </a:xfrm>
          <a:solidFill>
            <a:schemeClr val="tx1">
              <a:lumMod val="50000"/>
            </a:schemeClr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45111A-C225-4BF0-B4C2-0B5CE04001EF}"/>
                </a:ext>
              </a:extLst>
            </p:cNvPr>
            <p:cNvSpPr/>
            <p:nvPr/>
          </p:nvSpPr>
          <p:spPr>
            <a:xfrm>
              <a:off x="10463624" y="800322"/>
              <a:ext cx="575439" cy="575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0159A-05A3-4716-9378-8010537DFC67}"/>
                </a:ext>
              </a:extLst>
            </p:cNvPr>
            <p:cNvSpPr txBox="1"/>
            <p:nvPr/>
          </p:nvSpPr>
          <p:spPr>
            <a:xfrm>
              <a:off x="10399323" y="972625"/>
              <a:ext cx="704039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9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Comments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BA0C807-90ED-47ED-B52A-413ADCF4566B}"/>
              </a:ext>
            </a:extLst>
          </p:cNvPr>
          <p:cNvCxnSpPr>
            <a:cxnSpLocks/>
          </p:cNvCxnSpPr>
          <p:nvPr/>
        </p:nvCxnSpPr>
        <p:spPr>
          <a:xfrm flipH="1">
            <a:off x="2150486" y="1213772"/>
            <a:ext cx="18871" cy="4722647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70E69E0-49DC-4D66-A3B6-3CE385EF3702}"/>
              </a:ext>
            </a:extLst>
          </p:cNvPr>
          <p:cNvSpPr txBox="1"/>
          <p:nvPr/>
        </p:nvSpPr>
        <p:spPr>
          <a:xfrm>
            <a:off x="537614" y="4721309"/>
            <a:ext cx="1290658" cy="38466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A0BE"/>
                </a:solidFill>
                <a:latin typeface="Arial Black" panose="020B0A04020102020204" pitchFamily="34" charset="0"/>
              </a:rPr>
              <a:t>TRAINING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E7334A-7059-4665-8F28-E4C8C2D410E1}"/>
              </a:ext>
            </a:extLst>
          </p:cNvPr>
          <p:cNvSpPr txBox="1"/>
          <p:nvPr/>
        </p:nvSpPr>
        <p:spPr>
          <a:xfrm>
            <a:off x="501371" y="5311264"/>
            <a:ext cx="1688948" cy="79141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rgbClr val="5F7800"/>
                </a:solidFill>
                <a:latin typeface="Arial Black" panose="020B0A04020102020204" pitchFamily="34" charset="0"/>
              </a:rPr>
              <a:t>DATA </a:t>
            </a:r>
          </a:p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rgbClr val="5F7800"/>
                </a:solidFill>
                <a:latin typeface="Arial Black" panose="020B0A04020102020204" pitchFamily="34" charset="0"/>
              </a:rPr>
              <a:t>COMMUNITY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32F623-F5C8-4874-942F-37CC93FBA747}"/>
              </a:ext>
            </a:extLst>
          </p:cNvPr>
          <p:cNvCxnSpPr>
            <a:cxnSpLocks/>
          </p:cNvCxnSpPr>
          <p:nvPr/>
        </p:nvCxnSpPr>
        <p:spPr>
          <a:xfrm flipV="1">
            <a:off x="880331" y="3454735"/>
            <a:ext cx="10545386" cy="32701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B678F2-D5BC-4341-9C29-6C89B2D7459D}"/>
              </a:ext>
            </a:extLst>
          </p:cNvPr>
          <p:cNvSpPr txBox="1"/>
          <p:nvPr/>
        </p:nvSpPr>
        <p:spPr>
          <a:xfrm>
            <a:off x="748107" y="3590645"/>
            <a:ext cx="1379633" cy="4572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3EAAC9"/>
                </a:solidFill>
                <a:latin typeface="+mj-lt"/>
              </a:rPr>
              <a:t>OPS </a:t>
            </a:r>
          </a:p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olidFill>
                  <a:srgbClr val="3EAAC9"/>
                </a:solidFill>
                <a:latin typeface="+mj-lt"/>
              </a:rPr>
              <a:t>Management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FC46B5-2D7A-4200-A420-B11EA39FF6CB}"/>
              </a:ext>
            </a:extLst>
          </p:cNvPr>
          <p:cNvSpPr txBox="1"/>
          <p:nvPr/>
        </p:nvSpPr>
        <p:spPr>
          <a:xfrm>
            <a:off x="761999" y="4027560"/>
            <a:ext cx="814934" cy="5131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olidFill>
                  <a:srgbClr val="3EAAC9"/>
                </a:solidFill>
                <a:latin typeface="+mj-lt"/>
              </a:rPr>
              <a:t>Strategic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1DD0A5-B1F0-4FF7-8150-34245A90295C}"/>
              </a:ext>
            </a:extLst>
          </p:cNvPr>
          <p:cNvSpPr txBox="1"/>
          <p:nvPr/>
        </p:nvSpPr>
        <p:spPr>
          <a:xfrm rot="16200000">
            <a:off x="-941711" y="2349284"/>
            <a:ext cx="2801964" cy="38525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ctr"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rgbClr val="3EAAC9"/>
                </a:solidFill>
                <a:latin typeface="+mj-lt"/>
              </a:rPr>
              <a:t>Evolution  and  Enablement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0B735C9-D25D-42FA-80FC-B0800092938D}"/>
              </a:ext>
            </a:extLst>
          </p:cNvPr>
          <p:cNvCxnSpPr>
            <a:cxnSpLocks/>
          </p:cNvCxnSpPr>
          <p:nvPr/>
        </p:nvCxnSpPr>
        <p:spPr>
          <a:xfrm>
            <a:off x="1512039" y="2438316"/>
            <a:ext cx="10003038" cy="0"/>
          </a:xfrm>
          <a:prstGeom prst="line">
            <a:avLst/>
          </a:prstGeom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BD5420A-F651-4CD4-8E35-B3943CEEF885}"/>
              </a:ext>
            </a:extLst>
          </p:cNvPr>
          <p:cNvCxnSpPr>
            <a:cxnSpLocks/>
          </p:cNvCxnSpPr>
          <p:nvPr/>
        </p:nvCxnSpPr>
        <p:spPr>
          <a:xfrm>
            <a:off x="1402697" y="2256007"/>
            <a:ext cx="10003038" cy="0"/>
          </a:xfrm>
          <a:prstGeom prst="line">
            <a:avLst/>
          </a:prstGeom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B0CC34-3370-4F29-A803-C0EF6A50B4F4}"/>
              </a:ext>
            </a:extLst>
          </p:cNvPr>
          <p:cNvCxnSpPr>
            <a:cxnSpLocks/>
          </p:cNvCxnSpPr>
          <p:nvPr/>
        </p:nvCxnSpPr>
        <p:spPr>
          <a:xfrm>
            <a:off x="1373506" y="1828967"/>
            <a:ext cx="8509029" cy="0"/>
          </a:xfrm>
          <a:prstGeom prst="line">
            <a:avLst/>
          </a:prstGeom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F4AA10-9E6C-435B-8790-68F0E578EF1C}"/>
              </a:ext>
            </a:extLst>
          </p:cNvPr>
          <p:cNvGrpSpPr/>
          <p:nvPr/>
        </p:nvGrpSpPr>
        <p:grpSpPr>
          <a:xfrm>
            <a:off x="2410308" y="2690280"/>
            <a:ext cx="8902575" cy="99514"/>
            <a:chOff x="2388830" y="2651731"/>
            <a:chExt cx="8902575" cy="99514"/>
          </a:xfrm>
        </p:grpSpPr>
        <p:sp>
          <p:nvSpPr>
            <p:cNvPr id="155" name="Rounded Rectangle 3">
              <a:extLst>
                <a:ext uri="{FF2B5EF4-FFF2-40B4-BE49-F238E27FC236}">
                  <a16:creationId xmlns:a16="http://schemas.microsoft.com/office/drawing/2014/main" id="{9B3C2281-23F7-4637-B676-82DBB05CC78E}"/>
                </a:ext>
              </a:extLst>
            </p:cNvPr>
            <p:cNvSpPr/>
            <p:nvPr/>
          </p:nvSpPr>
          <p:spPr>
            <a:xfrm rot="10800000" flipV="1">
              <a:off x="2388830" y="2651731"/>
              <a:ext cx="890257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267389"/>
                  </a:solidFill>
                  <a:effectLst/>
                  <a:uLnTx/>
                  <a:uFillTx/>
                  <a:latin typeface="Lato Light" panose="020F0502020204030203" pitchFamily="34" charset="0"/>
                </a:rPr>
                <a:t>Webinar to the Community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745BD8-5DB3-4948-B4F4-FA828D65A552}"/>
                </a:ext>
              </a:extLst>
            </p:cNvPr>
            <p:cNvGrpSpPr/>
            <p:nvPr/>
          </p:nvGrpSpPr>
          <p:grpSpPr>
            <a:xfrm>
              <a:off x="5288488" y="2659768"/>
              <a:ext cx="4528411" cy="91477"/>
              <a:chOff x="5288488" y="2850268"/>
              <a:chExt cx="4528411" cy="91477"/>
            </a:xfrm>
          </p:grpSpPr>
          <p:sp>
            <p:nvSpPr>
              <p:cNvPr id="69" name="Rounded Rectangle 4">
                <a:extLst>
                  <a:ext uri="{FF2B5EF4-FFF2-40B4-BE49-F238E27FC236}">
                    <a16:creationId xmlns:a16="http://schemas.microsoft.com/office/drawing/2014/main" id="{EAABAD8D-0F33-45D3-9C2D-B9FA4886C544}"/>
                  </a:ext>
                </a:extLst>
              </p:cNvPr>
              <p:cNvSpPr/>
              <p:nvPr/>
            </p:nvSpPr>
            <p:spPr>
              <a:xfrm>
                <a:off x="5288488" y="2850268"/>
                <a:ext cx="1060555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Rounded Rectangle 4">
                <a:extLst>
                  <a:ext uri="{FF2B5EF4-FFF2-40B4-BE49-F238E27FC236}">
                    <a16:creationId xmlns:a16="http://schemas.microsoft.com/office/drawing/2014/main" id="{96AFF02D-7D4C-40F4-8C3F-5D40EAAE4038}"/>
                  </a:ext>
                </a:extLst>
              </p:cNvPr>
              <p:cNvSpPr/>
              <p:nvPr/>
            </p:nvSpPr>
            <p:spPr>
              <a:xfrm>
                <a:off x="6347286" y="2850305"/>
                <a:ext cx="1526582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Rounded Rectangle 4">
                <a:extLst>
                  <a:ext uri="{FF2B5EF4-FFF2-40B4-BE49-F238E27FC236}">
                    <a16:creationId xmlns:a16="http://schemas.microsoft.com/office/drawing/2014/main" id="{E469CD55-ED79-47E1-A4B4-45DCA37B962C}"/>
                  </a:ext>
                </a:extLst>
              </p:cNvPr>
              <p:cNvSpPr/>
              <p:nvPr/>
            </p:nvSpPr>
            <p:spPr>
              <a:xfrm>
                <a:off x="7850939" y="2850268"/>
                <a:ext cx="196596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6D89FCD-B758-4ECE-86BA-CB503BB717E4}"/>
              </a:ext>
            </a:extLst>
          </p:cNvPr>
          <p:cNvCxnSpPr>
            <a:cxnSpLocks/>
          </p:cNvCxnSpPr>
          <p:nvPr/>
        </p:nvCxnSpPr>
        <p:spPr>
          <a:xfrm flipV="1">
            <a:off x="847223" y="3942897"/>
            <a:ext cx="10545386" cy="32701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3EB2821B-EA72-41D5-95BF-68947A82412A}"/>
              </a:ext>
            </a:extLst>
          </p:cNvPr>
          <p:cNvSpPr/>
          <p:nvPr/>
        </p:nvSpPr>
        <p:spPr bwMode="auto">
          <a:xfrm rot="10800000">
            <a:off x="5044312" y="4054911"/>
            <a:ext cx="182880" cy="137160"/>
          </a:xfrm>
          <a:prstGeom prst="flowChartDecision">
            <a:avLst/>
          </a:pr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5EBEB9-7093-4636-9BFE-AB87FF45F9F3}"/>
              </a:ext>
            </a:extLst>
          </p:cNvPr>
          <p:cNvSpPr txBox="1"/>
          <p:nvPr/>
        </p:nvSpPr>
        <p:spPr>
          <a:xfrm>
            <a:off x="5144495" y="3993506"/>
            <a:ext cx="1040217" cy="31374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700" dirty="0">
                <a:solidFill>
                  <a:schemeClr val="accent1">
                    <a:lumMod val="50000"/>
                  </a:schemeClr>
                </a:solidFill>
              </a:rPr>
              <a:t>Security / Threat  </a:t>
            </a:r>
          </a:p>
        </p:txBody>
      </p:sp>
      <p:sp>
        <p:nvSpPr>
          <p:cNvPr id="105" name="Rounded Rectangle 3">
            <a:extLst>
              <a:ext uri="{FF2B5EF4-FFF2-40B4-BE49-F238E27FC236}">
                <a16:creationId xmlns:a16="http://schemas.microsoft.com/office/drawing/2014/main" id="{E9902BAA-DC49-43E1-8E8D-A19558874F4C}"/>
              </a:ext>
            </a:extLst>
          </p:cNvPr>
          <p:cNvSpPr/>
          <p:nvPr/>
        </p:nvSpPr>
        <p:spPr>
          <a:xfrm rot="10800000" flipV="1">
            <a:off x="2516364" y="4309707"/>
            <a:ext cx="5849296" cy="10938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rPr>
              <a:t>IT Sponsored Training Programs</a:t>
            </a:r>
          </a:p>
        </p:txBody>
      </p:sp>
      <p:sp>
        <p:nvSpPr>
          <p:cNvPr id="106" name="Rounded Rectangle 3">
            <a:extLst>
              <a:ext uri="{FF2B5EF4-FFF2-40B4-BE49-F238E27FC236}">
                <a16:creationId xmlns:a16="http://schemas.microsoft.com/office/drawing/2014/main" id="{BB02E089-AC55-45E3-9A4E-0647B181D3F4}"/>
              </a:ext>
            </a:extLst>
          </p:cNvPr>
          <p:cNvSpPr/>
          <p:nvPr/>
        </p:nvSpPr>
        <p:spPr>
          <a:xfrm rot="10800000" flipV="1">
            <a:off x="8331305" y="4313629"/>
            <a:ext cx="3084735" cy="10972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rPr>
              <a:t>Business Funded Training Programs</a:t>
            </a:r>
          </a:p>
        </p:txBody>
      </p:sp>
      <p:sp>
        <p:nvSpPr>
          <p:cNvPr id="107" name="Flowchart: Decision 106">
            <a:extLst>
              <a:ext uri="{FF2B5EF4-FFF2-40B4-BE49-F238E27FC236}">
                <a16:creationId xmlns:a16="http://schemas.microsoft.com/office/drawing/2014/main" id="{E4327DE9-B174-4B85-971D-7E91AF475958}"/>
              </a:ext>
            </a:extLst>
          </p:cNvPr>
          <p:cNvSpPr/>
          <p:nvPr/>
        </p:nvSpPr>
        <p:spPr bwMode="auto">
          <a:xfrm rot="10800000">
            <a:off x="8108706" y="4046807"/>
            <a:ext cx="182880" cy="137160"/>
          </a:xfrm>
          <a:prstGeom prst="flowChartDecision">
            <a:avLst/>
          </a:pr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953D46-3D30-4429-A1FA-EC275051906F}"/>
              </a:ext>
            </a:extLst>
          </p:cNvPr>
          <p:cNvSpPr txBox="1"/>
          <p:nvPr/>
        </p:nvSpPr>
        <p:spPr>
          <a:xfrm>
            <a:off x="8259540" y="4011267"/>
            <a:ext cx="1058235" cy="269441"/>
          </a:xfrm>
          <a:prstGeom prst="rect">
            <a:avLst/>
          </a:prstGeom>
          <a:noFill/>
        </p:spPr>
        <p:txBody>
          <a:bodyPr wrap="square" rtlCol="0">
            <a:normAutofit fontScale="32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Training Assessment &amp; 2021 Planning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9088B1-ED05-49FF-99D9-86F401C3E887}"/>
              </a:ext>
            </a:extLst>
          </p:cNvPr>
          <p:cNvSpPr txBox="1"/>
          <p:nvPr/>
        </p:nvSpPr>
        <p:spPr>
          <a:xfrm>
            <a:off x="740899" y="2918998"/>
            <a:ext cx="1330261" cy="609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endParaRPr lang="en-US" sz="1000" dirty="0">
              <a:solidFill>
                <a:srgbClr val="3EAAC9"/>
              </a:solidFill>
              <a:latin typeface="+mj-lt"/>
            </a:endParaRPr>
          </a:p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solidFill>
                  <a:srgbClr val="3EAAC9"/>
                </a:solidFill>
                <a:latin typeface="+mj-lt"/>
              </a:rPr>
              <a:t>Model Management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77D367-AC3C-4B61-953C-BF5B3FE611DD}"/>
              </a:ext>
            </a:extLst>
          </p:cNvPr>
          <p:cNvSpPr/>
          <p:nvPr/>
        </p:nvSpPr>
        <p:spPr>
          <a:xfrm>
            <a:off x="9885438" y="4592421"/>
            <a:ext cx="1619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1143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Quarterly Expert Speaker</a:t>
            </a:r>
          </a:p>
          <a:p>
            <a:pPr marL="114300" indent="-1143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Annual Analytics Summit</a:t>
            </a:r>
          </a:p>
          <a:p>
            <a:pPr marL="114300" indent="-1143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Technical Blogs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9C8B880-FF9D-4659-91E7-A6FE032F5B5F}"/>
              </a:ext>
            </a:extLst>
          </p:cNvPr>
          <p:cNvSpPr/>
          <p:nvPr/>
        </p:nvSpPr>
        <p:spPr>
          <a:xfrm>
            <a:off x="10017468" y="1426991"/>
            <a:ext cx="1467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US" sz="800" dirty="0">
                <a:solidFill>
                  <a:srgbClr val="267389"/>
                </a:solidFill>
              </a:rPr>
              <a:t>Single view app to serve all components and enable charge back model. </a:t>
            </a:r>
          </a:p>
        </p:txBody>
      </p:sp>
      <p:sp>
        <p:nvSpPr>
          <p:cNvPr id="135" name="Flowchart: Decision 134">
            <a:extLst>
              <a:ext uri="{FF2B5EF4-FFF2-40B4-BE49-F238E27FC236}">
                <a16:creationId xmlns:a16="http://schemas.microsoft.com/office/drawing/2014/main" id="{5886D627-6F86-4F5E-9E15-3226B2868987}"/>
              </a:ext>
            </a:extLst>
          </p:cNvPr>
          <p:cNvSpPr/>
          <p:nvPr/>
        </p:nvSpPr>
        <p:spPr bwMode="auto">
          <a:xfrm rot="10800000">
            <a:off x="5026302" y="5896138"/>
            <a:ext cx="182880" cy="137160"/>
          </a:xfrm>
          <a:prstGeom prst="flowChartDecision">
            <a:avLst/>
          </a:prstGeom>
          <a:solidFill>
            <a:srgbClr val="555A00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58D1C3A-34A3-4B03-AB4A-B2158E67D6FB}"/>
              </a:ext>
            </a:extLst>
          </p:cNvPr>
          <p:cNvSpPr/>
          <p:nvPr/>
        </p:nvSpPr>
        <p:spPr>
          <a:xfrm>
            <a:off x="5175408" y="5837515"/>
            <a:ext cx="8568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US" sz="700" dirty="0">
                <a:solidFill>
                  <a:schemeClr val="accent6">
                    <a:lumMod val="50000"/>
                  </a:schemeClr>
                </a:solidFill>
              </a:rPr>
              <a:t>User Guides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195AE7-3841-4FD6-BA06-2ED842745C9F}"/>
              </a:ext>
            </a:extLst>
          </p:cNvPr>
          <p:cNvGrpSpPr/>
          <p:nvPr/>
        </p:nvGrpSpPr>
        <p:grpSpPr>
          <a:xfrm>
            <a:off x="2419499" y="1902624"/>
            <a:ext cx="8896345" cy="119862"/>
            <a:chOff x="2429973" y="1921720"/>
            <a:chExt cx="8896345" cy="119862"/>
          </a:xfrm>
        </p:grpSpPr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558728F9-AD10-4E74-B56A-0342BDC0F60D}"/>
                </a:ext>
              </a:extLst>
            </p:cNvPr>
            <p:cNvSpPr/>
            <p:nvPr/>
          </p:nvSpPr>
          <p:spPr>
            <a:xfrm rot="10800000" flipV="1">
              <a:off x="2429973" y="1921720"/>
              <a:ext cx="889634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UI/UX Improvements</a:t>
              </a:r>
            </a:p>
          </p:txBody>
        </p:sp>
        <p:sp>
          <p:nvSpPr>
            <p:cNvPr id="93" name="Rounded Rectangle 4">
              <a:extLst>
                <a:ext uri="{FF2B5EF4-FFF2-40B4-BE49-F238E27FC236}">
                  <a16:creationId xmlns:a16="http://schemas.microsoft.com/office/drawing/2014/main" id="{66E36D84-6DBD-478C-8B76-0C14714AF8E0}"/>
                </a:ext>
              </a:extLst>
            </p:cNvPr>
            <p:cNvSpPr/>
            <p:nvPr/>
          </p:nvSpPr>
          <p:spPr>
            <a:xfrm>
              <a:off x="4944897" y="1955407"/>
              <a:ext cx="925922" cy="76746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37" name="Rounded Rectangle 4">
              <a:extLst>
                <a:ext uri="{FF2B5EF4-FFF2-40B4-BE49-F238E27FC236}">
                  <a16:creationId xmlns:a16="http://schemas.microsoft.com/office/drawing/2014/main" id="{AD2FC719-9091-4EBF-8EEA-9D00981E2E0F}"/>
                </a:ext>
              </a:extLst>
            </p:cNvPr>
            <p:cNvSpPr/>
            <p:nvPr/>
          </p:nvSpPr>
          <p:spPr>
            <a:xfrm>
              <a:off x="5870820" y="1950139"/>
              <a:ext cx="592939" cy="9144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38" name="Rounded Rectangle 4">
              <a:extLst>
                <a:ext uri="{FF2B5EF4-FFF2-40B4-BE49-F238E27FC236}">
                  <a16:creationId xmlns:a16="http://schemas.microsoft.com/office/drawing/2014/main" id="{5D81D484-B8F5-4165-9D29-D563B84D91AC}"/>
                </a:ext>
              </a:extLst>
            </p:cNvPr>
            <p:cNvSpPr/>
            <p:nvPr/>
          </p:nvSpPr>
          <p:spPr>
            <a:xfrm>
              <a:off x="6480230" y="1944093"/>
              <a:ext cx="2556859" cy="9746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4711A3-5484-4F9B-B642-0EEB82845365}"/>
              </a:ext>
            </a:extLst>
          </p:cNvPr>
          <p:cNvGrpSpPr/>
          <p:nvPr/>
        </p:nvGrpSpPr>
        <p:grpSpPr>
          <a:xfrm>
            <a:off x="2397029" y="2092998"/>
            <a:ext cx="8896820" cy="104434"/>
            <a:chOff x="2397029" y="2092998"/>
            <a:chExt cx="8896820" cy="104434"/>
          </a:xfrm>
        </p:grpSpPr>
        <p:sp>
          <p:nvSpPr>
            <p:cNvPr id="145" name="Rounded Rectangle 3">
              <a:extLst>
                <a:ext uri="{FF2B5EF4-FFF2-40B4-BE49-F238E27FC236}">
                  <a16:creationId xmlns:a16="http://schemas.microsoft.com/office/drawing/2014/main" id="{BFA64DCE-D635-46FA-A0B0-C102062551A0}"/>
                </a:ext>
              </a:extLst>
            </p:cNvPr>
            <p:cNvSpPr/>
            <p:nvPr/>
          </p:nvSpPr>
          <p:spPr>
            <a:xfrm rot="10800000" flipV="1">
              <a:off x="2397029" y="2092998"/>
              <a:ext cx="8896820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267389"/>
                  </a:solidFill>
                  <a:effectLst/>
                  <a:uLnTx/>
                  <a:uFillTx/>
                  <a:latin typeface="Lato Light" panose="020F0502020204030203" pitchFamily="34" charset="0"/>
                </a:rPr>
                <a:t>Orchestration Services</a:t>
              </a:r>
            </a:p>
          </p:txBody>
        </p:sp>
        <p:sp>
          <p:nvSpPr>
            <p:cNvPr id="146" name="Rounded Rectangle 4">
              <a:extLst>
                <a:ext uri="{FF2B5EF4-FFF2-40B4-BE49-F238E27FC236}">
                  <a16:creationId xmlns:a16="http://schemas.microsoft.com/office/drawing/2014/main" id="{81720BFD-1629-4AB4-857C-D87B382046DE}"/>
                </a:ext>
              </a:extLst>
            </p:cNvPr>
            <p:cNvSpPr/>
            <p:nvPr/>
          </p:nvSpPr>
          <p:spPr>
            <a:xfrm>
              <a:off x="4212311" y="2105279"/>
              <a:ext cx="1046934" cy="87607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47" name="Rounded Rectangle 4">
              <a:extLst>
                <a:ext uri="{FF2B5EF4-FFF2-40B4-BE49-F238E27FC236}">
                  <a16:creationId xmlns:a16="http://schemas.microsoft.com/office/drawing/2014/main" id="{E6BD4977-F562-45B7-AE29-A9132486EA7B}"/>
                </a:ext>
              </a:extLst>
            </p:cNvPr>
            <p:cNvSpPr/>
            <p:nvPr/>
          </p:nvSpPr>
          <p:spPr>
            <a:xfrm>
              <a:off x="5260690" y="2103165"/>
              <a:ext cx="1060252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48" name="Rounded Rectangle 4">
              <a:extLst>
                <a:ext uri="{FF2B5EF4-FFF2-40B4-BE49-F238E27FC236}">
                  <a16:creationId xmlns:a16="http://schemas.microsoft.com/office/drawing/2014/main" id="{130463C3-C666-4606-8708-735A288306C3}"/>
                </a:ext>
              </a:extLst>
            </p:cNvPr>
            <p:cNvSpPr/>
            <p:nvPr/>
          </p:nvSpPr>
          <p:spPr>
            <a:xfrm>
              <a:off x="6320016" y="2105992"/>
              <a:ext cx="3520440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49" name="Rounded Rectangle 4">
            <a:extLst>
              <a:ext uri="{FF2B5EF4-FFF2-40B4-BE49-F238E27FC236}">
                <a16:creationId xmlns:a16="http://schemas.microsoft.com/office/drawing/2014/main" id="{DD8D4F24-D4E5-48D2-B597-C9B8B8131A33}"/>
              </a:ext>
            </a:extLst>
          </p:cNvPr>
          <p:cNvSpPr/>
          <p:nvPr/>
        </p:nvSpPr>
        <p:spPr>
          <a:xfrm>
            <a:off x="1675673" y="6368064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50" name="Rounded Rectangle 4">
            <a:extLst>
              <a:ext uri="{FF2B5EF4-FFF2-40B4-BE49-F238E27FC236}">
                <a16:creationId xmlns:a16="http://schemas.microsoft.com/office/drawing/2014/main" id="{61C0BF71-6007-4EEA-AE3D-7FA1D259BC88}"/>
              </a:ext>
            </a:extLst>
          </p:cNvPr>
          <p:cNvSpPr/>
          <p:nvPr/>
        </p:nvSpPr>
        <p:spPr>
          <a:xfrm>
            <a:off x="1678756" y="6472552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51" name="Rounded Rectangle 4">
            <a:extLst>
              <a:ext uri="{FF2B5EF4-FFF2-40B4-BE49-F238E27FC236}">
                <a16:creationId xmlns:a16="http://schemas.microsoft.com/office/drawing/2014/main" id="{7898CFEB-A0E5-4A1D-B7A2-7D48474E6F5F}"/>
              </a:ext>
            </a:extLst>
          </p:cNvPr>
          <p:cNvSpPr/>
          <p:nvPr/>
        </p:nvSpPr>
        <p:spPr>
          <a:xfrm>
            <a:off x="1675673" y="6572777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FC6A7E-BFD8-4F09-ABAB-B2AB3FDC27BF}"/>
              </a:ext>
            </a:extLst>
          </p:cNvPr>
          <p:cNvGrpSpPr/>
          <p:nvPr/>
        </p:nvGrpSpPr>
        <p:grpSpPr>
          <a:xfrm>
            <a:off x="3148752" y="2341494"/>
            <a:ext cx="6695213" cy="74569"/>
            <a:chOff x="2957322" y="2454975"/>
            <a:chExt cx="6874655" cy="92962"/>
          </a:xfrm>
        </p:grpSpPr>
        <p:sp>
          <p:nvSpPr>
            <p:cNvPr id="99" name="Rounded Rectangle 4">
              <a:extLst>
                <a:ext uri="{FF2B5EF4-FFF2-40B4-BE49-F238E27FC236}">
                  <a16:creationId xmlns:a16="http://schemas.microsoft.com/office/drawing/2014/main" id="{24FFA9E8-2B40-4E99-AC2B-2A3D9434DAD9}"/>
                </a:ext>
              </a:extLst>
            </p:cNvPr>
            <p:cNvSpPr/>
            <p:nvPr/>
          </p:nvSpPr>
          <p:spPr>
            <a:xfrm>
              <a:off x="2957322" y="2454975"/>
              <a:ext cx="1079924" cy="90809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53" name="Rounded Rectangle 4">
              <a:extLst>
                <a:ext uri="{FF2B5EF4-FFF2-40B4-BE49-F238E27FC236}">
                  <a16:creationId xmlns:a16="http://schemas.microsoft.com/office/drawing/2014/main" id="{A4CF1413-8DFD-44E2-98A9-273765F00F03}"/>
                </a:ext>
              </a:extLst>
            </p:cNvPr>
            <p:cNvSpPr/>
            <p:nvPr/>
          </p:nvSpPr>
          <p:spPr>
            <a:xfrm>
              <a:off x="4034681" y="2456497"/>
              <a:ext cx="5797296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CFF5AAE-CD4E-40E3-837D-60BE79C82175}"/>
              </a:ext>
            </a:extLst>
          </p:cNvPr>
          <p:cNvGrpSpPr/>
          <p:nvPr/>
        </p:nvGrpSpPr>
        <p:grpSpPr>
          <a:xfrm>
            <a:off x="2401555" y="1488319"/>
            <a:ext cx="8926653" cy="97866"/>
            <a:chOff x="2365910" y="1915294"/>
            <a:chExt cx="8940745" cy="97866"/>
          </a:xfrm>
        </p:grpSpPr>
        <p:sp>
          <p:nvSpPr>
            <p:cNvPr id="157" name="Rounded Rectangle 3">
              <a:extLst>
                <a:ext uri="{FF2B5EF4-FFF2-40B4-BE49-F238E27FC236}">
                  <a16:creationId xmlns:a16="http://schemas.microsoft.com/office/drawing/2014/main" id="{96F63563-AF71-4CAA-A14A-8C552A62D6E2}"/>
                </a:ext>
              </a:extLst>
            </p:cNvPr>
            <p:cNvSpPr/>
            <p:nvPr/>
          </p:nvSpPr>
          <p:spPr>
            <a:xfrm rot="10800000" flipV="1">
              <a:off x="2365910" y="1921720"/>
              <a:ext cx="894074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 Formalize Onboarding Process 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58" name="Rounded Rectangle 4">
              <a:extLst>
                <a:ext uri="{FF2B5EF4-FFF2-40B4-BE49-F238E27FC236}">
                  <a16:creationId xmlns:a16="http://schemas.microsoft.com/office/drawing/2014/main" id="{E551CFBE-ECFE-4C03-804B-9651CB4AAF20}"/>
                </a:ext>
              </a:extLst>
            </p:cNvPr>
            <p:cNvSpPr/>
            <p:nvPr/>
          </p:nvSpPr>
          <p:spPr>
            <a:xfrm>
              <a:off x="4485831" y="1920904"/>
              <a:ext cx="925922" cy="91440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61" name="Rounded Rectangle 4">
              <a:extLst>
                <a:ext uri="{FF2B5EF4-FFF2-40B4-BE49-F238E27FC236}">
                  <a16:creationId xmlns:a16="http://schemas.microsoft.com/office/drawing/2014/main" id="{8B183245-B2D4-4071-B836-FA985A705126}"/>
                </a:ext>
              </a:extLst>
            </p:cNvPr>
            <p:cNvSpPr/>
            <p:nvPr/>
          </p:nvSpPr>
          <p:spPr>
            <a:xfrm>
              <a:off x="5409629" y="1921151"/>
              <a:ext cx="1060252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62" name="Rounded Rectangle 4">
              <a:extLst>
                <a:ext uri="{FF2B5EF4-FFF2-40B4-BE49-F238E27FC236}">
                  <a16:creationId xmlns:a16="http://schemas.microsoft.com/office/drawing/2014/main" id="{B582CFA0-85F7-4CF9-BC3B-1A200A9EE91E}"/>
                </a:ext>
              </a:extLst>
            </p:cNvPr>
            <p:cNvSpPr/>
            <p:nvPr/>
          </p:nvSpPr>
          <p:spPr>
            <a:xfrm>
              <a:off x="6469880" y="1915294"/>
              <a:ext cx="1941585" cy="9657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68139E8-41CA-4433-A554-69BBF5E89034}"/>
              </a:ext>
            </a:extLst>
          </p:cNvPr>
          <p:cNvGrpSpPr/>
          <p:nvPr/>
        </p:nvGrpSpPr>
        <p:grpSpPr>
          <a:xfrm>
            <a:off x="2415617" y="1667106"/>
            <a:ext cx="8909617" cy="100990"/>
            <a:chOff x="2497733" y="2102931"/>
            <a:chExt cx="8909617" cy="100990"/>
          </a:xfrm>
        </p:grpSpPr>
        <p:sp>
          <p:nvSpPr>
            <p:cNvPr id="168" name="Rounded Rectangle 3">
              <a:extLst>
                <a:ext uri="{FF2B5EF4-FFF2-40B4-BE49-F238E27FC236}">
                  <a16:creationId xmlns:a16="http://schemas.microsoft.com/office/drawing/2014/main" id="{2140EAE8-257F-4586-BE37-249D72519CB9}"/>
                </a:ext>
              </a:extLst>
            </p:cNvPr>
            <p:cNvSpPr/>
            <p:nvPr/>
          </p:nvSpPr>
          <p:spPr>
            <a:xfrm rot="10800000" flipV="1">
              <a:off x="2497733" y="2112481"/>
              <a:ext cx="8909617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Deploy data science use cases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69" name="Rounded Rectangle 4">
              <a:extLst>
                <a:ext uri="{FF2B5EF4-FFF2-40B4-BE49-F238E27FC236}">
                  <a16:creationId xmlns:a16="http://schemas.microsoft.com/office/drawing/2014/main" id="{392B89F2-9A2C-437A-9F50-D427147BEF62}"/>
                </a:ext>
              </a:extLst>
            </p:cNvPr>
            <p:cNvSpPr/>
            <p:nvPr/>
          </p:nvSpPr>
          <p:spPr>
            <a:xfrm>
              <a:off x="5251529" y="2105996"/>
              <a:ext cx="1046934" cy="87607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70" name="Rounded Rectangle 4">
              <a:extLst>
                <a:ext uri="{FF2B5EF4-FFF2-40B4-BE49-F238E27FC236}">
                  <a16:creationId xmlns:a16="http://schemas.microsoft.com/office/drawing/2014/main" id="{6E6D13A0-8F9E-4DAF-A60E-CF9B6C698CCF}"/>
                </a:ext>
              </a:extLst>
            </p:cNvPr>
            <p:cNvSpPr/>
            <p:nvPr/>
          </p:nvSpPr>
          <p:spPr>
            <a:xfrm>
              <a:off x="6292082" y="2104030"/>
              <a:ext cx="1060252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71" name="Rounded Rectangle 4">
              <a:extLst>
                <a:ext uri="{FF2B5EF4-FFF2-40B4-BE49-F238E27FC236}">
                  <a16:creationId xmlns:a16="http://schemas.microsoft.com/office/drawing/2014/main" id="{D3B3CC91-64F9-4AD2-A318-9E607BFC7D69}"/>
                </a:ext>
              </a:extLst>
            </p:cNvPr>
            <p:cNvSpPr/>
            <p:nvPr/>
          </p:nvSpPr>
          <p:spPr>
            <a:xfrm>
              <a:off x="7352334" y="2102931"/>
              <a:ext cx="1195273" cy="9132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72" name="Flowchart: Decision 171">
            <a:extLst>
              <a:ext uri="{FF2B5EF4-FFF2-40B4-BE49-F238E27FC236}">
                <a16:creationId xmlns:a16="http://schemas.microsoft.com/office/drawing/2014/main" id="{1A621B65-9370-4F61-9688-BF5C41036739}"/>
              </a:ext>
            </a:extLst>
          </p:cNvPr>
          <p:cNvSpPr/>
          <p:nvPr/>
        </p:nvSpPr>
        <p:spPr bwMode="auto">
          <a:xfrm rot="10800000">
            <a:off x="6493682" y="4056925"/>
            <a:ext cx="182880" cy="137160"/>
          </a:xfrm>
          <a:prstGeom prst="flowChartDecision">
            <a:avLst/>
          </a:pr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29D3A1C-B943-4B23-A3B8-A45EBFF33C59}"/>
              </a:ext>
            </a:extLst>
          </p:cNvPr>
          <p:cNvSpPr txBox="1"/>
          <p:nvPr/>
        </p:nvSpPr>
        <p:spPr>
          <a:xfrm>
            <a:off x="6642361" y="4032060"/>
            <a:ext cx="925841" cy="269441"/>
          </a:xfrm>
          <a:prstGeom prst="rect">
            <a:avLst/>
          </a:prstGeom>
          <a:noFill/>
        </p:spPr>
        <p:txBody>
          <a:bodyPr wrap="square" rtlCol="0">
            <a:normAutofit fontScale="32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Automated service catalog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2CB47BE-32EB-4089-9EAF-C342ECF9B4A4}"/>
              </a:ext>
            </a:extLst>
          </p:cNvPr>
          <p:cNvGrpSpPr/>
          <p:nvPr/>
        </p:nvGrpSpPr>
        <p:grpSpPr>
          <a:xfrm>
            <a:off x="2401551" y="2950071"/>
            <a:ext cx="8961681" cy="91440"/>
            <a:chOff x="2330825" y="1917267"/>
            <a:chExt cx="8975828" cy="91440"/>
          </a:xfrm>
        </p:grpSpPr>
        <p:sp>
          <p:nvSpPr>
            <p:cNvPr id="177" name="Rounded Rectangle 3">
              <a:extLst>
                <a:ext uri="{FF2B5EF4-FFF2-40B4-BE49-F238E27FC236}">
                  <a16:creationId xmlns:a16="http://schemas.microsoft.com/office/drawing/2014/main" id="{571040D4-8C00-4CE4-9573-09FD5336D182}"/>
                </a:ext>
              </a:extLst>
            </p:cNvPr>
            <p:cNvSpPr/>
            <p:nvPr/>
          </p:nvSpPr>
          <p:spPr>
            <a:xfrm rot="10800000" flipV="1">
              <a:off x="2330825" y="1921721"/>
              <a:ext cx="8975828" cy="86452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Repository/Management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79" name="Rounded Rectangle 4">
              <a:extLst>
                <a:ext uri="{FF2B5EF4-FFF2-40B4-BE49-F238E27FC236}">
                  <a16:creationId xmlns:a16="http://schemas.microsoft.com/office/drawing/2014/main" id="{550BD00E-C66B-427A-9D3E-F4B010BB3BA3}"/>
                </a:ext>
              </a:extLst>
            </p:cNvPr>
            <p:cNvSpPr/>
            <p:nvPr/>
          </p:nvSpPr>
          <p:spPr>
            <a:xfrm>
              <a:off x="3892405" y="1917267"/>
              <a:ext cx="4579218" cy="91440"/>
            </a:xfrm>
            <a:prstGeom prst="roundRect">
              <a:avLst>
                <a:gd name="adj" fmla="val 50000"/>
              </a:avLst>
            </a:pr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B0B9148-ADF8-4290-BE88-7743D54D9E9E}"/>
              </a:ext>
            </a:extLst>
          </p:cNvPr>
          <p:cNvGrpSpPr/>
          <p:nvPr/>
        </p:nvGrpSpPr>
        <p:grpSpPr>
          <a:xfrm>
            <a:off x="2386167" y="3137577"/>
            <a:ext cx="8923683" cy="93214"/>
            <a:chOff x="4471363" y="1921871"/>
            <a:chExt cx="8937770" cy="93214"/>
          </a:xfrm>
        </p:grpSpPr>
        <p:sp>
          <p:nvSpPr>
            <p:cNvPr id="182" name="Rounded Rectangle 3">
              <a:extLst>
                <a:ext uri="{FF2B5EF4-FFF2-40B4-BE49-F238E27FC236}">
                  <a16:creationId xmlns:a16="http://schemas.microsoft.com/office/drawing/2014/main" id="{8413E6E5-DAAD-40F3-AD2E-3689511A30A6}"/>
                </a:ext>
              </a:extLst>
            </p:cNvPr>
            <p:cNvSpPr/>
            <p:nvPr/>
          </p:nvSpPr>
          <p:spPr>
            <a:xfrm rot="10800000" flipV="1">
              <a:off x="4471363" y="1921871"/>
              <a:ext cx="8937770" cy="93214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Training and Serving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85" name="Rounded Rectangle 4">
              <a:extLst>
                <a:ext uri="{FF2B5EF4-FFF2-40B4-BE49-F238E27FC236}">
                  <a16:creationId xmlns:a16="http://schemas.microsoft.com/office/drawing/2014/main" id="{071603C8-9289-4B5E-B7CA-F8C0335ACD09}"/>
                </a:ext>
              </a:extLst>
            </p:cNvPr>
            <p:cNvSpPr/>
            <p:nvPr/>
          </p:nvSpPr>
          <p:spPr>
            <a:xfrm>
              <a:off x="5982107" y="1931770"/>
              <a:ext cx="3818809" cy="79399"/>
            </a:xfrm>
            <a:prstGeom prst="roundRect">
              <a:avLst>
                <a:gd name="adj" fmla="val 50000"/>
              </a:avLst>
            </a:pr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08B3-1F9B-4336-BEF3-3C4EAB4A0007}"/>
              </a:ext>
            </a:extLst>
          </p:cNvPr>
          <p:cNvCxnSpPr/>
          <p:nvPr/>
        </p:nvCxnSpPr>
        <p:spPr bwMode="auto">
          <a:xfrm>
            <a:off x="10154629" y="2256007"/>
            <a:ext cx="989289" cy="0"/>
          </a:xfrm>
          <a:prstGeom prst="line">
            <a:avLst/>
          </a:prstGeom>
          <a:solidFill>
            <a:schemeClr val="accent2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7A96825-6A47-49E1-A062-4FAC0A9D5A36}"/>
              </a:ext>
            </a:extLst>
          </p:cNvPr>
          <p:cNvGrpSpPr/>
          <p:nvPr/>
        </p:nvGrpSpPr>
        <p:grpSpPr>
          <a:xfrm>
            <a:off x="2392402" y="3545460"/>
            <a:ext cx="8926653" cy="92729"/>
            <a:chOff x="2365910" y="1920431"/>
            <a:chExt cx="8940745" cy="92729"/>
          </a:xfrm>
        </p:grpSpPr>
        <p:sp>
          <p:nvSpPr>
            <p:cNvPr id="195" name="Rounded Rectangle 3">
              <a:extLst>
                <a:ext uri="{FF2B5EF4-FFF2-40B4-BE49-F238E27FC236}">
                  <a16:creationId xmlns:a16="http://schemas.microsoft.com/office/drawing/2014/main" id="{F75F237D-B18D-4CDD-8A19-BAF04B18E859}"/>
                </a:ext>
              </a:extLst>
            </p:cNvPr>
            <p:cNvSpPr/>
            <p:nvPr/>
          </p:nvSpPr>
          <p:spPr>
            <a:xfrm rot="10800000" flipV="1">
              <a:off x="2365910" y="1921720"/>
              <a:ext cx="894074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CI- CD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96" name="Rounded Rectangle 4">
              <a:extLst>
                <a:ext uri="{FF2B5EF4-FFF2-40B4-BE49-F238E27FC236}">
                  <a16:creationId xmlns:a16="http://schemas.microsoft.com/office/drawing/2014/main" id="{0157EA6A-E537-4B15-9457-54CC9B209262}"/>
                </a:ext>
              </a:extLst>
            </p:cNvPr>
            <p:cNvSpPr/>
            <p:nvPr/>
          </p:nvSpPr>
          <p:spPr>
            <a:xfrm>
              <a:off x="3713742" y="1920433"/>
              <a:ext cx="925922" cy="91440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97" name="Rounded Rectangle 4">
              <a:extLst>
                <a:ext uri="{FF2B5EF4-FFF2-40B4-BE49-F238E27FC236}">
                  <a16:creationId xmlns:a16="http://schemas.microsoft.com/office/drawing/2014/main" id="{2FFAF4E9-E89D-4364-9F43-D574A31A62F6}"/>
                </a:ext>
              </a:extLst>
            </p:cNvPr>
            <p:cNvSpPr/>
            <p:nvPr/>
          </p:nvSpPr>
          <p:spPr>
            <a:xfrm>
              <a:off x="4639053" y="1920431"/>
              <a:ext cx="1060252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98" name="Rounded Rectangle 4">
              <a:extLst>
                <a:ext uri="{FF2B5EF4-FFF2-40B4-BE49-F238E27FC236}">
                  <a16:creationId xmlns:a16="http://schemas.microsoft.com/office/drawing/2014/main" id="{7394FA2D-F484-43F2-B455-FBAB0DE4F8AE}"/>
                </a:ext>
              </a:extLst>
            </p:cNvPr>
            <p:cNvSpPr/>
            <p:nvPr/>
          </p:nvSpPr>
          <p:spPr>
            <a:xfrm>
              <a:off x="5693031" y="1920433"/>
              <a:ext cx="4121296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99" name="Rounded Rectangle 4">
            <a:extLst>
              <a:ext uri="{FF2B5EF4-FFF2-40B4-BE49-F238E27FC236}">
                <a16:creationId xmlns:a16="http://schemas.microsoft.com/office/drawing/2014/main" id="{2C6237BA-0B3E-4F4F-8510-2541EBC12E60}"/>
              </a:ext>
            </a:extLst>
          </p:cNvPr>
          <p:cNvSpPr/>
          <p:nvPr/>
        </p:nvSpPr>
        <p:spPr>
          <a:xfrm>
            <a:off x="5265595" y="2696934"/>
            <a:ext cx="4572001" cy="91440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01" name="Rounded Rectangle 3">
            <a:extLst>
              <a:ext uri="{FF2B5EF4-FFF2-40B4-BE49-F238E27FC236}">
                <a16:creationId xmlns:a16="http://schemas.microsoft.com/office/drawing/2014/main" id="{2E9AF0FC-0F06-445A-B240-3E062C09A257}"/>
              </a:ext>
            </a:extLst>
          </p:cNvPr>
          <p:cNvSpPr/>
          <p:nvPr/>
        </p:nvSpPr>
        <p:spPr>
          <a:xfrm rot="10800000" flipV="1">
            <a:off x="2392402" y="3825342"/>
            <a:ext cx="8926653" cy="91440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rPr>
              <a:t>Scalability</a:t>
            </a:r>
            <a:r>
              <a:rPr lang="en-US" sz="700" kern="0" dirty="0">
                <a:solidFill>
                  <a:srgbClr val="267389"/>
                </a:solidFill>
                <a:latin typeface="Lato Light" panose="020F0502020204030203" pitchFamily="34" charset="0"/>
              </a:rPr>
              <a:t> and Security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rPr>
              <a:t>Releases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6AC5D2E-8C62-447F-88E8-0C627554DF40}"/>
              </a:ext>
            </a:extLst>
          </p:cNvPr>
          <p:cNvGrpSpPr/>
          <p:nvPr/>
        </p:nvGrpSpPr>
        <p:grpSpPr>
          <a:xfrm>
            <a:off x="2392402" y="3681888"/>
            <a:ext cx="8926653" cy="101732"/>
            <a:chOff x="2365910" y="1911428"/>
            <a:chExt cx="8940745" cy="101732"/>
          </a:xfrm>
        </p:grpSpPr>
        <p:sp>
          <p:nvSpPr>
            <p:cNvPr id="206" name="Rounded Rectangle 3">
              <a:extLst>
                <a:ext uri="{FF2B5EF4-FFF2-40B4-BE49-F238E27FC236}">
                  <a16:creationId xmlns:a16="http://schemas.microsoft.com/office/drawing/2014/main" id="{8AD0B755-F9CF-4F47-B268-BDBBB55A306A}"/>
                </a:ext>
              </a:extLst>
            </p:cNvPr>
            <p:cNvSpPr/>
            <p:nvPr/>
          </p:nvSpPr>
          <p:spPr>
            <a:xfrm rot="10800000" flipV="1">
              <a:off x="2365910" y="1921720"/>
              <a:ext cx="894074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Alerting and Monitoring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207" name="Rounded Rectangle 4">
              <a:extLst>
                <a:ext uri="{FF2B5EF4-FFF2-40B4-BE49-F238E27FC236}">
                  <a16:creationId xmlns:a16="http://schemas.microsoft.com/office/drawing/2014/main" id="{FB1799F3-EB6D-4930-8DF9-392FCA1595AD}"/>
                </a:ext>
              </a:extLst>
            </p:cNvPr>
            <p:cNvSpPr/>
            <p:nvPr/>
          </p:nvSpPr>
          <p:spPr>
            <a:xfrm>
              <a:off x="4277136" y="1911428"/>
              <a:ext cx="925922" cy="91440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08" name="Rounded Rectangle 4">
              <a:extLst>
                <a:ext uri="{FF2B5EF4-FFF2-40B4-BE49-F238E27FC236}">
                  <a16:creationId xmlns:a16="http://schemas.microsoft.com/office/drawing/2014/main" id="{D9AF0489-6437-4737-9F95-727899922FCC}"/>
                </a:ext>
              </a:extLst>
            </p:cNvPr>
            <p:cNvSpPr/>
            <p:nvPr/>
          </p:nvSpPr>
          <p:spPr>
            <a:xfrm>
              <a:off x="5199603" y="1911428"/>
              <a:ext cx="1060252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09" name="Rounded Rectangle 4">
              <a:extLst>
                <a:ext uri="{FF2B5EF4-FFF2-40B4-BE49-F238E27FC236}">
                  <a16:creationId xmlns:a16="http://schemas.microsoft.com/office/drawing/2014/main" id="{99EFEC0F-858C-44F3-8B33-BEECD6A456C1}"/>
                </a:ext>
              </a:extLst>
            </p:cNvPr>
            <p:cNvSpPr/>
            <p:nvPr/>
          </p:nvSpPr>
          <p:spPr>
            <a:xfrm>
              <a:off x="6256985" y="1912602"/>
              <a:ext cx="3571790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14" name="Oval 213">
            <a:extLst>
              <a:ext uri="{FF2B5EF4-FFF2-40B4-BE49-F238E27FC236}">
                <a16:creationId xmlns:a16="http://schemas.microsoft.com/office/drawing/2014/main" id="{58939CF8-F4C2-40F7-B3F9-9CF2A227A0B1}"/>
              </a:ext>
            </a:extLst>
          </p:cNvPr>
          <p:cNvSpPr/>
          <p:nvPr/>
        </p:nvSpPr>
        <p:spPr>
          <a:xfrm>
            <a:off x="4260383" y="2953789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82AEEDE2-E95A-498C-AB73-55CE874BF820}"/>
              </a:ext>
            </a:extLst>
          </p:cNvPr>
          <p:cNvSpPr/>
          <p:nvPr/>
        </p:nvSpPr>
        <p:spPr>
          <a:xfrm>
            <a:off x="4695404" y="2947723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99870E38-0152-4F1C-9F06-9F3D6E106BA7}"/>
              </a:ext>
            </a:extLst>
          </p:cNvPr>
          <p:cNvSpPr/>
          <p:nvPr/>
        </p:nvSpPr>
        <p:spPr>
          <a:xfrm>
            <a:off x="5145567" y="2951535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7971F6F-D673-48D8-9023-EC8E6F5478D6}"/>
              </a:ext>
            </a:extLst>
          </p:cNvPr>
          <p:cNvSpPr/>
          <p:nvPr/>
        </p:nvSpPr>
        <p:spPr>
          <a:xfrm>
            <a:off x="5827569" y="2954074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3F9B8A-4964-4D25-825A-CAE973FFCB6E}"/>
              </a:ext>
            </a:extLst>
          </p:cNvPr>
          <p:cNvSpPr/>
          <p:nvPr/>
        </p:nvSpPr>
        <p:spPr>
          <a:xfrm>
            <a:off x="6262590" y="2948008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1482EFBF-36A7-45E3-8C63-AEAA59E3093E}"/>
              </a:ext>
            </a:extLst>
          </p:cNvPr>
          <p:cNvSpPr/>
          <p:nvPr/>
        </p:nvSpPr>
        <p:spPr>
          <a:xfrm>
            <a:off x="6712753" y="2951820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5878F897-E295-448C-86DD-25DA15444463}"/>
              </a:ext>
            </a:extLst>
          </p:cNvPr>
          <p:cNvSpPr/>
          <p:nvPr/>
        </p:nvSpPr>
        <p:spPr>
          <a:xfrm>
            <a:off x="5193911" y="3141566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5D81EB1-FAB9-4B42-B22B-EB887EB4623F}"/>
              </a:ext>
            </a:extLst>
          </p:cNvPr>
          <p:cNvSpPr/>
          <p:nvPr/>
        </p:nvSpPr>
        <p:spPr>
          <a:xfrm>
            <a:off x="4502852" y="3138891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5E7E5FC0-B00D-44BA-B536-6955283BA726}"/>
              </a:ext>
            </a:extLst>
          </p:cNvPr>
          <p:cNvSpPr/>
          <p:nvPr/>
        </p:nvSpPr>
        <p:spPr>
          <a:xfrm>
            <a:off x="6012160" y="3132889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77E38CCF-3496-4DF7-A93F-DD79E7F545A8}"/>
              </a:ext>
            </a:extLst>
          </p:cNvPr>
          <p:cNvSpPr/>
          <p:nvPr/>
        </p:nvSpPr>
        <p:spPr>
          <a:xfrm>
            <a:off x="7301604" y="2947387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1CC364F1-8779-4B41-8831-6A72C99C7C01}"/>
              </a:ext>
            </a:extLst>
          </p:cNvPr>
          <p:cNvSpPr/>
          <p:nvPr/>
        </p:nvSpPr>
        <p:spPr>
          <a:xfrm>
            <a:off x="7736625" y="2941321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E66696D3-9366-4118-BBE9-C77232CF86E2}"/>
              </a:ext>
            </a:extLst>
          </p:cNvPr>
          <p:cNvSpPr/>
          <p:nvPr/>
        </p:nvSpPr>
        <p:spPr>
          <a:xfrm>
            <a:off x="8186788" y="2945133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A7E27B44-30BC-42E6-B353-4CCFAC22BC25}"/>
              </a:ext>
            </a:extLst>
          </p:cNvPr>
          <p:cNvSpPr/>
          <p:nvPr/>
        </p:nvSpPr>
        <p:spPr>
          <a:xfrm>
            <a:off x="6624280" y="3141566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1DF7717-0CFE-44C3-8273-D01D5F0D64FB}"/>
              </a:ext>
            </a:extLst>
          </p:cNvPr>
          <p:cNvSpPr/>
          <p:nvPr/>
        </p:nvSpPr>
        <p:spPr>
          <a:xfrm>
            <a:off x="7479323" y="3141566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9" name="Rounded Rectangle 3">
            <a:extLst>
              <a:ext uri="{FF2B5EF4-FFF2-40B4-BE49-F238E27FC236}">
                <a16:creationId xmlns:a16="http://schemas.microsoft.com/office/drawing/2014/main" id="{5EB784D0-0FE1-4E1C-873F-9967057952BD}"/>
              </a:ext>
            </a:extLst>
          </p:cNvPr>
          <p:cNvSpPr/>
          <p:nvPr/>
        </p:nvSpPr>
        <p:spPr>
          <a:xfrm rot="10800000" flipV="1">
            <a:off x="2401551" y="3318490"/>
            <a:ext cx="8923683" cy="93214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rgbClr val="267389"/>
                </a:solidFill>
                <a:latin typeface="Lato Light" panose="020F0502020204030203" pitchFamily="34" charset="0"/>
              </a:rPr>
              <a:t>Lifecycle and Pipelines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267389"/>
              </a:solidFill>
              <a:effectLst/>
              <a:uLnTx/>
              <a:uFillTx/>
              <a:latin typeface="Lato Light" panose="020F0502020204030203" pitchFamily="34" charset="0"/>
            </a:endParaRPr>
          </a:p>
        </p:txBody>
      </p:sp>
      <p:sp>
        <p:nvSpPr>
          <p:cNvPr id="231" name="Flowchart: Decision 230">
            <a:extLst>
              <a:ext uri="{FF2B5EF4-FFF2-40B4-BE49-F238E27FC236}">
                <a16:creationId xmlns:a16="http://schemas.microsoft.com/office/drawing/2014/main" id="{EC9EDA75-661B-440E-BCD4-1E3564EC6C31}"/>
              </a:ext>
            </a:extLst>
          </p:cNvPr>
          <p:cNvSpPr/>
          <p:nvPr/>
        </p:nvSpPr>
        <p:spPr bwMode="auto">
          <a:xfrm rot="10800000">
            <a:off x="4835227" y="3296703"/>
            <a:ext cx="182880" cy="137160"/>
          </a:xfrm>
          <a:prstGeom prst="flowChartDecision">
            <a:avLst/>
          </a:prstGeom>
          <a:solidFill>
            <a:srgbClr val="267389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2" name="Flowchart: Decision 231">
            <a:extLst>
              <a:ext uri="{FF2B5EF4-FFF2-40B4-BE49-F238E27FC236}">
                <a16:creationId xmlns:a16="http://schemas.microsoft.com/office/drawing/2014/main" id="{E3D5B3B1-ADE7-4842-964D-8143F3551DB3}"/>
              </a:ext>
            </a:extLst>
          </p:cNvPr>
          <p:cNvSpPr/>
          <p:nvPr/>
        </p:nvSpPr>
        <p:spPr bwMode="auto">
          <a:xfrm rot="10800000">
            <a:off x="6338288" y="3295586"/>
            <a:ext cx="182880" cy="137160"/>
          </a:xfrm>
          <a:prstGeom prst="flowChartDecision">
            <a:avLst/>
          </a:prstGeom>
          <a:solidFill>
            <a:srgbClr val="267389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5" name="Rounded Rectangle 4">
            <a:extLst>
              <a:ext uri="{FF2B5EF4-FFF2-40B4-BE49-F238E27FC236}">
                <a16:creationId xmlns:a16="http://schemas.microsoft.com/office/drawing/2014/main" id="{42F00CE5-BE4A-4D20-9B5D-9F5075A665F5}"/>
              </a:ext>
            </a:extLst>
          </p:cNvPr>
          <p:cNvSpPr/>
          <p:nvPr/>
        </p:nvSpPr>
        <p:spPr>
          <a:xfrm>
            <a:off x="1675673" y="6677041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676051C-3555-4443-B1CD-3609A0BDB19E}"/>
              </a:ext>
            </a:extLst>
          </p:cNvPr>
          <p:cNvSpPr/>
          <p:nvPr/>
        </p:nvSpPr>
        <p:spPr>
          <a:xfrm>
            <a:off x="4735653" y="3822961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64E0178-4120-4BE6-9A21-D8B9AC6058A9}"/>
              </a:ext>
            </a:extLst>
          </p:cNvPr>
          <p:cNvSpPr/>
          <p:nvPr/>
        </p:nvSpPr>
        <p:spPr>
          <a:xfrm>
            <a:off x="6205410" y="3825230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A0DBB7F0-2E34-4838-9EF0-94A9A3A14633}"/>
              </a:ext>
            </a:extLst>
          </p:cNvPr>
          <p:cNvSpPr/>
          <p:nvPr/>
        </p:nvSpPr>
        <p:spPr>
          <a:xfrm>
            <a:off x="7827554" y="3822369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F3CB3957-EA70-473B-B927-E81E57AE16E5}"/>
              </a:ext>
            </a:extLst>
          </p:cNvPr>
          <p:cNvSpPr/>
          <p:nvPr/>
        </p:nvSpPr>
        <p:spPr>
          <a:xfrm>
            <a:off x="9513831" y="3815839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37BB69F-EA04-43E7-A6BB-D5717DCDBD6B}"/>
              </a:ext>
            </a:extLst>
          </p:cNvPr>
          <p:cNvSpPr txBox="1"/>
          <p:nvPr/>
        </p:nvSpPr>
        <p:spPr>
          <a:xfrm>
            <a:off x="8892612" y="1127570"/>
            <a:ext cx="627343" cy="2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600" dirty="0">
                <a:solidFill>
                  <a:schemeClr val="bg1"/>
                </a:solidFill>
              </a:rPr>
              <a:t>Quarterly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42587AAA-C552-41EE-B1DA-3EF1FFD4C4C6}"/>
              </a:ext>
            </a:extLst>
          </p:cNvPr>
          <p:cNvGrpSpPr/>
          <p:nvPr/>
        </p:nvGrpSpPr>
        <p:grpSpPr>
          <a:xfrm>
            <a:off x="2389584" y="4807475"/>
            <a:ext cx="8961681" cy="98127"/>
            <a:chOff x="1906236" y="4642814"/>
            <a:chExt cx="8961681" cy="98127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82C17458-7BF4-4E44-BEBA-E59E1105F328}"/>
                </a:ext>
              </a:extLst>
            </p:cNvPr>
            <p:cNvGrpSpPr/>
            <p:nvPr/>
          </p:nvGrpSpPr>
          <p:grpSpPr>
            <a:xfrm>
              <a:off x="1906236" y="4644583"/>
              <a:ext cx="8961681" cy="95336"/>
              <a:chOff x="1844597" y="1913148"/>
              <a:chExt cx="8975828" cy="95336"/>
            </a:xfrm>
          </p:grpSpPr>
          <p:sp>
            <p:nvSpPr>
              <p:cNvPr id="270" name="Rounded Rectangle 3">
                <a:extLst>
                  <a:ext uri="{FF2B5EF4-FFF2-40B4-BE49-F238E27FC236}">
                    <a16:creationId xmlns:a16="http://schemas.microsoft.com/office/drawing/2014/main" id="{F4CE5A05-23CE-4E41-AE3D-7FA652626B3F}"/>
                  </a:ext>
                </a:extLst>
              </p:cNvPr>
              <p:cNvSpPr/>
              <p:nvPr/>
            </p:nvSpPr>
            <p:spPr>
              <a:xfrm rot="10800000" flipV="1">
                <a:off x="1844597" y="1922032"/>
                <a:ext cx="8975828" cy="86452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kern="0" dirty="0">
                    <a:solidFill>
                      <a:schemeClr val="accent3">
                        <a:lumMod val="50000"/>
                      </a:schemeClr>
                    </a:solidFill>
                    <a:latin typeface="Lato Light" panose="020F0502020204030203" pitchFamily="34" charset="0"/>
                  </a:rPr>
                  <a:t>Expert Speaker</a:t>
                </a: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271" name="Rounded Rectangle 4">
                <a:extLst>
                  <a:ext uri="{FF2B5EF4-FFF2-40B4-BE49-F238E27FC236}">
                    <a16:creationId xmlns:a16="http://schemas.microsoft.com/office/drawing/2014/main" id="{51DD19DA-A541-47BE-AAA7-5290DBB2578F}"/>
                  </a:ext>
                </a:extLst>
              </p:cNvPr>
              <p:cNvSpPr/>
              <p:nvPr/>
            </p:nvSpPr>
            <p:spPr>
              <a:xfrm>
                <a:off x="3969294" y="1913148"/>
                <a:ext cx="5307627" cy="76079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ABA151C0-64D1-468F-B348-B9ED077AF025}"/>
                </a:ext>
              </a:extLst>
            </p:cNvPr>
            <p:cNvSpPr/>
            <p:nvPr/>
          </p:nvSpPr>
          <p:spPr>
            <a:xfrm>
              <a:off x="6132601" y="4649216"/>
              <a:ext cx="91440" cy="914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7208438-9C37-4322-8E31-CD3F8663C2F6}"/>
                </a:ext>
              </a:extLst>
            </p:cNvPr>
            <p:cNvSpPr/>
            <p:nvPr/>
          </p:nvSpPr>
          <p:spPr>
            <a:xfrm>
              <a:off x="7699787" y="4649501"/>
              <a:ext cx="91440" cy="914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A546DA9-647F-4145-868F-4D15F3EF1203}"/>
                </a:ext>
              </a:extLst>
            </p:cNvPr>
            <p:cNvSpPr/>
            <p:nvPr/>
          </p:nvSpPr>
          <p:spPr>
            <a:xfrm>
              <a:off x="9173822" y="4642814"/>
              <a:ext cx="91440" cy="914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19B2E29-97C0-4FAF-84EB-C1B1F41D8DA6}"/>
                </a:ext>
              </a:extLst>
            </p:cNvPr>
            <p:cNvSpPr/>
            <p:nvPr/>
          </p:nvSpPr>
          <p:spPr>
            <a:xfrm>
              <a:off x="4647783" y="4645646"/>
              <a:ext cx="91440" cy="914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700DFE7C-16AD-4BBA-876F-6DFA0D149268}"/>
              </a:ext>
            </a:extLst>
          </p:cNvPr>
          <p:cNvGrpSpPr/>
          <p:nvPr/>
        </p:nvGrpSpPr>
        <p:grpSpPr>
          <a:xfrm>
            <a:off x="2391697" y="4648408"/>
            <a:ext cx="8951264" cy="101950"/>
            <a:chOff x="2341260" y="1911210"/>
            <a:chExt cx="8965395" cy="101950"/>
          </a:xfrm>
        </p:grpSpPr>
        <p:sp>
          <p:nvSpPr>
            <p:cNvPr id="273" name="Rounded Rectangle 3">
              <a:extLst>
                <a:ext uri="{FF2B5EF4-FFF2-40B4-BE49-F238E27FC236}">
                  <a16:creationId xmlns:a16="http://schemas.microsoft.com/office/drawing/2014/main" id="{928304BE-34A2-4309-B6C5-33DE4D8FAB28}"/>
                </a:ext>
              </a:extLst>
            </p:cNvPr>
            <p:cNvSpPr/>
            <p:nvPr/>
          </p:nvSpPr>
          <p:spPr>
            <a:xfrm rot="10800000" flipV="1">
              <a:off x="2341260" y="1921720"/>
              <a:ext cx="896539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chemeClr val="accent3">
                      <a:lumMod val="50000"/>
                    </a:schemeClr>
                  </a:solidFill>
                  <a:latin typeface="Lato Light" panose="020F0502020204030203" pitchFamily="34" charset="0"/>
                </a:rPr>
                <a:t>Community Launch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274" name="Rounded Rectangle 4">
              <a:extLst>
                <a:ext uri="{FF2B5EF4-FFF2-40B4-BE49-F238E27FC236}">
                  <a16:creationId xmlns:a16="http://schemas.microsoft.com/office/drawing/2014/main" id="{7A5ABB5A-8396-4EB2-B8BA-BB66D2AD8EA6}"/>
                </a:ext>
              </a:extLst>
            </p:cNvPr>
            <p:cNvSpPr/>
            <p:nvPr/>
          </p:nvSpPr>
          <p:spPr>
            <a:xfrm>
              <a:off x="4322586" y="1914691"/>
              <a:ext cx="722613" cy="9144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75" name="Rounded Rectangle 4">
              <a:extLst>
                <a:ext uri="{FF2B5EF4-FFF2-40B4-BE49-F238E27FC236}">
                  <a16:creationId xmlns:a16="http://schemas.microsoft.com/office/drawing/2014/main" id="{79209FE5-61A8-450A-B311-DC4D75578085}"/>
                </a:ext>
              </a:extLst>
            </p:cNvPr>
            <p:cNvSpPr/>
            <p:nvPr/>
          </p:nvSpPr>
          <p:spPr>
            <a:xfrm>
              <a:off x="5047265" y="1915433"/>
              <a:ext cx="749941" cy="9144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76" name="Rounded Rectangle 4">
              <a:extLst>
                <a:ext uri="{FF2B5EF4-FFF2-40B4-BE49-F238E27FC236}">
                  <a16:creationId xmlns:a16="http://schemas.microsoft.com/office/drawing/2014/main" id="{AFED6E43-0B25-45DE-9CB3-CAC9F2921C42}"/>
                </a:ext>
              </a:extLst>
            </p:cNvPr>
            <p:cNvSpPr/>
            <p:nvPr/>
          </p:nvSpPr>
          <p:spPr>
            <a:xfrm>
              <a:off x="5795250" y="1911210"/>
              <a:ext cx="4003663" cy="9016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A769F37-846A-4F82-9A36-3B28BDE5D1FF}"/>
              </a:ext>
            </a:extLst>
          </p:cNvPr>
          <p:cNvGrpSpPr/>
          <p:nvPr/>
        </p:nvGrpSpPr>
        <p:grpSpPr>
          <a:xfrm>
            <a:off x="8145829" y="5058347"/>
            <a:ext cx="1739314" cy="269441"/>
            <a:chOff x="8145829" y="5058347"/>
            <a:chExt cx="1739314" cy="269441"/>
          </a:xfrm>
        </p:grpSpPr>
        <p:sp>
          <p:nvSpPr>
            <p:cNvPr id="285" name="Flowchart: Decision 284">
              <a:extLst>
                <a:ext uri="{FF2B5EF4-FFF2-40B4-BE49-F238E27FC236}">
                  <a16:creationId xmlns:a16="http://schemas.microsoft.com/office/drawing/2014/main" id="{B2D7C1A2-9255-4DEF-9F42-9572549BA85A}"/>
                </a:ext>
              </a:extLst>
            </p:cNvPr>
            <p:cNvSpPr/>
            <p:nvPr/>
          </p:nvSpPr>
          <p:spPr bwMode="auto">
            <a:xfrm rot="10800000">
              <a:off x="8412383" y="5095572"/>
              <a:ext cx="182880" cy="137160"/>
            </a:xfrm>
            <a:prstGeom prst="flowChartDecision">
              <a:avLst/>
            </a:prstGeom>
            <a:solidFill>
              <a:schemeClr val="accent3">
                <a:lumMod val="50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9D94E64D-4AC7-4BC2-9794-6089B82D6471}"/>
                </a:ext>
              </a:extLst>
            </p:cNvPr>
            <p:cNvSpPr txBox="1"/>
            <p:nvPr/>
          </p:nvSpPr>
          <p:spPr>
            <a:xfrm>
              <a:off x="8145829" y="5058347"/>
              <a:ext cx="1739314" cy="26944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700" dirty="0">
                  <a:solidFill>
                    <a:schemeClr val="accent3">
                      <a:lumMod val="50000"/>
                    </a:schemeClr>
                  </a:solidFill>
                </a:rPr>
                <a:t>Mentorship Program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46810F5-2ECC-495F-BFAC-1085E8CBB9A5}"/>
              </a:ext>
            </a:extLst>
          </p:cNvPr>
          <p:cNvGrpSpPr/>
          <p:nvPr/>
        </p:nvGrpSpPr>
        <p:grpSpPr>
          <a:xfrm>
            <a:off x="6234262" y="5089629"/>
            <a:ext cx="1739314" cy="269441"/>
            <a:chOff x="8096650" y="5068342"/>
            <a:chExt cx="1739314" cy="269441"/>
          </a:xfrm>
        </p:grpSpPr>
        <p:sp>
          <p:nvSpPr>
            <p:cNvPr id="288" name="Flowchart: Decision 287">
              <a:extLst>
                <a:ext uri="{FF2B5EF4-FFF2-40B4-BE49-F238E27FC236}">
                  <a16:creationId xmlns:a16="http://schemas.microsoft.com/office/drawing/2014/main" id="{199BDB23-6CDA-49C4-9FE6-3BDC37B98A91}"/>
                </a:ext>
              </a:extLst>
            </p:cNvPr>
            <p:cNvSpPr/>
            <p:nvPr/>
          </p:nvSpPr>
          <p:spPr bwMode="auto">
            <a:xfrm rot="10800000">
              <a:off x="8412383" y="5095572"/>
              <a:ext cx="182880" cy="137160"/>
            </a:xfrm>
            <a:prstGeom prst="flowChartDecision">
              <a:avLst/>
            </a:prstGeom>
            <a:solidFill>
              <a:schemeClr val="accent3">
                <a:lumMod val="50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9C892AB7-1953-4129-AA0F-8516CB44B4E0}"/>
                </a:ext>
              </a:extLst>
            </p:cNvPr>
            <p:cNvSpPr txBox="1"/>
            <p:nvPr/>
          </p:nvSpPr>
          <p:spPr>
            <a:xfrm>
              <a:off x="8096650" y="5068342"/>
              <a:ext cx="1739314" cy="26944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700" dirty="0">
                  <a:solidFill>
                    <a:schemeClr val="accent3">
                      <a:lumMod val="50000"/>
                    </a:schemeClr>
                  </a:solidFill>
                </a:rPr>
                <a:t>Analytics Summit</a:t>
              </a:r>
            </a:p>
          </p:txBody>
        </p:sp>
      </p:grpSp>
      <p:sp>
        <p:nvSpPr>
          <p:cNvPr id="290" name="Rounded Rectangle 4">
            <a:extLst>
              <a:ext uri="{FF2B5EF4-FFF2-40B4-BE49-F238E27FC236}">
                <a16:creationId xmlns:a16="http://schemas.microsoft.com/office/drawing/2014/main" id="{7E687451-B88A-4058-89B0-FB9292FE9A0C}"/>
              </a:ext>
            </a:extLst>
          </p:cNvPr>
          <p:cNvSpPr/>
          <p:nvPr/>
        </p:nvSpPr>
        <p:spPr>
          <a:xfrm>
            <a:off x="2169357" y="6367589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91" name="Rounded Rectangle 4">
            <a:extLst>
              <a:ext uri="{FF2B5EF4-FFF2-40B4-BE49-F238E27FC236}">
                <a16:creationId xmlns:a16="http://schemas.microsoft.com/office/drawing/2014/main" id="{7E6ECBF8-E9A5-41B9-BD3D-5C8D8F06EBB9}"/>
              </a:ext>
            </a:extLst>
          </p:cNvPr>
          <p:cNvSpPr/>
          <p:nvPr/>
        </p:nvSpPr>
        <p:spPr>
          <a:xfrm>
            <a:off x="2176992" y="6469515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92" name="Rounded Rectangle 4">
            <a:extLst>
              <a:ext uri="{FF2B5EF4-FFF2-40B4-BE49-F238E27FC236}">
                <a16:creationId xmlns:a16="http://schemas.microsoft.com/office/drawing/2014/main" id="{12303BDD-6E0C-468B-A9E8-BEB71845582E}"/>
              </a:ext>
            </a:extLst>
          </p:cNvPr>
          <p:cNvSpPr/>
          <p:nvPr/>
        </p:nvSpPr>
        <p:spPr>
          <a:xfrm>
            <a:off x="2176992" y="6574170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A82E0C90-4DC4-47BD-A986-7B4692B37CEA}"/>
              </a:ext>
            </a:extLst>
          </p:cNvPr>
          <p:cNvGrpSpPr/>
          <p:nvPr/>
        </p:nvGrpSpPr>
        <p:grpSpPr>
          <a:xfrm>
            <a:off x="4818432" y="5059579"/>
            <a:ext cx="2022534" cy="269441"/>
            <a:chOff x="8202173" y="5056238"/>
            <a:chExt cx="2022534" cy="269441"/>
          </a:xfrm>
        </p:grpSpPr>
        <p:sp>
          <p:nvSpPr>
            <p:cNvPr id="299" name="Flowchart: Decision 298">
              <a:extLst>
                <a:ext uri="{FF2B5EF4-FFF2-40B4-BE49-F238E27FC236}">
                  <a16:creationId xmlns:a16="http://schemas.microsoft.com/office/drawing/2014/main" id="{7454C1CE-56E5-40E3-9A5B-4845DD5AFA6F}"/>
                </a:ext>
              </a:extLst>
            </p:cNvPr>
            <p:cNvSpPr/>
            <p:nvPr/>
          </p:nvSpPr>
          <p:spPr bwMode="auto">
            <a:xfrm rot="10800000">
              <a:off x="8412383" y="5095572"/>
              <a:ext cx="182880" cy="137160"/>
            </a:xfrm>
            <a:prstGeom prst="flowChartDecision">
              <a:avLst/>
            </a:prstGeom>
            <a:solidFill>
              <a:schemeClr val="accent3">
                <a:lumMod val="50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9F7ADC4-DFED-41A5-86C8-080CE698064C}"/>
                </a:ext>
              </a:extLst>
            </p:cNvPr>
            <p:cNvSpPr txBox="1"/>
            <p:nvPr/>
          </p:nvSpPr>
          <p:spPr>
            <a:xfrm>
              <a:off x="8202173" y="5056238"/>
              <a:ext cx="2022534" cy="26944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700" dirty="0">
                  <a:solidFill>
                    <a:schemeClr val="accent3">
                      <a:lumMod val="50000"/>
                    </a:schemeClr>
                  </a:solidFill>
                </a:rPr>
                <a:t>User Guides/Help Site Launch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7B2B868E-5AF0-441F-BE4E-9A8507732CB4}"/>
              </a:ext>
            </a:extLst>
          </p:cNvPr>
          <p:cNvGrpSpPr/>
          <p:nvPr/>
        </p:nvGrpSpPr>
        <p:grpSpPr>
          <a:xfrm>
            <a:off x="2395873" y="5560744"/>
            <a:ext cx="8974380" cy="98127"/>
            <a:chOff x="2378996" y="4642814"/>
            <a:chExt cx="8974380" cy="98127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C1E72222-C038-4226-92A3-ED352BEFF4D4}"/>
                </a:ext>
              </a:extLst>
            </p:cNvPr>
            <p:cNvGrpSpPr/>
            <p:nvPr/>
          </p:nvGrpSpPr>
          <p:grpSpPr>
            <a:xfrm>
              <a:off x="2378996" y="4644583"/>
              <a:ext cx="8974380" cy="95025"/>
              <a:chOff x="2318104" y="1913148"/>
              <a:chExt cx="8988547" cy="95025"/>
            </a:xfrm>
          </p:grpSpPr>
          <p:sp>
            <p:nvSpPr>
              <p:cNvPr id="307" name="Rounded Rectangle 3">
                <a:extLst>
                  <a:ext uri="{FF2B5EF4-FFF2-40B4-BE49-F238E27FC236}">
                    <a16:creationId xmlns:a16="http://schemas.microsoft.com/office/drawing/2014/main" id="{0CC65A9D-91B9-407F-947D-F5E36433C581}"/>
                  </a:ext>
                </a:extLst>
              </p:cNvPr>
              <p:cNvSpPr/>
              <p:nvPr/>
            </p:nvSpPr>
            <p:spPr>
              <a:xfrm rot="10800000" flipV="1">
                <a:off x="2318104" y="1921721"/>
                <a:ext cx="8988547" cy="86452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55A00"/>
                    </a:solidFill>
                    <a:effectLst/>
                    <a:uLnTx/>
                    <a:uFillTx/>
                    <a:latin typeface="Lato Light" panose="020F0502020204030203" pitchFamily="34" charset="0"/>
                  </a:rPr>
                  <a:t>Meetups</a:t>
                </a:r>
              </a:p>
            </p:txBody>
          </p:sp>
          <p:sp>
            <p:nvSpPr>
              <p:cNvPr id="308" name="Rounded Rectangle 4">
                <a:extLst>
                  <a:ext uri="{FF2B5EF4-FFF2-40B4-BE49-F238E27FC236}">
                    <a16:creationId xmlns:a16="http://schemas.microsoft.com/office/drawing/2014/main" id="{B3280231-5250-478F-A38F-A0CA93C2D0D4}"/>
                  </a:ext>
                </a:extLst>
              </p:cNvPr>
              <p:cNvSpPr/>
              <p:nvPr/>
            </p:nvSpPr>
            <p:spPr>
              <a:xfrm>
                <a:off x="3969294" y="1913148"/>
                <a:ext cx="5831734" cy="91440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9635BBB5-B048-4A6F-BA02-E474B19C4C76}"/>
                </a:ext>
              </a:extLst>
            </p:cNvPr>
            <p:cNvSpPr/>
            <p:nvPr/>
          </p:nvSpPr>
          <p:spPr>
            <a:xfrm>
              <a:off x="6580276" y="4649216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89D5F270-7D93-4F18-B384-52F0503A1454}"/>
                </a:ext>
              </a:extLst>
            </p:cNvPr>
            <p:cNvSpPr/>
            <p:nvPr/>
          </p:nvSpPr>
          <p:spPr>
            <a:xfrm>
              <a:off x="8147462" y="4649501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A29CE1EC-75BE-41F3-BEB2-2D380600BDFC}"/>
                </a:ext>
              </a:extLst>
            </p:cNvPr>
            <p:cNvSpPr/>
            <p:nvPr/>
          </p:nvSpPr>
          <p:spPr>
            <a:xfrm>
              <a:off x="9621497" y="4642814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EB4FFF2A-1363-4EA7-AE10-3E7DE3AF8779}"/>
                </a:ext>
              </a:extLst>
            </p:cNvPr>
            <p:cNvSpPr/>
            <p:nvPr/>
          </p:nvSpPr>
          <p:spPr>
            <a:xfrm>
              <a:off x="5095458" y="4645646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A609765F-EE8C-4C29-8F9E-AE28FD875BE5}"/>
              </a:ext>
            </a:extLst>
          </p:cNvPr>
          <p:cNvGrpSpPr/>
          <p:nvPr/>
        </p:nvGrpSpPr>
        <p:grpSpPr>
          <a:xfrm>
            <a:off x="2395871" y="5729556"/>
            <a:ext cx="8983169" cy="102284"/>
            <a:chOff x="2370207" y="4641313"/>
            <a:chExt cx="8983169" cy="102284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9E61B476-CEFE-4EA5-9565-CC7DCBC9DB29}"/>
                </a:ext>
              </a:extLst>
            </p:cNvPr>
            <p:cNvGrpSpPr/>
            <p:nvPr/>
          </p:nvGrpSpPr>
          <p:grpSpPr>
            <a:xfrm>
              <a:off x="2370207" y="4644583"/>
              <a:ext cx="8983169" cy="95025"/>
              <a:chOff x="2309301" y="1913148"/>
              <a:chExt cx="8997350" cy="95025"/>
            </a:xfrm>
          </p:grpSpPr>
          <p:sp>
            <p:nvSpPr>
              <p:cNvPr id="315" name="Rounded Rectangle 3">
                <a:extLst>
                  <a:ext uri="{FF2B5EF4-FFF2-40B4-BE49-F238E27FC236}">
                    <a16:creationId xmlns:a16="http://schemas.microsoft.com/office/drawing/2014/main" id="{2F476994-E090-4A1F-A890-0BB0E1921F6E}"/>
                  </a:ext>
                </a:extLst>
              </p:cNvPr>
              <p:cNvSpPr/>
              <p:nvPr/>
            </p:nvSpPr>
            <p:spPr>
              <a:xfrm rot="10800000" flipV="1">
                <a:off x="2309301" y="1921721"/>
                <a:ext cx="8997350" cy="86452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55A00"/>
                    </a:solidFill>
                    <a:effectLst/>
                    <a:uLnTx/>
                    <a:uFillTx/>
                    <a:latin typeface="Lato Light" panose="020F0502020204030203" pitchFamily="34" charset="0"/>
                  </a:rPr>
                  <a:t>Hack</a:t>
                </a:r>
                <a:r>
                  <a:rPr lang="en-US" sz="700" kern="0" dirty="0">
                    <a:solidFill>
                      <a:srgbClr val="555A00"/>
                    </a:solidFill>
                    <a:latin typeface="Lato Light" panose="020F0502020204030203" pitchFamily="34" charset="0"/>
                  </a:rPr>
                  <a:t>-a-thons</a:t>
                </a: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55A00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316" name="Rounded Rectangle 4">
                <a:extLst>
                  <a:ext uri="{FF2B5EF4-FFF2-40B4-BE49-F238E27FC236}">
                    <a16:creationId xmlns:a16="http://schemas.microsoft.com/office/drawing/2014/main" id="{2CD8543C-6425-4DDB-930C-40D3A938559B}"/>
                  </a:ext>
                </a:extLst>
              </p:cNvPr>
              <p:cNvSpPr/>
              <p:nvPr/>
            </p:nvSpPr>
            <p:spPr>
              <a:xfrm>
                <a:off x="3969294" y="1913148"/>
                <a:ext cx="5831734" cy="91440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F5A06B11-B088-4638-87F7-2A75C641C98E}"/>
                </a:ext>
              </a:extLst>
            </p:cNvPr>
            <p:cNvSpPr/>
            <p:nvPr/>
          </p:nvSpPr>
          <p:spPr>
            <a:xfrm>
              <a:off x="6974271" y="4647853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6E0D1406-8958-44EA-9DFF-9817F3613718}"/>
                </a:ext>
              </a:extLst>
            </p:cNvPr>
            <p:cNvSpPr/>
            <p:nvPr/>
          </p:nvSpPr>
          <p:spPr>
            <a:xfrm>
              <a:off x="8510196" y="4652157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E942F91E-242E-4496-9574-4D843C51C372}"/>
                </a:ext>
              </a:extLst>
            </p:cNvPr>
            <p:cNvSpPr/>
            <p:nvPr/>
          </p:nvSpPr>
          <p:spPr>
            <a:xfrm>
              <a:off x="5442488" y="4641313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9E4D4569-208C-4590-8A52-51D71BEDA5FD}"/>
              </a:ext>
            </a:extLst>
          </p:cNvPr>
          <p:cNvSpPr txBox="1"/>
          <p:nvPr/>
        </p:nvSpPr>
        <p:spPr>
          <a:xfrm>
            <a:off x="6056820" y="5846605"/>
            <a:ext cx="1199384" cy="2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700" dirty="0">
                <a:solidFill>
                  <a:schemeClr val="accent6">
                    <a:lumMod val="50000"/>
                  </a:schemeClr>
                </a:solidFill>
              </a:rPr>
              <a:t>Hackathon Launch</a:t>
            </a:r>
          </a:p>
        </p:txBody>
      </p:sp>
      <p:sp>
        <p:nvSpPr>
          <p:cNvPr id="320" name="Flowchart: Decision 319">
            <a:extLst>
              <a:ext uri="{FF2B5EF4-FFF2-40B4-BE49-F238E27FC236}">
                <a16:creationId xmlns:a16="http://schemas.microsoft.com/office/drawing/2014/main" id="{3E9002F3-C596-4DEA-9FB7-F5990009897A}"/>
              </a:ext>
            </a:extLst>
          </p:cNvPr>
          <p:cNvSpPr/>
          <p:nvPr/>
        </p:nvSpPr>
        <p:spPr bwMode="auto">
          <a:xfrm rot="10800000">
            <a:off x="6078699" y="5886613"/>
            <a:ext cx="182880" cy="137160"/>
          </a:xfrm>
          <a:prstGeom prst="flowChartDecision">
            <a:avLst/>
          </a:prstGeom>
          <a:solidFill>
            <a:srgbClr val="555A00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1" name="Rounded Rectangle 4">
            <a:extLst>
              <a:ext uri="{FF2B5EF4-FFF2-40B4-BE49-F238E27FC236}">
                <a16:creationId xmlns:a16="http://schemas.microsoft.com/office/drawing/2014/main" id="{CFB35289-1722-4009-8BD0-A587A098777A}"/>
              </a:ext>
            </a:extLst>
          </p:cNvPr>
          <p:cNvSpPr/>
          <p:nvPr/>
        </p:nvSpPr>
        <p:spPr>
          <a:xfrm>
            <a:off x="2663151" y="6366519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322" name="Rounded Rectangle 4">
            <a:extLst>
              <a:ext uri="{FF2B5EF4-FFF2-40B4-BE49-F238E27FC236}">
                <a16:creationId xmlns:a16="http://schemas.microsoft.com/office/drawing/2014/main" id="{50AFBF98-E06D-45C9-888A-34637C6D1831}"/>
              </a:ext>
            </a:extLst>
          </p:cNvPr>
          <p:cNvSpPr/>
          <p:nvPr/>
        </p:nvSpPr>
        <p:spPr>
          <a:xfrm>
            <a:off x="2657479" y="6473387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323" name="Rounded Rectangle 4">
            <a:extLst>
              <a:ext uri="{FF2B5EF4-FFF2-40B4-BE49-F238E27FC236}">
                <a16:creationId xmlns:a16="http://schemas.microsoft.com/office/drawing/2014/main" id="{1301160F-605D-4C84-BDC9-C37517695BD1}"/>
              </a:ext>
            </a:extLst>
          </p:cNvPr>
          <p:cNvSpPr/>
          <p:nvPr/>
        </p:nvSpPr>
        <p:spPr>
          <a:xfrm>
            <a:off x="2657479" y="6570729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F2BCF3-4091-4E2B-AB1F-8A90D27C2000}"/>
              </a:ext>
            </a:extLst>
          </p:cNvPr>
          <p:cNvSpPr/>
          <p:nvPr/>
        </p:nvSpPr>
        <p:spPr>
          <a:xfrm>
            <a:off x="1181336" y="6286862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600" kern="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</a:rPr>
              <a:t>Pilot Phase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DFE78AB-7AFA-41C5-91B4-4CC6276C6071}"/>
              </a:ext>
            </a:extLst>
          </p:cNvPr>
          <p:cNvSpPr/>
          <p:nvPr/>
        </p:nvSpPr>
        <p:spPr>
          <a:xfrm>
            <a:off x="1158753" y="6386063"/>
            <a:ext cx="58221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600" kern="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</a:rPr>
              <a:t>Soft Launch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75E4B07-6435-433B-8EA8-EFC09F5971CA}"/>
              </a:ext>
            </a:extLst>
          </p:cNvPr>
          <p:cNvSpPr/>
          <p:nvPr/>
        </p:nvSpPr>
        <p:spPr>
          <a:xfrm>
            <a:off x="1176527" y="6492375"/>
            <a:ext cx="56457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600" kern="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</a:rPr>
              <a:t>Full Launch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32116B5-E507-4C9E-967D-CF525139DFCA}"/>
              </a:ext>
            </a:extLst>
          </p:cNvPr>
          <p:cNvSpPr/>
          <p:nvPr/>
        </p:nvSpPr>
        <p:spPr>
          <a:xfrm>
            <a:off x="1423758" y="6598687"/>
            <a:ext cx="32412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600" kern="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</a:rPr>
              <a:t>TBD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F3941E1-AF2F-4DAF-8FFF-418712EA3E49}"/>
              </a:ext>
            </a:extLst>
          </p:cNvPr>
          <p:cNvSpPr/>
          <p:nvPr/>
        </p:nvSpPr>
        <p:spPr>
          <a:xfrm>
            <a:off x="10010282" y="1861768"/>
            <a:ext cx="14677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US" sz="800" dirty="0">
                <a:solidFill>
                  <a:srgbClr val="267389"/>
                </a:solidFill>
              </a:rPr>
              <a:t>Design thinking based approach – improvement of architecture based on feedbacks and on boarding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8BC4C9EE-A2A5-47CA-B656-304F5A4D3BA1}"/>
              </a:ext>
            </a:extLst>
          </p:cNvPr>
          <p:cNvSpPr/>
          <p:nvPr/>
        </p:nvSpPr>
        <p:spPr>
          <a:xfrm>
            <a:off x="10003900" y="2454738"/>
            <a:ext cx="1467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US" sz="800" dirty="0">
                <a:solidFill>
                  <a:srgbClr val="267389"/>
                </a:solidFill>
              </a:rPr>
              <a:t>What's new in the release milestone videos and webinars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E9830126-7B04-4D09-9090-3635E9042084}"/>
              </a:ext>
            </a:extLst>
          </p:cNvPr>
          <p:cNvSpPr/>
          <p:nvPr/>
        </p:nvSpPr>
        <p:spPr>
          <a:xfrm>
            <a:off x="9843965" y="2883015"/>
            <a:ext cx="1868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Model Management</a:t>
            </a:r>
          </a:p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Ability to scale with respect to compute and storage </a:t>
            </a:r>
          </a:p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E2E pipeline creation made easy 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9D029C84-A679-4D05-9D0F-4DAD91A2D728}"/>
              </a:ext>
            </a:extLst>
          </p:cNvPr>
          <p:cNvSpPr/>
          <p:nvPr/>
        </p:nvSpPr>
        <p:spPr>
          <a:xfrm>
            <a:off x="9854667" y="3489323"/>
            <a:ext cx="1868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Standardize efficient  releases on a much more frequent basis</a:t>
            </a:r>
          </a:p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Monitor w.r.t Platform and Data Science </a:t>
            </a:r>
          </a:p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Security Ground Up ( SSO , Encryption , Network etc.,)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CC33DC8A-3B06-44CA-9F09-AD7B7B3FB122}"/>
              </a:ext>
            </a:extLst>
          </p:cNvPr>
          <p:cNvSpPr/>
          <p:nvPr/>
        </p:nvSpPr>
        <p:spPr>
          <a:xfrm>
            <a:off x="9883790" y="5363281"/>
            <a:ext cx="187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114300">
              <a:buClr>
                <a:srgbClr val="555A00"/>
              </a:buClr>
              <a:buFont typeface="Arial" panose="020B0604020202020204" pitchFamily="34" charset="0"/>
              <a:buChar char="›"/>
            </a:pPr>
            <a:endParaRPr lang="en-US" sz="800" dirty="0">
              <a:solidFill>
                <a:srgbClr val="555A00"/>
              </a:solidFill>
            </a:endParaRPr>
          </a:p>
          <a:p>
            <a:pPr marL="114300" indent="-114300">
              <a:buClr>
                <a:srgbClr val="555A00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555A00"/>
                </a:solidFill>
              </a:rPr>
              <a:t>Monthly</a:t>
            </a:r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800" dirty="0">
                <a:solidFill>
                  <a:srgbClr val="555A00"/>
                </a:solidFill>
              </a:rPr>
              <a:t>Meet-ups</a:t>
            </a:r>
          </a:p>
          <a:p>
            <a:pPr marL="114300" indent="-114300">
              <a:buClr>
                <a:srgbClr val="555A00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555A00"/>
                </a:solidFill>
              </a:rPr>
              <a:t>Quarterly F2F office hours event</a:t>
            </a:r>
          </a:p>
          <a:p>
            <a:pPr marL="114300" indent="-114300">
              <a:buClr>
                <a:srgbClr val="555A00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555A00"/>
                </a:solidFill>
              </a:rPr>
              <a:t>Quarterly Hack-a-thons</a:t>
            </a:r>
          </a:p>
          <a:p>
            <a:pPr marL="114300" indent="-114300">
              <a:buClr>
                <a:srgbClr val="555A00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555A00"/>
                </a:solidFill>
              </a:rPr>
              <a:t>Development of User guide</a:t>
            </a:r>
          </a:p>
        </p:txBody>
      </p:sp>
      <p:sp>
        <p:nvSpPr>
          <p:cNvPr id="203" name="Flowchart: Decision 202">
            <a:extLst>
              <a:ext uri="{FF2B5EF4-FFF2-40B4-BE49-F238E27FC236}">
                <a16:creationId xmlns:a16="http://schemas.microsoft.com/office/drawing/2014/main" id="{220715F3-9778-40EE-9278-519023F093A5}"/>
              </a:ext>
            </a:extLst>
          </p:cNvPr>
          <p:cNvSpPr/>
          <p:nvPr/>
        </p:nvSpPr>
        <p:spPr bwMode="auto">
          <a:xfrm rot="10800000">
            <a:off x="7520833" y="5903533"/>
            <a:ext cx="182880" cy="137160"/>
          </a:xfrm>
          <a:prstGeom prst="flowChartDecision">
            <a:avLst/>
          </a:prstGeom>
          <a:solidFill>
            <a:srgbClr val="555A00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1CE327C-BE59-4DFE-9E22-6C9AF6AE78A9}"/>
              </a:ext>
            </a:extLst>
          </p:cNvPr>
          <p:cNvSpPr txBox="1"/>
          <p:nvPr/>
        </p:nvSpPr>
        <p:spPr>
          <a:xfrm>
            <a:off x="7438629" y="5869628"/>
            <a:ext cx="1199384" cy="2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700" dirty="0">
                <a:solidFill>
                  <a:schemeClr val="accent6">
                    <a:lumMod val="50000"/>
                  </a:schemeClr>
                </a:solidFill>
              </a:rPr>
              <a:t>Slack Channels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AE58BB1-7080-499C-97D7-84EC4D24DE8B}"/>
              </a:ext>
            </a:extLst>
          </p:cNvPr>
          <p:cNvCxnSpPr>
            <a:cxnSpLocks/>
          </p:cNvCxnSpPr>
          <p:nvPr/>
        </p:nvCxnSpPr>
        <p:spPr>
          <a:xfrm>
            <a:off x="611718" y="5263377"/>
            <a:ext cx="10886383" cy="0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68280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41592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FAQ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56217" y="6458411"/>
            <a:ext cx="7670800" cy="376238"/>
          </a:xfrm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b="0" kern="1200">
                <a:solidFill>
                  <a:srgbClr val="626469"/>
                </a:solidFill>
              </a:rPr>
              <a:t>Classification: INTERNAL USE ONLY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4288348-BF77-42E9-9664-91B5AEB1A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189936"/>
              </p:ext>
            </p:extLst>
          </p:nvPr>
        </p:nvGraphicFramePr>
        <p:xfrm>
          <a:off x="423333" y="371475"/>
          <a:ext cx="11540067" cy="573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574524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A514-45E9-44EC-A4F7-9D5A7662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2454595"/>
            <a:ext cx="11271249" cy="812800"/>
          </a:xfrm>
        </p:spPr>
        <p:txBody>
          <a:bodyPr/>
          <a:lstStyle/>
          <a:p>
            <a:pPr algn="ctr"/>
            <a:r>
              <a:rPr lang="en-GB" dirty="0"/>
              <a:t>Appendix</a:t>
            </a:r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A1681-9579-4ECE-A69C-DE3C53B28D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4239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Current Architecture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A505D-CEAF-4327-B938-B6B8FD89B9E8}"/>
              </a:ext>
            </a:extLst>
          </p:cNvPr>
          <p:cNvSpPr txBox="1"/>
          <p:nvPr/>
        </p:nvSpPr>
        <p:spPr bwMode="auto">
          <a:xfrm>
            <a:off x="497417" y="1211263"/>
            <a:ext cx="553720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defTabSz="957263" fontAlgn="base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Tx/>
              <a:buChar char="-"/>
            </a:pPr>
            <a:r>
              <a:rPr lang="en-GB" sz="2000"/>
              <a:t>User are able to use cloud compute </a:t>
            </a:r>
          </a:p>
          <a:p>
            <a:pPr marL="342900" indent="-342900" defTabSz="957263" fontAlgn="base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Tx/>
              <a:buChar char="-"/>
            </a:pPr>
            <a:r>
              <a:rPr lang="en-GB" sz="2000"/>
              <a:t>Able to work on notebook</a:t>
            </a:r>
          </a:p>
          <a:p>
            <a:pPr marL="342900" indent="-342900" defTabSz="957263" fontAlgn="base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Tx/>
              <a:buChar char="-"/>
            </a:pPr>
            <a:r>
              <a:rPr lang="en-GB" sz="2000"/>
              <a:t>Pip install for most updates and packages</a:t>
            </a:r>
          </a:p>
          <a:p>
            <a:pPr marL="342900" indent="-342900" defTabSz="957263" fontAlgn="base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Tx/>
              <a:buChar char="-"/>
            </a:pPr>
            <a:r>
              <a:rPr lang="en-GB" sz="2000"/>
              <a:t>Connect with internal data lakes </a:t>
            </a:r>
          </a:p>
          <a:p>
            <a:pPr marL="342900" indent="-342900" defTabSz="957263" fontAlgn="base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Tx/>
              <a:buChar char="-"/>
            </a:pPr>
            <a:r>
              <a:rPr lang="en-GB" sz="2000"/>
              <a:t>Bring their own data on s3</a:t>
            </a:r>
          </a:p>
          <a:p>
            <a:pPr marL="342900" indent="-342900" defTabSz="957263" fontAlgn="base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Tx/>
              <a:buChar char="-"/>
            </a:pPr>
            <a:r>
              <a:rPr lang="en-GB" sz="2000"/>
              <a:t>32 CPU and 5 GPU </a:t>
            </a:r>
          </a:p>
          <a:p>
            <a:pPr defTabSz="957263" fontAlgn="base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</a:pPr>
            <a:endParaRPr lang="en-GB" sz="2000"/>
          </a:p>
        </p:txBody>
      </p:sp>
      <p:pic>
        <p:nvPicPr>
          <p:cNvPr id="4" name="Content Placeholder 3" descr="A screenshot of a cell phone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18" y="1444001"/>
            <a:ext cx="5539316" cy="4265273"/>
          </a:xfrm>
          <a:noFill/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2EAF842-BF46-453F-BB49-DF41272F11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6217" y="6458411"/>
            <a:ext cx="7670800" cy="376238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0039000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Benefits of using machine learning in cloud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4F3E528-F6D4-44AD-89D4-173C3A2FC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184312"/>
              </p:ext>
            </p:extLst>
          </p:nvPr>
        </p:nvGraphicFramePr>
        <p:xfrm>
          <a:off x="476211" y="1214422"/>
          <a:ext cx="11279716" cy="473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936460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C6180F-E8D4-4F09-A44F-DBC5067C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70B8A5-0055-4B9E-8A0D-84460B911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AWS Sagemaker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5642A-E60F-4196-9F1A-835B2DA5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79907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407F54-FE68-4FD7-A34F-84404BB4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81" y="200332"/>
            <a:ext cx="3705225" cy="1817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560AD-C7E7-46C6-A2A9-5D2A0A4D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7" y="138899"/>
            <a:ext cx="3705225" cy="1868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5643CF-EACA-4156-9E02-35E382B31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74" y="2504744"/>
            <a:ext cx="3705225" cy="1770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FB113-DF28-4D33-A68B-69AC1F28D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891" y="2311988"/>
            <a:ext cx="4239266" cy="186854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CF53F2E-4DFF-41C1-8817-5C0091A60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194906" y="4142433"/>
            <a:ext cx="3487010" cy="192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7034085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9D0B-591B-4DD3-9C90-BAC6712A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89" y="905283"/>
            <a:ext cx="5049019" cy="25476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189" y="3158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fully managed service</a:t>
            </a:r>
            <a:r>
              <a:rPr lang="en-US" dirty="0"/>
              <a:t> that enables </a:t>
            </a:r>
            <a:r>
              <a:rPr lang="en-US" b="1" dirty="0"/>
              <a:t>data scientists </a:t>
            </a:r>
            <a:r>
              <a:rPr lang="en-US" dirty="0"/>
              <a:t>and </a:t>
            </a:r>
            <a:r>
              <a:rPr lang="en-US" b="1" dirty="0"/>
              <a:t>developers</a:t>
            </a:r>
            <a:r>
              <a:rPr lang="en-US" dirty="0"/>
              <a:t> to quickly and easily </a:t>
            </a:r>
            <a:r>
              <a:rPr lang="en-US" b="1" dirty="0"/>
              <a:t>build</a:t>
            </a:r>
            <a:r>
              <a:rPr lang="en-US" dirty="0"/>
              <a:t> machine-learning based models into </a:t>
            </a:r>
            <a:r>
              <a:rPr lang="en-US" b="1" dirty="0"/>
              <a:t>production</a:t>
            </a:r>
            <a:r>
              <a:rPr lang="en-US" dirty="0"/>
              <a:t> smart applications</a:t>
            </a:r>
          </a:p>
        </p:txBody>
      </p:sp>
      <p:pic>
        <p:nvPicPr>
          <p:cNvPr id="1026" name="Picture 2" descr="https://miro.medium.com/max/1347/0*FaKgKeB0tpfWawq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17" y="4081351"/>
            <a:ext cx="6947174" cy="191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21596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071F-0A2D-44CB-82D7-F287494F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Architecture :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84EE-971B-4492-BC4F-270067F1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Enable highly regulated </a:t>
            </a:r>
            <a:r>
              <a:rPr lang="en-US" dirty="0" err="1"/>
              <a:t>sagemaker</a:t>
            </a:r>
            <a:r>
              <a:rPr lang="en-US" dirty="0"/>
              <a:t> access that would help in</a:t>
            </a:r>
          </a:p>
          <a:p>
            <a:pPr lvl="1"/>
            <a:r>
              <a:rPr lang="en-US" dirty="0"/>
              <a:t>Notebook access </a:t>
            </a:r>
          </a:p>
          <a:p>
            <a:pPr lvl="1"/>
            <a:r>
              <a:rPr lang="en-US" dirty="0"/>
              <a:t>Back charge the consumers requesting for the access</a:t>
            </a:r>
          </a:p>
          <a:p>
            <a:pPr lvl="1"/>
            <a:endParaRPr lang="en-US" dirty="0"/>
          </a:p>
          <a:p>
            <a:pPr marL="9525" indent="0">
              <a:buNone/>
            </a:pPr>
            <a:r>
              <a:rPr lang="en-US" dirty="0"/>
              <a:t>Other ML use cases </a:t>
            </a:r>
          </a:p>
          <a:p>
            <a:pPr lvl="1"/>
            <a:r>
              <a:rPr lang="en-US" b="1" dirty="0"/>
              <a:t>SageMaker Neo : </a:t>
            </a:r>
            <a:r>
              <a:rPr lang="en-US" dirty="0"/>
              <a:t>new deep learning model compiler lets customers train models once, and run them anywhere</a:t>
            </a:r>
          </a:p>
          <a:p>
            <a:pPr lvl="1"/>
            <a:r>
              <a:rPr lang="en-US" b="1" dirty="0"/>
              <a:t>Amazon Textract : </a:t>
            </a:r>
            <a:r>
              <a:rPr lang="en-US" dirty="0"/>
              <a:t>uses machine learning to instantly read virtually any type of document to accurately extract text and data without the need for any manual review or custom code</a:t>
            </a:r>
          </a:p>
          <a:p>
            <a:pPr lvl="1"/>
            <a:r>
              <a:rPr lang="en-US" b="1" dirty="0"/>
              <a:t>Computer Vision : </a:t>
            </a:r>
            <a:r>
              <a:rPr lang="en-US" dirty="0"/>
              <a:t>can gain high-level understanding from digital images or videos</a:t>
            </a:r>
          </a:p>
          <a:p>
            <a:pPr lvl="1"/>
            <a:r>
              <a:rPr lang="en-US" b="1" dirty="0"/>
              <a:t>Ground Truth :</a:t>
            </a:r>
            <a:r>
              <a:rPr lang="en-US" dirty="0"/>
              <a:t>  offers easy access to labelers through </a:t>
            </a:r>
            <a:r>
              <a:rPr lang="en-US" b="1" dirty="0"/>
              <a:t>Amazon</a:t>
            </a:r>
            <a:r>
              <a:rPr lang="en-US" dirty="0"/>
              <a:t> </a:t>
            </a:r>
            <a:r>
              <a:rPr lang="en-US" b="1" dirty="0"/>
              <a:t>Mechanical Turk </a:t>
            </a:r>
            <a:r>
              <a:rPr lang="en-US" dirty="0"/>
              <a:t>and provides them with built-in workflows and interfaces for common labeling tasks.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292AD-B8B5-42F6-AC36-0069C0E3AD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48129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7C261B-580B-44BD-BBD1-D8748FCE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36BD58-06F1-406D-A841-BB61042A9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it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4A4D8-432B-45DC-8EFF-C046947326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06296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8E18-843E-4B8C-B4DB-1E4BDD9D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" y="31015"/>
            <a:ext cx="11569953" cy="812800"/>
          </a:xfrm>
        </p:spPr>
        <p:txBody>
          <a:bodyPr/>
          <a:lstStyle/>
          <a:p>
            <a:r>
              <a:rPr lang="en-US" dirty="0"/>
              <a:t>Reality of our today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78ACD4-2AD1-4E3A-B2CA-F04901458646}"/>
              </a:ext>
            </a:extLst>
          </p:cNvPr>
          <p:cNvSpPr/>
          <p:nvPr/>
        </p:nvSpPr>
        <p:spPr>
          <a:xfrm>
            <a:off x="0" y="717361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Majority of front-end tools supported via manual data management processes   </a:t>
            </a:r>
            <a:endParaRPr lang="en-US" sz="20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F71A87C-9E5E-4C51-8BD6-E51941142169}"/>
              </a:ext>
            </a:extLst>
          </p:cNvPr>
          <p:cNvSpPr/>
          <p:nvPr/>
        </p:nvSpPr>
        <p:spPr bwMode="auto">
          <a:xfrm rot="10800000">
            <a:off x="11680174" y="5398801"/>
            <a:ext cx="295422" cy="318748"/>
          </a:xfrm>
          <a:prstGeom prst="downArrow">
            <a:avLst/>
          </a:prstGeom>
          <a:solidFill>
            <a:srgbClr val="C00000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FB955F-F501-4434-BDDD-0B1553CC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091"/>
            <a:ext cx="12192000" cy="40387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7955F4-0F61-464F-8D74-2C895F563358}"/>
              </a:ext>
            </a:extLst>
          </p:cNvPr>
          <p:cNvSpPr/>
          <p:nvPr/>
        </p:nvSpPr>
        <p:spPr bwMode="auto">
          <a:xfrm>
            <a:off x="11641409" y="2419643"/>
            <a:ext cx="359060" cy="1949157"/>
          </a:xfrm>
          <a:prstGeom prst="rect">
            <a:avLst/>
          </a:prstGeom>
          <a:solidFill>
            <a:srgbClr val="FFFF00">
              <a:alpha val="16863"/>
            </a:srgbClr>
          </a:solidFill>
          <a:ln w="57150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B0693B-1AA9-44CC-8A54-46569FCABCC5}"/>
              </a:ext>
            </a:extLst>
          </p:cNvPr>
          <p:cNvCxnSpPr>
            <a:cxnSpLocks/>
          </p:cNvCxnSpPr>
          <p:nvPr/>
        </p:nvCxnSpPr>
        <p:spPr bwMode="auto">
          <a:xfrm>
            <a:off x="10737639" y="3514773"/>
            <a:ext cx="942535" cy="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47218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B7C32C-A2A3-435D-8D01-41F0CE2B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Life Cycle</a:t>
            </a:r>
          </a:p>
        </p:txBody>
      </p:sp>
      <p:pic>
        <p:nvPicPr>
          <p:cNvPr id="23" name="Content Placeholder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79066C-FBB9-46BA-B107-1F2D59EE6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75" y="1214422"/>
            <a:ext cx="7984388" cy="4730750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D678C-5CC2-40A9-95D8-26994E1D23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6217" y="6458411"/>
            <a:ext cx="7670800" cy="376238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26209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6C4B-D2BB-4DF9-87A4-E639AFAA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Bring Your Own Algorithm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26005F4-D006-49D2-8A50-FFBA098BA5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2289175"/>
            <a:ext cx="5868988" cy="2582863"/>
          </a:xfr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CBE804-B9BA-4C26-9BBE-A211366A8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63" y="2289175"/>
            <a:ext cx="5245100" cy="2582863"/>
          </a:xfrm>
        </p:spPr>
      </p:pic>
    </p:spTree>
    <p:extLst>
      <p:ext uri="{BB962C8B-B14F-4D97-AF65-F5344CB8AC3E}">
        <p14:creationId xmlns:p14="http://schemas.microsoft.com/office/powerpoint/2010/main" val="2716413439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Agonistic ? : ML Flow and Sage maker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pic>
        <p:nvPicPr>
          <p:cNvPr id="2050" name="Picture 2" descr="https://www.wtwjasa.com/wp-content/uploads/2019/10/introducing-the-mlflow-model-registry-machine-learning-model-hub-830x36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497" y="4105345"/>
            <a:ext cx="4529600" cy="200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0" y="667201"/>
            <a:ext cx="7254725" cy="343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539954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22" descr="Tibco Spotfir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721" y="970775"/>
            <a:ext cx="872365" cy="64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Rounded Rectangle 170"/>
          <p:cNvSpPr/>
          <p:nvPr/>
        </p:nvSpPr>
        <p:spPr bwMode="auto">
          <a:xfrm>
            <a:off x="1737072" y="1021173"/>
            <a:ext cx="8869967" cy="4730403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	Manage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Entire PAAS	   Collaborate with Cloud Team for IAAS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2" name="Rounded Rectangle 151"/>
          <p:cNvSpPr/>
          <p:nvPr/>
        </p:nvSpPr>
        <p:spPr bwMode="auto">
          <a:xfrm>
            <a:off x="1884266" y="4063892"/>
            <a:ext cx="2532838" cy="122581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Scheduling  Heterogeneous Parameterized  / Notebook Pipelines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3074" name="Picture 2" descr="Amazon Redshift Spectr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93" y="1357257"/>
            <a:ext cx="1962154" cy="6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45" y="34036"/>
            <a:ext cx="8316784" cy="596899"/>
          </a:xfrm>
        </p:spPr>
        <p:txBody>
          <a:bodyPr/>
          <a:lstStyle/>
          <a:p>
            <a:r>
              <a:rPr lang="en-US"/>
              <a:t>Vision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974826" y="657390"/>
            <a:ext cx="485775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01" y="2645920"/>
            <a:ext cx="552450" cy="62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094" y="926846"/>
            <a:ext cx="523875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845" y="553088"/>
            <a:ext cx="586954" cy="7255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7228" y="5208276"/>
            <a:ext cx="657225" cy="7334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>
            <a:off x="599906" y="3255146"/>
            <a:ext cx="1604761" cy="8446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370660" y="1007699"/>
            <a:ext cx="886968" cy="4137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Data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Warehouse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08770" y="1026780"/>
            <a:ext cx="886968" cy="4137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Data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Lake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84816" y="1036628"/>
            <a:ext cx="886968" cy="4137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Data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Streams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081817" y="1021173"/>
            <a:ext cx="1174015" cy="19602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211" y="2170540"/>
            <a:ext cx="996408" cy="1901193"/>
          </a:xfrm>
          <a:prstGeom prst="rect">
            <a:avLst/>
          </a:prstGeom>
        </p:spPr>
      </p:pic>
      <p:pic>
        <p:nvPicPr>
          <p:cNvPr id="3076" name="Picture 4" descr="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53" y="2792095"/>
            <a:ext cx="1090518" cy="97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phic 128">
            <a:extLst>
              <a:ext uri="{FF2B5EF4-FFF2-40B4-BE49-F238E27FC236}">
                <a16:creationId xmlns:a16="http://schemas.microsoft.com/office/drawing/2014/main" id="{FE865293-A380-5541-A3A8-07331043FB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35486" y="3018930"/>
            <a:ext cx="560293" cy="8030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2844" y="2124425"/>
            <a:ext cx="592022" cy="41245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92" y="2131803"/>
            <a:ext cx="307478" cy="368973"/>
          </a:xfrm>
          <a:prstGeom prst="rect">
            <a:avLst/>
          </a:prstGeom>
        </p:spPr>
      </p:pic>
      <p:pic>
        <p:nvPicPr>
          <p:cNvPr id="40" name="Picture 2" descr="Amazon Redshift Spectr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18" b="3326"/>
          <a:stretch/>
        </p:blipFill>
        <p:spPr bwMode="auto">
          <a:xfrm>
            <a:off x="10323576" y="2632756"/>
            <a:ext cx="1104355" cy="5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/>
          <p:cNvCxnSpPr/>
          <p:nvPr/>
        </p:nvCxnSpPr>
        <p:spPr bwMode="auto">
          <a:xfrm flipV="1">
            <a:off x="9704923" y="3070988"/>
            <a:ext cx="627796" cy="34948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40" idx="1"/>
          </p:cNvCxnSpPr>
          <p:nvPr/>
        </p:nvCxnSpPr>
        <p:spPr bwMode="auto">
          <a:xfrm rot="10800000">
            <a:off x="9431914" y="1485503"/>
            <a:ext cx="891663" cy="1443420"/>
          </a:xfrm>
          <a:prstGeom prst="curvedConnector2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3086" name="Picture 14" descr="https://miro.medium.com/max/5400/1*NNtzqHo1jW4bHowmkWn7uA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54" y="4773894"/>
            <a:ext cx="2239328" cy="63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 bwMode="auto">
          <a:xfrm flipV="1">
            <a:off x="6877128" y="4079415"/>
            <a:ext cx="262790" cy="363445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3195506" y="3290770"/>
            <a:ext cx="784831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3088" name="Picture 16" descr="https://media.githubusercontent.com/media/nteract/logos/master/nteract_papermill/exports/images/png/papermill_logo_wid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99" y="4566590"/>
            <a:ext cx="1055896" cy="25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/>
          <p:nvPr/>
        </p:nvCxnSpPr>
        <p:spPr bwMode="auto">
          <a:xfrm rot="10800000" flipV="1">
            <a:off x="3195507" y="3512288"/>
            <a:ext cx="715411" cy="459848"/>
          </a:xfrm>
          <a:prstGeom prst="bentConnector3">
            <a:avLst>
              <a:gd name="adj1" fmla="val 99848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5400000" flipH="1" flipV="1">
            <a:off x="4572692" y="2370860"/>
            <a:ext cx="747167" cy="648461"/>
          </a:xfrm>
          <a:prstGeom prst="bentConnector2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80036" y="2880882"/>
            <a:ext cx="1307465" cy="71248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50853" y="4564308"/>
            <a:ext cx="981404" cy="264450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 bwMode="auto">
          <a:xfrm>
            <a:off x="8619044" y="3341502"/>
            <a:ext cx="463681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flipV="1">
            <a:off x="4444925" y="3771885"/>
            <a:ext cx="1235522" cy="924715"/>
          </a:xfrm>
          <a:prstGeom prst="curvedConnector3">
            <a:avLst>
              <a:gd name="adj1" fmla="val 50000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0" name="Straight Arrow Connector 109"/>
          <p:cNvCxnSpPr>
            <a:endCxn id="3" idx="1"/>
          </p:cNvCxnSpPr>
          <p:nvPr/>
        </p:nvCxnSpPr>
        <p:spPr bwMode="auto">
          <a:xfrm rot="16200000" flipH="1">
            <a:off x="5033097" y="3584236"/>
            <a:ext cx="1475586" cy="967162"/>
          </a:xfrm>
          <a:prstGeom prst="bentConnector2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7" name="Straight Arrow Connector 126"/>
          <p:cNvCxnSpPr>
            <a:endCxn id="3074" idx="2"/>
          </p:cNvCxnSpPr>
          <p:nvPr/>
        </p:nvCxnSpPr>
        <p:spPr bwMode="auto">
          <a:xfrm rot="16200000" flipV="1">
            <a:off x="3760760" y="2191124"/>
            <a:ext cx="909369" cy="470147"/>
          </a:xfrm>
          <a:prstGeom prst="bentConnector3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8" name="Straight Arrow Connector 137"/>
          <p:cNvCxnSpPr/>
          <p:nvPr/>
        </p:nvCxnSpPr>
        <p:spPr bwMode="auto">
          <a:xfrm>
            <a:off x="5706883" y="2329010"/>
            <a:ext cx="463681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0" name="Straight Arrow Connector 95"/>
          <p:cNvCxnSpPr/>
          <p:nvPr/>
        </p:nvCxnSpPr>
        <p:spPr bwMode="auto">
          <a:xfrm>
            <a:off x="4450517" y="4951782"/>
            <a:ext cx="1803954" cy="634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0" name="Straight Arrow Connector 169"/>
          <p:cNvCxnSpPr/>
          <p:nvPr/>
        </p:nvCxnSpPr>
        <p:spPr bwMode="auto">
          <a:xfrm>
            <a:off x="5300982" y="3263338"/>
            <a:ext cx="784639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3097" name="Picture 18" descr="MLflow Components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24" y="2714617"/>
            <a:ext cx="2565401" cy="128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Rectangle 197"/>
          <p:cNvSpPr/>
          <p:nvPr/>
        </p:nvSpPr>
        <p:spPr bwMode="auto">
          <a:xfrm>
            <a:off x="7211784" y="4034480"/>
            <a:ext cx="874777" cy="35210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kumimoji="0" lang="en-US" sz="900" i="0" u="none" strike="noStrike" cap="none" normalizeH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0" lang="en-US" sz="90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40485" y="361877"/>
            <a:ext cx="1521017" cy="748969"/>
          </a:xfrm>
          <a:prstGeom prst="rect">
            <a:avLst/>
          </a:prstGeom>
        </p:spPr>
      </p:pic>
      <p:cxnSp>
        <p:nvCxnSpPr>
          <p:cNvPr id="211" name="Straight Arrow Connector 210"/>
          <p:cNvCxnSpPr/>
          <p:nvPr/>
        </p:nvCxnSpPr>
        <p:spPr bwMode="auto">
          <a:xfrm>
            <a:off x="9624783" y="833991"/>
            <a:ext cx="680137" cy="866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84" name="Picture 24" descr="Image result for api logo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803" y="3352942"/>
            <a:ext cx="768111" cy="32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0" name="Straight Arrow Connector 45"/>
          <p:cNvCxnSpPr/>
          <p:nvPr/>
        </p:nvCxnSpPr>
        <p:spPr bwMode="auto">
          <a:xfrm>
            <a:off x="9704923" y="3466379"/>
            <a:ext cx="783231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28" name="Picture 22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448791" y="4283088"/>
            <a:ext cx="758558" cy="707255"/>
          </a:xfrm>
          <a:prstGeom prst="rect">
            <a:avLst/>
          </a:prstGeom>
        </p:spPr>
      </p:pic>
      <p:pic>
        <p:nvPicPr>
          <p:cNvPr id="229" name="Google Shape;892;p65"/>
          <p:cNvPicPr preferRelativeResize="0"/>
          <p:nvPr/>
        </p:nvPicPr>
        <p:blipFill rotWithShape="1">
          <a:blip r:embed="rId2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89709" y="3863291"/>
            <a:ext cx="635758" cy="217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Straight Arrow Connector 229"/>
          <p:cNvCxnSpPr/>
          <p:nvPr/>
        </p:nvCxnSpPr>
        <p:spPr bwMode="auto">
          <a:xfrm>
            <a:off x="9704110" y="3512287"/>
            <a:ext cx="582522" cy="45984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37" name="Picture 23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403350" y="5189765"/>
            <a:ext cx="1832215" cy="913331"/>
          </a:xfrm>
          <a:prstGeom prst="rect">
            <a:avLst/>
          </a:prstGeom>
        </p:spPr>
      </p:pic>
      <p:cxnSp>
        <p:nvCxnSpPr>
          <p:cNvPr id="253" name="Straight Arrow Connector 252"/>
          <p:cNvCxnSpPr/>
          <p:nvPr/>
        </p:nvCxnSpPr>
        <p:spPr bwMode="auto">
          <a:xfrm>
            <a:off x="1114415" y="1211298"/>
            <a:ext cx="2865621" cy="1805613"/>
          </a:xfrm>
          <a:prstGeom prst="bentConnector3">
            <a:avLst>
              <a:gd name="adj1" fmla="val 19367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39184" y="1926725"/>
            <a:ext cx="937350" cy="108395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16200000">
            <a:off x="10848325" y="2590895"/>
            <a:ext cx="1625342" cy="852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254471" y="4361980"/>
            <a:ext cx="804724" cy="8872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313925" y="3935986"/>
            <a:ext cx="1631058" cy="9112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656050" y="1719744"/>
            <a:ext cx="1039679" cy="671249"/>
          </a:xfrm>
          <a:prstGeom prst="rect">
            <a:avLst/>
          </a:prstGeom>
        </p:spPr>
      </p:pic>
      <p:cxnSp>
        <p:nvCxnSpPr>
          <p:cNvPr id="70" name="Straight Arrow Connector 46"/>
          <p:cNvCxnSpPr/>
          <p:nvPr/>
        </p:nvCxnSpPr>
        <p:spPr bwMode="auto">
          <a:xfrm rot="16200000" flipV="1">
            <a:off x="10896236" y="2338994"/>
            <a:ext cx="403901" cy="293624"/>
          </a:xfrm>
          <a:prstGeom prst="curvedConnector3">
            <a:avLst>
              <a:gd name="adj1" fmla="val 50000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25" name="Picture 22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467408" y="5120315"/>
            <a:ext cx="2080273" cy="92802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48259">
            <a:off x="10866900" y="3644570"/>
            <a:ext cx="892148" cy="36339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C83B479-7687-4A9D-8DB7-FF0A1391B849}"/>
              </a:ext>
            </a:extLst>
          </p:cNvPr>
          <p:cNvSpPr/>
          <p:nvPr/>
        </p:nvSpPr>
        <p:spPr bwMode="auto">
          <a:xfrm>
            <a:off x="7621701" y="2887318"/>
            <a:ext cx="179083" cy="159339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47AC908-02B3-4095-B686-BA12F5855656}"/>
              </a:ext>
            </a:extLst>
          </p:cNvPr>
          <p:cNvSpPr/>
          <p:nvPr/>
        </p:nvSpPr>
        <p:spPr bwMode="auto">
          <a:xfrm>
            <a:off x="4062712" y="4113540"/>
            <a:ext cx="179083" cy="159339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5247C1-051E-4999-A74D-35AA669912F2}"/>
              </a:ext>
            </a:extLst>
          </p:cNvPr>
          <p:cNvSpPr/>
          <p:nvPr/>
        </p:nvSpPr>
        <p:spPr bwMode="auto">
          <a:xfrm>
            <a:off x="9614305" y="2880863"/>
            <a:ext cx="179083" cy="159339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05AE895-4C4D-492C-9D5F-0EE9B23624B4}"/>
              </a:ext>
            </a:extLst>
          </p:cNvPr>
          <p:cNvSpPr/>
          <p:nvPr/>
        </p:nvSpPr>
        <p:spPr bwMode="auto">
          <a:xfrm>
            <a:off x="9695779" y="5289711"/>
            <a:ext cx="179083" cy="159339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997BE38-A51D-4293-B3F7-125F9D3C3A0F}"/>
              </a:ext>
            </a:extLst>
          </p:cNvPr>
          <p:cNvSpPr/>
          <p:nvPr/>
        </p:nvSpPr>
        <p:spPr bwMode="auto">
          <a:xfrm>
            <a:off x="6824369" y="4639769"/>
            <a:ext cx="179083" cy="159339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EF8AD22-949E-4B5A-822F-00F318DA2206}"/>
              </a:ext>
            </a:extLst>
          </p:cNvPr>
          <p:cNvSpPr/>
          <p:nvPr/>
        </p:nvSpPr>
        <p:spPr bwMode="auto">
          <a:xfrm>
            <a:off x="10728110" y="1611368"/>
            <a:ext cx="179083" cy="159339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88208A-A1F3-49A5-8ED2-1B2B98B99299}"/>
              </a:ext>
            </a:extLst>
          </p:cNvPr>
          <p:cNvSpPr/>
          <p:nvPr/>
        </p:nvSpPr>
        <p:spPr bwMode="auto">
          <a:xfrm>
            <a:off x="8544241" y="5011110"/>
            <a:ext cx="179083" cy="159339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0F3BF61-55F9-4CF9-B944-56A358EE4439}"/>
              </a:ext>
            </a:extLst>
          </p:cNvPr>
          <p:cNvSpPr/>
          <p:nvPr/>
        </p:nvSpPr>
        <p:spPr bwMode="auto">
          <a:xfrm>
            <a:off x="4751055" y="2698214"/>
            <a:ext cx="179083" cy="159339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BD3FD37-93BE-48E2-B9F3-C838A994A534}"/>
              </a:ext>
            </a:extLst>
          </p:cNvPr>
          <p:cNvSpPr/>
          <p:nvPr/>
        </p:nvSpPr>
        <p:spPr bwMode="auto">
          <a:xfrm>
            <a:off x="3629761" y="1859037"/>
            <a:ext cx="179083" cy="159339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7A759AE-893F-47B8-BE02-790C133AE0D5}"/>
              </a:ext>
            </a:extLst>
          </p:cNvPr>
          <p:cNvSpPr/>
          <p:nvPr/>
        </p:nvSpPr>
        <p:spPr bwMode="auto">
          <a:xfrm>
            <a:off x="2999293" y="6342966"/>
            <a:ext cx="179083" cy="159339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504FFBC-51C1-4D30-BE4C-74F91161C9BA}"/>
              </a:ext>
            </a:extLst>
          </p:cNvPr>
          <p:cNvSpPr/>
          <p:nvPr/>
        </p:nvSpPr>
        <p:spPr bwMode="auto">
          <a:xfrm>
            <a:off x="8687835" y="3799208"/>
            <a:ext cx="179083" cy="159339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C3AD8D-DA62-4E9D-BB44-2F8F93BBAB1B}"/>
              </a:ext>
            </a:extLst>
          </p:cNvPr>
          <p:cNvSpPr txBox="1"/>
          <p:nvPr/>
        </p:nvSpPr>
        <p:spPr>
          <a:xfrm>
            <a:off x="3220277" y="6294038"/>
            <a:ext cx="1758190" cy="1593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200" dirty="0"/>
              <a:t>Testing complete </a:t>
            </a:r>
            <a:endParaRPr lang="en-CH" sz="1200" dirty="0" err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C30472-D47D-4E5F-97EE-109436C02F6E}"/>
              </a:ext>
            </a:extLst>
          </p:cNvPr>
          <p:cNvSpPr txBox="1"/>
          <p:nvPr/>
        </p:nvSpPr>
        <p:spPr>
          <a:xfrm>
            <a:off x="5112174" y="6330873"/>
            <a:ext cx="2027744" cy="171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200" dirty="0"/>
              <a:t>Partial testing complete  </a:t>
            </a:r>
            <a:endParaRPr lang="en-CH" sz="1200" dirty="0" err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D9CBF0A-94E6-4E79-A87A-AF08EE709362}"/>
              </a:ext>
            </a:extLst>
          </p:cNvPr>
          <p:cNvSpPr/>
          <p:nvPr/>
        </p:nvSpPr>
        <p:spPr bwMode="auto">
          <a:xfrm>
            <a:off x="4978467" y="6388332"/>
            <a:ext cx="179083" cy="159339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FA7E4D3-2B9B-4B99-8DD3-8B0E54D95335}"/>
              </a:ext>
            </a:extLst>
          </p:cNvPr>
          <p:cNvSpPr/>
          <p:nvPr/>
        </p:nvSpPr>
        <p:spPr bwMode="auto">
          <a:xfrm>
            <a:off x="7225021" y="6409055"/>
            <a:ext cx="179083" cy="159339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0678088-1D7C-48EE-8EEE-CF3A8F8110A8}"/>
              </a:ext>
            </a:extLst>
          </p:cNvPr>
          <p:cNvSpPr txBox="1"/>
          <p:nvPr/>
        </p:nvSpPr>
        <p:spPr>
          <a:xfrm>
            <a:off x="7404170" y="6355561"/>
            <a:ext cx="2027744" cy="171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200" dirty="0"/>
              <a:t>Testing not done at all </a:t>
            </a:r>
            <a:endParaRPr lang="en-CH" sz="1200" dirty="0" err="1"/>
          </a:p>
        </p:txBody>
      </p:sp>
    </p:spTree>
    <p:extLst>
      <p:ext uri="{BB962C8B-B14F-4D97-AF65-F5344CB8AC3E}">
        <p14:creationId xmlns:p14="http://schemas.microsoft.com/office/powerpoint/2010/main" val="19497931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" y="0"/>
            <a:ext cx="11786616" cy="486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56802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928"/>
            <a:ext cx="9518651" cy="5230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Netflix Sans"/>
              </a:rPr>
              <a:t>Thank You !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4459138"/>
            <a:ext cx="4198937" cy="1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lease give us your feedb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27" y="2014387"/>
            <a:ext cx="275272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230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8E18-843E-4B8C-B4DB-1E4BDD9D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08"/>
            <a:ext cx="11569953" cy="812800"/>
          </a:xfrm>
        </p:spPr>
        <p:txBody>
          <a:bodyPr/>
          <a:lstStyle/>
          <a:p>
            <a:r>
              <a:rPr lang="en-US" dirty="0"/>
              <a:t>Opportunity |  Establish a Data Science Sandbox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0CAD01-AF31-477A-BAAF-25D84C36BFDD}"/>
              </a:ext>
            </a:extLst>
          </p:cNvPr>
          <p:cNvCxnSpPr>
            <a:cxnSpLocks/>
          </p:cNvCxnSpPr>
          <p:nvPr/>
        </p:nvCxnSpPr>
        <p:spPr bwMode="auto">
          <a:xfrm>
            <a:off x="9720775" y="1403215"/>
            <a:ext cx="0" cy="47021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06672-4FAC-4598-96A7-63095D0DE21B}"/>
              </a:ext>
            </a:extLst>
          </p:cNvPr>
          <p:cNvSpPr/>
          <p:nvPr/>
        </p:nvSpPr>
        <p:spPr>
          <a:xfrm>
            <a:off x="0" y="752622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Data Scientists </a:t>
            </a:r>
            <a:r>
              <a:rPr lang="en-US" sz="2000" dirty="0"/>
              <a:t>| Reduce time Data Scientists spend as Data Engineers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16F35A-A8CA-4370-A108-055BA7B1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3" y="1403215"/>
            <a:ext cx="9137542" cy="375235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6C85EF2-0C48-46D9-B907-54C84B1C2B81}"/>
              </a:ext>
            </a:extLst>
          </p:cNvPr>
          <p:cNvSpPr/>
          <p:nvPr/>
        </p:nvSpPr>
        <p:spPr bwMode="auto">
          <a:xfrm>
            <a:off x="4900168" y="3911893"/>
            <a:ext cx="1572811" cy="27589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9F417A-97D3-45D0-9CA0-27F81FB4931C}"/>
              </a:ext>
            </a:extLst>
          </p:cNvPr>
          <p:cNvSpPr/>
          <p:nvPr/>
        </p:nvSpPr>
        <p:spPr bwMode="auto">
          <a:xfrm>
            <a:off x="7026451" y="3748919"/>
            <a:ext cx="1572811" cy="41384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6F324-1374-47B7-99FA-5554C2BB04DD}"/>
              </a:ext>
            </a:extLst>
          </p:cNvPr>
          <p:cNvSpPr txBox="1"/>
          <p:nvPr/>
        </p:nvSpPr>
        <p:spPr>
          <a:xfrm>
            <a:off x="9720774" y="1322245"/>
            <a:ext cx="2346583" cy="19571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14300" indent="-114300">
              <a:spcBef>
                <a:spcPts val="0"/>
              </a:spcBef>
              <a:spcAft>
                <a:spcPts val="600"/>
              </a:spcAft>
            </a:pPr>
            <a:r>
              <a:rPr lang="en-US" sz="1000" dirty="0"/>
              <a:t>Challenges</a:t>
            </a:r>
          </a:p>
          <a:p>
            <a:pPr marL="114300" indent="-1143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Data Scientists are using their own machines to build analytical models with limited computation power.</a:t>
            </a:r>
          </a:p>
          <a:p>
            <a:pPr marL="114300" indent="-1143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Desktops are used to train and test analytical models which is quite time consuming and limiting (data sets)</a:t>
            </a:r>
          </a:p>
          <a:p>
            <a:pPr marL="114300" indent="-1143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Analytical models are, at times, deployed on personal machines, greatly reducing the performance </a:t>
            </a:r>
          </a:p>
          <a:p>
            <a:pPr marL="114300" indent="-1143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Visibility into complete list of analytical models is limited, reducing the ability to repurpose and reuse.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4027D-2B82-4919-9F1F-242C985DC9A0}"/>
              </a:ext>
            </a:extLst>
          </p:cNvPr>
          <p:cNvSpPr txBox="1"/>
          <p:nvPr/>
        </p:nvSpPr>
        <p:spPr>
          <a:xfrm>
            <a:off x="9720780" y="3911893"/>
            <a:ext cx="2346577" cy="19571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00" dirty="0"/>
              <a:t>Recommendation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Integrated data science sandbox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Common place for deployment.  Data Scientists should have access to other scientists’ data and data models for reuse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Strong computational power to support training and testing of complex analytical models with very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234909772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6D96-1374-49FA-8DED-67663A7DC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800" y="915987"/>
            <a:ext cx="5537200" cy="473075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</a:rPr>
              <a:t>Interview with Data Scientists across the functions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Enable Notebook with all the Packages , </a:t>
            </a:r>
            <a:r>
              <a:rPr lang="en-IN" sz="1600" dirty="0">
                <a:latin typeface="Calibri" panose="020F0502020204030204" pitchFamily="34" charset="0"/>
              </a:rPr>
              <a:t>Ability to use Zoo/diverse set of eco system frameworks/interfaces for deep learning and machine learning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Metadata for Analytical data mart access ,Either by integration with existing catalog’s or an ability to catalog.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Multitenant data science platform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Hosting and training of their solutions with an ability to use infra of their choice over cloud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Access to other AWS services which help with machine learning capability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Cl/CD framework to ensure a good steady state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Deployment as microservice/s </a:t>
            </a:r>
            <a:endParaRPr lang="en-CH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A78ED2-DAAD-4784-A75A-ABD6BBA17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6" y="915987"/>
            <a:ext cx="5539316" cy="473075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</a:rPr>
              <a:t>Information and security platform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</a:rPr>
              <a:t>needs 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should not be exposed to internet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Data  should be secured and stored as per compliance requirements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User actions in the environment need to be regulated and auditable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Ability to define ROLE’s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Communication need to be over secured channel(TLS), Hence firewall need to be configured accordingly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24BB9-FE82-4945-8470-21DBCC4C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458" y="4339570"/>
            <a:ext cx="3657600" cy="14369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860556-E927-4010-80C7-A4C88B6A211C}"/>
              </a:ext>
            </a:extLst>
          </p:cNvPr>
          <p:cNvSpPr txBox="1"/>
          <p:nvPr/>
        </p:nvSpPr>
        <p:spPr>
          <a:xfrm>
            <a:off x="5366386" y="4031793"/>
            <a:ext cx="193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Key Requirements </a:t>
            </a:r>
            <a:endParaRPr lang="en-CH" sz="1400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1B0F59-24DA-49DC-9B61-49464739E4C1}"/>
              </a:ext>
            </a:extLst>
          </p:cNvPr>
          <p:cNvSpPr txBox="1">
            <a:spLocks/>
          </p:cNvSpPr>
          <p:nvPr/>
        </p:nvSpPr>
        <p:spPr bwMode="auto">
          <a:xfrm>
            <a:off x="602193" y="103187"/>
            <a:ext cx="11271249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Business Requirements  </a:t>
            </a:r>
          </a:p>
        </p:txBody>
      </p:sp>
    </p:spTree>
    <p:extLst>
      <p:ext uri="{BB962C8B-B14F-4D97-AF65-F5344CB8AC3E}">
        <p14:creationId xmlns:p14="http://schemas.microsoft.com/office/powerpoint/2010/main" val="1875536369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8E18-843E-4B8C-B4DB-1E4BDD9D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8" y="88900"/>
            <a:ext cx="11569953" cy="812800"/>
          </a:xfrm>
        </p:spPr>
        <p:txBody>
          <a:bodyPr/>
          <a:lstStyle/>
          <a:p>
            <a:r>
              <a:rPr lang="en-US" dirty="0"/>
              <a:t>Opportunity |  Establish a Data Science Sandbox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0CAD01-AF31-477A-BAAF-25D84C36BFDD}"/>
              </a:ext>
            </a:extLst>
          </p:cNvPr>
          <p:cNvCxnSpPr>
            <a:cxnSpLocks/>
          </p:cNvCxnSpPr>
          <p:nvPr/>
        </p:nvCxnSpPr>
        <p:spPr bwMode="auto">
          <a:xfrm>
            <a:off x="9720775" y="1403215"/>
            <a:ext cx="0" cy="47021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06672-4FAC-4598-96A7-63095D0DE21B}"/>
              </a:ext>
            </a:extLst>
          </p:cNvPr>
          <p:cNvSpPr/>
          <p:nvPr/>
        </p:nvSpPr>
        <p:spPr>
          <a:xfrm>
            <a:off x="496429" y="706901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Data Scientists </a:t>
            </a:r>
            <a:r>
              <a:rPr lang="en-US" sz="2000" dirty="0"/>
              <a:t>| Reduce time Data Scientists spend as Data Engineers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16F35A-A8CA-4370-A108-055BA7B1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3" y="1403215"/>
            <a:ext cx="9137542" cy="375235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6C85EF2-0C48-46D9-B907-54C84B1C2B81}"/>
              </a:ext>
            </a:extLst>
          </p:cNvPr>
          <p:cNvSpPr/>
          <p:nvPr/>
        </p:nvSpPr>
        <p:spPr bwMode="auto">
          <a:xfrm>
            <a:off x="4900168" y="3911893"/>
            <a:ext cx="1572811" cy="27589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9F417A-97D3-45D0-9CA0-27F81FB4931C}"/>
              </a:ext>
            </a:extLst>
          </p:cNvPr>
          <p:cNvSpPr/>
          <p:nvPr/>
        </p:nvSpPr>
        <p:spPr bwMode="auto">
          <a:xfrm>
            <a:off x="7026451" y="3748919"/>
            <a:ext cx="1572811" cy="41384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6F324-1374-47B7-99FA-5554C2BB04DD}"/>
              </a:ext>
            </a:extLst>
          </p:cNvPr>
          <p:cNvSpPr txBox="1"/>
          <p:nvPr/>
        </p:nvSpPr>
        <p:spPr>
          <a:xfrm>
            <a:off x="9720774" y="1322245"/>
            <a:ext cx="2346583" cy="19571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14300" indent="-114300">
              <a:spcBef>
                <a:spcPts val="0"/>
              </a:spcBef>
              <a:spcAft>
                <a:spcPts val="600"/>
              </a:spcAft>
            </a:pPr>
            <a:r>
              <a:rPr lang="en-US" sz="1000" dirty="0"/>
              <a:t>Challenges</a:t>
            </a:r>
          </a:p>
          <a:p>
            <a:pPr marL="114300" indent="-1143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Data Scientists are using their own machines to build analytical models with limited computation power.</a:t>
            </a:r>
          </a:p>
          <a:p>
            <a:pPr marL="114300" indent="-1143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Desktops are used to train and test analytical models which is quite time consuming and limiting (data sets)</a:t>
            </a:r>
          </a:p>
          <a:p>
            <a:pPr marL="114300" indent="-1143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Analytical models are, at times, deployed on personal machines, greatly reducing the performance </a:t>
            </a:r>
          </a:p>
          <a:p>
            <a:pPr marL="114300" indent="-1143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Visibility into complete list of analytical models is limited, reducing the ability to repurpose and reuse.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4027D-2B82-4919-9F1F-242C985DC9A0}"/>
              </a:ext>
            </a:extLst>
          </p:cNvPr>
          <p:cNvSpPr txBox="1"/>
          <p:nvPr/>
        </p:nvSpPr>
        <p:spPr>
          <a:xfrm>
            <a:off x="9720780" y="3911893"/>
            <a:ext cx="2346577" cy="19571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00" dirty="0"/>
              <a:t>Recommendation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Integrated data science sandbox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Common place for deployment.  Data Scientists should have access to other scientists’ data and data models for reuse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Strong computational power to support training and testing of complex analytical models with very large data 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45C7C-B853-4DC3-A619-D220E39D4C2C}"/>
              </a:ext>
            </a:extLst>
          </p:cNvPr>
          <p:cNvSpPr/>
          <p:nvPr/>
        </p:nvSpPr>
        <p:spPr bwMode="auto">
          <a:xfrm>
            <a:off x="387453" y="1107011"/>
            <a:ext cx="11569953" cy="4998367"/>
          </a:xfrm>
          <a:prstGeom prst="rect">
            <a:avLst/>
          </a:prstGeom>
          <a:solidFill>
            <a:srgbClr val="626469">
              <a:alpha val="80000"/>
            </a:srgbClr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Address this challenge with  POC </a:t>
            </a:r>
            <a:r>
              <a:rPr lang="en-US" sz="3200" b="1" dirty="0">
                <a:solidFill>
                  <a:schemeClr val="bg1"/>
                </a:solidFill>
                <a:latin typeface="Arial" charset="0"/>
              </a:rPr>
              <a:t>of 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 Scie</a:t>
            </a:r>
            <a:r>
              <a:rPr lang="en-US" sz="3200" b="1" dirty="0">
                <a:solidFill>
                  <a:schemeClr val="bg1"/>
                </a:solidFill>
                <a:latin typeface="Arial" charset="0"/>
              </a:rPr>
              <a:t>nce Platform to select DS within R&amp;D Seeds 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25627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65D-1BC9-4A46-A884-0981BD8A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EAF7-9D94-4EAF-82DC-BAAFBC2EA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265" y="805276"/>
            <a:ext cx="5405352" cy="5136737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22819-3EDC-4D24-9369-4053E3555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1245" y="805276"/>
            <a:ext cx="5625889" cy="5136737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</a:t>
            </a:r>
          </a:p>
          <a:p>
            <a:endParaRPr lang="en-US" sz="2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AF5339-6A5B-46D1-86F5-319AFC32C7BF}"/>
              </a:ext>
            </a:extLst>
          </p:cNvPr>
          <p:cNvSpPr/>
          <p:nvPr/>
        </p:nvSpPr>
        <p:spPr bwMode="auto">
          <a:xfrm>
            <a:off x="731520" y="1259840"/>
            <a:ext cx="3027680" cy="6731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Adhoc setup and management of Notebook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6BBD4-0082-489C-BBF3-E7C20A4A690C}"/>
              </a:ext>
            </a:extLst>
          </p:cNvPr>
          <p:cNvSpPr/>
          <p:nvPr/>
        </p:nvSpPr>
        <p:spPr bwMode="auto">
          <a:xfrm>
            <a:off x="731520" y="2087724"/>
            <a:ext cx="3027680" cy="67245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Limited and ungoverned choices of model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E3FD58-D52D-4C98-A9F9-3B688BD2AF0A}"/>
              </a:ext>
            </a:extLst>
          </p:cNvPr>
          <p:cNvSpPr/>
          <p:nvPr/>
        </p:nvSpPr>
        <p:spPr bwMode="auto">
          <a:xfrm>
            <a:off x="731520" y="2914969"/>
            <a:ext cx="3027680" cy="64999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Competing computing resources across teams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E0F811-883A-4A4C-BF99-D9A800E5CDD6}"/>
              </a:ext>
            </a:extLst>
          </p:cNvPr>
          <p:cNvSpPr/>
          <p:nvPr/>
        </p:nvSpPr>
        <p:spPr bwMode="auto">
          <a:xfrm>
            <a:off x="731520" y="3706758"/>
            <a:ext cx="3027680" cy="6499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Time consuming provisioning(infra)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0C0CAB-6CEF-4CE7-8E73-7AE9F76E8ADE}"/>
              </a:ext>
            </a:extLst>
          </p:cNvPr>
          <p:cNvSpPr/>
          <p:nvPr/>
        </p:nvSpPr>
        <p:spPr bwMode="auto">
          <a:xfrm>
            <a:off x="7051040" y="1259840"/>
            <a:ext cx="3027679" cy="6730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charset="0"/>
              </a:rPr>
              <a:t>Easy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sz="1400" b="1" dirty="0">
                <a:latin typeface="Arial" charset="0"/>
              </a:rPr>
              <a:t>exploration in AWS notebooks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398DF-8D22-4216-85FD-7D6752069B96}"/>
              </a:ext>
            </a:extLst>
          </p:cNvPr>
          <p:cNvSpPr/>
          <p:nvPr/>
        </p:nvSpPr>
        <p:spPr bwMode="auto">
          <a:xfrm>
            <a:off x="7051040" y="2148948"/>
            <a:ext cx="3027679" cy="6730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Building around virtualization and flexibility</a:t>
            </a:r>
            <a:br>
              <a:rPr lang="en-US" sz="1400" b="1" dirty="0">
                <a:solidFill>
                  <a:schemeClr val="dk1"/>
                </a:solidFill>
                <a:latin typeface="Arial" charset="0"/>
              </a:rPr>
            </a:br>
            <a:endParaRPr lang="en-US" sz="1400" b="1" dirty="0">
              <a:solidFill>
                <a:schemeClr val="dk1"/>
              </a:solidFill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1216C-1137-4DC6-815D-5EE774CF71F1}"/>
              </a:ext>
            </a:extLst>
          </p:cNvPr>
          <p:cNvSpPr/>
          <p:nvPr/>
        </p:nvSpPr>
        <p:spPr bwMode="auto">
          <a:xfrm>
            <a:off x="7051040" y="2954657"/>
            <a:ext cx="3027679" cy="6730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Auto scalable model training and serving environment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7C7E6-D2F7-4CE1-B33E-EBC89BF003B2}"/>
              </a:ext>
            </a:extLst>
          </p:cNvPr>
          <p:cNvSpPr/>
          <p:nvPr/>
        </p:nvSpPr>
        <p:spPr bwMode="auto">
          <a:xfrm>
            <a:off x="7051039" y="3760769"/>
            <a:ext cx="3027679" cy="6730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Automated DEV-SEC- OPS  practices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F3E9EE-EDC4-4762-8D4A-6F5DD1E541A8}"/>
              </a:ext>
            </a:extLst>
          </p:cNvPr>
          <p:cNvCxnSpPr/>
          <p:nvPr/>
        </p:nvCxnSpPr>
        <p:spPr bwMode="auto">
          <a:xfrm>
            <a:off x="3875829" y="2540000"/>
            <a:ext cx="3175211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54D012-CFEB-4D15-8E10-2967D258B22D}"/>
              </a:ext>
            </a:extLst>
          </p:cNvPr>
          <p:cNvCxnSpPr/>
          <p:nvPr/>
        </p:nvCxnSpPr>
        <p:spPr bwMode="auto">
          <a:xfrm>
            <a:off x="3875829" y="3280729"/>
            <a:ext cx="3175211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31127B-BB49-47D3-BE57-B9088F5B26C5}"/>
              </a:ext>
            </a:extLst>
          </p:cNvPr>
          <p:cNvCxnSpPr/>
          <p:nvPr/>
        </p:nvCxnSpPr>
        <p:spPr bwMode="auto">
          <a:xfrm>
            <a:off x="3875828" y="4094480"/>
            <a:ext cx="3175211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75975-5F10-46C2-BF7F-9AB32B18FD51}"/>
              </a:ext>
            </a:extLst>
          </p:cNvPr>
          <p:cNvCxnSpPr/>
          <p:nvPr/>
        </p:nvCxnSpPr>
        <p:spPr bwMode="auto">
          <a:xfrm>
            <a:off x="3875828" y="1635760"/>
            <a:ext cx="3175211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A18A6B-5392-417B-A815-B793467B26F9}"/>
              </a:ext>
            </a:extLst>
          </p:cNvPr>
          <p:cNvSpPr/>
          <p:nvPr/>
        </p:nvSpPr>
        <p:spPr bwMode="auto">
          <a:xfrm>
            <a:off x="731520" y="4498544"/>
            <a:ext cx="3027680" cy="6499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Lack of stage transition and reproducibility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4DD452-405B-4D94-BD4F-2F84593DA5C2}"/>
              </a:ext>
            </a:extLst>
          </p:cNvPr>
          <p:cNvSpPr/>
          <p:nvPr/>
        </p:nvSpPr>
        <p:spPr bwMode="auto">
          <a:xfrm>
            <a:off x="7051039" y="4566300"/>
            <a:ext cx="3027679" cy="6730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Automated CI/CD practices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E24392-66CB-4720-9A62-415406769A58}"/>
              </a:ext>
            </a:extLst>
          </p:cNvPr>
          <p:cNvCxnSpPr/>
          <p:nvPr/>
        </p:nvCxnSpPr>
        <p:spPr bwMode="auto">
          <a:xfrm>
            <a:off x="3875828" y="4925306"/>
            <a:ext cx="3175211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2615BFC-39CD-4710-872E-763BEA0D842A}"/>
              </a:ext>
            </a:extLst>
          </p:cNvPr>
          <p:cNvSpPr/>
          <p:nvPr/>
        </p:nvSpPr>
        <p:spPr bwMode="auto">
          <a:xfrm>
            <a:off x="731520" y="5300884"/>
            <a:ext cx="3027680" cy="6499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Lack of collaboration among data scientist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DCCE3B-42B5-4C0A-948D-B8C3AADE6773}"/>
              </a:ext>
            </a:extLst>
          </p:cNvPr>
          <p:cNvSpPr/>
          <p:nvPr/>
        </p:nvSpPr>
        <p:spPr bwMode="auto">
          <a:xfrm>
            <a:off x="7051038" y="5337166"/>
            <a:ext cx="3027679" cy="6730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Knowledge repository and sharing of best practices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ABED34-8D86-4FAA-AD8D-CD162AB901B9}"/>
              </a:ext>
            </a:extLst>
          </p:cNvPr>
          <p:cNvCxnSpPr/>
          <p:nvPr/>
        </p:nvCxnSpPr>
        <p:spPr bwMode="auto">
          <a:xfrm>
            <a:off x="3842271" y="5631380"/>
            <a:ext cx="3175211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93945318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203890-B2A5-4F1B-86E9-3C3D8146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80" y="201929"/>
            <a:ext cx="7886700" cy="614588"/>
          </a:xfrm>
        </p:spPr>
        <p:txBody>
          <a:bodyPr>
            <a:normAutofit/>
          </a:bodyPr>
          <a:lstStyle/>
          <a:p>
            <a:r>
              <a:rPr lang="en-US" sz="2400" dirty="0"/>
              <a:t>Roadmap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34D8272-BD44-42BF-8AB5-292A2BC37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259876"/>
              </p:ext>
            </p:extLst>
          </p:nvPr>
        </p:nvGraphicFramePr>
        <p:xfrm>
          <a:off x="2799527" y="853572"/>
          <a:ext cx="8336132" cy="41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5479B46-CF87-45EE-9047-D231C1479952}"/>
              </a:ext>
            </a:extLst>
          </p:cNvPr>
          <p:cNvGrpSpPr/>
          <p:nvPr/>
        </p:nvGrpSpPr>
        <p:grpSpPr>
          <a:xfrm>
            <a:off x="2226992" y="398102"/>
            <a:ext cx="9481202" cy="3083860"/>
            <a:chOff x="2799528" y="2087943"/>
            <a:chExt cx="8655440" cy="26351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1B33DD-127C-438C-BB82-85FBBBA7F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26162" y="3456531"/>
              <a:ext cx="8531441" cy="56213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617036-FCF5-43BB-A179-EB7EE145B7DF}"/>
                </a:ext>
              </a:extLst>
            </p:cNvPr>
            <p:cNvSpPr/>
            <p:nvPr/>
          </p:nvSpPr>
          <p:spPr>
            <a:xfrm rot="10800000" flipV="1">
              <a:off x="2799528" y="2994866"/>
              <a:ext cx="8709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Minimal set up for Data exploration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7610EB-B924-4826-A1A5-4EBECDB90E14}"/>
                </a:ext>
              </a:extLst>
            </p:cNvPr>
            <p:cNvSpPr/>
            <p:nvPr/>
          </p:nvSpPr>
          <p:spPr>
            <a:xfrm rot="10800000" flipV="1">
              <a:off x="2993726" y="4038087"/>
              <a:ext cx="9332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Available </a:t>
              </a:r>
              <a:r>
                <a:rPr lang="en-US" sz="800" dirty="0" err="1">
                  <a:solidFill>
                    <a:schemeClr val="dk1"/>
                  </a:solidFill>
                </a:rPr>
                <a:t>Algos</a:t>
              </a:r>
              <a:r>
                <a:rPr lang="en-US" sz="800" dirty="0">
                  <a:solidFill>
                    <a:schemeClr val="dk1"/>
                  </a:solidFill>
                </a:rPr>
                <a:t> for big 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6BAA45-3E40-48DE-A07A-0D3E191980C2}"/>
                </a:ext>
              </a:extLst>
            </p:cNvPr>
            <p:cNvSpPr/>
            <p:nvPr/>
          </p:nvSpPr>
          <p:spPr>
            <a:xfrm>
              <a:off x="3670489" y="2935844"/>
              <a:ext cx="6667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Distributed training that works with you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D2CC89-AF48-4844-A688-BE705CA13B82}"/>
                </a:ext>
              </a:extLst>
            </p:cNvPr>
            <p:cNvSpPr/>
            <p:nvPr/>
          </p:nvSpPr>
          <p:spPr>
            <a:xfrm>
              <a:off x="3919970" y="3954574"/>
              <a:ext cx="6667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Easy to Deploy solution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446D41-A731-45EE-9361-8B82D2B55DB8}"/>
                </a:ext>
              </a:extLst>
            </p:cNvPr>
            <p:cNvSpPr/>
            <p:nvPr/>
          </p:nvSpPr>
          <p:spPr>
            <a:xfrm>
              <a:off x="4337218" y="2965355"/>
              <a:ext cx="6667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ML Flow Model Tracking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8A3F8E-600E-45EE-BDE6-316A06AAB16C}"/>
                </a:ext>
              </a:extLst>
            </p:cNvPr>
            <p:cNvSpPr/>
            <p:nvPr/>
          </p:nvSpPr>
          <p:spPr>
            <a:xfrm>
              <a:off x="4670582" y="3954574"/>
              <a:ext cx="6667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Compute capability on Demand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E85E28-70E0-46F4-B0AC-5A2F65A52D43}"/>
                </a:ext>
              </a:extLst>
            </p:cNvPr>
            <p:cNvSpPr/>
            <p:nvPr/>
          </p:nvSpPr>
          <p:spPr>
            <a:xfrm>
              <a:off x="5089312" y="2968197"/>
              <a:ext cx="7818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Model Repository Enablement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AD297B-7709-46A7-99BA-59B158D17E0E}"/>
                </a:ext>
              </a:extLst>
            </p:cNvPr>
            <p:cNvSpPr/>
            <p:nvPr/>
          </p:nvSpPr>
          <p:spPr>
            <a:xfrm>
              <a:off x="5798498" y="4004771"/>
              <a:ext cx="8425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Model Management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0381D8-E396-417C-A5AB-071659165788}"/>
                </a:ext>
              </a:extLst>
            </p:cNvPr>
            <p:cNvSpPr/>
            <p:nvPr/>
          </p:nvSpPr>
          <p:spPr>
            <a:xfrm>
              <a:off x="8885332" y="3160007"/>
              <a:ext cx="7698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UI/UX for Ease of use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B211EE-BDC3-4F26-95AA-85C96E8AD848}"/>
                </a:ext>
              </a:extLst>
            </p:cNvPr>
            <p:cNvSpPr/>
            <p:nvPr/>
          </p:nvSpPr>
          <p:spPr>
            <a:xfrm>
              <a:off x="9300752" y="3976630"/>
              <a:ext cx="7698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Wrapper Services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67A944-6EF2-4282-9B64-EC08827CB683}"/>
                </a:ext>
              </a:extLst>
            </p:cNvPr>
            <p:cNvSpPr/>
            <p:nvPr/>
          </p:nvSpPr>
          <p:spPr>
            <a:xfrm>
              <a:off x="7176717" y="3138073"/>
              <a:ext cx="7698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Alert Generation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58544B-EBB6-4F6C-94FF-495589B9DC8F}"/>
                </a:ext>
              </a:extLst>
            </p:cNvPr>
            <p:cNvSpPr/>
            <p:nvPr/>
          </p:nvSpPr>
          <p:spPr>
            <a:xfrm>
              <a:off x="8461050" y="3929096"/>
              <a:ext cx="7698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Automate user Onboarding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BF0DD6-93EC-44BD-948B-97923A4CB6EC}"/>
                </a:ext>
              </a:extLst>
            </p:cNvPr>
            <p:cNvSpPr/>
            <p:nvPr/>
          </p:nvSpPr>
          <p:spPr>
            <a:xfrm>
              <a:off x="10685078" y="3346347"/>
              <a:ext cx="769890" cy="608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H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068548-8498-4CD5-A890-62C9E224DC77}"/>
                </a:ext>
              </a:extLst>
            </p:cNvPr>
            <p:cNvSpPr/>
            <p:nvPr/>
          </p:nvSpPr>
          <p:spPr>
            <a:xfrm>
              <a:off x="6714347" y="4032907"/>
              <a:ext cx="7698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Security and Scalability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619943-4941-4466-99DD-B5BD06F97AAF}"/>
                </a:ext>
              </a:extLst>
            </p:cNvPr>
            <p:cNvSpPr/>
            <p:nvPr/>
          </p:nvSpPr>
          <p:spPr>
            <a:xfrm>
              <a:off x="7561662" y="4019214"/>
              <a:ext cx="7698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Lifecyle and Pipeline 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8F3015-6E08-4FD6-9C4E-5314B129C1E6}"/>
                </a:ext>
              </a:extLst>
            </p:cNvPr>
            <p:cNvSpPr/>
            <p:nvPr/>
          </p:nvSpPr>
          <p:spPr>
            <a:xfrm>
              <a:off x="3159660" y="4507645"/>
              <a:ext cx="7760007" cy="215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Training and Demonstration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1F35D2-391F-4529-A020-7A8DCAC6F4A4}"/>
                </a:ext>
              </a:extLst>
            </p:cNvPr>
            <p:cNvSpPr/>
            <p:nvPr/>
          </p:nvSpPr>
          <p:spPr>
            <a:xfrm>
              <a:off x="6291307" y="3195696"/>
              <a:ext cx="76989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CI/CD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47CDF4-FD34-4D92-A488-EC05BD1D0A18}"/>
                </a:ext>
              </a:extLst>
            </p:cNvPr>
            <p:cNvSpPr/>
            <p:nvPr/>
          </p:nvSpPr>
          <p:spPr>
            <a:xfrm>
              <a:off x="7999922" y="3014962"/>
              <a:ext cx="7698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New Services in AWS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F8DB79-B726-4D33-87E3-66B45B868F43}"/>
                </a:ext>
              </a:extLst>
            </p:cNvPr>
            <p:cNvSpPr/>
            <p:nvPr/>
          </p:nvSpPr>
          <p:spPr>
            <a:xfrm>
              <a:off x="9743425" y="3151015"/>
              <a:ext cx="76989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TBD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7F6BCE-52CD-4634-B43E-209CDB29A60F}"/>
                </a:ext>
              </a:extLst>
            </p:cNvPr>
            <p:cNvSpPr/>
            <p:nvPr/>
          </p:nvSpPr>
          <p:spPr>
            <a:xfrm>
              <a:off x="10186187" y="4032253"/>
              <a:ext cx="76989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TBD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D5E13-8DE1-40A0-86B5-AB63E17E4037}"/>
                </a:ext>
              </a:extLst>
            </p:cNvPr>
            <p:cNvSpPr txBox="1"/>
            <p:nvPr/>
          </p:nvSpPr>
          <p:spPr>
            <a:xfrm>
              <a:off x="3460360" y="2095079"/>
              <a:ext cx="1418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30 Users </a:t>
              </a:r>
              <a:endParaRPr lang="en-CH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865585-5483-4B9B-8709-88D60418F825}"/>
                </a:ext>
              </a:extLst>
            </p:cNvPr>
            <p:cNvSpPr txBox="1"/>
            <p:nvPr/>
          </p:nvSpPr>
          <p:spPr>
            <a:xfrm>
              <a:off x="6065415" y="2087943"/>
              <a:ext cx="1418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100 Users </a:t>
              </a:r>
              <a:endParaRPr lang="en-CH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D8F1F1-EB20-44CD-AEF2-5E5D09BF345A}"/>
                </a:ext>
              </a:extLst>
            </p:cNvPr>
            <p:cNvSpPr txBox="1"/>
            <p:nvPr/>
          </p:nvSpPr>
          <p:spPr>
            <a:xfrm>
              <a:off x="8748241" y="2087943"/>
              <a:ext cx="1418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100+ Users </a:t>
              </a:r>
              <a:endParaRPr lang="en-CH" b="1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10DC60-A6CF-4170-BFD1-75086BC90237}"/>
              </a:ext>
            </a:extLst>
          </p:cNvPr>
          <p:cNvCxnSpPr>
            <a:cxnSpLocks/>
          </p:cNvCxnSpPr>
          <p:nvPr/>
        </p:nvCxnSpPr>
        <p:spPr>
          <a:xfrm flipH="1">
            <a:off x="5373390" y="1120638"/>
            <a:ext cx="18871" cy="4722647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494B38-CDE9-4ADA-941B-D7CC51C68300}"/>
              </a:ext>
            </a:extLst>
          </p:cNvPr>
          <p:cNvCxnSpPr>
            <a:cxnSpLocks/>
          </p:cNvCxnSpPr>
          <p:nvPr/>
        </p:nvCxnSpPr>
        <p:spPr>
          <a:xfrm flipH="1">
            <a:off x="8027925" y="1067676"/>
            <a:ext cx="18871" cy="4722647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2A2DB8E-7EF0-4B41-9437-B997BB7E3A9D}"/>
              </a:ext>
            </a:extLst>
          </p:cNvPr>
          <p:cNvSpPr txBox="1"/>
          <p:nvPr/>
        </p:nvSpPr>
        <p:spPr>
          <a:xfrm>
            <a:off x="179806" y="3932381"/>
            <a:ext cx="11687729" cy="18049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/>
              <a:t>IT Collaboration Key Asks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Achieve Reliability, Availability (High Availability-HA) and Scalability  (RAS): e.g. Scaling up components over ECS or OpenShift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Speed to user on boarding e.g.  IAM , Cognito , OKTA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Serviceability , ease at which system can be maintained and repaired :  E.g. ELK , Alerting mechanism(SNS) , Storage Lifecycle , Canary Deployment capability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Increased number of published models where production schedule adherence had no issues  e.g. , Interpretation of Gitlab ,mlflow, Airflow, AWS Services</a:t>
            </a:r>
          </a:p>
        </p:txBody>
      </p:sp>
    </p:spTree>
    <p:extLst>
      <p:ext uri="{BB962C8B-B14F-4D97-AF65-F5344CB8AC3E}">
        <p14:creationId xmlns:p14="http://schemas.microsoft.com/office/powerpoint/2010/main" val="252685711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203890-B2A5-4F1B-86E9-3C3D8146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/>
              <a:t>R&amp;D Seeds onboarding timeline 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82EA5BF8-A260-40D5-B203-CF60821BCC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30037C13-8A1A-434C-9AFE-7AEA0B7B6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111181"/>
              </p:ext>
            </p:extLst>
          </p:nvPr>
        </p:nvGraphicFramePr>
        <p:xfrm>
          <a:off x="476211" y="1214422"/>
          <a:ext cx="11279716" cy="473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0614658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56D4-12BB-43F6-9AB9-3335CDC8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so far </a:t>
            </a:r>
            <a:endParaRPr lang="en-CH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97B7F4E-15FD-4E7E-8F95-3DF858C63B25}"/>
              </a:ext>
            </a:extLst>
          </p:cNvPr>
          <p:cNvSpPr/>
          <p:nvPr/>
        </p:nvSpPr>
        <p:spPr bwMode="auto">
          <a:xfrm>
            <a:off x="274017" y="977950"/>
            <a:ext cx="1878638" cy="5702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CH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Data Scientist (DS) using Desktop</a:t>
            </a:r>
          </a:p>
        </p:txBody>
      </p:sp>
      <p:sp>
        <p:nvSpPr>
          <p:cNvPr id="23" name="Right Arrow 17">
            <a:extLst>
              <a:ext uri="{FF2B5EF4-FFF2-40B4-BE49-F238E27FC236}">
                <a16:creationId xmlns:a16="http://schemas.microsoft.com/office/drawing/2014/main" id="{BD9C6DD3-6E69-4CE0-B2ED-D1884106A6FA}"/>
              </a:ext>
            </a:extLst>
          </p:cNvPr>
          <p:cNvSpPr/>
          <p:nvPr/>
        </p:nvSpPr>
        <p:spPr bwMode="auto">
          <a:xfrm>
            <a:off x="222397" y="2064285"/>
            <a:ext cx="11089308" cy="458468"/>
          </a:xfrm>
          <a:prstGeom prst="rightArrow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5400000" scaled="1"/>
          </a:gra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CH" sz="1000" b="0" i="0" u="none" strike="noStrike" cap="none" normalizeH="0" baseline="0">
              <a:ln>
                <a:solidFill>
                  <a:sysClr val="windowText" lastClr="000000"/>
                </a:solidFill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986E35E8-928C-43A7-87E0-92B8E5D673F8}"/>
              </a:ext>
            </a:extLst>
          </p:cNvPr>
          <p:cNvSpPr/>
          <p:nvPr/>
        </p:nvSpPr>
        <p:spPr bwMode="auto">
          <a:xfrm>
            <a:off x="2469192" y="977950"/>
            <a:ext cx="1964360" cy="5702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CH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DS using Cazena Platform</a:t>
            </a:r>
          </a:p>
        </p:txBody>
      </p:sp>
      <p:sp>
        <p:nvSpPr>
          <p:cNvPr id="29" name="Rounded Rectangle 10">
            <a:extLst>
              <a:ext uri="{FF2B5EF4-FFF2-40B4-BE49-F238E27FC236}">
                <a16:creationId xmlns:a16="http://schemas.microsoft.com/office/drawing/2014/main" id="{9E394DCB-1998-4D6F-B951-9D59C0712B8F}"/>
              </a:ext>
            </a:extLst>
          </p:cNvPr>
          <p:cNvSpPr/>
          <p:nvPr/>
        </p:nvSpPr>
        <p:spPr bwMode="auto">
          <a:xfrm>
            <a:off x="4750089" y="984350"/>
            <a:ext cx="2033925" cy="5702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CH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DS Using ICL</a:t>
            </a:r>
          </a:p>
        </p:txBody>
      </p:sp>
      <p:sp>
        <p:nvSpPr>
          <p:cNvPr id="31" name="Rounded Rectangle 10">
            <a:extLst>
              <a:ext uri="{FF2B5EF4-FFF2-40B4-BE49-F238E27FC236}">
                <a16:creationId xmlns:a16="http://schemas.microsoft.com/office/drawing/2014/main" id="{ABAA0BDB-C111-47A1-B81D-CD9EFA3B60A8}"/>
              </a:ext>
            </a:extLst>
          </p:cNvPr>
          <p:cNvSpPr/>
          <p:nvPr/>
        </p:nvSpPr>
        <p:spPr bwMode="auto">
          <a:xfrm>
            <a:off x="6964990" y="977950"/>
            <a:ext cx="1828797" cy="5702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CH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DS Using DataSciece  Platform </a:t>
            </a: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2D240ED7-81C6-4A0B-ABB3-2D4810468E09}"/>
              </a:ext>
            </a:extLst>
          </p:cNvPr>
          <p:cNvSpPr/>
          <p:nvPr/>
        </p:nvSpPr>
        <p:spPr bwMode="auto">
          <a:xfrm>
            <a:off x="8974763" y="977950"/>
            <a:ext cx="2207587" cy="57028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CH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DS Using Data Science Platform + Sagemaker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ED7AB0-7E45-49B0-BD2E-EC65CE9485DF}"/>
              </a:ext>
            </a:extLst>
          </p:cNvPr>
          <p:cNvSpPr/>
          <p:nvPr/>
        </p:nvSpPr>
        <p:spPr bwMode="auto">
          <a:xfrm>
            <a:off x="274017" y="2604719"/>
            <a:ext cx="1973883" cy="237685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rgbClr val="FF0000"/>
                </a:solidFill>
                <a:latin typeface="Arial" charset="0"/>
              </a:rPr>
              <a:t>More time experiment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Unable to do other t</a:t>
            </a:r>
            <a:r>
              <a:rPr lang="en-GB" sz="1000" dirty="0">
                <a:solidFill>
                  <a:srgbClr val="FF0000"/>
                </a:solidFill>
                <a:latin typeface="Arial" charset="0"/>
              </a:rPr>
              <a:t>asks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Not motivated to do complex tasks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rgbClr val="FF0000"/>
                </a:solidFill>
                <a:latin typeface="Arial" charset="0"/>
              </a:rPr>
              <a:t>Prone to fail more often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Cann</a:t>
            </a:r>
            <a:r>
              <a:rPr lang="en-GB" sz="1000" dirty="0">
                <a:solidFill>
                  <a:srgbClr val="FF0000"/>
                </a:solidFill>
                <a:latin typeface="Arial" charset="0"/>
              </a:rPr>
              <a:t>ot test new services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rgbClr val="FF0000"/>
                </a:solidFill>
                <a:latin typeface="Arial" charset="0"/>
              </a:rPr>
              <a:t>Data on local PC </a:t>
            </a:r>
            <a:endParaRPr kumimoji="0" lang="en-CH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F02D2A-ADC2-407F-92ED-7563FF4657A4}"/>
              </a:ext>
            </a:extLst>
          </p:cNvPr>
          <p:cNvSpPr/>
          <p:nvPr/>
        </p:nvSpPr>
        <p:spPr bwMode="auto">
          <a:xfrm>
            <a:off x="2549817" y="2604719"/>
            <a:ext cx="1973883" cy="237685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Ability to </a:t>
            </a:r>
            <a:r>
              <a:rPr lang="en-GB" sz="1000" dirty="0">
                <a:solidFill>
                  <a:schemeClr val="accent2"/>
                </a:solidFill>
                <a:latin typeface="Arial" charset="0"/>
              </a:rPr>
              <a:t>use cloud computing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Able to run task on server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Can easily used new cloud services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Data c</a:t>
            </a:r>
            <a:r>
              <a:rPr lang="en-GB" sz="1000" dirty="0">
                <a:solidFill>
                  <a:srgbClr val="FF0000"/>
                </a:solidFill>
                <a:latin typeface="Arial" charset="0"/>
              </a:rPr>
              <a:t>annot be transfer on </a:t>
            </a:r>
            <a:r>
              <a:rPr lang="en-GB" sz="1000" dirty="0" err="1">
                <a:solidFill>
                  <a:srgbClr val="FF0000"/>
                </a:solidFill>
                <a:latin typeface="Arial" charset="0"/>
              </a:rPr>
              <a:t>Cazena</a:t>
            </a:r>
            <a:r>
              <a:rPr lang="en-GB" sz="1000" dirty="0">
                <a:solidFill>
                  <a:srgbClr val="FF0000"/>
                </a:solidFill>
                <a:latin typeface="Arial" charset="0"/>
              </a:rPr>
              <a:t> S3</a:t>
            </a:r>
            <a:endParaRPr kumimoji="0" lang="en-CH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171DC85-22CE-47AA-B43F-60C1C50D1D36}"/>
              </a:ext>
            </a:extLst>
          </p:cNvPr>
          <p:cNvSpPr/>
          <p:nvPr/>
        </p:nvSpPr>
        <p:spPr bwMode="auto">
          <a:xfrm>
            <a:off x="4825617" y="2604719"/>
            <a:ext cx="1973883" cy="237685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Ability to </a:t>
            </a: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use computing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Able to run task on server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Can easily install new services/Packages/tools 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Data need to be transfer 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rgbClr val="FF0000"/>
                </a:solidFill>
                <a:latin typeface="Arial" charset="0"/>
              </a:rPr>
              <a:t>Hard to find what failed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rgbClr val="FF0000"/>
                </a:solidFill>
                <a:latin typeface="Arial" charset="0"/>
              </a:rPr>
              <a:t>Tool versioning  </a:t>
            </a:r>
            <a:endParaRPr kumimoji="0" lang="en-CH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F006F5C-7B71-4B1E-BC3A-5843284BC264}"/>
              </a:ext>
            </a:extLst>
          </p:cNvPr>
          <p:cNvSpPr/>
          <p:nvPr/>
        </p:nvSpPr>
        <p:spPr bwMode="auto">
          <a:xfrm>
            <a:off x="6964990" y="2604719"/>
            <a:ext cx="1973883" cy="237685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Pip installation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AWS Cloud comput</a:t>
            </a: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e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Connec</a:t>
            </a: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ted to Smart Mart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rgbClr val="FF0000"/>
                </a:solidFill>
                <a:latin typeface="Arial" charset="0"/>
              </a:rPr>
              <a:t>Not able to scale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rgbClr val="FF0000"/>
                </a:solidFill>
                <a:latin typeface="Arial" charset="0"/>
              </a:rPr>
              <a:t>Cannot run many high compute tasks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rgbClr val="FF0000"/>
                </a:solidFill>
                <a:latin typeface="Arial" charset="0"/>
              </a:rPr>
              <a:t>Very </a:t>
            </a:r>
            <a:r>
              <a:rPr lang="en-GB" sz="1000" dirty="0" err="1">
                <a:solidFill>
                  <a:srgbClr val="FF0000"/>
                </a:solidFill>
                <a:latin typeface="Arial" charset="0"/>
              </a:rPr>
              <a:t>Adhoc</a:t>
            </a:r>
            <a:r>
              <a:rPr lang="en-GB" sz="1000" dirty="0">
                <a:solidFill>
                  <a:srgbClr val="FF0000"/>
                </a:solidFill>
                <a:latin typeface="Arial" charset="0"/>
              </a:rPr>
              <a:t>  </a:t>
            </a:r>
            <a:endParaRPr kumimoji="0" lang="en-CH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492F7C7-264F-460F-B2C0-8BFF24CCBCEB}"/>
              </a:ext>
            </a:extLst>
          </p:cNvPr>
          <p:cNvSpPr/>
          <p:nvPr/>
        </p:nvSpPr>
        <p:spPr bwMode="auto">
          <a:xfrm>
            <a:off x="9104363" y="2604719"/>
            <a:ext cx="1973883" cy="237685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Container oriented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Hosting as a service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Notebook as a ser</a:t>
            </a: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vices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 err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Sagemaker</a:t>
            </a: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Algorithm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Ease of deployment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Playground for Data scientist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endParaRPr kumimoji="0" lang="en-CH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F3BD3A-2BBD-4CF1-8534-3DE6DBE8BAAB}"/>
              </a:ext>
            </a:extLst>
          </p:cNvPr>
          <p:cNvSpPr txBox="1"/>
          <p:nvPr/>
        </p:nvSpPr>
        <p:spPr>
          <a:xfrm>
            <a:off x="685757" y="1689395"/>
            <a:ext cx="1150402" cy="263625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000" b="1" dirty="0"/>
              <a:t>June 2018</a:t>
            </a:r>
            <a:endParaRPr lang="en-CH" sz="2000" b="1" dirty="0" err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00DB70-8C7A-41CF-BC15-D8851B24E858}"/>
              </a:ext>
            </a:extLst>
          </p:cNvPr>
          <p:cNvSpPr txBox="1"/>
          <p:nvPr/>
        </p:nvSpPr>
        <p:spPr>
          <a:xfrm>
            <a:off x="2469192" y="1689660"/>
            <a:ext cx="1964360" cy="263625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000" b="1" dirty="0"/>
              <a:t>Nov 18 – June 2019</a:t>
            </a:r>
            <a:endParaRPr lang="en-CH" sz="2000" b="1" dirty="0" err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215911-8E4D-476C-A295-9E416952A457}"/>
              </a:ext>
            </a:extLst>
          </p:cNvPr>
          <p:cNvSpPr txBox="1"/>
          <p:nvPr/>
        </p:nvSpPr>
        <p:spPr>
          <a:xfrm>
            <a:off x="4750089" y="1692865"/>
            <a:ext cx="2145337" cy="335172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000" b="1" dirty="0"/>
              <a:t>June 2019 – Aug 2019</a:t>
            </a:r>
            <a:endParaRPr lang="en-CH" sz="2000" b="1" dirty="0" err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493CC8-A15F-4CDC-B34E-FA41131A3861}"/>
              </a:ext>
            </a:extLst>
          </p:cNvPr>
          <p:cNvSpPr txBox="1"/>
          <p:nvPr/>
        </p:nvSpPr>
        <p:spPr>
          <a:xfrm>
            <a:off x="7347482" y="1653621"/>
            <a:ext cx="1442024" cy="335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400" b="1" dirty="0"/>
              <a:t>Aug 2019</a:t>
            </a:r>
            <a:endParaRPr lang="en-CH" sz="1400" b="1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661C60-3BC9-441C-AC1C-EF511C5B4D9A}"/>
              </a:ext>
            </a:extLst>
          </p:cNvPr>
          <p:cNvSpPr txBox="1"/>
          <p:nvPr/>
        </p:nvSpPr>
        <p:spPr>
          <a:xfrm>
            <a:off x="9363076" y="1617848"/>
            <a:ext cx="1715170" cy="5702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GB" sz="1400" b="1" dirty="0"/>
              <a:t>Vision for Aug 2020</a:t>
            </a:r>
            <a:endParaRPr lang="en-CH" sz="1400" b="1" dirty="0" err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5F51A6-5244-4D24-9FB0-A8E521581B33}"/>
              </a:ext>
            </a:extLst>
          </p:cNvPr>
          <p:cNvSpPr txBox="1"/>
          <p:nvPr/>
        </p:nvSpPr>
        <p:spPr>
          <a:xfrm>
            <a:off x="419100" y="5478362"/>
            <a:ext cx="10659146" cy="7905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endParaRPr lang="en-CH" sz="1400" b="1" dirty="0" err="1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5905CE-65F3-4136-80AA-AC6B2D0C4960}"/>
              </a:ext>
            </a:extLst>
          </p:cNvPr>
          <p:cNvSpPr/>
          <p:nvPr/>
        </p:nvSpPr>
        <p:spPr bwMode="auto">
          <a:xfrm>
            <a:off x="361950" y="5240152"/>
            <a:ext cx="10949755" cy="816509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GB" sz="1400" b="1" dirty="0"/>
              <a:t>Crate a platform which enable data scientist to focus on only data Science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GB" sz="1400" b="1" dirty="0"/>
              <a:t>We need strong collaboration with Data scientist, Information security, cloud enablement and cloud factory team </a:t>
            </a:r>
            <a:endParaRPr lang="en-CH" sz="1400" b="1" dirty="0" err="1"/>
          </a:p>
        </p:txBody>
      </p:sp>
    </p:spTree>
    <p:extLst>
      <p:ext uri="{BB962C8B-B14F-4D97-AF65-F5344CB8AC3E}">
        <p14:creationId xmlns:p14="http://schemas.microsoft.com/office/powerpoint/2010/main" val="466105041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ppt/theme/themeOverride2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data xmlns="9eff8198-93c3-42cf-87a8-9fb333ca1ffe" xsi:nil="true"/>
    <Responsible xmlns="9eff8198-93c3-42cf-87a8-9fb333ca1ffe">
      <UserInfo>
        <DisplayName/>
        <AccountId xsi:nil="true"/>
        <AccountType/>
      </UserInfo>
    </Responsib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A8F765AF78347BDAB240A3949BBF9" ma:contentTypeVersion="13" ma:contentTypeDescription="Create a new document." ma:contentTypeScope="" ma:versionID="798fd1e43b4c3929bedbae4c11b726bb">
  <xsd:schema xmlns:xsd="http://www.w3.org/2001/XMLSchema" xmlns:xs="http://www.w3.org/2001/XMLSchema" xmlns:p="http://schemas.microsoft.com/office/2006/metadata/properties" xmlns:ns2="9eff8198-93c3-42cf-87a8-9fb333ca1ffe" xmlns:ns3="57eb16b6-4d2a-4a09-a319-40a4e4b6e8f3" targetNamespace="http://schemas.microsoft.com/office/2006/metadata/properties" ma:root="true" ma:fieldsID="9b61a36b39064cd60c02319668043326" ns2:_="" ns3:_="">
    <xsd:import namespace="9eff8198-93c3-42cf-87a8-9fb333ca1ffe"/>
    <xsd:import namespace="57eb16b6-4d2a-4a09-a319-40a4e4b6e8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eting_x0020_data" minOccurs="0"/>
                <xsd:element ref="ns2:Responsible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f8198-93c3-42cf-87a8-9fb333ca1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eting_x0020_data" ma:index="12" nillable="true" ma:displayName="Meeting data" ma:format="DateOnly" ma:internalName="Meeting_x0020_data">
      <xsd:simpleType>
        <xsd:restriction base="dms:DateTime"/>
      </xsd:simpleType>
    </xsd:element>
    <xsd:element name="Responsible" ma:index="13" nillable="true" ma:displayName="Responsible" ma:list="UserInfo" ma:SharePointGroup="0" ma:internalName="Responsib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b16b6-4d2a-4a09-a319-40a4e4b6e8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D69DA2-CAB0-4117-9624-F7F9C41E666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558d60d-a28a-4c51-88f5-7838da93f1b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191A93B-0263-4B9A-8DB6-D6F2D6FCEE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9B66BC-22CC-4F36-A5E5-0678F920306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Microsoft Office PowerPoint</Application>
  <PresentationFormat>Widescreen</PresentationFormat>
  <Paragraphs>312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Lato Light</vt:lpstr>
      <vt:lpstr>Netflix Sans</vt:lpstr>
      <vt:lpstr>Poppins</vt:lpstr>
      <vt:lpstr>Wingdings</vt:lpstr>
      <vt:lpstr>Landscape_Template</vt:lpstr>
      <vt:lpstr>Data Science Platform – RoadMap   </vt:lpstr>
      <vt:lpstr>Reality of our today</vt:lpstr>
      <vt:lpstr>Opportunity |  Establish a Data Science Sandbox</vt:lpstr>
      <vt:lpstr>PowerPoint Presentation</vt:lpstr>
      <vt:lpstr>Opportunity |  Establish a Data Science Sandbox</vt:lpstr>
      <vt:lpstr>Transition </vt:lpstr>
      <vt:lpstr>Roadmap</vt:lpstr>
      <vt:lpstr>R&amp;D Seeds onboarding timeline </vt:lpstr>
      <vt:lpstr>Journey so far </vt:lpstr>
      <vt:lpstr>Road map for 2020</vt:lpstr>
      <vt:lpstr>FAQ</vt:lpstr>
      <vt:lpstr>Appendix</vt:lpstr>
      <vt:lpstr>Current Architecture </vt:lpstr>
      <vt:lpstr>Benefits of using machine learning in cloud</vt:lpstr>
      <vt:lpstr>Why?</vt:lpstr>
      <vt:lpstr>PowerPoint Presentation</vt:lpstr>
      <vt:lpstr>Services</vt:lpstr>
      <vt:lpstr>Evolving Architecture : Future Plans</vt:lpstr>
      <vt:lpstr>Behind the Scenes </vt:lpstr>
      <vt:lpstr>Life Cycle</vt:lpstr>
      <vt:lpstr>Bring Your Own Algorithm </vt:lpstr>
      <vt:lpstr>Cloud Agonistic ? : ML Flow and Sage maker</vt:lpstr>
      <vt:lpstr>Vision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Platform – RoadMap   </dc:title>
  <dc:creator>Preetam Balijepalli</dc:creator>
  <cp:lastModifiedBy>Balijepalli Preetam INPU</cp:lastModifiedBy>
  <cp:revision>2</cp:revision>
  <dcterms:created xsi:type="dcterms:W3CDTF">2020-04-21T11:16:17Z</dcterms:created>
  <dcterms:modified xsi:type="dcterms:W3CDTF">2020-04-21T11:19:31Z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0x0101005A7A8F765AF78347BDAB240A3949BBF9</vt:lpwstr>
  </property>
</Properties>
</file>