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2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C9C8-9449-4E99-A50F-9DC8D673D73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0BEC-1419-4011-8B0F-9A77F88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242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715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37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07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41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09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62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5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229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329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92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  <a:endParaRPr lang="en-US" alt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77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shbird.io/blog/exploring-lambda-limitations/" TargetMode="External"/><Relationship Id="rId3" Type="http://schemas.openxmlformats.org/officeDocument/2006/relationships/hyperlink" Target="https://jstaf.github.io/2018/06/20/rstudio-server-semi-pro.html" TargetMode="External"/><Relationship Id="rId7" Type="http://schemas.openxmlformats.org/officeDocument/2006/relationships/hyperlink" Target="https://medium.com/bakdata/running-r-on-aws-lambda-9d40643551a6" TargetMode="External"/><Relationship Id="rId2" Type="http://schemas.openxmlformats.org/officeDocument/2006/relationships/hyperlink" Target="https://rstudio.com/products/rstudio-server-pro/compari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gs/machine-learning/using-r-with-amazon-sagemaker/" TargetMode="External"/><Relationship Id="rId5" Type="http://schemas.openxmlformats.org/officeDocument/2006/relationships/hyperlink" Target="https://www.rpubs.com/TimFlocke/SageMaker_R_demo" TargetMode="External"/><Relationship Id="rId4" Type="http://schemas.openxmlformats.org/officeDocument/2006/relationships/hyperlink" Target="https://timmastny.rbind.io/blog/aws-sagemaker-r/#aws-cost" TargetMode="External"/><Relationship Id="rId9" Type="http://schemas.openxmlformats.org/officeDocument/2006/relationships/hyperlink" Target="https://docs.aws.amazon.com/lambda/latest/dg/gettingstarted-lim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923545" y="5927726"/>
            <a:ext cx="5498258" cy="793114"/>
          </a:xfrm>
        </p:spPr>
        <p:txBody>
          <a:bodyPr/>
          <a:lstStyle/>
          <a:p>
            <a:r>
              <a:rPr lang="de-CH" b="1" dirty="0" smtClean="0"/>
              <a:t>Preetam Balijepalli </a:t>
            </a:r>
            <a:endParaRPr lang="de-CH" b="1" dirty="0" smtClean="0"/>
          </a:p>
          <a:p>
            <a:r>
              <a:rPr lang="de-CH" b="1" dirty="0" smtClean="0"/>
              <a:t>ML Solution Archictect</a:t>
            </a:r>
          </a:p>
          <a:p>
            <a:r>
              <a:rPr lang="en-US" b="1" dirty="0"/>
              <a:t>28/02/2020</a:t>
            </a:r>
            <a:endParaRPr lang="de-CH" b="1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7"/>
            <a:ext cx="7999412" cy="792606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Data Science Sandbox/Platform – </a:t>
            </a:r>
            <a:r>
              <a:rPr lang="de-CH" dirty="0" smtClean="0"/>
              <a:t>R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  <a:endParaRPr lang="en-US" b="1" dirty="0">
              <a:solidFill>
                <a:srgbClr val="5F780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5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10923"/>
            <a:ext cx="10625328" cy="60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6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  <a:r>
              <a:rPr lang="en-US" b="0" dirty="0" smtClean="0"/>
              <a:t> </a:t>
            </a:r>
            <a:r>
              <a:rPr lang="en-US" dirty="0"/>
              <a:t>RStudio </a:t>
            </a:r>
            <a:r>
              <a:rPr lang="en-US" dirty="0"/>
              <a:t>Server Open Source </a:t>
            </a:r>
            <a:r>
              <a:rPr lang="en-US" dirty="0"/>
              <a:t>Edition - Glaring </a:t>
            </a:r>
            <a:r>
              <a:rPr lang="en-US" dirty="0"/>
              <a:t>issues with this installation: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RStudio Server doesn’t know about LDAP users or any users not directly on the server </a:t>
            </a:r>
            <a:r>
              <a:rPr lang="en-US" sz="1800" dirty="0"/>
              <a:t>(</a:t>
            </a:r>
            <a:r>
              <a:rPr lang="en-US" sz="1800" i="1" dirty="0"/>
              <a:t>i.e. any users not created with useradd</a:t>
            </a:r>
            <a:r>
              <a:rPr lang="en-US" sz="1800" dirty="0"/>
              <a:t>).</a:t>
            </a:r>
          </a:p>
          <a:p>
            <a:r>
              <a:rPr lang="en-US" sz="1800" dirty="0"/>
              <a:t>RStudio is being hosted over a non-standard port (8787).</a:t>
            </a:r>
          </a:p>
          <a:p>
            <a:r>
              <a:rPr lang="en-US" sz="1800" dirty="0"/>
              <a:t>The website is being served over HTTP - any passwords entered/network traffic will be in plain-text. This is BAD.</a:t>
            </a:r>
          </a:p>
          <a:p>
            <a:r>
              <a:rPr lang="en-US" sz="1800" dirty="0"/>
              <a:t>There are no resource limits for users. There’s a known bug in RStudio (both Pro and Open Source Edition) where loading &gt;10GB of data into a session will lock that user out of RStudio indefinitely. (</a:t>
            </a:r>
            <a:r>
              <a:rPr lang="en-US" sz="1800" i="1" dirty="0"/>
              <a:t>RStudio will try to save large sessions to disk, then time out while attempting to re-load them</a:t>
            </a:r>
            <a:r>
              <a:rPr lang="en-US" sz="1800" dirty="0"/>
              <a:t>).</a:t>
            </a:r>
          </a:p>
          <a:p>
            <a:r>
              <a:rPr lang="en-US" sz="1800" dirty="0"/>
              <a:t>We might want to host RStudio as part of another website (</a:t>
            </a:r>
            <a:r>
              <a:rPr lang="en-US" sz="1800" i="1" dirty="0"/>
              <a:t>for example, https://your.website.name/rstudio/).</a:t>
            </a:r>
          </a:p>
        </p:txBody>
      </p:sp>
    </p:spTree>
    <p:extLst>
      <p:ext uri="{BB962C8B-B14F-4D97-AF65-F5344CB8AC3E}">
        <p14:creationId xmlns:p14="http://schemas.microsoft.com/office/powerpoint/2010/main" val="3948562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0" h="0" prst="relaxedInset"/>
              <a:bevelB w="0" h="0" prst="angle"/>
            </a:sp3d>
          </a:bodyPr>
          <a:lstStyle/>
          <a:p>
            <a:r>
              <a:rPr lang="en-US" dirty="0"/>
              <a:t>Authentication : Current and Future</a:t>
            </a:r>
            <a:r>
              <a:rPr lang="en-US" dirty="0">
                <a:effectLst>
                  <a:reflection endPos="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reflection endPos="0" dir="5400000" sy="-100000" algn="bl" rotWithShape="0"/>
                </a:effectLst>
              </a:rPr>
              <a:t/>
            </a:r>
            <a:br>
              <a:rPr lang="en-US" dirty="0" smtClean="0">
                <a:effectLst>
                  <a:reflection endPos="0" dir="5400000" sy="-100000" algn="bl" rotWithShape="0"/>
                </a:effectLst>
              </a:rPr>
            </a:br>
            <a:endParaRPr lang="en-US" dirty="0">
              <a:effectLst>
                <a:reflection endPos="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795528"/>
            <a:ext cx="11279716" cy="5149644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Current</a:t>
            </a:r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1800" dirty="0" smtClean="0"/>
              <a:t>AWS IAM configuration</a:t>
            </a:r>
          </a:p>
          <a:p>
            <a:pPr lvl="1"/>
            <a:r>
              <a:rPr lang="en-US" sz="1800" dirty="0" smtClean="0"/>
              <a:t>RStudio </a:t>
            </a:r>
            <a:r>
              <a:rPr lang="en-US" sz="1800" dirty="0"/>
              <a:t>Server uses PAM for authentication. PAM (Pluggable Authentication Modules)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</a:t>
            </a:r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1800" dirty="0" smtClean="0"/>
              <a:t>We’ll </a:t>
            </a:r>
            <a:r>
              <a:rPr lang="en-US" sz="1800" dirty="0"/>
              <a:t>need to change </a:t>
            </a:r>
            <a:r>
              <a:rPr lang="en-US" sz="1800" dirty="0" smtClean="0"/>
              <a:t>RStudio’s </a:t>
            </a:r>
            <a:r>
              <a:rPr lang="en-US" sz="1800" dirty="0"/>
              <a:t>PAM authentication. To change authentication methods, say from UNIX users to </a:t>
            </a:r>
            <a:r>
              <a:rPr lang="en-US" sz="1800" dirty="0" smtClean="0"/>
              <a:t>LDAP	</a:t>
            </a:r>
          </a:p>
          <a:p>
            <a:pPr lvl="1"/>
            <a:r>
              <a:rPr lang="en-US" sz="1800" dirty="0"/>
              <a:t>Hosting RStudio Server securely over </a:t>
            </a:r>
            <a:r>
              <a:rPr lang="en-US" sz="1800" dirty="0" smtClean="0"/>
              <a:t>HTTPS</a:t>
            </a:r>
            <a:r>
              <a:rPr lang="en-US" sz="1800" dirty="0"/>
              <a:t> behind a webserver like Apache httpd or Nginx in what’s called a </a:t>
            </a:r>
            <a:r>
              <a:rPr lang="en-US" sz="1800" i="1" dirty="0"/>
              <a:t>reverse proxy configuration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New </a:t>
            </a:r>
            <a:r>
              <a:rPr lang="en-US" sz="1800" dirty="0"/>
              <a:t>Apache VirtualHost that exposes RStudio to the web. You’ll need an SSL certificate for this </a:t>
            </a:r>
            <a:r>
              <a:rPr lang="en-US" sz="1800" dirty="0" smtClean="0"/>
              <a:t>step</a:t>
            </a:r>
          </a:p>
          <a:p>
            <a:pPr lvl="1"/>
            <a:r>
              <a:rPr lang="en-US" sz="1800" dirty="0" smtClean="0"/>
              <a:t>Redirect </a:t>
            </a:r>
            <a:r>
              <a:rPr lang="en-US" sz="1800" dirty="0"/>
              <a:t>from HTTP and force HTTPS automatically if someone tries to visit the HTTP link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Set up resource </a:t>
            </a:r>
            <a:r>
              <a:rPr lang="en-US" sz="1800" dirty="0" smtClean="0"/>
              <a:t>limits </a:t>
            </a:r>
            <a:r>
              <a:rPr lang="en-US" sz="1800" dirty="0"/>
              <a:t>(this will also prevent one user from dominating all the memory on the system, of course</a:t>
            </a:r>
            <a:r>
              <a:rPr lang="en-US" sz="1800" dirty="0" smtClean="0"/>
              <a:t>). May be </a:t>
            </a:r>
            <a:r>
              <a:rPr lang="en-US" sz="1800" dirty="0"/>
              <a:t>memory limit of </a:t>
            </a:r>
            <a:r>
              <a:rPr lang="en-US" sz="1800" dirty="0" smtClean="0"/>
              <a:t>7.5GB </a:t>
            </a:r>
            <a:r>
              <a:rPr lang="en-US" sz="1800" dirty="0"/>
              <a:t>for all human users on the system.</a:t>
            </a:r>
          </a:p>
          <a:p>
            <a:pPr lvl="1"/>
            <a:r>
              <a:rPr lang="en-US" sz="1800" dirty="0"/>
              <a:t>Load-balancing across multiple servers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02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and Distributed , Complex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777240"/>
            <a:ext cx="11279716" cy="5167932"/>
          </a:xfrm>
        </p:spPr>
        <p:txBody>
          <a:bodyPr/>
          <a:lstStyle/>
          <a:p>
            <a:pPr marL="0" indent="0">
              <a:buNone/>
            </a:pPr>
            <a:endParaRPr lang="en-US" sz="22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</a:t>
            </a:r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1800" dirty="0">
                <a:ea typeface="+mn-ea"/>
                <a:cs typeface="+mn-cs"/>
              </a:rPr>
              <a:t>Scalability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Privacy and security of data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Ability </a:t>
            </a:r>
            <a:r>
              <a:rPr lang="en-US" sz="1800" dirty="0">
                <a:ea typeface="+mn-ea"/>
                <a:cs typeface="+mn-cs"/>
              </a:rPr>
              <a:t>to connect R workflows with other tools (</a:t>
            </a:r>
            <a:r>
              <a:rPr lang="en-US" sz="1800" i="1" dirty="0">
                <a:ea typeface="+mn-ea"/>
                <a:cs typeface="+mn-cs"/>
              </a:rPr>
              <a:t>Spark, Tensorflow etc.)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Possibilities</a:t>
            </a:r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1800" dirty="0">
                <a:ea typeface="+mn-ea"/>
                <a:cs typeface="+mn-cs"/>
              </a:rPr>
              <a:t>RStudio on Kubernetes </a:t>
            </a:r>
            <a:r>
              <a:rPr lang="en-US" sz="1800" dirty="0">
                <a:ea typeface="+mn-ea"/>
                <a:cs typeface="+mn-cs"/>
              </a:rPr>
              <a:t>(</a:t>
            </a:r>
            <a:r>
              <a:rPr lang="en-US" sz="1800" i="1" dirty="0">
                <a:ea typeface="+mn-ea"/>
                <a:cs typeface="+mn-cs"/>
              </a:rPr>
              <a:t>OpenStack</a:t>
            </a:r>
            <a:r>
              <a:rPr lang="en-US" sz="1800" dirty="0">
                <a:ea typeface="+mn-ea"/>
                <a:cs typeface="+mn-cs"/>
              </a:rPr>
              <a:t>) + Training and Deployment </a:t>
            </a:r>
            <a:r>
              <a:rPr lang="en-US" sz="1800" dirty="0">
                <a:ea typeface="+mn-ea"/>
                <a:cs typeface="+mn-cs"/>
              </a:rPr>
              <a:t>Jobs </a:t>
            </a:r>
            <a:r>
              <a:rPr lang="en-US" sz="1800" dirty="0">
                <a:ea typeface="+mn-ea"/>
                <a:cs typeface="+mn-cs"/>
              </a:rPr>
              <a:t>with Kubeflow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Sagemaker (</a:t>
            </a:r>
            <a:r>
              <a:rPr lang="en-US" sz="1800" i="1" dirty="0">
                <a:ea typeface="+mn-ea"/>
                <a:cs typeface="+mn-cs"/>
              </a:rPr>
              <a:t>with the help of </a:t>
            </a:r>
            <a:r>
              <a:rPr lang="en-US" sz="1800" i="1" dirty="0" smtClean="0">
                <a:ea typeface="+mn-ea"/>
                <a:cs typeface="+mn-cs"/>
              </a:rPr>
              <a:t>‘reticulate’ </a:t>
            </a:r>
            <a:r>
              <a:rPr lang="en-US" sz="1800" i="1" dirty="0">
                <a:ea typeface="+mn-ea"/>
                <a:cs typeface="+mn-cs"/>
              </a:rPr>
              <a:t>python package</a:t>
            </a:r>
            <a:r>
              <a:rPr lang="en-US" sz="1800" dirty="0">
                <a:ea typeface="+mn-ea"/>
                <a:cs typeface="+mn-cs"/>
              </a:rPr>
              <a:t>)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Serverless – Lambda (</a:t>
            </a:r>
            <a:r>
              <a:rPr lang="en-US" sz="1800" i="1" dirty="0">
                <a:ea typeface="+mn-ea"/>
                <a:cs typeface="+mn-cs"/>
              </a:rPr>
              <a:t>Job should be &lt; limitations of RAM and Execution Time</a:t>
            </a:r>
            <a:r>
              <a:rPr lang="en-US" sz="1800" dirty="0">
                <a:ea typeface="+mn-ea"/>
                <a:cs typeface="+mn-cs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AutoShape 4" descr="https://timmastny.rbind.io/blog/sagemaker-predi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95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Serving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Deployment </a:t>
            </a:r>
          </a:p>
          <a:p>
            <a:r>
              <a:rPr lang="en-US" sz="1800" dirty="0"/>
              <a:t>User and API authentication</a:t>
            </a:r>
            <a:endParaRPr lang="en-US" sz="1800" dirty="0"/>
          </a:p>
          <a:p>
            <a:r>
              <a:rPr lang="en-US" sz="1800" dirty="0"/>
              <a:t>Manage </a:t>
            </a:r>
            <a:r>
              <a:rPr lang="en-US" sz="1800" dirty="0"/>
              <a:t>the domain</a:t>
            </a:r>
          </a:p>
          <a:p>
            <a:r>
              <a:rPr lang="en-US" sz="1800" dirty="0"/>
              <a:t>Certificate manager for SSL certificates</a:t>
            </a:r>
          </a:p>
          <a:p>
            <a:r>
              <a:rPr lang="en-US" sz="1800" dirty="0"/>
              <a:t>Auto Scaling</a:t>
            </a:r>
          </a:p>
          <a:p>
            <a:r>
              <a:rPr lang="en-US" sz="1800" dirty="0"/>
              <a:t>Load Balancing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5248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033272"/>
            <a:ext cx="11279716" cy="4911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Pro Vs Open Source</a:t>
            </a:r>
          </a:p>
          <a:p>
            <a:pPr lvl="1"/>
            <a:r>
              <a:rPr lang="en-US" sz="1800" dirty="0">
                <a:hlinkClick r:id="rId2"/>
              </a:rPr>
              <a:t>https://rstudio.com/products/rstudio-server-pro/comparison/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>
                <a:hlinkClick r:id="rId3"/>
              </a:rPr>
              <a:t>jstaf.github.io/2018/06/20/rstudio-server-semi-pro.html</a:t>
            </a:r>
            <a:endParaRPr lang="en-US" sz="1800" dirty="0"/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AWS Sagemaker</a:t>
            </a:r>
            <a:endParaRPr lang="en-US" dirty="0" smtClean="0"/>
          </a:p>
          <a:p>
            <a:pPr lvl="1"/>
            <a:r>
              <a:rPr lang="en-US" sz="1800" dirty="0">
                <a:hlinkClick r:id="rId4"/>
              </a:rPr>
              <a:t>https://timmastny.rbind.io/blog/aws-sagemaker-r/#</a:t>
            </a:r>
            <a:r>
              <a:rPr lang="en-US" sz="1800" dirty="0">
                <a:hlinkClick r:id="rId4"/>
              </a:rPr>
              <a:t>aws-cost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https://</a:t>
            </a:r>
            <a:r>
              <a:rPr lang="en-US" sz="1800" dirty="0">
                <a:hlinkClick r:id="rId5"/>
              </a:rPr>
              <a:t>www.rpubs.com/TimFlocke/SageMaker_R_demo</a:t>
            </a:r>
            <a:endParaRPr lang="en-US" sz="1800" dirty="0"/>
          </a:p>
          <a:p>
            <a:pPr lvl="1"/>
            <a:r>
              <a:rPr lang="en-US" sz="1800" dirty="0">
                <a:hlinkClick r:id="rId6"/>
              </a:rPr>
              <a:t>https</a:t>
            </a:r>
            <a:r>
              <a:rPr lang="en-US" sz="1800" dirty="0">
                <a:hlinkClick r:id="rId6"/>
              </a:rPr>
              <a:t>://aws.amazon.com/blogs/machine-learning/using-r-with-amazon-sagemaker</a:t>
            </a:r>
            <a:r>
              <a:rPr lang="en-US" sz="1800" dirty="0">
                <a:hlinkClick r:id="rId6"/>
              </a:rPr>
              <a:t>/</a:t>
            </a:r>
            <a:endParaRPr lang="en-US" sz="1800" dirty="0"/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AWS Lambda</a:t>
            </a:r>
            <a:endParaRPr lang="en-US" dirty="0"/>
          </a:p>
          <a:p>
            <a:pPr lvl="1"/>
            <a:r>
              <a:rPr lang="en-US" sz="1800" dirty="0">
                <a:hlinkClick r:id="rId7"/>
              </a:rPr>
              <a:t>https://medium.com/bakdata/running-r-on-aws-lambda-9d40643551a6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8"/>
              </a:rPr>
              <a:t>https://dashbird.io/blog/exploring-lambda-limitations/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9"/>
              </a:rPr>
              <a:t>https</a:t>
            </a:r>
            <a:r>
              <a:rPr lang="en-US" sz="1800" dirty="0">
                <a:hlinkClick r:id="rId9"/>
              </a:rPr>
              <a:t>://docs.aws.amazon.com/lambda/latest/dg/gettingstarted-limits.html</a:t>
            </a:r>
            <a:r>
              <a:rPr lang="en-US" sz="1800" dirty="0"/>
              <a:t> 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657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Classification: INTERNAL USE ONLY</a:t>
            </a:r>
            <a:endParaRPr lang="en-US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718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C49FD448-83EA-43B8-A1DA-ACE5009B0F5E}"/>
</file>

<file path=customXml/itemProps2.xml><?xml version="1.0" encoding="utf-8"?>
<ds:datastoreItem xmlns:ds="http://schemas.openxmlformats.org/officeDocument/2006/customXml" ds:itemID="{DA6945F0-EC93-4850-BA31-640D2F548699}"/>
</file>

<file path=customXml/itemProps3.xml><?xml version="1.0" encoding="utf-8"?>
<ds:datastoreItem xmlns:ds="http://schemas.openxmlformats.org/officeDocument/2006/customXml" ds:itemID="{4378A7C1-F29A-4B8A-96CC-21026D311CFB}"/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287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Netflix Sans</vt:lpstr>
      <vt:lpstr>Landscape_Template</vt:lpstr>
      <vt:lpstr>Data Science Sandbox/Platform – R   </vt:lpstr>
      <vt:lpstr>PowerPoint Presentation</vt:lpstr>
      <vt:lpstr>Current RStudio Server Open Source Edition - Glaring issues with this installation:</vt:lpstr>
      <vt:lpstr>Authentication : Current and Future  </vt:lpstr>
      <vt:lpstr>Large and Distributed , Complex Processing </vt:lpstr>
      <vt:lpstr>Model Serving :</vt:lpstr>
      <vt:lpstr>Reference:</vt:lpstr>
      <vt:lpstr>PowerPoint Presentation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Sandbox/Platform – R  </dc:title>
  <dc:creator>Balijepalli Preetam INPU</dc:creator>
  <cp:lastModifiedBy>Balijepalli Preetam INPU</cp:lastModifiedBy>
  <cp:revision>91</cp:revision>
  <dcterms:created xsi:type="dcterms:W3CDTF">2020-03-04T06:12:21Z</dcterms:created>
  <dcterms:modified xsi:type="dcterms:W3CDTF">2020-03-04T12:58:49Z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