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85" r:id="rId6"/>
    <p:sldId id="34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ijepalli Preetam INPU" userId="44f57fea-6b48-4cec-a0bc-f651695ea320" providerId="ADAL" clId="{3AF2FA6A-D4E6-44DA-9A54-755183E8493D}"/>
    <pc:docChg chg="delSld">
      <pc:chgData name="Balijepalli Preetam INPU" userId="44f57fea-6b48-4cec-a0bc-f651695ea320" providerId="ADAL" clId="{3AF2FA6A-D4E6-44DA-9A54-755183E8493D}" dt="2020-04-21T11:56:04.611" v="4" actId="2696"/>
      <pc:docMkLst>
        <pc:docMk/>
      </pc:docMkLst>
      <pc:sldChg chg="del">
        <pc:chgData name="Balijepalli Preetam INPU" userId="44f57fea-6b48-4cec-a0bc-f651695ea320" providerId="ADAL" clId="{3AF2FA6A-D4E6-44DA-9A54-755183E8493D}" dt="2020-04-21T11:56:01.620" v="1" actId="2696"/>
        <pc:sldMkLst>
          <pc:docMk/>
          <pc:sldMk cId="3835664419" sldId="261"/>
        </pc:sldMkLst>
      </pc:sldChg>
      <pc:sldChg chg="del">
        <pc:chgData name="Balijepalli Preetam INPU" userId="44f57fea-6b48-4cec-a0bc-f651695ea320" providerId="ADAL" clId="{3AF2FA6A-D4E6-44DA-9A54-755183E8493D}" dt="2020-04-21T11:56:02.477" v="2" actId="2696"/>
        <pc:sldMkLst>
          <pc:docMk/>
          <pc:sldMk cId="2400390005" sldId="262"/>
        </pc:sldMkLst>
      </pc:sldChg>
      <pc:sldChg chg="del">
        <pc:chgData name="Balijepalli Preetam INPU" userId="44f57fea-6b48-4cec-a0bc-f651695ea320" providerId="ADAL" clId="{3AF2FA6A-D4E6-44DA-9A54-755183E8493D}" dt="2020-04-21T11:55:58.201" v="0" actId="2696"/>
        <pc:sldMkLst>
          <pc:docMk/>
          <pc:sldMk cId="3942656802" sldId="271"/>
        </pc:sldMkLst>
      </pc:sldChg>
      <pc:sldChg chg="del">
        <pc:chgData name="Balijepalli Preetam INPU" userId="44f57fea-6b48-4cec-a0bc-f651695ea320" providerId="ADAL" clId="{3AF2FA6A-D4E6-44DA-9A54-755183E8493D}" dt="2020-04-21T11:56:03.219" v="3" actId="2696"/>
        <pc:sldMkLst>
          <pc:docMk/>
          <pc:sldMk cId="1010583766" sldId="273"/>
        </pc:sldMkLst>
      </pc:sldChg>
      <pc:sldChg chg="del">
        <pc:chgData name="Balijepalli Preetam INPU" userId="44f57fea-6b48-4cec-a0bc-f651695ea320" providerId="ADAL" clId="{3AF2FA6A-D4E6-44DA-9A54-755183E8493D}" dt="2020-04-21T11:56:04.611" v="4" actId="2696"/>
        <pc:sldMkLst>
          <pc:docMk/>
          <pc:sldMk cId="1901659679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80CD-B0BF-4B77-BB5A-8A43B204E6A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B0B5-C1B8-40A0-B1CE-8927F1E9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8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CFE6D-B9EE-40A2-8EE4-FE185C8D08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706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485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832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987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90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234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79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82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427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988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474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/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54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14401" y="5927726"/>
            <a:ext cx="5505449" cy="663574"/>
          </a:xfrm>
        </p:spPr>
        <p:txBody>
          <a:bodyPr/>
          <a:lstStyle/>
          <a:p>
            <a:r>
              <a:rPr lang="de-CH" b="1" dirty="0"/>
              <a:t>Preetam Balijepalli </a:t>
            </a:r>
          </a:p>
          <a:p>
            <a:r>
              <a:rPr lang="de-CH" b="1" dirty="0"/>
              <a:t>ML Solution Architect</a:t>
            </a:r>
          </a:p>
          <a:p>
            <a:r>
              <a:rPr lang="en-US" b="1" dirty="0"/>
              <a:t>28/03/2020</a:t>
            </a:r>
            <a:endParaRPr lang="de-CH" b="1" dirty="0"/>
          </a:p>
          <a:p>
            <a:endParaRPr lang="de-CH" b="1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Platform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1A8721-4623-4B96-ACF8-04495B328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24150" y="5927726"/>
            <a:ext cx="3696000" cy="360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84A36-7681-4751-8AB1-41D62F344452}"/>
              </a:ext>
            </a:extLst>
          </p:cNvPr>
          <p:cNvSpPr/>
          <p:nvPr/>
        </p:nvSpPr>
        <p:spPr>
          <a:xfrm>
            <a:off x="828675" y="4642140"/>
            <a:ext cx="6931159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3EAAC9"/>
              </a:solidFill>
            </a:endParaRP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3EAAC9"/>
              </a:solidFill>
            </a:endParaRP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Vision and Roadmap</a:t>
            </a:r>
            <a:endParaRPr lang="en-US" dirty="0">
              <a:solidFill>
                <a:srgbClr val="3EAAC9"/>
              </a:solidFill>
            </a:endParaRP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3EAAC9"/>
              </a:solidFill>
            </a:endParaRP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3EAAC9"/>
                </a:solidFill>
              </a:rPr>
              <a:t>Features / Functionality - basics</a:t>
            </a:r>
          </a:p>
        </p:txBody>
      </p:sp>
    </p:spTree>
    <p:extLst>
      <p:ext uri="{BB962C8B-B14F-4D97-AF65-F5344CB8AC3E}">
        <p14:creationId xmlns:p14="http://schemas.microsoft.com/office/powerpoint/2010/main" val="1118040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56D4-12BB-43F6-9AB9-3335CDC8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so far </a:t>
            </a:r>
            <a:endParaRPr lang="en-CH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97B7F4E-15FD-4E7E-8F95-3DF858C63B25}"/>
              </a:ext>
            </a:extLst>
          </p:cNvPr>
          <p:cNvSpPr/>
          <p:nvPr/>
        </p:nvSpPr>
        <p:spPr bwMode="auto">
          <a:xfrm>
            <a:off x="274017" y="977950"/>
            <a:ext cx="1878638" cy="57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Data Scientist (DS) using Desktop</a:t>
            </a:r>
          </a:p>
        </p:txBody>
      </p:sp>
      <p:sp>
        <p:nvSpPr>
          <p:cNvPr id="23" name="Right Arrow 17">
            <a:extLst>
              <a:ext uri="{FF2B5EF4-FFF2-40B4-BE49-F238E27FC236}">
                <a16:creationId xmlns:a16="http://schemas.microsoft.com/office/drawing/2014/main" id="{BD9C6DD3-6E69-4CE0-B2ED-D1884106A6FA}"/>
              </a:ext>
            </a:extLst>
          </p:cNvPr>
          <p:cNvSpPr/>
          <p:nvPr/>
        </p:nvSpPr>
        <p:spPr bwMode="auto">
          <a:xfrm>
            <a:off x="222397" y="2064285"/>
            <a:ext cx="11089308" cy="458468"/>
          </a:xfrm>
          <a:prstGeom prst="rightArrow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5400000" scaled="1"/>
          </a:gra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CH" sz="1000" b="0" i="0" u="none" strike="noStrike" cap="none" normalizeH="0" baseline="0">
              <a:ln>
                <a:solidFill>
                  <a:sysClr val="windowText" lastClr="000000"/>
                </a:solidFill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986E35E8-928C-43A7-87E0-92B8E5D673F8}"/>
              </a:ext>
            </a:extLst>
          </p:cNvPr>
          <p:cNvSpPr/>
          <p:nvPr/>
        </p:nvSpPr>
        <p:spPr bwMode="auto">
          <a:xfrm>
            <a:off x="2469192" y="977950"/>
            <a:ext cx="1964360" cy="570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Cazena Platform</a:t>
            </a: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9E394DCB-1998-4D6F-B951-9D59C0712B8F}"/>
              </a:ext>
            </a:extLst>
          </p:cNvPr>
          <p:cNvSpPr/>
          <p:nvPr/>
        </p:nvSpPr>
        <p:spPr bwMode="auto">
          <a:xfrm>
            <a:off x="4750089" y="984350"/>
            <a:ext cx="2033925" cy="5702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ICL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ABAA0BDB-C111-47A1-B81D-CD9EFA3B60A8}"/>
              </a:ext>
            </a:extLst>
          </p:cNvPr>
          <p:cNvSpPr/>
          <p:nvPr/>
        </p:nvSpPr>
        <p:spPr bwMode="auto">
          <a:xfrm>
            <a:off x="6964990" y="977950"/>
            <a:ext cx="1828797" cy="570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DataSciece  Platform </a:t>
            </a: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2D240ED7-81C6-4A0B-ABB3-2D4810468E09}"/>
              </a:ext>
            </a:extLst>
          </p:cNvPr>
          <p:cNvSpPr/>
          <p:nvPr/>
        </p:nvSpPr>
        <p:spPr bwMode="auto">
          <a:xfrm>
            <a:off x="8974763" y="977950"/>
            <a:ext cx="2207587" cy="57028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DS Using Data Science Platform + Sagemaker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ED7AB0-7E45-49B0-BD2E-EC65CE9485DF}"/>
              </a:ext>
            </a:extLst>
          </p:cNvPr>
          <p:cNvSpPr/>
          <p:nvPr/>
        </p:nvSpPr>
        <p:spPr bwMode="auto">
          <a:xfrm>
            <a:off x="2740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latin typeface="Arial" charset="0"/>
              </a:rPr>
              <a:t>More time experiment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Unable to do other t</a:t>
            </a:r>
            <a:r>
              <a:rPr lang="en-GB" sz="1000" dirty="0">
                <a:latin typeface="Arial" charset="0"/>
              </a:rPr>
              <a:t>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 motivated to do complex tasks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latin typeface="Arial" charset="0"/>
              </a:rPr>
              <a:t>Prone to fail more often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Cann</a:t>
            </a:r>
            <a:r>
              <a:rPr lang="en-GB" sz="1000" dirty="0">
                <a:latin typeface="Arial" charset="0"/>
              </a:rPr>
              <a:t>ot test new services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latin typeface="Arial" charset="0"/>
              </a:rPr>
              <a:t>Data on local PC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F02D2A-ADC2-407F-92ED-7563FF4657A4}"/>
              </a:ext>
            </a:extLst>
          </p:cNvPr>
          <p:cNvSpPr/>
          <p:nvPr/>
        </p:nvSpPr>
        <p:spPr bwMode="auto">
          <a:xfrm>
            <a:off x="25498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Ability to 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use cloud computing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Able to run task on server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Can easily used new cloud services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c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annot be transfer on </a:t>
            </a:r>
            <a:r>
              <a:rPr lang="en-GB" sz="1000" dirty="0" err="1">
                <a:solidFill>
                  <a:schemeClr val="tx1"/>
                </a:solidFill>
                <a:latin typeface="Arial" charset="0"/>
              </a:rPr>
              <a:t>Cazena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 S3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71DC85-22CE-47AA-B43F-60C1C50D1D36}"/>
              </a:ext>
            </a:extLst>
          </p:cNvPr>
          <p:cNvSpPr/>
          <p:nvPr/>
        </p:nvSpPr>
        <p:spPr bwMode="auto">
          <a:xfrm>
            <a:off x="48256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Ability to 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use computing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Able to run task on server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Can easily install new services/Packages/tools 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need to be transfer 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Hard to find what failed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Tool versioning 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006F5C-7B71-4B1E-BC3A-5843284BC264}"/>
              </a:ext>
            </a:extLst>
          </p:cNvPr>
          <p:cNvSpPr/>
          <p:nvPr/>
        </p:nvSpPr>
        <p:spPr bwMode="auto">
          <a:xfrm>
            <a:off x="6964990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Pip installation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AWS Cloud comput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e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ted to Smart Mart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Not able to scale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Cannot run many high compute tasks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Very </a:t>
            </a:r>
            <a:r>
              <a:rPr lang="en-GB" sz="1000" dirty="0" err="1">
                <a:solidFill>
                  <a:schemeClr val="tx1"/>
                </a:solidFill>
                <a:latin typeface="Arial" charset="0"/>
              </a:rPr>
              <a:t>Adhoc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 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92F7C7-264F-460F-B2C0-8BFF24CCBCEB}"/>
              </a:ext>
            </a:extLst>
          </p:cNvPr>
          <p:cNvSpPr/>
          <p:nvPr/>
        </p:nvSpPr>
        <p:spPr bwMode="auto">
          <a:xfrm>
            <a:off x="9104363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 oriented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Hosting as a service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Notebook as a ser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vices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 err="1">
                <a:solidFill>
                  <a:schemeClr val="tx1"/>
                </a:solidFill>
                <a:latin typeface="Arial" charset="0"/>
              </a:rPr>
              <a:t>Sagemaker</a:t>
            </a:r>
            <a:r>
              <a:rPr lang="en-GB" sz="1000" dirty="0">
                <a:solidFill>
                  <a:schemeClr val="tx1"/>
                </a:solidFill>
                <a:latin typeface="Arial" charset="0"/>
              </a:rPr>
              <a:t> Algorithm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Ease of deployment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tx1"/>
                </a:solidFill>
                <a:latin typeface="Arial" charset="0"/>
              </a:rPr>
              <a:t>Playground for Data scientist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endParaRPr kumimoji="0" 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F3BD3A-2BBD-4CF1-8534-3DE6DBE8BAAB}"/>
              </a:ext>
            </a:extLst>
          </p:cNvPr>
          <p:cNvSpPr txBox="1"/>
          <p:nvPr/>
        </p:nvSpPr>
        <p:spPr>
          <a:xfrm>
            <a:off x="685757" y="1689395"/>
            <a:ext cx="1150402" cy="263625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June 2018</a:t>
            </a:r>
            <a:endParaRPr lang="en-CH" sz="2000" b="1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00DB70-8C7A-41CF-BC15-D8851B24E858}"/>
              </a:ext>
            </a:extLst>
          </p:cNvPr>
          <p:cNvSpPr txBox="1"/>
          <p:nvPr/>
        </p:nvSpPr>
        <p:spPr>
          <a:xfrm>
            <a:off x="2469192" y="1689660"/>
            <a:ext cx="1964360" cy="263625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Nov 18 – June 2019</a:t>
            </a:r>
            <a:endParaRPr lang="en-CH" sz="2000" b="1" dirty="0" err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215911-8E4D-476C-A295-9E416952A457}"/>
              </a:ext>
            </a:extLst>
          </p:cNvPr>
          <p:cNvSpPr txBox="1"/>
          <p:nvPr/>
        </p:nvSpPr>
        <p:spPr>
          <a:xfrm>
            <a:off x="4750089" y="1692865"/>
            <a:ext cx="2145337" cy="335172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June 2019 – Aug 2019</a:t>
            </a:r>
            <a:endParaRPr lang="en-CH" sz="2000" b="1" dirty="0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93CC8-A15F-4CDC-B34E-FA41131A3861}"/>
              </a:ext>
            </a:extLst>
          </p:cNvPr>
          <p:cNvSpPr txBox="1"/>
          <p:nvPr/>
        </p:nvSpPr>
        <p:spPr>
          <a:xfrm>
            <a:off x="7347482" y="1653621"/>
            <a:ext cx="1442024" cy="335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Aug 2019</a:t>
            </a:r>
            <a:endParaRPr lang="en-CH" sz="1400" b="1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61C60-3BC9-441C-AC1C-EF511C5B4D9A}"/>
              </a:ext>
            </a:extLst>
          </p:cNvPr>
          <p:cNvSpPr txBox="1"/>
          <p:nvPr/>
        </p:nvSpPr>
        <p:spPr>
          <a:xfrm>
            <a:off x="9363076" y="1617848"/>
            <a:ext cx="1715170" cy="570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Vision for Aug 2020</a:t>
            </a:r>
            <a:endParaRPr lang="en-CH" sz="1400" b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5F51A6-5244-4D24-9FB0-A8E521581B33}"/>
              </a:ext>
            </a:extLst>
          </p:cNvPr>
          <p:cNvSpPr txBox="1"/>
          <p:nvPr/>
        </p:nvSpPr>
        <p:spPr>
          <a:xfrm>
            <a:off x="419100" y="5478362"/>
            <a:ext cx="10659146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CH" sz="1400" b="1" dirty="0" err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5905CE-65F3-4136-80AA-AC6B2D0C4960}"/>
              </a:ext>
            </a:extLst>
          </p:cNvPr>
          <p:cNvSpPr/>
          <p:nvPr/>
        </p:nvSpPr>
        <p:spPr bwMode="auto">
          <a:xfrm>
            <a:off x="361950" y="5240152"/>
            <a:ext cx="10949755" cy="81650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Crate a platform where data scientist are worried about only data Science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We need strong collaboration with Data scientist, Information security, cloud enablement and cloud factory team </a:t>
            </a:r>
            <a:endParaRPr lang="en-CH" sz="1400" b="1" dirty="0" err="1"/>
          </a:p>
        </p:txBody>
      </p:sp>
    </p:spTree>
    <p:extLst>
      <p:ext uri="{BB962C8B-B14F-4D97-AF65-F5344CB8AC3E}">
        <p14:creationId xmlns:p14="http://schemas.microsoft.com/office/powerpoint/2010/main" val="70157257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6C3F5131-198B-4BBE-8AB5-ADE800DC9DEE}"/>
              </a:ext>
            </a:extLst>
          </p:cNvPr>
          <p:cNvSpPr/>
          <p:nvPr/>
        </p:nvSpPr>
        <p:spPr>
          <a:xfrm rot="10800000" flipV="1">
            <a:off x="2401364" y="2335950"/>
            <a:ext cx="8908728" cy="9144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A/B Testing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267389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D892B-4E08-45E6-9F09-CAE5DAB2879A}"/>
              </a:ext>
            </a:extLst>
          </p:cNvPr>
          <p:cNvSpPr/>
          <p:nvPr/>
        </p:nvSpPr>
        <p:spPr>
          <a:xfrm>
            <a:off x="3738463" y="1233186"/>
            <a:ext cx="1536192" cy="4912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23E49-6302-4A7D-84F5-D87F83593E63}"/>
              </a:ext>
            </a:extLst>
          </p:cNvPr>
          <p:cNvSpPr/>
          <p:nvPr/>
        </p:nvSpPr>
        <p:spPr>
          <a:xfrm>
            <a:off x="10072688" y="1203457"/>
            <a:ext cx="1357313" cy="451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4E4CB-0579-4F92-977F-7BB991459377}"/>
              </a:ext>
            </a:extLst>
          </p:cNvPr>
          <p:cNvSpPr/>
          <p:nvPr/>
        </p:nvSpPr>
        <p:spPr>
          <a:xfrm>
            <a:off x="9919986" y="1283265"/>
            <a:ext cx="1958469" cy="490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BC8F6C-D23B-428A-90D6-05EC939BE795}"/>
              </a:ext>
            </a:extLst>
          </p:cNvPr>
          <p:cNvCxnSpPr>
            <a:cxnSpLocks/>
          </p:cNvCxnSpPr>
          <p:nvPr/>
        </p:nvCxnSpPr>
        <p:spPr>
          <a:xfrm>
            <a:off x="860349" y="2897545"/>
            <a:ext cx="10545386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F4A552-C4DF-486A-9447-A67204A22302}"/>
              </a:ext>
            </a:extLst>
          </p:cNvPr>
          <p:cNvCxnSpPr>
            <a:cxnSpLocks/>
          </p:cNvCxnSpPr>
          <p:nvPr/>
        </p:nvCxnSpPr>
        <p:spPr>
          <a:xfrm>
            <a:off x="592668" y="4501377"/>
            <a:ext cx="10886383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140E57-9186-4F83-B1C1-7F36A21DD2DD}"/>
              </a:ext>
            </a:extLst>
          </p:cNvPr>
          <p:cNvCxnSpPr>
            <a:cxnSpLocks/>
          </p:cNvCxnSpPr>
          <p:nvPr/>
        </p:nvCxnSpPr>
        <p:spPr>
          <a:xfrm>
            <a:off x="390525" y="1213772"/>
            <a:ext cx="11450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3F26DA-083E-4068-869B-A9C668678F07}"/>
              </a:ext>
            </a:extLst>
          </p:cNvPr>
          <p:cNvGrpSpPr/>
          <p:nvPr/>
        </p:nvGrpSpPr>
        <p:grpSpPr>
          <a:xfrm>
            <a:off x="2676527" y="820452"/>
            <a:ext cx="575439" cy="575439"/>
            <a:chOff x="2791617" y="840101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A87AB8-A61A-49B3-A03B-71A90DA1CA1A}"/>
                </a:ext>
              </a:extLst>
            </p:cNvPr>
            <p:cNvSpPr/>
            <p:nvPr/>
          </p:nvSpPr>
          <p:spPr>
            <a:xfrm>
              <a:off x="2791617" y="840101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F6B4AB-68FA-437A-BB10-B69226D620D1}"/>
                </a:ext>
              </a:extLst>
            </p:cNvPr>
            <p:cNvSpPr txBox="1"/>
            <p:nvPr/>
          </p:nvSpPr>
          <p:spPr>
            <a:xfrm>
              <a:off x="2894830" y="989321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Q1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A3DE00D-DE58-401C-8AA3-180C50684264}"/>
              </a:ext>
            </a:extLst>
          </p:cNvPr>
          <p:cNvGrpSpPr/>
          <p:nvPr/>
        </p:nvGrpSpPr>
        <p:grpSpPr>
          <a:xfrm>
            <a:off x="4212857" y="813158"/>
            <a:ext cx="575439" cy="575439"/>
            <a:chOff x="5034374" y="800322"/>
            <a:chExt cx="575439" cy="575439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F0977E-6342-4FAB-8401-E7BA9BAF6F77}"/>
                </a:ext>
              </a:extLst>
            </p:cNvPr>
            <p:cNvSpPr/>
            <p:nvPr/>
          </p:nvSpPr>
          <p:spPr>
            <a:xfrm>
              <a:off x="5034374" y="800322"/>
              <a:ext cx="575439" cy="575439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2525C6-D84C-4402-80B7-D4AB7822A8A1}"/>
                </a:ext>
              </a:extLst>
            </p:cNvPr>
            <p:cNvSpPr txBox="1"/>
            <p:nvPr/>
          </p:nvSpPr>
          <p:spPr>
            <a:xfrm>
              <a:off x="5137587" y="949542"/>
              <a:ext cx="369012" cy="2769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Q2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03C825-4845-4935-871E-80BA216359CB}"/>
              </a:ext>
            </a:extLst>
          </p:cNvPr>
          <p:cNvGrpSpPr/>
          <p:nvPr/>
        </p:nvGrpSpPr>
        <p:grpSpPr>
          <a:xfrm>
            <a:off x="5706299" y="810760"/>
            <a:ext cx="575439" cy="575439"/>
            <a:chOff x="6391687" y="800322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7EF89E-661D-45E8-A289-06635A849431}"/>
                </a:ext>
              </a:extLst>
            </p:cNvPr>
            <p:cNvSpPr/>
            <p:nvPr/>
          </p:nvSpPr>
          <p:spPr>
            <a:xfrm>
              <a:off x="6391687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40C54-0F4A-4880-9A82-32662F392AA1}"/>
                </a:ext>
              </a:extLst>
            </p:cNvPr>
            <p:cNvSpPr txBox="1"/>
            <p:nvPr/>
          </p:nvSpPr>
          <p:spPr>
            <a:xfrm>
              <a:off x="6494900" y="949542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625C9B-2F07-4ADB-A07E-A53BDEC4A47F}"/>
              </a:ext>
            </a:extLst>
          </p:cNvPr>
          <p:cNvGrpSpPr/>
          <p:nvPr/>
        </p:nvGrpSpPr>
        <p:grpSpPr>
          <a:xfrm>
            <a:off x="7291595" y="806968"/>
            <a:ext cx="575439" cy="575439"/>
            <a:chOff x="7748999" y="800322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27762B-F71E-4828-B644-A4EAA40A25EC}"/>
                </a:ext>
              </a:extLst>
            </p:cNvPr>
            <p:cNvSpPr/>
            <p:nvPr/>
          </p:nvSpPr>
          <p:spPr>
            <a:xfrm>
              <a:off x="7748999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FF6160-C4A1-4756-85B8-A846C441BA29}"/>
                </a:ext>
              </a:extLst>
            </p:cNvPr>
            <p:cNvSpPr txBox="1"/>
            <p:nvPr/>
          </p:nvSpPr>
          <p:spPr>
            <a:xfrm>
              <a:off x="7852212" y="949542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48039FD-3737-46F0-9173-086FFD8D7DD9}"/>
              </a:ext>
            </a:extLst>
          </p:cNvPr>
          <p:cNvGrpSpPr/>
          <p:nvPr/>
        </p:nvGrpSpPr>
        <p:grpSpPr>
          <a:xfrm>
            <a:off x="8922808" y="809519"/>
            <a:ext cx="575439" cy="575439"/>
            <a:chOff x="9106312" y="800322"/>
            <a:chExt cx="575439" cy="575439"/>
          </a:xfrm>
          <a:solidFill>
            <a:schemeClr val="tx1">
              <a:lumMod val="75000"/>
            </a:schemeClr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279B00-56D1-4333-8D2C-25C8A783D51E}"/>
                </a:ext>
              </a:extLst>
            </p:cNvPr>
            <p:cNvSpPr/>
            <p:nvPr/>
          </p:nvSpPr>
          <p:spPr>
            <a:xfrm>
              <a:off x="9106312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BB7714-BD38-4FC3-B9C9-2B65AD2E8628}"/>
                </a:ext>
              </a:extLst>
            </p:cNvPr>
            <p:cNvSpPr txBox="1"/>
            <p:nvPr/>
          </p:nvSpPr>
          <p:spPr>
            <a:xfrm>
              <a:off x="9144603" y="949542"/>
              <a:ext cx="498856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D981F30-778A-4FD4-AB5C-3B3584856460}"/>
              </a:ext>
            </a:extLst>
          </p:cNvPr>
          <p:cNvGrpSpPr/>
          <p:nvPr/>
        </p:nvGrpSpPr>
        <p:grpSpPr>
          <a:xfrm>
            <a:off x="10512219" y="793928"/>
            <a:ext cx="704039" cy="575439"/>
            <a:chOff x="10399323" y="800322"/>
            <a:chExt cx="704039" cy="575439"/>
          </a:xfrm>
          <a:solidFill>
            <a:schemeClr val="tx1">
              <a:lumMod val="50000"/>
            </a:schemeClr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45111A-C225-4BF0-B4C2-0B5CE04001EF}"/>
                </a:ext>
              </a:extLst>
            </p:cNvPr>
            <p:cNvSpPr/>
            <p:nvPr/>
          </p:nvSpPr>
          <p:spPr>
            <a:xfrm>
              <a:off x="10463624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0159A-05A3-4716-9378-8010537DFC67}"/>
                </a:ext>
              </a:extLst>
            </p:cNvPr>
            <p:cNvSpPr txBox="1"/>
            <p:nvPr/>
          </p:nvSpPr>
          <p:spPr>
            <a:xfrm>
              <a:off x="10399323" y="972625"/>
              <a:ext cx="704039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9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Comments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BA0C807-90ED-47ED-B52A-413ADCF4566B}"/>
              </a:ext>
            </a:extLst>
          </p:cNvPr>
          <p:cNvCxnSpPr>
            <a:cxnSpLocks/>
          </p:cNvCxnSpPr>
          <p:nvPr/>
        </p:nvCxnSpPr>
        <p:spPr>
          <a:xfrm flipH="1">
            <a:off x="2150486" y="1213772"/>
            <a:ext cx="18871" cy="4722647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0E69E0-49DC-4D66-A3B6-3CE385EF3702}"/>
              </a:ext>
            </a:extLst>
          </p:cNvPr>
          <p:cNvSpPr txBox="1"/>
          <p:nvPr/>
        </p:nvSpPr>
        <p:spPr>
          <a:xfrm>
            <a:off x="537614" y="4721309"/>
            <a:ext cx="1290658" cy="38466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A0BE"/>
                </a:solidFill>
                <a:latin typeface="Arial Black" panose="020B0A04020102020204" pitchFamily="34" charset="0"/>
              </a:rPr>
              <a:t>TRAINING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E7334A-7059-4665-8F28-E4C8C2D410E1}"/>
              </a:ext>
            </a:extLst>
          </p:cNvPr>
          <p:cNvSpPr txBox="1"/>
          <p:nvPr/>
        </p:nvSpPr>
        <p:spPr>
          <a:xfrm>
            <a:off x="501371" y="5311264"/>
            <a:ext cx="1688948" cy="7914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5F7800"/>
                </a:solidFill>
                <a:latin typeface="Arial Black" panose="020B0A04020102020204" pitchFamily="34" charset="0"/>
              </a:rPr>
              <a:t>DATA </a:t>
            </a: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5F7800"/>
                </a:solidFill>
                <a:latin typeface="Arial Black" panose="020B0A04020102020204" pitchFamily="34" charset="0"/>
              </a:rPr>
              <a:t>COMMUNITY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32F623-F5C8-4874-942F-37CC93FBA747}"/>
              </a:ext>
            </a:extLst>
          </p:cNvPr>
          <p:cNvCxnSpPr>
            <a:cxnSpLocks/>
          </p:cNvCxnSpPr>
          <p:nvPr/>
        </p:nvCxnSpPr>
        <p:spPr>
          <a:xfrm flipV="1">
            <a:off x="880331" y="3454735"/>
            <a:ext cx="10545386" cy="32701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678F2-D5BC-4341-9C29-6C89B2D7459D}"/>
              </a:ext>
            </a:extLst>
          </p:cNvPr>
          <p:cNvSpPr txBox="1"/>
          <p:nvPr/>
        </p:nvSpPr>
        <p:spPr>
          <a:xfrm>
            <a:off x="748107" y="3590645"/>
            <a:ext cx="1379633" cy="457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3EAAC9"/>
                </a:solidFill>
                <a:latin typeface="+mj-lt"/>
              </a:rPr>
              <a:t>OPS </a:t>
            </a: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3EAAC9"/>
                </a:solidFill>
                <a:latin typeface="+mj-lt"/>
              </a:rPr>
              <a:t>Management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C46B5-2D7A-4200-A420-B11EA39FF6CB}"/>
              </a:ext>
            </a:extLst>
          </p:cNvPr>
          <p:cNvSpPr txBox="1"/>
          <p:nvPr/>
        </p:nvSpPr>
        <p:spPr>
          <a:xfrm>
            <a:off x="761999" y="4027560"/>
            <a:ext cx="814934" cy="5131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3EAAC9"/>
                </a:solidFill>
                <a:latin typeface="+mj-lt"/>
              </a:rPr>
              <a:t>Strategic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1DD0A5-B1F0-4FF7-8150-34245A90295C}"/>
              </a:ext>
            </a:extLst>
          </p:cNvPr>
          <p:cNvSpPr txBox="1"/>
          <p:nvPr/>
        </p:nvSpPr>
        <p:spPr>
          <a:xfrm rot="16200000">
            <a:off x="-941711" y="2349284"/>
            <a:ext cx="2801964" cy="3852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3EAAC9"/>
                </a:solidFill>
                <a:latin typeface="+mj-lt"/>
              </a:rPr>
              <a:t>Evolution  and  Enablement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0B735C9-D25D-42FA-80FC-B0800092938D}"/>
              </a:ext>
            </a:extLst>
          </p:cNvPr>
          <p:cNvCxnSpPr>
            <a:cxnSpLocks/>
          </p:cNvCxnSpPr>
          <p:nvPr/>
        </p:nvCxnSpPr>
        <p:spPr>
          <a:xfrm>
            <a:off x="1512039" y="2438316"/>
            <a:ext cx="10003038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D5420A-F651-4CD4-8E35-B3943CEEF885}"/>
              </a:ext>
            </a:extLst>
          </p:cNvPr>
          <p:cNvCxnSpPr>
            <a:cxnSpLocks/>
          </p:cNvCxnSpPr>
          <p:nvPr/>
        </p:nvCxnSpPr>
        <p:spPr>
          <a:xfrm>
            <a:off x="1402697" y="2256007"/>
            <a:ext cx="10003038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B0CC34-3370-4F29-A803-C0EF6A50B4F4}"/>
              </a:ext>
            </a:extLst>
          </p:cNvPr>
          <p:cNvCxnSpPr>
            <a:cxnSpLocks/>
          </p:cNvCxnSpPr>
          <p:nvPr/>
        </p:nvCxnSpPr>
        <p:spPr>
          <a:xfrm>
            <a:off x="1373506" y="1828967"/>
            <a:ext cx="8509029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F4AA10-9E6C-435B-8790-68F0E578EF1C}"/>
              </a:ext>
            </a:extLst>
          </p:cNvPr>
          <p:cNvGrpSpPr/>
          <p:nvPr/>
        </p:nvGrpSpPr>
        <p:grpSpPr>
          <a:xfrm>
            <a:off x="2410308" y="2690280"/>
            <a:ext cx="8902575" cy="99514"/>
            <a:chOff x="2388830" y="2651731"/>
            <a:chExt cx="8902575" cy="99514"/>
          </a:xfrm>
        </p:grpSpPr>
        <p:sp>
          <p:nvSpPr>
            <p:cNvPr id="155" name="Rounded Rectangle 3">
              <a:extLst>
                <a:ext uri="{FF2B5EF4-FFF2-40B4-BE49-F238E27FC236}">
                  <a16:creationId xmlns:a16="http://schemas.microsoft.com/office/drawing/2014/main" id="{9B3C2281-23F7-4637-B676-82DBB05CC78E}"/>
                </a:ext>
              </a:extLst>
            </p:cNvPr>
            <p:cNvSpPr/>
            <p:nvPr/>
          </p:nvSpPr>
          <p:spPr>
            <a:xfrm rot="10800000" flipV="1">
              <a:off x="2388830" y="2651731"/>
              <a:ext cx="890257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67389"/>
                  </a:solidFill>
                  <a:effectLst/>
                  <a:uLnTx/>
                  <a:uFillTx/>
                  <a:latin typeface="Lato Light" panose="020F0502020204030203" pitchFamily="34" charset="0"/>
                </a:rPr>
                <a:t>Webinar to the Community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745BD8-5DB3-4948-B4F4-FA828D65A552}"/>
                </a:ext>
              </a:extLst>
            </p:cNvPr>
            <p:cNvGrpSpPr/>
            <p:nvPr/>
          </p:nvGrpSpPr>
          <p:grpSpPr>
            <a:xfrm>
              <a:off x="5288488" y="2659768"/>
              <a:ext cx="4528411" cy="91477"/>
              <a:chOff x="5288488" y="2850268"/>
              <a:chExt cx="4528411" cy="91477"/>
            </a:xfrm>
          </p:grpSpPr>
          <p:sp>
            <p:nvSpPr>
              <p:cNvPr id="69" name="Rounded Rectangle 4">
                <a:extLst>
                  <a:ext uri="{FF2B5EF4-FFF2-40B4-BE49-F238E27FC236}">
                    <a16:creationId xmlns:a16="http://schemas.microsoft.com/office/drawing/2014/main" id="{EAABAD8D-0F33-45D3-9C2D-B9FA4886C544}"/>
                  </a:ext>
                </a:extLst>
              </p:cNvPr>
              <p:cNvSpPr/>
              <p:nvPr/>
            </p:nvSpPr>
            <p:spPr>
              <a:xfrm>
                <a:off x="5288488" y="2850268"/>
                <a:ext cx="1060555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96AFF02D-7D4C-40F4-8C3F-5D40EAAE4038}"/>
                  </a:ext>
                </a:extLst>
              </p:cNvPr>
              <p:cNvSpPr/>
              <p:nvPr/>
            </p:nvSpPr>
            <p:spPr>
              <a:xfrm>
                <a:off x="6347286" y="2850305"/>
                <a:ext cx="1526582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ounded Rectangle 4">
                <a:extLst>
                  <a:ext uri="{FF2B5EF4-FFF2-40B4-BE49-F238E27FC236}">
                    <a16:creationId xmlns:a16="http://schemas.microsoft.com/office/drawing/2014/main" id="{E469CD55-ED79-47E1-A4B4-45DCA37B962C}"/>
                  </a:ext>
                </a:extLst>
              </p:cNvPr>
              <p:cNvSpPr/>
              <p:nvPr/>
            </p:nvSpPr>
            <p:spPr>
              <a:xfrm>
                <a:off x="7850939" y="2850268"/>
                <a:ext cx="196596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D89FCD-B758-4ECE-86BA-CB503BB717E4}"/>
              </a:ext>
            </a:extLst>
          </p:cNvPr>
          <p:cNvCxnSpPr>
            <a:cxnSpLocks/>
          </p:cNvCxnSpPr>
          <p:nvPr/>
        </p:nvCxnSpPr>
        <p:spPr>
          <a:xfrm flipV="1">
            <a:off x="847223" y="3942897"/>
            <a:ext cx="10545386" cy="32701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EB2821B-EA72-41D5-95BF-68947A82412A}"/>
              </a:ext>
            </a:extLst>
          </p:cNvPr>
          <p:cNvSpPr/>
          <p:nvPr/>
        </p:nvSpPr>
        <p:spPr bwMode="auto">
          <a:xfrm rot="10800000">
            <a:off x="5044312" y="4054911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EBEB9-7093-4636-9BFE-AB87FF45F9F3}"/>
              </a:ext>
            </a:extLst>
          </p:cNvPr>
          <p:cNvSpPr txBox="1"/>
          <p:nvPr/>
        </p:nvSpPr>
        <p:spPr>
          <a:xfrm>
            <a:off x="5144495" y="3993506"/>
            <a:ext cx="1040217" cy="3137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1">
                    <a:lumMod val="50000"/>
                  </a:schemeClr>
                </a:solidFill>
              </a:rPr>
              <a:t>Security / Threat  </a:t>
            </a:r>
          </a:p>
        </p:txBody>
      </p:sp>
      <p:sp>
        <p:nvSpPr>
          <p:cNvPr id="105" name="Rounded Rectangle 3">
            <a:extLst>
              <a:ext uri="{FF2B5EF4-FFF2-40B4-BE49-F238E27FC236}">
                <a16:creationId xmlns:a16="http://schemas.microsoft.com/office/drawing/2014/main" id="{E9902BAA-DC49-43E1-8E8D-A19558874F4C}"/>
              </a:ext>
            </a:extLst>
          </p:cNvPr>
          <p:cNvSpPr/>
          <p:nvPr/>
        </p:nvSpPr>
        <p:spPr>
          <a:xfrm rot="10800000" flipV="1">
            <a:off x="2516364" y="4309707"/>
            <a:ext cx="5849296" cy="1093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t>IT Sponsored Training Programs</a:t>
            </a:r>
          </a:p>
        </p:txBody>
      </p:sp>
      <p:sp>
        <p:nvSpPr>
          <p:cNvPr id="106" name="Rounded Rectangle 3">
            <a:extLst>
              <a:ext uri="{FF2B5EF4-FFF2-40B4-BE49-F238E27FC236}">
                <a16:creationId xmlns:a16="http://schemas.microsoft.com/office/drawing/2014/main" id="{BB02E089-AC55-45E3-9A4E-0647B181D3F4}"/>
              </a:ext>
            </a:extLst>
          </p:cNvPr>
          <p:cNvSpPr/>
          <p:nvPr/>
        </p:nvSpPr>
        <p:spPr>
          <a:xfrm rot="10800000" flipV="1">
            <a:off x="8331305" y="4313629"/>
            <a:ext cx="3084735" cy="10972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t>Business Funded Training Programs</a:t>
            </a:r>
          </a:p>
        </p:txBody>
      </p:sp>
      <p:sp>
        <p:nvSpPr>
          <p:cNvPr id="107" name="Flowchart: Decision 106">
            <a:extLst>
              <a:ext uri="{FF2B5EF4-FFF2-40B4-BE49-F238E27FC236}">
                <a16:creationId xmlns:a16="http://schemas.microsoft.com/office/drawing/2014/main" id="{E4327DE9-B174-4B85-971D-7E91AF475958}"/>
              </a:ext>
            </a:extLst>
          </p:cNvPr>
          <p:cNvSpPr/>
          <p:nvPr/>
        </p:nvSpPr>
        <p:spPr bwMode="auto">
          <a:xfrm rot="10800000">
            <a:off x="8108706" y="4046807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953D46-3D30-4429-A1FA-EC275051906F}"/>
              </a:ext>
            </a:extLst>
          </p:cNvPr>
          <p:cNvSpPr txBox="1"/>
          <p:nvPr/>
        </p:nvSpPr>
        <p:spPr>
          <a:xfrm>
            <a:off x="8259540" y="4011267"/>
            <a:ext cx="1058235" cy="269441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Training Assessment &amp; 2021 Planning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9088B1-ED05-49FF-99D9-86F401C3E887}"/>
              </a:ext>
            </a:extLst>
          </p:cNvPr>
          <p:cNvSpPr txBox="1"/>
          <p:nvPr/>
        </p:nvSpPr>
        <p:spPr>
          <a:xfrm>
            <a:off x="740899" y="2918998"/>
            <a:ext cx="1330261" cy="609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endParaRPr lang="en-US" sz="1000" dirty="0">
              <a:solidFill>
                <a:srgbClr val="3EAAC9"/>
              </a:solidFill>
              <a:latin typeface="+mj-lt"/>
            </a:endParaRP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rgbClr val="3EAAC9"/>
                </a:solidFill>
                <a:latin typeface="+mj-lt"/>
              </a:rPr>
              <a:t>Model 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77D367-AC3C-4B61-953C-BF5B3FE611DD}"/>
              </a:ext>
            </a:extLst>
          </p:cNvPr>
          <p:cNvSpPr/>
          <p:nvPr/>
        </p:nvSpPr>
        <p:spPr>
          <a:xfrm>
            <a:off x="9885438" y="4592421"/>
            <a:ext cx="1619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Quarterly Expert Speaker</a:t>
            </a:r>
          </a:p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Annual Analytics Summit</a:t>
            </a:r>
          </a:p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Technical Blogs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9C8B880-FF9D-4659-91E7-A6FE032F5B5F}"/>
              </a:ext>
            </a:extLst>
          </p:cNvPr>
          <p:cNvSpPr/>
          <p:nvPr/>
        </p:nvSpPr>
        <p:spPr>
          <a:xfrm>
            <a:off x="10017468" y="1426991"/>
            <a:ext cx="1467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Single view app to serve all components and enable charge back model. </a:t>
            </a:r>
          </a:p>
        </p:txBody>
      </p: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5886D627-6F86-4F5E-9E15-3226B2868987}"/>
              </a:ext>
            </a:extLst>
          </p:cNvPr>
          <p:cNvSpPr/>
          <p:nvPr/>
        </p:nvSpPr>
        <p:spPr bwMode="auto">
          <a:xfrm rot="10800000">
            <a:off x="5026302" y="5896138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58D1C3A-34A3-4B03-AB4A-B2158E67D6FB}"/>
              </a:ext>
            </a:extLst>
          </p:cNvPr>
          <p:cNvSpPr/>
          <p:nvPr/>
        </p:nvSpPr>
        <p:spPr>
          <a:xfrm>
            <a:off x="5175408" y="5837515"/>
            <a:ext cx="8568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User Guides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195AE7-3841-4FD6-BA06-2ED842745C9F}"/>
              </a:ext>
            </a:extLst>
          </p:cNvPr>
          <p:cNvGrpSpPr/>
          <p:nvPr/>
        </p:nvGrpSpPr>
        <p:grpSpPr>
          <a:xfrm>
            <a:off x="2419499" y="1902624"/>
            <a:ext cx="8896345" cy="119862"/>
            <a:chOff x="2429973" y="1921720"/>
            <a:chExt cx="8896345" cy="119862"/>
          </a:xfrm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558728F9-AD10-4E74-B56A-0342BDC0F60D}"/>
                </a:ext>
              </a:extLst>
            </p:cNvPr>
            <p:cNvSpPr/>
            <p:nvPr/>
          </p:nvSpPr>
          <p:spPr>
            <a:xfrm rot="10800000" flipV="1">
              <a:off x="2429973" y="1921720"/>
              <a:ext cx="88963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UI/UX Improvements</a:t>
              </a:r>
            </a:p>
          </p:txBody>
        </p:sp>
        <p:sp>
          <p:nvSpPr>
            <p:cNvPr id="93" name="Rounded Rectangle 4">
              <a:extLst>
                <a:ext uri="{FF2B5EF4-FFF2-40B4-BE49-F238E27FC236}">
                  <a16:creationId xmlns:a16="http://schemas.microsoft.com/office/drawing/2014/main" id="{66E36D84-6DBD-478C-8B76-0C14714AF8E0}"/>
                </a:ext>
              </a:extLst>
            </p:cNvPr>
            <p:cNvSpPr/>
            <p:nvPr/>
          </p:nvSpPr>
          <p:spPr>
            <a:xfrm>
              <a:off x="4944897" y="1955407"/>
              <a:ext cx="925922" cy="76746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37" name="Rounded Rectangle 4">
              <a:extLst>
                <a:ext uri="{FF2B5EF4-FFF2-40B4-BE49-F238E27FC236}">
                  <a16:creationId xmlns:a16="http://schemas.microsoft.com/office/drawing/2014/main" id="{AD2FC719-9091-4EBF-8EEA-9D00981E2E0F}"/>
                </a:ext>
              </a:extLst>
            </p:cNvPr>
            <p:cNvSpPr/>
            <p:nvPr/>
          </p:nvSpPr>
          <p:spPr>
            <a:xfrm>
              <a:off x="5870820" y="1950139"/>
              <a:ext cx="592939" cy="9144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38" name="Rounded Rectangle 4">
              <a:extLst>
                <a:ext uri="{FF2B5EF4-FFF2-40B4-BE49-F238E27FC236}">
                  <a16:creationId xmlns:a16="http://schemas.microsoft.com/office/drawing/2014/main" id="{5D81D484-B8F5-4165-9D29-D563B84D91AC}"/>
                </a:ext>
              </a:extLst>
            </p:cNvPr>
            <p:cNvSpPr/>
            <p:nvPr/>
          </p:nvSpPr>
          <p:spPr>
            <a:xfrm>
              <a:off x="6480230" y="1944093"/>
              <a:ext cx="2556859" cy="9746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711A3-5484-4F9B-B642-0EEB82845365}"/>
              </a:ext>
            </a:extLst>
          </p:cNvPr>
          <p:cNvGrpSpPr/>
          <p:nvPr/>
        </p:nvGrpSpPr>
        <p:grpSpPr>
          <a:xfrm>
            <a:off x="2397029" y="2092998"/>
            <a:ext cx="8896820" cy="104434"/>
            <a:chOff x="2397029" y="2092998"/>
            <a:chExt cx="8896820" cy="104434"/>
          </a:xfrm>
        </p:grpSpPr>
        <p:sp>
          <p:nvSpPr>
            <p:cNvPr id="145" name="Rounded Rectangle 3">
              <a:extLst>
                <a:ext uri="{FF2B5EF4-FFF2-40B4-BE49-F238E27FC236}">
                  <a16:creationId xmlns:a16="http://schemas.microsoft.com/office/drawing/2014/main" id="{BFA64DCE-D635-46FA-A0B0-C102062551A0}"/>
                </a:ext>
              </a:extLst>
            </p:cNvPr>
            <p:cNvSpPr/>
            <p:nvPr/>
          </p:nvSpPr>
          <p:spPr>
            <a:xfrm rot="10800000" flipV="1">
              <a:off x="2397029" y="2092998"/>
              <a:ext cx="8896820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67389"/>
                  </a:solidFill>
                  <a:effectLst/>
                  <a:uLnTx/>
                  <a:uFillTx/>
                  <a:latin typeface="Lato Light" panose="020F0502020204030203" pitchFamily="34" charset="0"/>
                </a:rPr>
                <a:t>Orchestration Services</a:t>
              </a:r>
            </a:p>
          </p:txBody>
        </p:sp>
        <p:sp>
          <p:nvSpPr>
            <p:cNvPr id="146" name="Rounded Rectangle 4">
              <a:extLst>
                <a:ext uri="{FF2B5EF4-FFF2-40B4-BE49-F238E27FC236}">
                  <a16:creationId xmlns:a16="http://schemas.microsoft.com/office/drawing/2014/main" id="{81720BFD-1629-4AB4-857C-D87B382046DE}"/>
                </a:ext>
              </a:extLst>
            </p:cNvPr>
            <p:cNvSpPr/>
            <p:nvPr/>
          </p:nvSpPr>
          <p:spPr>
            <a:xfrm>
              <a:off x="4212311" y="2105279"/>
              <a:ext cx="1046934" cy="87607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7" name="Rounded Rectangle 4">
              <a:extLst>
                <a:ext uri="{FF2B5EF4-FFF2-40B4-BE49-F238E27FC236}">
                  <a16:creationId xmlns:a16="http://schemas.microsoft.com/office/drawing/2014/main" id="{E6BD4977-F562-45B7-AE29-A9132486EA7B}"/>
                </a:ext>
              </a:extLst>
            </p:cNvPr>
            <p:cNvSpPr/>
            <p:nvPr/>
          </p:nvSpPr>
          <p:spPr>
            <a:xfrm>
              <a:off x="5260690" y="2103165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8" name="Rounded Rectangle 4">
              <a:extLst>
                <a:ext uri="{FF2B5EF4-FFF2-40B4-BE49-F238E27FC236}">
                  <a16:creationId xmlns:a16="http://schemas.microsoft.com/office/drawing/2014/main" id="{130463C3-C666-4606-8708-735A288306C3}"/>
                </a:ext>
              </a:extLst>
            </p:cNvPr>
            <p:cNvSpPr/>
            <p:nvPr/>
          </p:nvSpPr>
          <p:spPr>
            <a:xfrm>
              <a:off x="6320016" y="2105992"/>
              <a:ext cx="3520440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9" name="Rounded Rectangle 4">
            <a:extLst>
              <a:ext uri="{FF2B5EF4-FFF2-40B4-BE49-F238E27FC236}">
                <a16:creationId xmlns:a16="http://schemas.microsoft.com/office/drawing/2014/main" id="{DD8D4F24-D4E5-48D2-B597-C9B8B8131A33}"/>
              </a:ext>
            </a:extLst>
          </p:cNvPr>
          <p:cNvSpPr/>
          <p:nvPr/>
        </p:nvSpPr>
        <p:spPr>
          <a:xfrm>
            <a:off x="1675673" y="6368064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50" name="Rounded Rectangle 4">
            <a:extLst>
              <a:ext uri="{FF2B5EF4-FFF2-40B4-BE49-F238E27FC236}">
                <a16:creationId xmlns:a16="http://schemas.microsoft.com/office/drawing/2014/main" id="{61C0BF71-6007-4EEA-AE3D-7FA1D259BC88}"/>
              </a:ext>
            </a:extLst>
          </p:cNvPr>
          <p:cNvSpPr/>
          <p:nvPr/>
        </p:nvSpPr>
        <p:spPr>
          <a:xfrm>
            <a:off x="1678756" y="6472552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51" name="Rounded Rectangle 4">
            <a:extLst>
              <a:ext uri="{FF2B5EF4-FFF2-40B4-BE49-F238E27FC236}">
                <a16:creationId xmlns:a16="http://schemas.microsoft.com/office/drawing/2014/main" id="{7898CFEB-A0E5-4A1D-B7A2-7D48474E6F5F}"/>
              </a:ext>
            </a:extLst>
          </p:cNvPr>
          <p:cNvSpPr/>
          <p:nvPr/>
        </p:nvSpPr>
        <p:spPr>
          <a:xfrm>
            <a:off x="1675673" y="6572777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FC6A7E-BFD8-4F09-ABAB-B2AB3FDC27BF}"/>
              </a:ext>
            </a:extLst>
          </p:cNvPr>
          <p:cNvGrpSpPr/>
          <p:nvPr/>
        </p:nvGrpSpPr>
        <p:grpSpPr>
          <a:xfrm>
            <a:off x="3148752" y="2341494"/>
            <a:ext cx="6695213" cy="74569"/>
            <a:chOff x="2957322" y="2454975"/>
            <a:chExt cx="6874655" cy="92962"/>
          </a:xfrm>
        </p:grpSpPr>
        <p:sp>
          <p:nvSpPr>
            <p:cNvPr id="99" name="Rounded Rectangle 4">
              <a:extLst>
                <a:ext uri="{FF2B5EF4-FFF2-40B4-BE49-F238E27FC236}">
                  <a16:creationId xmlns:a16="http://schemas.microsoft.com/office/drawing/2014/main" id="{24FFA9E8-2B40-4E99-AC2B-2A3D9434DAD9}"/>
                </a:ext>
              </a:extLst>
            </p:cNvPr>
            <p:cNvSpPr/>
            <p:nvPr/>
          </p:nvSpPr>
          <p:spPr>
            <a:xfrm>
              <a:off x="2957322" y="2454975"/>
              <a:ext cx="1079924" cy="90809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53" name="Rounded Rectangle 4">
              <a:extLst>
                <a:ext uri="{FF2B5EF4-FFF2-40B4-BE49-F238E27FC236}">
                  <a16:creationId xmlns:a16="http://schemas.microsoft.com/office/drawing/2014/main" id="{A4CF1413-8DFD-44E2-98A9-273765F00F03}"/>
                </a:ext>
              </a:extLst>
            </p:cNvPr>
            <p:cNvSpPr/>
            <p:nvPr/>
          </p:nvSpPr>
          <p:spPr>
            <a:xfrm>
              <a:off x="4034681" y="2456497"/>
              <a:ext cx="5797296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CFF5AAE-CD4E-40E3-837D-60BE79C82175}"/>
              </a:ext>
            </a:extLst>
          </p:cNvPr>
          <p:cNvGrpSpPr/>
          <p:nvPr/>
        </p:nvGrpSpPr>
        <p:grpSpPr>
          <a:xfrm>
            <a:off x="2401555" y="1488319"/>
            <a:ext cx="8926653" cy="97866"/>
            <a:chOff x="2365910" y="1915294"/>
            <a:chExt cx="8940745" cy="97866"/>
          </a:xfrm>
        </p:grpSpPr>
        <p:sp>
          <p:nvSpPr>
            <p:cNvPr id="157" name="Rounded Rectangle 3">
              <a:extLst>
                <a:ext uri="{FF2B5EF4-FFF2-40B4-BE49-F238E27FC236}">
                  <a16:creationId xmlns:a16="http://schemas.microsoft.com/office/drawing/2014/main" id="{96F63563-AF71-4CAA-A14A-8C552A62D6E2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 Formalize Onboarding Process 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58" name="Rounded Rectangle 4">
              <a:extLst>
                <a:ext uri="{FF2B5EF4-FFF2-40B4-BE49-F238E27FC236}">
                  <a16:creationId xmlns:a16="http://schemas.microsoft.com/office/drawing/2014/main" id="{E551CFBE-ECFE-4C03-804B-9651CB4AAF20}"/>
                </a:ext>
              </a:extLst>
            </p:cNvPr>
            <p:cNvSpPr/>
            <p:nvPr/>
          </p:nvSpPr>
          <p:spPr>
            <a:xfrm>
              <a:off x="4485831" y="1920904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1" name="Rounded Rectangle 4">
              <a:extLst>
                <a:ext uri="{FF2B5EF4-FFF2-40B4-BE49-F238E27FC236}">
                  <a16:creationId xmlns:a16="http://schemas.microsoft.com/office/drawing/2014/main" id="{8B183245-B2D4-4071-B836-FA985A705126}"/>
                </a:ext>
              </a:extLst>
            </p:cNvPr>
            <p:cNvSpPr/>
            <p:nvPr/>
          </p:nvSpPr>
          <p:spPr>
            <a:xfrm>
              <a:off x="5409629" y="1921151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2" name="Rounded Rectangle 4">
              <a:extLst>
                <a:ext uri="{FF2B5EF4-FFF2-40B4-BE49-F238E27FC236}">
                  <a16:creationId xmlns:a16="http://schemas.microsoft.com/office/drawing/2014/main" id="{B582CFA0-85F7-4CF9-BC3B-1A200A9EE91E}"/>
                </a:ext>
              </a:extLst>
            </p:cNvPr>
            <p:cNvSpPr/>
            <p:nvPr/>
          </p:nvSpPr>
          <p:spPr>
            <a:xfrm>
              <a:off x="6469880" y="1915294"/>
              <a:ext cx="1941585" cy="965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68139E8-41CA-4433-A554-69BBF5E89034}"/>
              </a:ext>
            </a:extLst>
          </p:cNvPr>
          <p:cNvGrpSpPr/>
          <p:nvPr/>
        </p:nvGrpSpPr>
        <p:grpSpPr>
          <a:xfrm>
            <a:off x="2415617" y="1667106"/>
            <a:ext cx="8909617" cy="100990"/>
            <a:chOff x="2497733" y="2102931"/>
            <a:chExt cx="8909617" cy="100990"/>
          </a:xfrm>
        </p:grpSpPr>
        <p:sp>
          <p:nvSpPr>
            <p:cNvPr id="168" name="Rounded Rectangle 3">
              <a:extLst>
                <a:ext uri="{FF2B5EF4-FFF2-40B4-BE49-F238E27FC236}">
                  <a16:creationId xmlns:a16="http://schemas.microsoft.com/office/drawing/2014/main" id="{2140EAE8-257F-4586-BE37-249D72519CB9}"/>
                </a:ext>
              </a:extLst>
            </p:cNvPr>
            <p:cNvSpPr/>
            <p:nvPr/>
          </p:nvSpPr>
          <p:spPr>
            <a:xfrm rot="10800000" flipV="1">
              <a:off x="2497733" y="2112481"/>
              <a:ext cx="8909617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Deploy data science use cases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69" name="Rounded Rectangle 4">
              <a:extLst>
                <a:ext uri="{FF2B5EF4-FFF2-40B4-BE49-F238E27FC236}">
                  <a16:creationId xmlns:a16="http://schemas.microsoft.com/office/drawing/2014/main" id="{392B89F2-9A2C-437A-9F50-D427147BEF62}"/>
                </a:ext>
              </a:extLst>
            </p:cNvPr>
            <p:cNvSpPr/>
            <p:nvPr/>
          </p:nvSpPr>
          <p:spPr>
            <a:xfrm>
              <a:off x="5251529" y="2105996"/>
              <a:ext cx="1046934" cy="87607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0" name="Rounded Rectangle 4">
              <a:extLst>
                <a:ext uri="{FF2B5EF4-FFF2-40B4-BE49-F238E27FC236}">
                  <a16:creationId xmlns:a16="http://schemas.microsoft.com/office/drawing/2014/main" id="{6E6D13A0-8F9E-4DAF-A60E-CF9B6C698CCF}"/>
                </a:ext>
              </a:extLst>
            </p:cNvPr>
            <p:cNvSpPr/>
            <p:nvPr/>
          </p:nvSpPr>
          <p:spPr>
            <a:xfrm>
              <a:off x="6292082" y="2104030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1" name="Rounded Rectangle 4">
              <a:extLst>
                <a:ext uri="{FF2B5EF4-FFF2-40B4-BE49-F238E27FC236}">
                  <a16:creationId xmlns:a16="http://schemas.microsoft.com/office/drawing/2014/main" id="{D3B3CC91-64F9-4AD2-A318-9E607BFC7D69}"/>
                </a:ext>
              </a:extLst>
            </p:cNvPr>
            <p:cNvSpPr/>
            <p:nvPr/>
          </p:nvSpPr>
          <p:spPr>
            <a:xfrm>
              <a:off x="7352334" y="2102931"/>
              <a:ext cx="1195273" cy="9132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2" name="Flowchart: Decision 171">
            <a:extLst>
              <a:ext uri="{FF2B5EF4-FFF2-40B4-BE49-F238E27FC236}">
                <a16:creationId xmlns:a16="http://schemas.microsoft.com/office/drawing/2014/main" id="{1A621B65-9370-4F61-9688-BF5C41036739}"/>
              </a:ext>
            </a:extLst>
          </p:cNvPr>
          <p:cNvSpPr/>
          <p:nvPr/>
        </p:nvSpPr>
        <p:spPr bwMode="auto">
          <a:xfrm rot="10800000">
            <a:off x="6493682" y="4056925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29D3A1C-B943-4B23-A3B8-A45EBFF33C59}"/>
              </a:ext>
            </a:extLst>
          </p:cNvPr>
          <p:cNvSpPr txBox="1"/>
          <p:nvPr/>
        </p:nvSpPr>
        <p:spPr>
          <a:xfrm>
            <a:off x="6642361" y="4032060"/>
            <a:ext cx="925841" cy="269441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Automated service catalog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CB47BE-32EB-4089-9EAF-C342ECF9B4A4}"/>
              </a:ext>
            </a:extLst>
          </p:cNvPr>
          <p:cNvGrpSpPr/>
          <p:nvPr/>
        </p:nvGrpSpPr>
        <p:grpSpPr>
          <a:xfrm>
            <a:off x="2401551" y="2950071"/>
            <a:ext cx="8961681" cy="91440"/>
            <a:chOff x="2330825" y="1917267"/>
            <a:chExt cx="8975828" cy="91440"/>
          </a:xfrm>
        </p:grpSpPr>
        <p:sp>
          <p:nvSpPr>
            <p:cNvPr id="177" name="Rounded Rectangle 3">
              <a:extLst>
                <a:ext uri="{FF2B5EF4-FFF2-40B4-BE49-F238E27FC236}">
                  <a16:creationId xmlns:a16="http://schemas.microsoft.com/office/drawing/2014/main" id="{571040D4-8C00-4CE4-9573-09FD5336D182}"/>
                </a:ext>
              </a:extLst>
            </p:cNvPr>
            <p:cNvSpPr/>
            <p:nvPr/>
          </p:nvSpPr>
          <p:spPr>
            <a:xfrm rot="10800000" flipV="1">
              <a:off x="2330825" y="1921721"/>
              <a:ext cx="8975828" cy="86452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Repository/Management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79" name="Rounded Rectangle 4">
              <a:extLst>
                <a:ext uri="{FF2B5EF4-FFF2-40B4-BE49-F238E27FC236}">
                  <a16:creationId xmlns:a16="http://schemas.microsoft.com/office/drawing/2014/main" id="{550BD00E-C66B-427A-9D3E-F4B010BB3BA3}"/>
                </a:ext>
              </a:extLst>
            </p:cNvPr>
            <p:cNvSpPr/>
            <p:nvPr/>
          </p:nvSpPr>
          <p:spPr>
            <a:xfrm>
              <a:off x="3892405" y="1917267"/>
              <a:ext cx="4579218" cy="91440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B0B9148-ADF8-4290-BE88-7743D54D9E9E}"/>
              </a:ext>
            </a:extLst>
          </p:cNvPr>
          <p:cNvGrpSpPr/>
          <p:nvPr/>
        </p:nvGrpSpPr>
        <p:grpSpPr>
          <a:xfrm>
            <a:off x="2386167" y="3137577"/>
            <a:ext cx="8923683" cy="93214"/>
            <a:chOff x="4471363" y="1921871"/>
            <a:chExt cx="8937770" cy="93214"/>
          </a:xfrm>
        </p:grpSpPr>
        <p:sp>
          <p:nvSpPr>
            <p:cNvPr id="182" name="Rounded Rectangle 3">
              <a:extLst>
                <a:ext uri="{FF2B5EF4-FFF2-40B4-BE49-F238E27FC236}">
                  <a16:creationId xmlns:a16="http://schemas.microsoft.com/office/drawing/2014/main" id="{8413E6E5-DAAD-40F3-AD2E-3689511A30A6}"/>
                </a:ext>
              </a:extLst>
            </p:cNvPr>
            <p:cNvSpPr/>
            <p:nvPr/>
          </p:nvSpPr>
          <p:spPr>
            <a:xfrm rot="10800000" flipV="1">
              <a:off x="4471363" y="1921871"/>
              <a:ext cx="8937770" cy="9321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Training and Serving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85" name="Rounded Rectangle 4">
              <a:extLst>
                <a:ext uri="{FF2B5EF4-FFF2-40B4-BE49-F238E27FC236}">
                  <a16:creationId xmlns:a16="http://schemas.microsoft.com/office/drawing/2014/main" id="{071603C8-9289-4B5E-B7CA-F8C0335ACD09}"/>
                </a:ext>
              </a:extLst>
            </p:cNvPr>
            <p:cNvSpPr/>
            <p:nvPr/>
          </p:nvSpPr>
          <p:spPr>
            <a:xfrm>
              <a:off x="5982107" y="1931770"/>
              <a:ext cx="3818809" cy="79399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08B3-1F9B-4336-BEF3-3C4EAB4A0007}"/>
              </a:ext>
            </a:extLst>
          </p:cNvPr>
          <p:cNvCxnSpPr/>
          <p:nvPr/>
        </p:nvCxnSpPr>
        <p:spPr bwMode="auto">
          <a:xfrm>
            <a:off x="10154629" y="2256007"/>
            <a:ext cx="989289" cy="0"/>
          </a:xfrm>
          <a:prstGeom prst="line">
            <a:avLst/>
          </a:prstGeom>
          <a:solidFill>
            <a:schemeClr val="accent2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A96825-6A47-49E1-A062-4FAC0A9D5A36}"/>
              </a:ext>
            </a:extLst>
          </p:cNvPr>
          <p:cNvGrpSpPr/>
          <p:nvPr/>
        </p:nvGrpSpPr>
        <p:grpSpPr>
          <a:xfrm>
            <a:off x="2392402" y="3545460"/>
            <a:ext cx="8926653" cy="92729"/>
            <a:chOff x="2365910" y="1920431"/>
            <a:chExt cx="8940745" cy="92729"/>
          </a:xfrm>
        </p:grpSpPr>
        <p:sp>
          <p:nvSpPr>
            <p:cNvPr id="195" name="Rounded Rectangle 3">
              <a:extLst>
                <a:ext uri="{FF2B5EF4-FFF2-40B4-BE49-F238E27FC236}">
                  <a16:creationId xmlns:a16="http://schemas.microsoft.com/office/drawing/2014/main" id="{F75F237D-B18D-4CDD-8A19-BAF04B18E859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CI- CD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96" name="Rounded Rectangle 4">
              <a:extLst>
                <a:ext uri="{FF2B5EF4-FFF2-40B4-BE49-F238E27FC236}">
                  <a16:creationId xmlns:a16="http://schemas.microsoft.com/office/drawing/2014/main" id="{0157EA6A-E537-4B15-9457-54CC9B209262}"/>
                </a:ext>
              </a:extLst>
            </p:cNvPr>
            <p:cNvSpPr/>
            <p:nvPr/>
          </p:nvSpPr>
          <p:spPr>
            <a:xfrm>
              <a:off x="3713742" y="1920433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7" name="Rounded Rectangle 4">
              <a:extLst>
                <a:ext uri="{FF2B5EF4-FFF2-40B4-BE49-F238E27FC236}">
                  <a16:creationId xmlns:a16="http://schemas.microsoft.com/office/drawing/2014/main" id="{2FFAF4E9-E89D-4364-9F43-D574A31A62F6}"/>
                </a:ext>
              </a:extLst>
            </p:cNvPr>
            <p:cNvSpPr/>
            <p:nvPr/>
          </p:nvSpPr>
          <p:spPr>
            <a:xfrm>
              <a:off x="4639053" y="1920431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8" name="Rounded Rectangle 4">
              <a:extLst>
                <a:ext uri="{FF2B5EF4-FFF2-40B4-BE49-F238E27FC236}">
                  <a16:creationId xmlns:a16="http://schemas.microsoft.com/office/drawing/2014/main" id="{7394FA2D-F484-43F2-B455-FBAB0DE4F8AE}"/>
                </a:ext>
              </a:extLst>
            </p:cNvPr>
            <p:cNvSpPr/>
            <p:nvPr/>
          </p:nvSpPr>
          <p:spPr>
            <a:xfrm>
              <a:off x="5693031" y="1920433"/>
              <a:ext cx="4121296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99" name="Rounded Rectangle 4">
            <a:extLst>
              <a:ext uri="{FF2B5EF4-FFF2-40B4-BE49-F238E27FC236}">
                <a16:creationId xmlns:a16="http://schemas.microsoft.com/office/drawing/2014/main" id="{2C6237BA-0B3E-4F4F-8510-2541EBC12E60}"/>
              </a:ext>
            </a:extLst>
          </p:cNvPr>
          <p:cNvSpPr/>
          <p:nvPr/>
        </p:nvSpPr>
        <p:spPr>
          <a:xfrm>
            <a:off x="5265595" y="2696934"/>
            <a:ext cx="4572001" cy="91440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01" name="Rounded Rectangle 3">
            <a:extLst>
              <a:ext uri="{FF2B5EF4-FFF2-40B4-BE49-F238E27FC236}">
                <a16:creationId xmlns:a16="http://schemas.microsoft.com/office/drawing/2014/main" id="{2E9AF0FC-0F06-445A-B240-3E062C09A257}"/>
              </a:ext>
            </a:extLst>
          </p:cNvPr>
          <p:cNvSpPr/>
          <p:nvPr/>
        </p:nvSpPr>
        <p:spPr>
          <a:xfrm rot="10800000" flipV="1">
            <a:off x="2392402" y="3825342"/>
            <a:ext cx="8926653" cy="9144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rPr>
              <a:t>Scalability</a:t>
            </a: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 and Security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rPr>
              <a:t>Releases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6AC5D2E-8C62-447F-88E8-0C627554DF40}"/>
              </a:ext>
            </a:extLst>
          </p:cNvPr>
          <p:cNvGrpSpPr/>
          <p:nvPr/>
        </p:nvGrpSpPr>
        <p:grpSpPr>
          <a:xfrm>
            <a:off x="2392402" y="3681888"/>
            <a:ext cx="8926653" cy="101732"/>
            <a:chOff x="2365910" y="1911428"/>
            <a:chExt cx="8940745" cy="101732"/>
          </a:xfrm>
        </p:grpSpPr>
        <p:sp>
          <p:nvSpPr>
            <p:cNvPr id="206" name="Rounded Rectangle 3">
              <a:extLst>
                <a:ext uri="{FF2B5EF4-FFF2-40B4-BE49-F238E27FC236}">
                  <a16:creationId xmlns:a16="http://schemas.microsoft.com/office/drawing/2014/main" id="{8AD0B755-F9CF-4F47-B268-BDBBB55A306A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Alerting and Monitoring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207" name="Rounded Rectangle 4">
              <a:extLst>
                <a:ext uri="{FF2B5EF4-FFF2-40B4-BE49-F238E27FC236}">
                  <a16:creationId xmlns:a16="http://schemas.microsoft.com/office/drawing/2014/main" id="{FB1799F3-EB6D-4930-8DF9-392FCA1595AD}"/>
                </a:ext>
              </a:extLst>
            </p:cNvPr>
            <p:cNvSpPr/>
            <p:nvPr/>
          </p:nvSpPr>
          <p:spPr>
            <a:xfrm>
              <a:off x="4277136" y="1911428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8" name="Rounded Rectangle 4">
              <a:extLst>
                <a:ext uri="{FF2B5EF4-FFF2-40B4-BE49-F238E27FC236}">
                  <a16:creationId xmlns:a16="http://schemas.microsoft.com/office/drawing/2014/main" id="{D9AF0489-6437-4737-9F95-727899922FCC}"/>
                </a:ext>
              </a:extLst>
            </p:cNvPr>
            <p:cNvSpPr/>
            <p:nvPr/>
          </p:nvSpPr>
          <p:spPr>
            <a:xfrm>
              <a:off x="5199603" y="1911428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9" name="Rounded Rectangle 4">
              <a:extLst>
                <a:ext uri="{FF2B5EF4-FFF2-40B4-BE49-F238E27FC236}">
                  <a16:creationId xmlns:a16="http://schemas.microsoft.com/office/drawing/2014/main" id="{99EFEC0F-858C-44F3-8B33-BEECD6A456C1}"/>
                </a:ext>
              </a:extLst>
            </p:cNvPr>
            <p:cNvSpPr/>
            <p:nvPr/>
          </p:nvSpPr>
          <p:spPr>
            <a:xfrm>
              <a:off x="6256985" y="1912602"/>
              <a:ext cx="3571790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14" name="Oval 213">
            <a:extLst>
              <a:ext uri="{FF2B5EF4-FFF2-40B4-BE49-F238E27FC236}">
                <a16:creationId xmlns:a16="http://schemas.microsoft.com/office/drawing/2014/main" id="{58939CF8-F4C2-40F7-B3F9-9CF2A227A0B1}"/>
              </a:ext>
            </a:extLst>
          </p:cNvPr>
          <p:cNvSpPr/>
          <p:nvPr/>
        </p:nvSpPr>
        <p:spPr>
          <a:xfrm>
            <a:off x="4260383" y="295378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2AEEDE2-E95A-498C-AB73-55CE874BF820}"/>
              </a:ext>
            </a:extLst>
          </p:cNvPr>
          <p:cNvSpPr/>
          <p:nvPr/>
        </p:nvSpPr>
        <p:spPr>
          <a:xfrm>
            <a:off x="4695404" y="2947723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9870E38-0152-4F1C-9F06-9F3D6E106BA7}"/>
              </a:ext>
            </a:extLst>
          </p:cNvPr>
          <p:cNvSpPr/>
          <p:nvPr/>
        </p:nvSpPr>
        <p:spPr>
          <a:xfrm>
            <a:off x="5145567" y="2951535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7971F6F-D673-48D8-9023-EC8E6F5478D6}"/>
              </a:ext>
            </a:extLst>
          </p:cNvPr>
          <p:cNvSpPr/>
          <p:nvPr/>
        </p:nvSpPr>
        <p:spPr>
          <a:xfrm>
            <a:off x="5827569" y="2954074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3F9B8A-4964-4D25-825A-CAE973FFCB6E}"/>
              </a:ext>
            </a:extLst>
          </p:cNvPr>
          <p:cNvSpPr/>
          <p:nvPr/>
        </p:nvSpPr>
        <p:spPr>
          <a:xfrm>
            <a:off x="6262590" y="2948008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482EFBF-36A7-45E3-8C63-AEAA59E3093E}"/>
              </a:ext>
            </a:extLst>
          </p:cNvPr>
          <p:cNvSpPr/>
          <p:nvPr/>
        </p:nvSpPr>
        <p:spPr>
          <a:xfrm>
            <a:off x="6712753" y="2951820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5878F897-E295-448C-86DD-25DA15444463}"/>
              </a:ext>
            </a:extLst>
          </p:cNvPr>
          <p:cNvSpPr/>
          <p:nvPr/>
        </p:nvSpPr>
        <p:spPr>
          <a:xfrm>
            <a:off x="5193911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5D81EB1-FAB9-4B42-B22B-EB887EB4623F}"/>
              </a:ext>
            </a:extLst>
          </p:cNvPr>
          <p:cNvSpPr/>
          <p:nvPr/>
        </p:nvSpPr>
        <p:spPr>
          <a:xfrm>
            <a:off x="4502852" y="313889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E7E5FC0-B00D-44BA-B536-6955283BA726}"/>
              </a:ext>
            </a:extLst>
          </p:cNvPr>
          <p:cNvSpPr/>
          <p:nvPr/>
        </p:nvSpPr>
        <p:spPr>
          <a:xfrm>
            <a:off x="6012160" y="313288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7E38CCF-3496-4DF7-A93F-DD79E7F545A8}"/>
              </a:ext>
            </a:extLst>
          </p:cNvPr>
          <p:cNvSpPr/>
          <p:nvPr/>
        </p:nvSpPr>
        <p:spPr>
          <a:xfrm>
            <a:off x="7301604" y="2947387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CC364F1-8779-4B41-8831-6A72C99C7C01}"/>
              </a:ext>
            </a:extLst>
          </p:cNvPr>
          <p:cNvSpPr/>
          <p:nvPr/>
        </p:nvSpPr>
        <p:spPr>
          <a:xfrm>
            <a:off x="7736625" y="294132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66696D3-9366-4118-BBE9-C77232CF86E2}"/>
              </a:ext>
            </a:extLst>
          </p:cNvPr>
          <p:cNvSpPr/>
          <p:nvPr/>
        </p:nvSpPr>
        <p:spPr>
          <a:xfrm>
            <a:off x="8186788" y="2945133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7E27B44-30BC-42E6-B353-4CCFAC22BC25}"/>
              </a:ext>
            </a:extLst>
          </p:cNvPr>
          <p:cNvSpPr/>
          <p:nvPr/>
        </p:nvSpPr>
        <p:spPr>
          <a:xfrm>
            <a:off x="6624280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1DF7717-0CFE-44C3-8273-D01D5F0D64FB}"/>
              </a:ext>
            </a:extLst>
          </p:cNvPr>
          <p:cNvSpPr/>
          <p:nvPr/>
        </p:nvSpPr>
        <p:spPr>
          <a:xfrm>
            <a:off x="7479323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9" name="Rounded Rectangle 3">
            <a:extLst>
              <a:ext uri="{FF2B5EF4-FFF2-40B4-BE49-F238E27FC236}">
                <a16:creationId xmlns:a16="http://schemas.microsoft.com/office/drawing/2014/main" id="{5EB784D0-0FE1-4E1C-873F-9967057952BD}"/>
              </a:ext>
            </a:extLst>
          </p:cNvPr>
          <p:cNvSpPr/>
          <p:nvPr/>
        </p:nvSpPr>
        <p:spPr>
          <a:xfrm rot="10800000" flipV="1">
            <a:off x="2401551" y="3318490"/>
            <a:ext cx="8923683" cy="93214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Lifecycle and Pipelines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267389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231" name="Flowchart: Decision 230">
            <a:extLst>
              <a:ext uri="{FF2B5EF4-FFF2-40B4-BE49-F238E27FC236}">
                <a16:creationId xmlns:a16="http://schemas.microsoft.com/office/drawing/2014/main" id="{EC9EDA75-661B-440E-BCD4-1E3564EC6C31}"/>
              </a:ext>
            </a:extLst>
          </p:cNvPr>
          <p:cNvSpPr/>
          <p:nvPr/>
        </p:nvSpPr>
        <p:spPr bwMode="auto">
          <a:xfrm rot="10800000">
            <a:off x="4835227" y="3296703"/>
            <a:ext cx="182880" cy="137160"/>
          </a:xfrm>
          <a:prstGeom prst="flowChartDecision">
            <a:avLst/>
          </a:prstGeom>
          <a:solidFill>
            <a:srgbClr val="267389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2" name="Flowchart: Decision 231">
            <a:extLst>
              <a:ext uri="{FF2B5EF4-FFF2-40B4-BE49-F238E27FC236}">
                <a16:creationId xmlns:a16="http://schemas.microsoft.com/office/drawing/2014/main" id="{E3D5B3B1-ADE7-4842-964D-8143F3551DB3}"/>
              </a:ext>
            </a:extLst>
          </p:cNvPr>
          <p:cNvSpPr/>
          <p:nvPr/>
        </p:nvSpPr>
        <p:spPr bwMode="auto">
          <a:xfrm rot="10800000">
            <a:off x="6338288" y="3295586"/>
            <a:ext cx="182880" cy="137160"/>
          </a:xfrm>
          <a:prstGeom prst="flowChartDecision">
            <a:avLst/>
          </a:prstGeom>
          <a:solidFill>
            <a:srgbClr val="267389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5" name="Rounded Rectangle 4">
            <a:extLst>
              <a:ext uri="{FF2B5EF4-FFF2-40B4-BE49-F238E27FC236}">
                <a16:creationId xmlns:a16="http://schemas.microsoft.com/office/drawing/2014/main" id="{42F00CE5-BE4A-4D20-9B5D-9F5075A665F5}"/>
              </a:ext>
            </a:extLst>
          </p:cNvPr>
          <p:cNvSpPr/>
          <p:nvPr/>
        </p:nvSpPr>
        <p:spPr>
          <a:xfrm>
            <a:off x="1675673" y="6677041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676051C-3555-4443-B1CD-3609A0BDB19E}"/>
              </a:ext>
            </a:extLst>
          </p:cNvPr>
          <p:cNvSpPr/>
          <p:nvPr/>
        </p:nvSpPr>
        <p:spPr>
          <a:xfrm>
            <a:off x="4735653" y="382296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64E0178-4120-4BE6-9A21-D8B9AC6058A9}"/>
              </a:ext>
            </a:extLst>
          </p:cNvPr>
          <p:cNvSpPr/>
          <p:nvPr/>
        </p:nvSpPr>
        <p:spPr>
          <a:xfrm>
            <a:off x="6205410" y="3825230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0DBB7F0-2E34-4838-9EF0-94A9A3A14633}"/>
              </a:ext>
            </a:extLst>
          </p:cNvPr>
          <p:cNvSpPr/>
          <p:nvPr/>
        </p:nvSpPr>
        <p:spPr>
          <a:xfrm>
            <a:off x="7827554" y="382236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3CB3957-EA70-473B-B927-E81E57AE16E5}"/>
              </a:ext>
            </a:extLst>
          </p:cNvPr>
          <p:cNvSpPr/>
          <p:nvPr/>
        </p:nvSpPr>
        <p:spPr>
          <a:xfrm>
            <a:off x="9513831" y="381583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37BB69F-EA04-43E7-A6BB-D5717DCDBD6B}"/>
              </a:ext>
            </a:extLst>
          </p:cNvPr>
          <p:cNvSpPr txBox="1"/>
          <p:nvPr/>
        </p:nvSpPr>
        <p:spPr>
          <a:xfrm>
            <a:off x="8892612" y="1127570"/>
            <a:ext cx="627343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00" dirty="0">
                <a:solidFill>
                  <a:schemeClr val="bg1"/>
                </a:solidFill>
              </a:rPr>
              <a:t>Quarterly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2587AAA-C552-41EE-B1DA-3EF1FFD4C4C6}"/>
              </a:ext>
            </a:extLst>
          </p:cNvPr>
          <p:cNvGrpSpPr/>
          <p:nvPr/>
        </p:nvGrpSpPr>
        <p:grpSpPr>
          <a:xfrm>
            <a:off x="2389584" y="4807475"/>
            <a:ext cx="8961681" cy="98127"/>
            <a:chOff x="1906236" y="4642814"/>
            <a:chExt cx="8961681" cy="98127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2C17458-7BF4-4E44-BEBA-E59E1105F328}"/>
                </a:ext>
              </a:extLst>
            </p:cNvPr>
            <p:cNvGrpSpPr/>
            <p:nvPr/>
          </p:nvGrpSpPr>
          <p:grpSpPr>
            <a:xfrm>
              <a:off x="1906236" y="4644583"/>
              <a:ext cx="8961681" cy="95336"/>
              <a:chOff x="1844597" y="1913148"/>
              <a:chExt cx="8975828" cy="95336"/>
            </a:xfrm>
          </p:grpSpPr>
          <p:sp>
            <p:nvSpPr>
              <p:cNvPr id="270" name="Rounded Rectangle 3">
                <a:extLst>
                  <a:ext uri="{FF2B5EF4-FFF2-40B4-BE49-F238E27FC236}">
                    <a16:creationId xmlns:a16="http://schemas.microsoft.com/office/drawing/2014/main" id="{F4CE5A05-23CE-4E41-AE3D-7FA652626B3F}"/>
                  </a:ext>
                </a:extLst>
              </p:cNvPr>
              <p:cNvSpPr/>
              <p:nvPr/>
            </p:nvSpPr>
            <p:spPr>
              <a:xfrm rot="10800000" flipV="1">
                <a:off x="1844597" y="1922032"/>
                <a:ext cx="8975828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kern="0" dirty="0">
                    <a:solidFill>
                      <a:schemeClr val="accent3">
                        <a:lumMod val="50000"/>
                      </a:schemeClr>
                    </a:solidFill>
                    <a:latin typeface="Lato Light" panose="020F0502020204030203" pitchFamily="34" charset="0"/>
                  </a:rPr>
                  <a:t>Expert Speaker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71" name="Rounded Rectangle 4">
                <a:extLst>
                  <a:ext uri="{FF2B5EF4-FFF2-40B4-BE49-F238E27FC236}">
                    <a16:creationId xmlns:a16="http://schemas.microsoft.com/office/drawing/2014/main" id="{51DD19DA-A541-47BE-AAA7-5290DBB2578F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307627" cy="76079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ABA151C0-64D1-468F-B348-B9ED077AF025}"/>
                </a:ext>
              </a:extLst>
            </p:cNvPr>
            <p:cNvSpPr/>
            <p:nvPr/>
          </p:nvSpPr>
          <p:spPr>
            <a:xfrm>
              <a:off x="6132601" y="4649216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7208438-9C37-4322-8E31-CD3F8663C2F6}"/>
                </a:ext>
              </a:extLst>
            </p:cNvPr>
            <p:cNvSpPr/>
            <p:nvPr/>
          </p:nvSpPr>
          <p:spPr>
            <a:xfrm>
              <a:off x="7699787" y="4649501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A546DA9-647F-4145-868F-4D15F3EF1203}"/>
                </a:ext>
              </a:extLst>
            </p:cNvPr>
            <p:cNvSpPr/>
            <p:nvPr/>
          </p:nvSpPr>
          <p:spPr>
            <a:xfrm>
              <a:off x="9173822" y="4642814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19B2E29-97C0-4FAF-84EB-C1B1F41D8DA6}"/>
                </a:ext>
              </a:extLst>
            </p:cNvPr>
            <p:cNvSpPr/>
            <p:nvPr/>
          </p:nvSpPr>
          <p:spPr>
            <a:xfrm>
              <a:off x="4647783" y="4645646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00DFE7C-16AD-4BBA-876F-6DFA0D149268}"/>
              </a:ext>
            </a:extLst>
          </p:cNvPr>
          <p:cNvGrpSpPr/>
          <p:nvPr/>
        </p:nvGrpSpPr>
        <p:grpSpPr>
          <a:xfrm>
            <a:off x="2391697" y="4648408"/>
            <a:ext cx="8951264" cy="101950"/>
            <a:chOff x="2341260" y="1911210"/>
            <a:chExt cx="8965395" cy="101950"/>
          </a:xfrm>
        </p:grpSpPr>
        <p:sp>
          <p:nvSpPr>
            <p:cNvPr id="273" name="Rounded Rectangle 3">
              <a:extLst>
                <a:ext uri="{FF2B5EF4-FFF2-40B4-BE49-F238E27FC236}">
                  <a16:creationId xmlns:a16="http://schemas.microsoft.com/office/drawing/2014/main" id="{928304BE-34A2-4309-B6C5-33DE4D8FAB28}"/>
                </a:ext>
              </a:extLst>
            </p:cNvPr>
            <p:cNvSpPr/>
            <p:nvPr/>
          </p:nvSpPr>
          <p:spPr>
            <a:xfrm rot="10800000" flipV="1">
              <a:off x="2341260" y="1921720"/>
              <a:ext cx="896539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chemeClr val="accent3">
                      <a:lumMod val="50000"/>
                    </a:schemeClr>
                  </a:solidFill>
                  <a:latin typeface="Lato Light" panose="020F0502020204030203" pitchFamily="34" charset="0"/>
                </a:rPr>
                <a:t>Community Launch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274" name="Rounded Rectangle 4">
              <a:extLst>
                <a:ext uri="{FF2B5EF4-FFF2-40B4-BE49-F238E27FC236}">
                  <a16:creationId xmlns:a16="http://schemas.microsoft.com/office/drawing/2014/main" id="{7A5ABB5A-8396-4EB2-B8BA-BB66D2AD8EA6}"/>
                </a:ext>
              </a:extLst>
            </p:cNvPr>
            <p:cNvSpPr/>
            <p:nvPr/>
          </p:nvSpPr>
          <p:spPr>
            <a:xfrm>
              <a:off x="4322586" y="1914691"/>
              <a:ext cx="722613" cy="914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5" name="Rounded Rectangle 4">
              <a:extLst>
                <a:ext uri="{FF2B5EF4-FFF2-40B4-BE49-F238E27FC236}">
                  <a16:creationId xmlns:a16="http://schemas.microsoft.com/office/drawing/2014/main" id="{79209FE5-61A8-450A-B311-DC4D75578085}"/>
                </a:ext>
              </a:extLst>
            </p:cNvPr>
            <p:cNvSpPr/>
            <p:nvPr/>
          </p:nvSpPr>
          <p:spPr>
            <a:xfrm>
              <a:off x="5047265" y="1915433"/>
              <a:ext cx="749941" cy="914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6" name="Rounded Rectangle 4">
              <a:extLst>
                <a:ext uri="{FF2B5EF4-FFF2-40B4-BE49-F238E27FC236}">
                  <a16:creationId xmlns:a16="http://schemas.microsoft.com/office/drawing/2014/main" id="{AFED6E43-0B25-45DE-9CB3-CAC9F2921C42}"/>
                </a:ext>
              </a:extLst>
            </p:cNvPr>
            <p:cNvSpPr/>
            <p:nvPr/>
          </p:nvSpPr>
          <p:spPr>
            <a:xfrm>
              <a:off x="5795250" y="1911210"/>
              <a:ext cx="4003663" cy="9016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769F37-846A-4F82-9A36-3B28BDE5D1FF}"/>
              </a:ext>
            </a:extLst>
          </p:cNvPr>
          <p:cNvGrpSpPr/>
          <p:nvPr/>
        </p:nvGrpSpPr>
        <p:grpSpPr>
          <a:xfrm>
            <a:off x="8145829" y="5058347"/>
            <a:ext cx="1739314" cy="269441"/>
            <a:chOff x="8145829" y="5058347"/>
            <a:chExt cx="1739314" cy="269441"/>
          </a:xfrm>
        </p:grpSpPr>
        <p:sp>
          <p:nvSpPr>
            <p:cNvPr id="285" name="Flowchart: Decision 284">
              <a:extLst>
                <a:ext uri="{FF2B5EF4-FFF2-40B4-BE49-F238E27FC236}">
                  <a16:creationId xmlns:a16="http://schemas.microsoft.com/office/drawing/2014/main" id="{B2D7C1A2-9255-4DEF-9F42-9572549BA85A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D94E64D-4AC7-4BC2-9794-6089B82D6471}"/>
                </a:ext>
              </a:extLst>
            </p:cNvPr>
            <p:cNvSpPr txBox="1"/>
            <p:nvPr/>
          </p:nvSpPr>
          <p:spPr>
            <a:xfrm>
              <a:off x="8145829" y="5058347"/>
              <a:ext cx="173931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Mentorship Program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46810F5-2ECC-495F-BFAC-1085E8CBB9A5}"/>
              </a:ext>
            </a:extLst>
          </p:cNvPr>
          <p:cNvGrpSpPr/>
          <p:nvPr/>
        </p:nvGrpSpPr>
        <p:grpSpPr>
          <a:xfrm>
            <a:off x="6234262" y="5089629"/>
            <a:ext cx="1739314" cy="269441"/>
            <a:chOff x="8096650" y="5068342"/>
            <a:chExt cx="1739314" cy="269441"/>
          </a:xfrm>
        </p:grpSpPr>
        <p:sp>
          <p:nvSpPr>
            <p:cNvPr id="288" name="Flowchart: Decision 287">
              <a:extLst>
                <a:ext uri="{FF2B5EF4-FFF2-40B4-BE49-F238E27FC236}">
                  <a16:creationId xmlns:a16="http://schemas.microsoft.com/office/drawing/2014/main" id="{199BDB23-6CDA-49C4-9FE6-3BDC37B98A91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C892AB7-1953-4129-AA0F-8516CB44B4E0}"/>
                </a:ext>
              </a:extLst>
            </p:cNvPr>
            <p:cNvSpPr txBox="1"/>
            <p:nvPr/>
          </p:nvSpPr>
          <p:spPr>
            <a:xfrm>
              <a:off x="8096650" y="5068342"/>
              <a:ext cx="173931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Analytics Summit</a:t>
              </a:r>
            </a:p>
          </p:txBody>
        </p:sp>
      </p:grpSp>
      <p:sp>
        <p:nvSpPr>
          <p:cNvPr id="290" name="Rounded Rectangle 4">
            <a:extLst>
              <a:ext uri="{FF2B5EF4-FFF2-40B4-BE49-F238E27FC236}">
                <a16:creationId xmlns:a16="http://schemas.microsoft.com/office/drawing/2014/main" id="{7E687451-B88A-4058-89B0-FB9292FE9A0C}"/>
              </a:ext>
            </a:extLst>
          </p:cNvPr>
          <p:cNvSpPr/>
          <p:nvPr/>
        </p:nvSpPr>
        <p:spPr>
          <a:xfrm>
            <a:off x="2169357" y="636758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91" name="Rounded Rectangle 4">
            <a:extLst>
              <a:ext uri="{FF2B5EF4-FFF2-40B4-BE49-F238E27FC236}">
                <a16:creationId xmlns:a16="http://schemas.microsoft.com/office/drawing/2014/main" id="{7E6ECBF8-E9A5-41B9-BD3D-5C8D8F06EBB9}"/>
              </a:ext>
            </a:extLst>
          </p:cNvPr>
          <p:cNvSpPr/>
          <p:nvPr/>
        </p:nvSpPr>
        <p:spPr>
          <a:xfrm>
            <a:off x="2176992" y="6469515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92" name="Rounded Rectangle 4">
            <a:extLst>
              <a:ext uri="{FF2B5EF4-FFF2-40B4-BE49-F238E27FC236}">
                <a16:creationId xmlns:a16="http://schemas.microsoft.com/office/drawing/2014/main" id="{12303BDD-6E0C-468B-A9E8-BEB71845582E}"/>
              </a:ext>
            </a:extLst>
          </p:cNvPr>
          <p:cNvSpPr/>
          <p:nvPr/>
        </p:nvSpPr>
        <p:spPr>
          <a:xfrm>
            <a:off x="2176992" y="6574170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82E0C90-4DC4-47BD-A986-7B4692B37CEA}"/>
              </a:ext>
            </a:extLst>
          </p:cNvPr>
          <p:cNvGrpSpPr/>
          <p:nvPr/>
        </p:nvGrpSpPr>
        <p:grpSpPr>
          <a:xfrm>
            <a:off x="4818432" y="5059579"/>
            <a:ext cx="2022534" cy="269441"/>
            <a:chOff x="8202173" y="5056238"/>
            <a:chExt cx="2022534" cy="269441"/>
          </a:xfrm>
        </p:grpSpPr>
        <p:sp>
          <p:nvSpPr>
            <p:cNvPr id="299" name="Flowchart: Decision 298">
              <a:extLst>
                <a:ext uri="{FF2B5EF4-FFF2-40B4-BE49-F238E27FC236}">
                  <a16:creationId xmlns:a16="http://schemas.microsoft.com/office/drawing/2014/main" id="{7454C1CE-56E5-40E3-9A5B-4845DD5AFA6F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F7ADC4-DFED-41A5-86C8-080CE698064C}"/>
                </a:ext>
              </a:extLst>
            </p:cNvPr>
            <p:cNvSpPr txBox="1"/>
            <p:nvPr/>
          </p:nvSpPr>
          <p:spPr>
            <a:xfrm>
              <a:off x="8202173" y="5056238"/>
              <a:ext cx="202253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User Guides/Help Site Launch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B2B868E-5AF0-441F-BE4E-9A8507732CB4}"/>
              </a:ext>
            </a:extLst>
          </p:cNvPr>
          <p:cNvGrpSpPr/>
          <p:nvPr/>
        </p:nvGrpSpPr>
        <p:grpSpPr>
          <a:xfrm>
            <a:off x="2395873" y="5560744"/>
            <a:ext cx="8974380" cy="98127"/>
            <a:chOff x="2378996" y="4642814"/>
            <a:chExt cx="8974380" cy="98127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C1E72222-C038-4226-92A3-ED352BEFF4D4}"/>
                </a:ext>
              </a:extLst>
            </p:cNvPr>
            <p:cNvGrpSpPr/>
            <p:nvPr/>
          </p:nvGrpSpPr>
          <p:grpSpPr>
            <a:xfrm>
              <a:off x="2378996" y="4644583"/>
              <a:ext cx="8974380" cy="95025"/>
              <a:chOff x="2318104" y="1913148"/>
              <a:chExt cx="8988547" cy="95025"/>
            </a:xfrm>
          </p:grpSpPr>
          <p:sp>
            <p:nvSpPr>
              <p:cNvPr id="307" name="Rounded Rectangle 3">
                <a:extLst>
                  <a:ext uri="{FF2B5EF4-FFF2-40B4-BE49-F238E27FC236}">
                    <a16:creationId xmlns:a16="http://schemas.microsoft.com/office/drawing/2014/main" id="{0CC65A9D-91B9-407F-947D-F5E36433C581}"/>
                  </a:ext>
                </a:extLst>
              </p:cNvPr>
              <p:cNvSpPr/>
              <p:nvPr/>
            </p:nvSpPr>
            <p:spPr>
              <a:xfrm rot="10800000" flipV="1">
                <a:off x="2318104" y="1921721"/>
                <a:ext cx="8988547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55A00"/>
                    </a:solidFill>
                    <a:effectLst/>
                    <a:uLnTx/>
                    <a:uFillTx/>
                    <a:latin typeface="Lato Light" panose="020F0502020204030203" pitchFamily="34" charset="0"/>
                  </a:rPr>
                  <a:t>Meetups</a:t>
                </a:r>
              </a:p>
            </p:txBody>
          </p:sp>
          <p:sp>
            <p:nvSpPr>
              <p:cNvPr id="308" name="Rounded Rectangle 4">
                <a:extLst>
                  <a:ext uri="{FF2B5EF4-FFF2-40B4-BE49-F238E27FC236}">
                    <a16:creationId xmlns:a16="http://schemas.microsoft.com/office/drawing/2014/main" id="{B3280231-5250-478F-A38F-A0CA93C2D0D4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831734" cy="91440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9635BBB5-B048-4A6F-BA02-E474B19C4C76}"/>
                </a:ext>
              </a:extLst>
            </p:cNvPr>
            <p:cNvSpPr/>
            <p:nvPr/>
          </p:nvSpPr>
          <p:spPr>
            <a:xfrm>
              <a:off x="6580276" y="4649216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9D5F270-7D93-4F18-B384-52F0503A1454}"/>
                </a:ext>
              </a:extLst>
            </p:cNvPr>
            <p:cNvSpPr/>
            <p:nvPr/>
          </p:nvSpPr>
          <p:spPr>
            <a:xfrm>
              <a:off x="8147462" y="4649501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29CE1EC-75BE-41F3-BEB2-2D380600BDFC}"/>
                </a:ext>
              </a:extLst>
            </p:cNvPr>
            <p:cNvSpPr/>
            <p:nvPr/>
          </p:nvSpPr>
          <p:spPr>
            <a:xfrm>
              <a:off x="9621497" y="4642814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B4FFF2A-1363-4EA7-AE10-3E7DE3AF8779}"/>
                </a:ext>
              </a:extLst>
            </p:cNvPr>
            <p:cNvSpPr/>
            <p:nvPr/>
          </p:nvSpPr>
          <p:spPr>
            <a:xfrm>
              <a:off x="5095458" y="4645646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609765F-EE8C-4C29-8F9E-AE28FD875BE5}"/>
              </a:ext>
            </a:extLst>
          </p:cNvPr>
          <p:cNvGrpSpPr/>
          <p:nvPr/>
        </p:nvGrpSpPr>
        <p:grpSpPr>
          <a:xfrm>
            <a:off x="2395871" y="5729556"/>
            <a:ext cx="8983169" cy="102284"/>
            <a:chOff x="2370207" y="4641313"/>
            <a:chExt cx="8983169" cy="102284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9E61B476-CEFE-4EA5-9565-CC7DCBC9DB29}"/>
                </a:ext>
              </a:extLst>
            </p:cNvPr>
            <p:cNvGrpSpPr/>
            <p:nvPr/>
          </p:nvGrpSpPr>
          <p:grpSpPr>
            <a:xfrm>
              <a:off x="2370207" y="4644583"/>
              <a:ext cx="8983169" cy="95025"/>
              <a:chOff x="2309301" y="1913148"/>
              <a:chExt cx="8997350" cy="95025"/>
            </a:xfrm>
          </p:grpSpPr>
          <p:sp>
            <p:nvSpPr>
              <p:cNvPr id="315" name="Rounded Rectangle 3">
                <a:extLst>
                  <a:ext uri="{FF2B5EF4-FFF2-40B4-BE49-F238E27FC236}">
                    <a16:creationId xmlns:a16="http://schemas.microsoft.com/office/drawing/2014/main" id="{2F476994-E090-4A1F-A890-0BB0E1921F6E}"/>
                  </a:ext>
                </a:extLst>
              </p:cNvPr>
              <p:cNvSpPr/>
              <p:nvPr/>
            </p:nvSpPr>
            <p:spPr>
              <a:xfrm rot="10800000" flipV="1">
                <a:off x="2309301" y="1921721"/>
                <a:ext cx="8997350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55A00"/>
                    </a:solidFill>
                    <a:effectLst/>
                    <a:uLnTx/>
                    <a:uFillTx/>
                    <a:latin typeface="Lato Light" panose="020F0502020204030203" pitchFamily="34" charset="0"/>
                  </a:rPr>
                  <a:t>Hack</a:t>
                </a:r>
                <a:r>
                  <a:rPr lang="en-US" sz="700" kern="0" dirty="0">
                    <a:solidFill>
                      <a:srgbClr val="555A00"/>
                    </a:solidFill>
                    <a:latin typeface="Lato Light" panose="020F0502020204030203" pitchFamily="34" charset="0"/>
                  </a:rPr>
                  <a:t>-a-thons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55A00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316" name="Rounded Rectangle 4">
                <a:extLst>
                  <a:ext uri="{FF2B5EF4-FFF2-40B4-BE49-F238E27FC236}">
                    <a16:creationId xmlns:a16="http://schemas.microsoft.com/office/drawing/2014/main" id="{2CD8543C-6425-4DDB-930C-40D3A938559B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831734" cy="91440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5A06B11-B088-4638-87F7-2A75C641C98E}"/>
                </a:ext>
              </a:extLst>
            </p:cNvPr>
            <p:cNvSpPr/>
            <p:nvPr/>
          </p:nvSpPr>
          <p:spPr>
            <a:xfrm>
              <a:off x="6974271" y="4647853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6E0D1406-8958-44EA-9DFF-9817F3613718}"/>
                </a:ext>
              </a:extLst>
            </p:cNvPr>
            <p:cNvSpPr/>
            <p:nvPr/>
          </p:nvSpPr>
          <p:spPr>
            <a:xfrm>
              <a:off x="8510196" y="4652157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E942F91E-242E-4496-9574-4D843C51C372}"/>
                </a:ext>
              </a:extLst>
            </p:cNvPr>
            <p:cNvSpPr/>
            <p:nvPr/>
          </p:nvSpPr>
          <p:spPr>
            <a:xfrm>
              <a:off x="5442488" y="4641313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9E4D4569-208C-4590-8A52-51D71BEDA5FD}"/>
              </a:ext>
            </a:extLst>
          </p:cNvPr>
          <p:cNvSpPr txBox="1"/>
          <p:nvPr/>
        </p:nvSpPr>
        <p:spPr>
          <a:xfrm>
            <a:off x="6056820" y="5846605"/>
            <a:ext cx="1199384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Hackathon Launch</a:t>
            </a:r>
          </a:p>
        </p:txBody>
      </p:sp>
      <p:sp>
        <p:nvSpPr>
          <p:cNvPr id="320" name="Flowchart: Decision 319">
            <a:extLst>
              <a:ext uri="{FF2B5EF4-FFF2-40B4-BE49-F238E27FC236}">
                <a16:creationId xmlns:a16="http://schemas.microsoft.com/office/drawing/2014/main" id="{3E9002F3-C596-4DEA-9FB7-F5990009897A}"/>
              </a:ext>
            </a:extLst>
          </p:cNvPr>
          <p:cNvSpPr/>
          <p:nvPr/>
        </p:nvSpPr>
        <p:spPr bwMode="auto">
          <a:xfrm rot="10800000">
            <a:off x="6078699" y="5886613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1" name="Rounded Rectangle 4">
            <a:extLst>
              <a:ext uri="{FF2B5EF4-FFF2-40B4-BE49-F238E27FC236}">
                <a16:creationId xmlns:a16="http://schemas.microsoft.com/office/drawing/2014/main" id="{CFB35289-1722-4009-8BD0-A587A098777A}"/>
              </a:ext>
            </a:extLst>
          </p:cNvPr>
          <p:cNvSpPr/>
          <p:nvPr/>
        </p:nvSpPr>
        <p:spPr>
          <a:xfrm>
            <a:off x="2663151" y="636651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2" name="Rounded Rectangle 4">
            <a:extLst>
              <a:ext uri="{FF2B5EF4-FFF2-40B4-BE49-F238E27FC236}">
                <a16:creationId xmlns:a16="http://schemas.microsoft.com/office/drawing/2014/main" id="{50AFBF98-E06D-45C9-888A-34637C6D1831}"/>
              </a:ext>
            </a:extLst>
          </p:cNvPr>
          <p:cNvSpPr/>
          <p:nvPr/>
        </p:nvSpPr>
        <p:spPr>
          <a:xfrm>
            <a:off x="2657479" y="6473387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3" name="Rounded Rectangle 4">
            <a:extLst>
              <a:ext uri="{FF2B5EF4-FFF2-40B4-BE49-F238E27FC236}">
                <a16:creationId xmlns:a16="http://schemas.microsoft.com/office/drawing/2014/main" id="{1301160F-605D-4C84-BDC9-C37517695BD1}"/>
              </a:ext>
            </a:extLst>
          </p:cNvPr>
          <p:cNvSpPr/>
          <p:nvPr/>
        </p:nvSpPr>
        <p:spPr>
          <a:xfrm>
            <a:off x="2657479" y="657072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F2BCF3-4091-4E2B-AB1F-8A90D27C2000}"/>
              </a:ext>
            </a:extLst>
          </p:cNvPr>
          <p:cNvSpPr/>
          <p:nvPr/>
        </p:nvSpPr>
        <p:spPr>
          <a:xfrm>
            <a:off x="1181336" y="6286862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Pilot Phase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DFE78AB-7AFA-41C5-91B4-4CC6276C6071}"/>
              </a:ext>
            </a:extLst>
          </p:cNvPr>
          <p:cNvSpPr/>
          <p:nvPr/>
        </p:nvSpPr>
        <p:spPr>
          <a:xfrm>
            <a:off x="1158753" y="6386063"/>
            <a:ext cx="58221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Soft Launch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75E4B07-6435-433B-8EA8-EFC09F5971CA}"/>
              </a:ext>
            </a:extLst>
          </p:cNvPr>
          <p:cNvSpPr/>
          <p:nvPr/>
        </p:nvSpPr>
        <p:spPr>
          <a:xfrm>
            <a:off x="1176527" y="6492375"/>
            <a:ext cx="56457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Full Launch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32116B5-E507-4C9E-967D-CF525139DFCA}"/>
              </a:ext>
            </a:extLst>
          </p:cNvPr>
          <p:cNvSpPr/>
          <p:nvPr/>
        </p:nvSpPr>
        <p:spPr>
          <a:xfrm>
            <a:off x="1423758" y="6598687"/>
            <a:ext cx="32412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TBD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F3941E1-AF2F-4DAF-8FFF-418712EA3E49}"/>
              </a:ext>
            </a:extLst>
          </p:cNvPr>
          <p:cNvSpPr/>
          <p:nvPr/>
        </p:nvSpPr>
        <p:spPr>
          <a:xfrm>
            <a:off x="10010282" y="1861768"/>
            <a:ext cx="146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Design thinking based approach – improvement of architecture based on feedbacks and on boarding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BC4C9EE-A2A5-47CA-B656-304F5A4D3BA1}"/>
              </a:ext>
            </a:extLst>
          </p:cNvPr>
          <p:cNvSpPr/>
          <p:nvPr/>
        </p:nvSpPr>
        <p:spPr>
          <a:xfrm>
            <a:off x="10003900" y="2454738"/>
            <a:ext cx="1467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What's new in the release milestone videos and webinars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9830126-7B04-4D09-9090-3635E9042084}"/>
              </a:ext>
            </a:extLst>
          </p:cNvPr>
          <p:cNvSpPr/>
          <p:nvPr/>
        </p:nvSpPr>
        <p:spPr>
          <a:xfrm>
            <a:off x="9843965" y="2883015"/>
            <a:ext cx="1868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Model Management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Ability to scale with respect to compute and storage 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E2E pipeline creation made easy 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D029C84-A679-4D05-9D0F-4DAD91A2D728}"/>
              </a:ext>
            </a:extLst>
          </p:cNvPr>
          <p:cNvSpPr/>
          <p:nvPr/>
        </p:nvSpPr>
        <p:spPr>
          <a:xfrm>
            <a:off x="9854667" y="3489323"/>
            <a:ext cx="1868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Standardize efficient  releases on a much more frequent basis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Monitor w.r.t Platform and Data Science 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Security Ground Up ( SSO , Encryption , Network etc.,)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C33DC8A-3B06-44CA-9F09-AD7B7B3FB122}"/>
              </a:ext>
            </a:extLst>
          </p:cNvPr>
          <p:cNvSpPr/>
          <p:nvPr/>
        </p:nvSpPr>
        <p:spPr>
          <a:xfrm>
            <a:off x="9883790" y="5363281"/>
            <a:ext cx="187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endParaRPr lang="en-US" sz="800" dirty="0">
              <a:solidFill>
                <a:srgbClr val="555A00"/>
              </a:solidFill>
            </a:endParaRP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Monthly</a:t>
            </a: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800" dirty="0">
                <a:solidFill>
                  <a:srgbClr val="555A00"/>
                </a:solidFill>
              </a:rPr>
              <a:t>Meet-ups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Quarterly F2F office hours event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Quarterly Hack-a-thons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Development of User guide</a:t>
            </a:r>
          </a:p>
        </p:txBody>
      </p:sp>
      <p:sp>
        <p:nvSpPr>
          <p:cNvPr id="203" name="Flowchart: Decision 202">
            <a:extLst>
              <a:ext uri="{FF2B5EF4-FFF2-40B4-BE49-F238E27FC236}">
                <a16:creationId xmlns:a16="http://schemas.microsoft.com/office/drawing/2014/main" id="{220715F3-9778-40EE-9278-519023F093A5}"/>
              </a:ext>
            </a:extLst>
          </p:cNvPr>
          <p:cNvSpPr/>
          <p:nvPr/>
        </p:nvSpPr>
        <p:spPr bwMode="auto">
          <a:xfrm rot="10800000">
            <a:off x="7520833" y="5903533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1CE327C-BE59-4DFE-9E22-6C9AF6AE78A9}"/>
              </a:ext>
            </a:extLst>
          </p:cNvPr>
          <p:cNvSpPr txBox="1"/>
          <p:nvPr/>
        </p:nvSpPr>
        <p:spPr>
          <a:xfrm>
            <a:off x="7438629" y="5869628"/>
            <a:ext cx="1199384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Slack Channels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AE58BB1-7080-499C-97D7-84EC4D24DE8B}"/>
              </a:ext>
            </a:extLst>
          </p:cNvPr>
          <p:cNvCxnSpPr>
            <a:cxnSpLocks/>
          </p:cNvCxnSpPr>
          <p:nvPr/>
        </p:nvCxnSpPr>
        <p:spPr>
          <a:xfrm>
            <a:off x="611718" y="5263377"/>
            <a:ext cx="10886383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6828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3045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DEB2A-C9FA-408C-B871-F1D100BDF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f8198-93c3-42cf-87a8-9fb333ca1ffe"/>
    <ds:schemaRef ds:uri="57eb16b6-4d2a-4a09-a319-40a4e4b6e8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BC5926-9F54-4AE6-AF1D-710E1C5F9BF4}">
  <ds:schemaRefs>
    <ds:schemaRef ds:uri="http://schemas.microsoft.com/office/2006/metadata/properties"/>
    <ds:schemaRef ds:uri="9eff8198-93c3-42cf-87a8-9fb333ca1ff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7eb16b6-4d2a-4a09-a319-40a4e4b6e8f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91DF2A-DB98-4BE2-B835-18B769CC7E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119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Lato Light</vt:lpstr>
      <vt:lpstr>Netflix Sans</vt:lpstr>
      <vt:lpstr>Poppins</vt:lpstr>
      <vt:lpstr>Landscape_Template</vt:lpstr>
      <vt:lpstr>Data Science Platform</vt:lpstr>
      <vt:lpstr>Journey so far </vt:lpstr>
      <vt:lpstr>Road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Platform</dc:title>
  <dc:creator>Balijepalli Preetam INPU</dc:creator>
  <cp:lastModifiedBy>Balijepalli Preetam INPU</cp:lastModifiedBy>
  <cp:revision>1</cp:revision>
  <dcterms:created xsi:type="dcterms:W3CDTF">2020-04-15T07:22:09Z</dcterms:created>
  <dcterms:modified xsi:type="dcterms:W3CDTF">2020-04-21T11:56:08Z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