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sldIdLst>
    <p:sldId id="256" r:id="rId5"/>
    <p:sldId id="258"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8" d="100"/>
          <a:sy n="68"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A80CD-B0BF-4B77-BB5A-8A43B204E6A9}"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FB0B5-C1B8-40A0-B1CE-8927F1E9DA00}" type="slidenum">
              <a:rPr lang="en-US" smtClean="0"/>
              <a:t>‹#›</a:t>
            </a:fld>
            <a:endParaRPr lang="en-US"/>
          </a:p>
        </p:txBody>
      </p:sp>
    </p:spTree>
    <p:extLst>
      <p:ext uri="{BB962C8B-B14F-4D97-AF65-F5344CB8AC3E}">
        <p14:creationId xmlns:p14="http://schemas.microsoft.com/office/powerpoint/2010/main" val="207988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1125" y="757238"/>
            <a:ext cx="6727825" cy="37846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dirty="0"/>
              <a:t>Add action owners</a:t>
            </a:r>
          </a:p>
        </p:txBody>
      </p:sp>
    </p:spTree>
    <p:extLst>
      <p:ext uri="{BB962C8B-B14F-4D97-AF65-F5344CB8AC3E}">
        <p14:creationId xmlns:p14="http://schemas.microsoft.com/office/powerpoint/2010/main" val="3342664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2" descr="powerpoint_land_1"/>
          <p:cNvPicPr>
            <a:picLocks noChangeAspect="1" noChangeArrowheads="1"/>
          </p:cNvPicPr>
          <p:nvPr/>
        </p:nvPicPr>
        <p:blipFill>
          <a:blip r:embed="rId2" cstate="print"/>
          <a:srcRect/>
          <a:stretch>
            <a:fillRect/>
          </a:stretch>
        </p:blipFill>
        <p:spPr bwMode="auto">
          <a:xfrm>
            <a:off x="-2117" y="0"/>
            <a:ext cx="12200468" cy="6858000"/>
          </a:xfrm>
          <a:prstGeom prst="rect">
            <a:avLst/>
          </a:prstGeom>
          <a:noFill/>
          <a:ln w="9525">
            <a:noFill/>
            <a:miter lim="800000"/>
            <a:headEnd/>
            <a:tailEnd/>
          </a:ln>
        </p:spPr>
      </p:pic>
      <p:sp>
        <p:nvSpPr>
          <p:cNvPr id="8195" name="Rectangle 3"/>
          <p:cNvSpPr>
            <a:spLocks noGrp="1" noChangeArrowheads="1"/>
          </p:cNvSpPr>
          <p:nvPr>
            <p:ph type="subTitle" sz="quarter" idx="1"/>
          </p:nvPr>
        </p:nvSpPr>
        <p:spPr>
          <a:xfrm>
            <a:off x="914401" y="5927726"/>
            <a:ext cx="5616000" cy="360363"/>
          </a:xfrm>
        </p:spPr>
        <p:txBody>
          <a:bodyPr wrap="none"/>
          <a:lstStyle>
            <a:lvl1pPr marL="0" indent="0">
              <a:buFont typeface="Arial" charset="0"/>
              <a:buNone/>
              <a:defRPr sz="1200">
                <a:solidFill>
                  <a:schemeClr val="tx2"/>
                </a:solidFill>
              </a:defRPr>
            </a:lvl1pPr>
          </a:lstStyle>
          <a:p>
            <a:r>
              <a:rPr lang="en-US" noProof="0"/>
              <a:t>Click to edit Master subtitle style</a:t>
            </a:r>
            <a:endParaRPr lang="en-US" noProof="0" dirty="0"/>
          </a:p>
        </p:txBody>
      </p:sp>
      <p:sp>
        <p:nvSpPr>
          <p:cNvPr id="8196" name="Rectangle 4"/>
          <p:cNvSpPr>
            <a:spLocks noGrp="1" noChangeArrowheads="1"/>
          </p:cNvSpPr>
          <p:nvPr>
            <p:ph type="ctrTitle" sz="quarter"/>
          </p:nvPr>
        </p:nvSpPr>
        <p:spPr>
          <a:xfrm>
            <a:off x="916518" y="4035426"/>
            <a:ext cx="9596967" cy="422275"/>
          </a:xfrm>
        </p:spPr>
        <p:txBody>
          <a:bodyPr anchor="t"/>
          <a:lstStyle>
            <a:lvl1pPr>
              <a:defRPr sz="2800"/>
            </a:lvl1pPr>
          </a:lstStyle>
          <a:p>
            <a:r>
              <a:rPr lang="en-US"/>
              <a:t>Click to edit Master title style</a:t>
            </a:r>
            <a:endParaRPr lang="en-US" dirty="0"/>
          </a:p>
        </p:txBody>
      </p:sp>
      <p:sp>
        <p:nvSpPr>
          <p:cNvPr id="6" name="Fußzeilenplatzhalter 5"/>
          <p:cNvSpPr>
            <a:spLocks noGrp="1"/>
          </p:cNvSpPr>
          <p:nvPr>
            <p:ph type="ftr" sz="quarter" idx="10"/>
          </p:nvPr>
        </p:nvSpPr>
        <p:spPr>
          <a:xfrm>
            <a:off x="6619200" y="5929200"/>
            <a:ext cx="3696000" cy="360000"/>
          </a:xfrm>
        </p:spPr>
        <p:txBody>
          <a:bodyPr tIns="0" rIns="0" bIns="0" anchor="t">
            <a:normAutofit/>
          </a:bodyPr>
          <a:lstStyle>
            <a:lvl1pPr algn="r">
              <a:defRPr sz="1200">
                <a:solidFill>
                  <a:schemeClr val="accent6">
                    <a:lumMod val="75000"/>
                  </a:schemeClr>
                </a:solidFill>
              </a:defRPr>
            </a:lvl1pPr>
          </a:lstStyle>
          <a:p>
            <a:endParaRPr lang="en-US"/>
          </a:p>
        </p:txBody>
      </p:sp>
    </p:spTree>
    <p:extLst>
      <p:ext uri="{BB962C8B-B14F-4D97-AF65-F5344CB8AC3E}">
        <p14:creationId xmlns:p14="http://schemas.microsoft.com/office/powerpoint/2010/main" val="2207737064"/>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422234853"/>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7733" y="88901"/>
            <a:ext cx="2819400" cy="5853113"/>
          </a:xfrm>
        </p:spPr>
        <p:txBody>
          <a:bodyPr vert="eaVert"/>
          <a:lstStyle/>
          <a:p>
            <a:r>
              <a:rPr lang="en-US"/>
              <a:t>Click to edit Master title style</a:t>
            </a:r>
            <a:endParaRPr lang="de-CH" dirty="0"/>
          </a:p>
        </p:txBody>
      </p:sp>
      <p:sp>
        <p:nvSpPr>
          <p:cNvPr id="3" name="Vertical Text Placeholder 2"/>
          <p:cNvSpPr>
            <a:spLocks noGrp="1"/>
          </p:cNvSpPr>
          <p:nvPr>
            <p:ph type="body" orient="vert" idx="1"/>
          </p:nvPr>
        </p:nvSpPr>
        <p:spPr>
          <a:xfrm>
            <a:off x="497418" y="88901"/>
            <a:ext cx="8257116" cy="5853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41387832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idx="1"/>
          </p:nvPr>
        </p:nvSpPr>
        <p:spPr>
          <a:xfrm>
            <a:off x="476211" y="1214422"/>
            <a:ext cx="11279716" cy="473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xfrm>
            <a:off x="1056217" y="6457183"/>
            <a:ext cx="7670800" cy="376238"/>
          </a:xfrm>
          <a:ln/>
        </p:spPr>
        <p:txBody>
          <a:bodyPr/>
          <a:lstStyle>
            <a:lvl1pPr>
              <a:defRPr/>
            </a:lvl1pPr>
          </a:lstStyle>
          <a:p>
            <a:endParaRPr lang="en-US"/>
          </a:p>
        </p:txBody>
      </p:sp>
    </p:spTree>
    <p:extLst>
      <p:ext uri="{BB962C8B-B14F-4D97-AF65-F5344CB8AC3E}">
        <p14:creationId xmlns:p14="http://schemas.microsoft.com/office/powerpoint/2010/main" val="343321987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2200" b="1" cap="none" baseline="0"/>
            </a:lvl1pPr>
          </a:lstStyle>
          <a:p>
            <a:r>
              <a:rPr lang="en-US"/>
              <a:t>Click to edit Master title style</a:t>
            </a:r>
            <a:endParaRPr lang="de-CH"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b="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83592902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sz="half" idx="1"/>
          </p:nvPr>
        </p:nvSpPr>
        <p:spPr>
          <a:xfrm>
            <a:off x="497417" y="1211263"/>
            <a:ext cx="5537200" cy="473075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Content Placeholder 3"/>
          <p:cNvSpPr>
            <a:spLocks noGrp="1"/>
          </p:cNvSpPr>
          <p:nvPr>
            <p:ph sz="half" idx="2"/>
          </p:nvPr>
        </p:nvSpPr>
        <p:spPr>
          <a:xfrm>
            <a:off x="6237818" y="1211263"/>
            <a:ext cx="5539316" cy="473075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4067922342"/>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de-CH"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6193368" y="1535113"/>
            <a:ext cx="5389033" cy="639762"/>
          </a:xfrm>
          <a:noFill/>
          <a:ln w="9525">
            <a:noFill/>
            <a:miter lim="800000"/>
            <a:headEnd/>
            <a:tailEnd/>
          </a:ln>
        </p:spPr>
        <p:txBody>
          <a:bodyPr anchor="b"/>
          <a:lstStyle>
            <a:lvl1pPr marL="0" indent="0">
              <a:buNone/>
              <a:defRPr lang="en-US" sz="2000" b="1"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7" name="Rectangle 5"/>
          <p:cNvSpPr>
            <a:spLocks noGrp="1" noChangeArrowheads="1"/>
          </p:cNvSpPr>
          <p:nvPr>
            <p:ph type="ftr" sz="quarter" idx="10"/>
          </p:nvPr>
        </p:nvSpPr>
        <p:spPr>
          <a:ln/>
        </p:spPr>
        <p:txBody>
          <a:bodyPr anchor="ctr" anchorCtr="0">
            <a:normAutofit/>
          </a:bodyPr>
          <a:lstStyle>
            <a:lvl1pPr>
              <a:defRPr sz="800"/>
            </a:lvl1pPr>
          </a:lstStyle>
          <a:p>
            <a:endParaRPr lang="en-US"/>
          </a:p>
        </p:txBody>
      </p:sp>
    </p:spTree>
    <p:extLst>
      <p:ext uri="{BB962C8B-B14F-4D97-AF65-F5344CB8AC3E}">
        <p14:creationId xmlns:p14="http://schemas.microsoft.com/office/powerpoint/2010/main" val="243238794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50381482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403327427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200" b="1"/>
            </a:lvl1pPr>
          </a:lstStyle>
          <a:p>
            <a:r>
              <a:rPr lang="en-US"/>
              <a:t>Click to edit Master title style</a:t>
            </a:r>
            <a:endParaRPr lang="de-CH" dirty="0"/>
          </a:p>
        </p:txBody>
      </p:sp>
      <p:sp>
        <p:nvSpPr>
          <p:cNvPr id="3" name="Content Placeholder 2"/>
          <p:cNvSpPr>
            <a:spLocks noGrp="1"/>
          </p:cNvSpPr>
          <p:nvPr>
            <p:ph idx="1"/>
          </p:nvPr>
        </p:nvSpPr>
        <p:spPr>
          <a:xfrm>
            <a:off x="4766733" y="273051"/>
            <a:ext cx="6815667" cy="5853113"/>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719898822"/>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200" b="1"/>
            </a:lvl1pPr>
          </a:lstStyle>
          <a:p>
            <a:r>
              <a:rPr lang="en-US"/>
              <a:t>Click to edit Master title style</a:t>
            </a:r>
            <a:endParaRPr lang="de-CH" dirty="0"/>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de-CH"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58658474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3074" name="Picture 7" descr="ppt_land_print_2"/>
          <p:cNvPicPr>
            <a:picLocks noChangeAspect="1" noChangeArrowheads="1"/>
          </p:cNvPicPr>
          <p:nvPr/>
        </p:nvPicPr>
        <p:blipFill>
          <a:blip r:embed="rId13" cstate="print"/>
          <a:srcRect/>
          <a:stretch>
            <a:fillRect/>
          </a:stretch>
        </p:blipFill>
        <p:spPr bwMode="auto">
          <a:xfrm>
            <a:off x="0" y="6173789"/>
            <a:ext cx="12192000" cy="688975"/>
          </a:xfrm>
          <a:prstGeom prst="rect">
            <a:avLst/>
          </a:prstGeom>
          <a:noFill/>
          <a:ln w="9525">
            <a:noFill/>
            <a:miter lim="800000"/>
            <a:headEnd/>
            <a:tailEnd/>
          </a:ln>
        </p:spPr>
      </p:pic>
      <p:sp>
        <p:nvSpPr>
          <p:cNvPr id="3075" name="Rectangle 3"/>
          <p:cNvSpPr>
            <a:spLocks noGrp="1" noChangeArrowheads="1"/>
          </p:cNvSpPr>
          <p:nvPr>
            <p:ph type="title"/>
          </p:nvPr>
        </p:nvSpPr>
        <p:spPr bwMode="auto">
          <a:xfrm>
            <a:off x="497418" y="88900"/>
            <a:ext cx="11271249" cy="812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ltLang="en-US"/>
              <a:t>Titelmasterformat durch Klicken bearbeiten</a:t>
            </a:r>
            <a:endParaRPr lang="en-US" altLang="en-US"/>
          </a:p>
        </p:txBody>
      </p:sp>
      <p:sp>
        <p:nvSpPr>
          <p:cNvPr id="3076" name="Rectangle 4"/>
          <p:cNvSpPr>
            <a:spLocks noGrp="1" noChangeArrowheads="1"/>
          </p:cNvSpPr>
          <p:nvPr>
            <p:ph type="body" idx="1"/>
          </p:nvPr>
        </p:nvSpPr>
        <p:spPr bwMode="auto">
          <a:xfrm>
            <a:off x="497418" y="1211263"/>
            <a:ext cx="11279716" cy="4730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endParaRPr lang="en-US" altLang="en-US"/>
          </a:p>
        </p:txBody>
      </p:sp>
      <p:sp>
        <p:nvSpPr>
          <p:cNvPr id="7173" name="Rectangle 5"/>
          <p:cNvSpPr>
            <a:spLocks noGrp="1" noChangeArrowheads="1"/>
          </p:cNvSpPr>
          <p:nvPr>
            <p:ph type="ftr" sz="quarter" idx="3"/>
          </p:nvPr>
        </p:nvSpPr>
        <p:spPr bwMode="auto">
          <a:xfrm>
            <a:off x="1056217" y="6458411"/>
            <a:ext cx="7670800" cy="376238"/>
          </a:xfrm>
          <a:prstGeom prst="rect">
            <a:avLst/>
          </a:prstGeom>
          <a:noFill/>
          <a:ln w="9525">
            <a:noFill/>
            <a:miter lim="800000"/>
            <a:headEnd/>
            <a:tailEnd/>
          </a:ln>
          <a:effectLst/>
        </p:spPr>
        <p:txBody>
          <a:bodyPr vert="horz" wrap="square" lIns="0" tIns="45720" rIns="91440" bIns="45720" numCol="1" anchor="ctr" anchorCtr="0" compatLnSpc="1">
            <a:prstTxWarp prst="textNoShape">
              <a:avLst/>
            </a:prstTxWarp>
            <a:normAutofit/>
          </a:bodyPr>
          <a:lstStyle>
            <a:lvl1pPr eaLnBrk="0" hangingPunct="0">
              <a:spcAft>
                <a:spcPts val="600"/>
              </a:spcAft>
              <a:tabLst>
                <a:tab pos="441325" algn="l"/>
              </a:tabLst>
              <a:defRPr sz="800" b="0"/>
            </a:lvl1pPr>
          </a:lstStyle>
          <a:p>
            <a:endParaRPr lang="en-US"/>
          </a:p>
        </p:txBody>
      </p:sp>
      <p:sp>
        <p:nvSpPr>
          <p:cNvPr id="7174" name="Rectangle 6"/>
          <p:cNvSpPr>
            <a:spLocks noChangeArrowheads="1"/>
          </p:cNvSpPr>
          <p:nvPr/>
        </p:nvSpPr>
        <p:spPr bwMode="auto">
          <a:xfrm>
            <a:off x="391584" y="6483350"/>
            <a:ext cx="742949" cy="374650"/>
          </a:xfrm>
          <a:prstGeom prst="rect">
            <a:avLst/>
          </a:prstGeom>
          <a:noFill/>
          <a:ln w="9525">
            <a:noFill/>
            <a:miter lim="800000"/>
            <a:headEnd/>
            <a:tailEnd/>
          </a:ln>
          <a:effectLst/>
        </p:spPr>
        <p:txBody>
          <a:bodyPr/>
          <a:lstStyle/>
          <a:p>
            <a:pPr eaLnBrk="0" hangingPunct="0">
              <a:spcAft>
                <a:spcPts val="600"/>
              </a:spcAft>
              <a:tabLst>
                <a:tab pos="441325" algn="l"/>
              </a:tabLst>
              <a:defRPr/>
            </a:pPr>
            <a:fld id="{974B40FB-612E-435B-B627-187A21F7DD64}" type="slidenum">
              <a:rPr lang="en-US" sz="1200"/>
              <a:pPr eaLnBrk="0" hangingPunct="0">
                <a:spcAft>
                  <a:spcPts val="600"/>
                </a:spcAft>
                <a:tabLst>
                  <a:tab pos="441325" algn="l"/>
                </a:tabLst>
                <a:defRPr/>
              </a:pPr>
              <a:t>‹#›</a:t>
            </a:fld>
            <a:r>
              <a:rPr lang="en-US" sz="1200" dirty="0"/>
              <a:t>	</a:t>
            </a:r>
          </a:p>
        </p:txBody>
      </p:sp>
      <p:pic>
        <p:nvPicPr>
          <p:cNvPr id="3079" name="Picture 8" descr="new logo"/>
          <p:cNvPicPr>
            <a:picLocks noChangeAspect="1" noChangeArrowheads="1"/>
          </p:cNvPicPr>
          <p:nvPr/>
        </p:nvPicPr>
        <p:blipFill>
          <a:blip r:embed="rId14" cstate="print"/>
          <a:srcRect/>
          <a:stretch>
            <a:fillRect/>
          </a:stretch>
        </p:blipFill>
        <p:spPr bwMode="auto">
          <a:xfrm>
            <a:off x="9986434" y="6403975"/>
            <a:ext cx="1566333" cy="350838"/>
          </a:xfrm>
          <a:prstGeom prst="rect">
            <a:avLst/>
          </a:prstGeom>
          <a:noFill/>
          <a:ln w="9525">
            <a:noFill/>
            <a:miter lim="800000"/>
            <a:headEnd/>
            <a:tailEnd/>
          </a:ln>
        </p:spPr>
      </p:pic>
    </p:spTree>
    <p:extLst>
      <p:ext uri="{BB962C8B-B14F-4D97-AF65-F5344CB8AC3E}">
        <p14:creationId xmlns:p14="http://schemas.microsoft.com/office/powerpoint/2010/main" val="3137548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xStyles>
    <p:titleStyle>
      <a:lvl1pPr algn="l" defTabSz="957263" rtl="0" eaLnBrk="1" fontAlgn="base" hangingPunct="1">
        <a:lnSpc>
          <a:spcPct val="90000"/>
        </a:lnSpc>
        <a:spcBef>
          <a:spcPct val="0"/>
        </a:spcBef>
        <a:spcAft>
          <a:spcPct val="0"/>
        </a:spcAft>
        <a:defRPr sz="2200" b="1">
          <a:solidFill>
            <a:schemeClr val="tx2"/>
          </a:solidFill>
          <a:latin typeface="+mj-lt"/>
          <a:ea typeface="+mj-ea"/>
          <a:cs typeface="+mj-cs"/>
        </a:defRPr>
      </a:lvl1pPr>
      <a:lvl2pPr algn="l" defTabSz="957263" rtl="0" eaLnBrk="1" fontAlgn="base" hangingPunct="1">
        <a:lnSpc>
          <a:spcPct val="90000"/>
        </a:lnSpc>
        <a:spcBef>
          <a:spcPct val="0"/>
        </a:spcBef>
        <a:spcAft>
          <a:spcPct val="0"/>
        </a:spcAft>
        <a:defRPr sz="2200" b="1">
          <a:solidFill>
            <a:schemeClr val="tx2"/>
          </a:solidFill>
          <a:latin typeface="Arial" charset="0"/>
        </a:defRPr>
      </a:lvl2pPr>
      <a:lvl3pPr algn="l" defTabSz="957263" rtl="0" eaLnBrk="1" fontAlgn="base" hangingPunct="1">
        <a:lnSpc>
          <a:spcPct val="90000"/>
        </a:lnSpc>
        <a:spcBef>
          <a:spcPct val="0"/>
        </a:spcBef>
        <a:spcAft>
          <a:spcPct val="0"/>
        </a:spcAft>
        <a:defRPr sz="2200" b="1">
          <a:solidFill>
            <a:schemeClr val="tx2"/>
          </a:solidFill>
          <a:latin typeface="Arial" charset="0"/>
        </a:defRPr>
      </a:lvl3pPr>
      <a:lvl4pPr algn="l" defTabSz="957263" rtl="0" eaLnBrk="1" fontAlgn="base" hangingPunct="1">
        <a:lnSpc>
          <a:spcPct val="90000"/>
        </a:lnSpc>
        <a:spcBef>
          <a:spcPct val="0"/>
        </a:spcBef>
        <a:spcAft>
          <a:spcPct val="0"/>
        </a:spcAft>
        <a:defRPr sz="2200" b="1">
          <a:solidFill>
            <a:schemeClr val="tx2"/>
          </a:solidFill>
          <a:latin typeface="Arial" charset="0"/>
        </a:defRPr>
      </a:lvl4pPr>
      <a:lvl5pPr algn="l" defTabSz="957263" rtl="0" eaLnBrk="1" fontAlgn="base" hangingPunct="1">
        <a:lnSpc>
          <a:spcPct val="90000"/>
        </a:lnSpc>
        <a:spcBef>
          <a:spcPct val="0"/>
        </a:spcBef>
        <a:spcAft>
          <a:spcPct val="0"/>
        </a:spcAft>
        <a:defRPr sz="2200" b="1">
          <a:solidFill>
            <a:schemeClr val="tx2"/>
          </a:solidFill>
          <a:latin typeface="Arial" charset="0"/>
        </a:defRPr>
      </a:lvl5pPr>
      <a:lvl6pPr marL="457200" algn="l" defTabSz="957263" rtl="0" eaLnBrk="1" fontAlgn="base" hangingPunct="1">
        <a:lnSpc>
          <a:spcPct val="90000"/>
        </a:lnSpc>
        <a:spcBef>
          <a:spcPct val="0"/>
        </a:spcBef>
        <a:spcAft>
          <a:spcPct val="0"/>
        </a:spcAft>
        <a:defRPr sz="2200" b="1">
          <a:solidFill>
            <a:schemeClr val="tx2"/>
          </a:solidFill>
          <a:latin typeface="Arial" charset="0"/>
        </a:defRPr>
      </a:lvl6pPr>
      <a:lvl7pPr marL="914400" algn="l" defTabSz="957263" rtl="0" eaLnBrk="1" fontAlgn="base" hangingPunct="1">
        <a:lnSpc>
          <a:spcPct val="90000"/>
        </a:lnSpc>
        <a:spcBef>
          <a:spcPct val="0"/>
        </a:spcBef>
        <a:spcAft>
          <a:spcPct val="0"/>
        </a:spcAft>
        <a:defRPr sz="2200" b="1">
          <a:solidFill>
            <a:schemeClr val="tx2"/>
          </a:solidFill>
          <a:latin typeface="Arial" charset="0"/>
        </a:defRPr>
      </a:lvl7pPr>
      <a:lvl8pPr marL="1371600" algn="l" defTabSz="957263" rtl="0" eaLnBrk="1" fontAlgn="base" hangingPunct="1">
        <a:lnSpc>
          <a:spcPct val="90000"/>
        </a:lnSpc>
        <a:spcBef>
          <a:spcPct val="0"/>
        </a:spcBef>
        <a:spcAft>
          <a:spcPct val="0"/>
        </a:spcAft>
        <a:defRPr sz="2200" b="1">
          <a:solidFill>
            <a:schemeClr val="tx2"/>
          </a:solidFill>
          <a:latin typeface="Arial" charset="0"/>
        </a:defRPr>
      </a:lvl8pPr>
      <a:lvl9pPr marL="1828800" algn="l" defTabSz="957263" rtl="0" eaLnBrk="1" fontAlgn="base" hangingPunct="1">
        <a:lnSpc>
          <a:spcPct val="90000"/>
        </a:lnSpc>
        <a:spcBef>
          <a:spcPct val="0"/>
        </a:spcBef>
        <a:spcAft>
          <a:spcPct val="0"/>
        </a:spcAft>
        <a:defRPr sz="2200" b="1">
          <a:solidFill>
            <a:schemeClr val="tx2"/>
          </a:solidFill>
          <a:latin typeface="Arial" charset="0"/>
        </a:defRPr>
      </a:lvl9pPr>
    </p:titleStyle>
    <p:bodyStyle>
      <a:lvl1pPr marL="285750" indent="-285750" algn="l" defTabSz="957263" rtl="0" eaLnBrk="1" fontAlgn="base" hangingPunct="1">
        <a:spcBef>
          <a:spcPct val="0"/>
        </a:spcBef>
        <a:spcAft>
          <a:spcPct val="25000"/>
        </a:spcAft>
        <a:buClr>
          <a:schemeClr val="tx2"/>
        </a:buClr>
        <a:buFont typeface="Arial" charset="0"/>
        <a:buChar char="●"/>
        <a:defRPr sz="2000">
          <a:solidFill>
            <a:schemeClr val="tx1"/>
          </a:solidFill>
          <a:latin typeface="+mn-lt"/>
          <a:ea typeface="+mn-ea"/>
          <a:cs typeface="+mn-cs"/>
        </a:defRPr>
      </a:lvl1pPr>
      <a:lvl2pPr marL="676275" indent="-276225" algn="l" defTabSz="957263" rtl="0" eaLnBrk="1" fontAlgn="base" hangingPunct="1">
        <a:spcBef>
          <a:spcPct val="0"/>
        </a:spcBef>
        <a:spcAft>
          <a:spcPct val="25000"/>
        </a:spcAft>
        <a:buClr>
          <a:schemeClr val="tx2"/>
        </a:buClr>
        <a:buFont typeface="Arial" charset="0"/>
        <a:buChar char="-"/>
        <a:defRPr sz="2000">
          <a:solidFill>
            <a:schemeClr val="tx1"/>
          </a:solidFill>
          <a:latin typeface="+mn-lt"/>
        </a:defRPr>
      </a:lvl2pPr>
      <a:lvl3pPr marL="1144588" indent="-287338" algn="l" defTabSz="957263" rtl="0" eaLnBrk="1" fontAlgn="base" hangingPunct="1">
        <a:spcBef>
          <a:spcPct val="0"/>
        </a:spcBef>
        <a:spcAft>
          <a:spcPct val="25000"/>
        </a:spcAft>
        <a:buClr>
          <a:schemeClr val="tx2"/>
        </a:buClr>
        <a:buChar char="•"/>
        <a:defRPr sz="2000">
          <a:solidFill>
            <a:schemeClr val="tx1"/>
          </a:solidFill>
          <a:latin typeface="+mn-lt"/>
        </a:defRPr>
      </a:lvl3pPr>
      <a:lvl4pPr marL="1619250" indent="-295275" algn="l" defTabSz="957263" rtl="0" eaLnBrk="1" fontAlgn="base" hangingPunct="1">
        <a:spcBef>
          <a:spcPct val="0"/>
        </a:spcBef>
        <a:spcAft>
          <a:spcPct val="25000"/>
        </a:spcAft>
        <a:buClr>
          <a:schemeClr val="tx2"/>
        </a:buClr>
        <a:buFont typeface="Arial" charset="0"/>
        <a:buChar char="-"/>
        <a:defRPr sz="2000">
          <a:solidFill>
            <a:schemeClr val="tx1"/>
          </a:solidFill>
          <a:latin typeface="+mn-lt"/>
        </a:defRPr>
      </a:lvl4pPr>
      <a:lvl5pPr marL="2093913" indent="-295275" algn="l" defTabSz="957263" rtl="0" eaLnBrk="1" fontAlgn="base" hangingPunct="1">
        <a:spcBef>
          <a:spcPct val="0"/>
        </a:spcBef>
        <a:spcAft>
          <a:spcPct val="25000"/>
        </a:spcAft>
        <a:buClr>
          <a:schemeClr val="tx2"/>
        </a:buClr>
        <a:buChar char="•"/>
        <a:defRPr sz="2000">
          <a:solidFill>
            <a:schemeClr val="tx1"/>
          </a:solidFill>
          <a:latin typeface="+mn-lt"/>
        </a:defRPr>
      </a:lvl5pPr>
      <a:lvl6pPr marL="2551113" indent="-295275" algn="l" defTabSz="957263" rtl="0" eaLnBrk="1" fontAlgn="base" hangingPunct="1">
        <a:spcBef>
          <a:spcPct val="0"/>
        </a:spcBef>
        <a:spcAft>
          <a:spcPct val="25000"/>
        </a:spcAft>
        <a:buClr>
          <a:schemeClr val="tx2"/>
        </a:buClr>
        <a:buChar char="•"/>
        <a:defRPr sz="2000">
          <a:solidFill>
            <a:schemeClr val="tx1"/>
          </a:solidFill>
          <a:latin typeface="+mn-lt"/>
        </a:defRPr>
      </a:lvl6pPr>
      <a:lvl7pPr marL="3008313" indent="-295275" algn="l" defTabSz="957263" rtl="0" eaLnBrk="1" fontAlgn="base" hangingPunct="1">
        <a:spcBef>
          <a:spcPct val="0"/>
        </a:spcBef>
        <a:spcAft>
          <a:spcPct val="25000"/>
        </a:spcAft>
        <a:buClr>
          <a:schemeClr val="tx2"/>
        </a:buClr>
        <a:buChar char="•"/>
        <a:defRPr sz="2000">
          <a:solidFill>
            <a:schemeClr val="tx1"/>
          </a:solidFill>
          <a:latin typeface="+mn-lt"/>
        </a:defRPr>
      </a:lvl7pPr>
      <a:lvl8pPr marL="3465513" indent="-295275" algn="l" defTabSz="957263" rtl="0" eaLnBrk="1" fontAlgn="base" hangingPunct="1">
        <a:spcBef>
          <a:spcPct val="0"/>
        </a:spcBef>
        <a:spcAft>
          <a:spcPct val="25000"/>
        </a:spcAft>
        <a:buClr>
          <a:schemeClr val="tx2"/>
        </a:buClr>
        <a:buChar char="•"/>
        <a:defRPr sz="2000">
          <a:solidFill>
            <a:schemeClr val="tx1"/>
          </a:solidFill>
          <a:latin typeface="+mn-lt"/>
        </a:defRPr>
      </a:lvl8pPr>
      <a:lvl9pPr marL="3922713" indent="-295275" algn="l" defTabSz="957263" rtl="0" eaLnBrk="1" fontAlgn="base" hangingPunct="1">
        <a:spcBef>
          <a:spcPct val="0"/>
        </a:spcBef>
        <a:spcAft>
          <a:spcPct val="25000"/>
        </a:spcAft>
        <a:buClr>
          <a:schemeClr val="tx2"/>
        </a:buClr>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US" dirty="0" smtClean="0"/>
              <a:t>Preetam Balijepalli</a:t>
            </a:r>
            <a:endParaRPr lang="en-US" dirty="0"/>
          </a:p>
        </p:txBody>
      </p:sp>
      <p:sp>
        <p:nvSpPr>
          <p:cNvPr id="2" name="Title 1"/>
          <p:cNvSpPr>
            <a:spLocks noGrp="1"/>
          </p:cNvSpPr>
          <p:nvPr>
            <p:ph type="ctrTitle" sz="quarter"/>
          </p:nvPr>
        </p:nvSpPr>
        <p:spPr/>
        <p:txBody>
          <a:bodyPr/>
          <a:lstStyle/>
          <a:p>
            <a:r>
              <a:rPr lang="en-US" dirty="0">
                <a:latin typeface="Arial" panose="020B0604020202020204" pitchFamily="34" charset="0"/>
                <a:cs typeface="Arial" panose="020B0604020202020204" pitchFamily="34" charset="0"/>
              </a:rPr>
              <a:t>Data Science Platform </a:t>
            </a:r>
            <a:r>
              <a:rPr lang="en-US" dirty="0" smtClean="0">
                <a:latin typeface="Arial" panose="020B0604020202020204" pitchFamily="34" charset="0"/>
                <a:cs typeface="Arial" panose="020B0604020202020204" pitchFamily="34" charset="0"/>
              </a:rPr>
              <a:t>Vision and Roadmap</a:t>
            </a:r>
            <a:endParaRPr lang="en-US" dirty="0"/>
          </a:p>
        </p:txBody>
      </p:sp>
    </p:spTree>
    <p:extLst>
      <p:ext uri="{BB962C8B-B14F-4D97-AF65-F5344CB8AC3E}">
        <p14:creationId xmlns:p14="http://schemas.microsoft.com/office/powerpoint/2010/main" val="1118040969"/>
      </p:ext>
    </p:extLst>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064" y="88900"/>
            <a:ext cx="8453437" cy="677858"/>
          </a:xfrm>
        </p:spPr>
        <p:txBody>
          <a:bodyPr/>
          <a:lstStyle/>
          <a:p>
            <a:r>
              <a:rPr lang="en-US" sz="2400" dirty="0">
                <a:solidFill>
                  <a:srgbClr val="FF0000"/>
                </a:solidFill>
              </a:rPr>
              <a:t>“How do you see the Data Science platform in 3Y time?”</a:t>
            </a:r>
            <a:br>
              <a:rPr lang="en-US" sz="2400" dirty="0">
                <a:solidFill>
                  <a:srgbClr val="FF0000"/>
                </a:solidFill>
              </a:rPr>
            </a:br>
            <a:endParaRPr lang="de-CH" dirty="0"/>
          </a:p>
        </p:txBody>
      </p:sp>
      <p:sp>
        <p:nvSpPr>
          <p:cNvPr id="3" name="Content Placeholder 2"/>
          <p:cNvSpPr>
            <a:spLocks noGrp="1"/>
          </p:cNvSpPr>
          <p:nvPr>
            <p:ph idx="1"/>
          </p:nvPr>
        </p:nvSpPr>
        <p:spPr>
          <a:xfrm>
            <a:off x="1835151" y="548680"/>
            <a:ext cx="8459787" cy="5470554"/>
          </a:xfrm>
        </p:spPr>
        <p:txBody>
          <a:bodyPr/>
          <a:lstStyle/>
          <a:p>
            <a:pPr marL="0" indent="0">
              <a:buNone/>
            </a:pPr>
            <a:r>
              <a:rPr lang="en-US" sz="1400" b="1" i="1" dirty="0">
                <a:solidFill>
                  <a:schemeClr val="accent5">
                    <a:lumMod val="75000"/>
                  </a:schemeClr>
                </a:solidFill>
              </a:rPr>
              <a:t>VISION</a:t>
            </a:r>
          </a:p>
          <a:p>
            <a:pPr marL="0" indent="0">
              <a:buNone/>
            </a:pPr>
            <a:endParaRPr lang="en-US" sz="1400" i="1" dirty="0">
              <a:solidFill>
                <a:schemeClr val="accent5">
                  <a:lumMod val="75000"/>
                </a:schemeClr>
              </a:solidFill>
            </a:endParaRPr>
          </a:p>
          <a:p>
            <a:pPr>
              <a:buFont typeface="Wingdings" panose="05000000000000000000" pitchFamily="2" charset="2"/>
              <a:buChar char="§"/>
            </a:pPr>
            <a:r>
              <a:rPr lang="en-US" sz="1400" i="1" dirty="0">
                <a:solidFill>
                  <a:schemeClr val="accent5">
                    <a:lumMod val="75000"/>
                  </a:schemeClr>
                </a:solidFill>
              </a:rPr>
              <a:t>Be the one stop service  </a:t>
            </a:r>
          </a:p>
          <a:p>
            <a:pPr marL="0" indent="0">
              <a:buNone/>
            </a:pPr>
            <a:endParaRPr lang="en-US" sz="1400" i="1" dirty="0">
              <a:solidFill>
                <a:schemeClr val="accent5">
                  <a:lumMod val="75000"/>
                </a:schemeClr>
              </a:solidFill>
            </a:endParaRPr>
          </a:p>
          <a:p>
            <a:pPr lvl="1">
              <a:buFont typeface="Wingdings" panose="05000000000000000000" pitchFamily="2" charset="2"/>
              <a:buChar char="Ø"/>
            </a:pPr>
            <a:r>
              <a:rPr lang="en-US" sz="1400" i="1" dirty="0">
                <a:solidFill>
                  <a:schemeClr val="accent5">
                    <a:lumMod val="75000"/>
                  </a:schemeClr>
                </a:solidFill>
              </a:rPr>
              <a:t>providing  a platform to solve large Data Science, Machine Learning (ML) and Deep learning problems, by aiding data scientists &amp; engineers who have the necessary software skills in neat abstract yet effective ways to deliver highly scalable solutions</a:t>
            </a:r>
            <a:r>
              <a:rPr lang="de-CH" sz="1400" i="1" dirty="0">
                <a:solidFill>
                  <a:schemeClr val="accent5">
                    <a:lumMod val="75000"/>
                  </a:schemeClr>
                </a:solidFill>
              </a:rPr>
              <a:t>.</a:t>
            </a:r>
          </a:p>
          <a:p>
            <a:pPr lvl="1">
              <a:buFont typeface="Wingdings" panose="05000000000000000000" pitchFamily="2" charset="2"/>
              <a:buChar char="Ø"/>
            </a:pPr>
            <a:r>
              <a:rPr lang="de-CH" sz="1400" i="1" dirty="0">
                <a:solidFill>
                  <a:schemeClr val="accent5">
                    <a:lumMod val="75000"/>
                  </a:schemeClr>
                </a:solidFill>
              </a:rPr>
              <a:t>providing </a:t>
            </a:r>
            <a:r>
              <a:rPr lang="en-US" sz="1400" i="1" dirty="0">
                <a:solidFill>
                  <a:schemeClr val="accent5">
                    <a:lumMod val="75000"/>
                  </a:schemeClr>
                </a:solidFill>
              </a:rPr>
              <a:t>a truly an end-to-end experimentation way for the scientists and researchers in data world with end to end tools to discover  and make sense of the data they analyze ,which would help them extract actionable information to help improve decision-making in an organization</a:t>
            </a:r>
            <a:r>
              <a:rPr lang="de-CH" sz="1400" i="1" dirty="0">
                <a:solidFill>
                  <a:schemeClr val="accent5">
                    <a:lumMod val="75000"/>
                  </a:schemeClr>
                </a:solidFill>
              </a:rPr>
              <a:t>.</a:t>
            </a:r>
          </a:p>
          <a:p>
            <a:pPr marL="0" indent="0">
              <a:buNone/>
            </a:pPr>
            <a:endParaRPr lang="en-US" sz="1400" dirty="0">
              <a:solidFill>
                <a:srgbClr val="002060"/>
              </a:solidFill>
            </a:endParaRPr>
          </a:p>
          <a:p>
            <a:pPr marL="0" indent="0">
              <a:buNone/>
            </a:pPr>
            <a:r>
              <a:rPr lang="en-US" sz="1400" b="1" dirty="0">
                <a:solidFill>
                  <a:srgbClr val="002060"/>
                </a:solidFill>
              </a:rPr>
              <a:t>Other Goals</a:t>
            </a:r>
          </a:p>
          <a:p>
            <a:pPr marL="0" indent="0">
              <a:buNone/>
            </a:pPr>
            <a:endParaRPr lang="en-US" sz="1400" dirty="0">
              <a:solidFill>
                <a:srgbClr val="002060"/>
              </a:solidFill>
            </a:endParaRPr>
          </a:p>
          <a:p>
            <a:pPr lvl="0"/>
            <a:r>
              <a:rPr lang="en-US" sz="1400" dirty="0">
                <a:solidFill>
                  <a:srgbClr val="002060"/>
                </a:solidFill>
              </a:rPr>
              <a:t>Enable to discover, analyze, extract &amp; visualize environmental data easier, simple and faster.</a:t>
            </a:r>
          </a:p>
          <a:p>
            <a:r>
              <a:rPr lang="en-US" sz="1400" dirty="0">
                <a:solidFill>
                  <a:srgbClr val="002060"/>
                </a:solidFill>
              </a:rPr>
              <a:t>Not Just define a</a:t>
            </a:r>
            <a:r>
              <a:rPr lang="en-US" sz="1400" b="1" dirty="0"/>
              <a:t> MVP </a:t>
            </a:r>
            <a:r>
              <a:rPr lang="en-US" sz="1400" dirty="0">
                <a:solidFill>
                  <a:srgbClr val="002060"/>
                </a:solidFill>
              </a:rPr>
              <a:t>experiment but also transition to production seamlessly.</a:t>
            </a:r>
          </a:p>
          <a:p>
            <a:pPr lvl="0"/>
            <a:r>
              <a:rPr lang="en-US" sz="1400" dirty="0">
                <a:solidFill>
                  <a:srgbClr val="002060"/>
                </a:solidFill>
              </a:rPr>
              <a:t>Seamlessly integrate with </a:t>
            </a:r>
            <a:r>
              <a:rPr lang="en-US" sz="1400" b="1" dirty="0"/>
              <a:t>other </a:t>
            </a:r>
            <a:r>
              <a:rPr lang="en-US" sz="1400" dirty="0">
                <a:solidFill>
                  <a:srgbClr val="002060"/>
                </a:solidFill>
              </a:rPr>
              <a:t>data platform.</a:t>
            </a:r>
          </a:p>
          <a:p>
            <a:r>
              <a:rPr lang="en-US" sz="1400" dirty="0">
                <a:solidFill>
                  <a:srgbClr val="002060"/>
                </a:solidFill>
              </a:rPr>
              <a:t>Increase the </a:t>
            </a:r>
            <a:r>
              <a:rPr lang="en-US" sz="1400" b="1" dirty="0"/>
              <a:t>volume</a:t>
            </a:r>
            <a:r>
              <a:rPr lang="en-US" sz="1400" dirty="0">
                <a:solidFill>
                  <a:srgbClr val="002060"/>
                </a:solidFill>
              </a:rPr>
              <a:t> of the platform usage by 20-30% user base per year </a:t>
            </a:r>
          </a:p>
          <a:p>
            <a:r>
              <a:rPr lang="en-US" sz="1400" dirty="0">
                <a:solidFill>
                  <a:srgbClr val="002060"/>
                </a:solidFill>
              </a:rPr>
              <a:t>Increase and scale the platform by adapting cloud and cloud native technology, which can support the </a:t>
            </a:r>
            <a:r>
              <a:rPr lang="en-US" sz="1400" b="1" dirty="0"/>
              <a:t>variety </a:t>
            </a:r>
            <a:r>
              <a:rPr lang="en-US" sz="1400" dirty="0">
                <a:solidFill>
                  <a:srgbClr val="002060"/>
                </a:solidFill>
              </a:rPr>
              <a:t>use cases e.g. GPU/TPU support , That can solve Deep Learning and Artificial Intelligence use cases and increase customer success stories by 40-50% per year.</a:t>
            </a:r>
          </a:p>
          <a:p>
            <a:endParaRPr lang="en-US" sz="1400" dirty="0">
              <a:solidFill>
                <a:srgbClr val="002060"/>
              </a:solidFill>
            </a:endParaRPr>
          </a:p>
          <a:p>
            <a:pPr marL="0" indent="0">
              <a:buNone/>
            </a:pPr>
            <a:endParaRPr lang="en-US" sz="1400" dirty="0">
              <a:solidFill>
                <a:srgbClr val="002060"/>
              </a:solidFill>
            </a:endParaRPr>
          </a:p>
          <a:p>
            <a:endParaRPr lang="en-US" sz="1400" dirty="0">
              <a:solidFill>
                <a:srgbClr val="002060"/>
              </a:solidFill>
            </a:endParaRPr>
          </a:p>
          <a:p>
            <a:pPr marL="0" indent="0">
              <a:buNone/>
            </a:pPr>
            <a:endParaRPr lang="en-US" dirty="0"/>
          </a:p>
          <a:p>
            <a:pPr lvl="0"/>
            <a:endParaRPr lang="en-US" dirty="0"/>
          </a:p>
          <a:p>
            <a:pPr lvl="0"/>
            <a:endParaRPr lang="de-CH" dirty="0"/>
          </a:p>
        </p:txBody>
      </p:sp>
      <p:sp>
        <p:nvSpPr>
          <p:cNvPr id="4" name="Footer Placeholder 3"/>
          <p:cNvSpPr>
            <a:spLocks noGrp="1"/>
          </p:cNvSpPr>
          <p:nvPr>
            <p:ph type="ftr" sz="quarter" idx="10"/>
          </p:nvPr>
        </p:nvSpPr>
        <p:spPr/>
        <p:txBody>
          <a:bodyPr/>
          <a:lstStyle/>
          <a:p>
            <a:pPr>
              <a:defRPr/>
            </a:pPr>
            <a:r>
              <a:rPr lang="en-US" dirty="0"/>
              <a:t>Classification: INTERNAL USE ONLY</a:t>
            </a:r>
          </a:p>
        </p:txBody>
      </p:sp>
    </p:spTree>
    <p:extLst>
      <p:ext uri="{BB962C8B-B14F-4D97-AF65-F5344CB8AC3E}">
        <p14:creationId xmlns:p14="http://schemas.microsoft.com/office/powerpoint/2010/main" val="284560386"/>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147" name="Straight Connector 146"/>
          <p:cNvCxnSpPr>
            <a:cxnSpLocks/>
            <a:stCxn id="31829" idx="2"/>
            <a:endCxn id="150" idx="1"/>
          </p:cNvCxnSpPr>
          <p:nvPr/>
        </p:nvCxnSpPr>
        <p:spPr bwMode="auto">
          <a:xfrm flipH="1">
            <a:off x="7204943" y="2138364"/>
            <a:ext cx="2120049" cy="3822939"/>
          </a:xfrm>
          <a:prstGeom prst="line">
            <a:avLst/>
          </a:prstGeom>
          <a:noFill/>
          <a:ln>
            <a:solidFill>
              <a:srgbClr val="000000"/>
            </a:solidFill>
            <a:prstDash val="sysDot"/>
            <a:headEnd type="none" w="sm" len="sm"/>
            <a:tailEnd type="none" w="sm" len="sm"/>
          </a:ln>
        </p:spPr>
        <p:style>
          <a:lnRef idx="2">
            <a:schemeClr val="accent6"/>
          </a:lnRef>
          <a:fillRef idx="1">
            <a:schemeClr val="lt1"/>
          </a:fillRef>
          <a:effectRef idx="0">
            <a:schemeClr val="accent6"/>
          </a:effectRef>
          <a:fontRef idx="minor">
            <a:schemeClr val="dk1"/>
          </a:fontRef>
        </p:style>
      </p:cxnSp>
      <p:cxnSp>
        <p:nvCxnSpPr>
          <p:cNvPr id="146" name="Straight Connector 145"/>
          <p:cNvCxnSpPr>
            <a:cxnSpLocks/>
          </p:cNvCxnSpPr>
          <p:nvPr/>
        </p:nvCxnSpPr>
        <p:spPr bwMode="auto">
          <a:xfrm flipH="1">
            <a:off x="2695782" y="2171604"/>
            <a:ext cx="5540079" cy="3607937"/>
          </a:xfrm>
          <a:prstGeom prst="line">
            <a:avLst/>
          </a:prstGeom>
          <a:solidFill>
            <a:schemeClr val="accent2"/>
          </a:solidFill>
          <a:ln w="9525" cap="flat" cmpd="sng" algn="ctr">
            <a:solidFill>
              <a:schemeClr val="tx1">
                <a:lumMod val="60000"/>
                <a:lumOff val="40000"/>
              </a:schemeClr>
            </a:solidFill>
            <a:prstDash val="dash"/>
            <a:round/>
            <a:headEnd type="none" w="sm" len="sm"/>
            <a:tailEnd type="none" w="sm" len="sm"/>
          </a:ln>
          <a:effectLst/>
        </p:spPr>
      </p:cxnSp>
      <p:cxnSp>
        <p:nvCxnSpPr>
          <p:cNvPr id="108" name="Straight Connector 107"/>
          <p:cNvCxnSpPr>
            <a:cxnSpLocks/>
          </p:cNvCxnSpPr>
          <p:nvPr/>
        </p:nvCxnSpPr>
        <p:spPr bwMode="auto">
          <a:xfrm flipH="1">
            <a:off x="1028407" y="1634435"/>
            <a:ext cx="7022969" cy="2790134"/>
          </a:xfrm>
          <a:prstGeom prst="line">
            <a:avLst/>
          </a:prstGeom>
          <a:solidFill>
            <a:schemeClr val="accent2"/>
          </a:solidFill>
          <a:ln w="9525" cap="flat" cmpd="sng" algn="ctr">
            <a:solidFill>
              <a:schemeClr val="tx1">
                <a:lumMod val="60000"/>
                <a:lumOff val="40000"/>
              </a:schemeClr>
            </a:solidFill>
            <a:prstDash val="dash"/>
            <a:round/>
            <a:headEnd type="none" w="sm" len="sm"/>
            <a:tailEnd type="none" w="sm" len="sm"/>
          </a:ln>
          <a:effectLst/>
        </p:spPr>
      </p:cxnSp>
      <p:cxnSp>
        <p:nvCxnSpPr>
          <p:cNvPr id="17" name="Straight Connector 16"/>
          <p:cNvCxnSpPr/>
          <p:nvPr/>
        </p:nvCxnSpPr>
        <p:spPr bwMode="auto">
          <a:xfrm flipH="1">
            <a:off x="1105538" y="1077245"/>
            <a:ext cx="6560194" cy="1926785"/>
          </a:xfrm>
          <a:prstGeom prst="line">
            <a:avLst/>
          </a:prstGeom>
          <a:solidFill>
            <a:schemeClr val="accent2"/>
          </a:solidFill>
          <a:ln w="9525" cap="flat" cmpd="sng" algn="ctr">
            <a:solidFill>
              <a:schemeClr val="tx1">
                <a:lumMod val="60000"/>
                <a:lumOff val="40000"/>
              </a:schemeClr>
            </a:solidFill>
            <a:prstDash val="dash"/>
            <a:round/>
            <a:headEnd type="none" w="sm" len="sm"/>
            <a:tailEnd type="none" w="sm" len="sm"/>
          </a:ln>
          <a:effectLst/>
        </p:spPr>
      </p:cxnSp>
      <p:sp>
        <p:nvSpPr>
          <p:cNvPr id="54" name="Arc 53"/>
          <p:cNvSpPr/>
          <p:nvPr/>
        </p:nvSpPr>
        <p:spPr bwMode="auto">
          <a:xfrm flipH="1" flipV="1">
            <a:off x="7176121" y="-2129951"/>
            <a:ext cx="6481763" cy="4953000"/>
          </a:xfrm>
          <a:prstGeom prst="arc">
            <a:avLst>
              <a:gd name="adj1" fmla="val 16199999"/>
              <a:gd name="adj2" fmla="val 21598405"/>
            </a:avLst>
          </a:prstGeom>
          <a:solidFill>
            <a:schemeClr val="accent1"/>
          </a:solidFill>
          <a:ln w="6350" cap="flat" cmpd="sng" algn="ctr">
            <a:solidFill>
              <a:schemeClr val="accent1"/>
            </a:solidFill>
            <a:prstDash val="solid"/>
            <a:round/>
            <a:headEnd type="none" w="sm" len="sm"/>
            <a:tailEnd type="none" w="sm" len="sm"/>
          </a:ln>
          <a:effectLst/>
        </p:spPr>
        <p:txBody>
          <a:bodyPr/>
          <a:lstStyle/>
          <a:p>
            <a:pPr eaLnBrk="0" fontAlgn="base" hangingPunct="0">
              <a:spcBef>
                <a:spcPct val="0"/>
              </a:spcBef>
              <a:spcAft>
                <a:spcPts val="600"/>
              </a:spcAft>
              <a:defRPr/>
            </a:pPr>
            <a:endParaRPr lang="en-US" sz="1000" dirty="0">
              <a:solidFill>
                <a:srgbClr val="000000"/>
              </a:solidFill>
            </a:endParaRPr>
          </a:p>
        </p:txBody>
      </p:sp>
      <p:sp>
        <p:nvSpPr>
          <p:cNvPr id="22" name="Rectangle 21"/>
          <p:cNvSpPr/>
          <p:nvPr/>
        </p:nvSpPr>
        <p:spPr>
          <a:xfrm>
            <a:off x="1028407" y="5745417"/>
            <a:ext cx="9467439" cy="39550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000" dirty="0">
              <a:solidFill>
                <a:srgbClr val="000000"/>
              </a:solidFill>
            </a:endParaRPr>
          </a:p>
        </p:txBody>
      </p:sp>
      <p:sp>
        <p:nvSpPr>
          <p:cNvPr id="21" name="Rectangle 20"/>
          <p:cNvSpPr/>
          <p:nvPr/>
        </p:nvSpPr>
        <p:spPr>
          <a:xfrm>
            <a:off x="557672" y="399963"/>
            <a:ext cx="486523" cy="531825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000" dirty="0">
              <a:solidFill>
                <a:srgbClr val="000000"/>
              </a:solidFill>
            </a:endParaRPr>
          </a:p>
        </p:txBody>
      </p:sp>
      <p:sp>
        <p:nvSpPr>
          <p:cNvPr id="44" name="Arc 43"/>
          <p:cNvSpPr/>
          <p:nvPr/>
        </p:nvSpPr>
        <p:spPr bwMode="auto">
          <a:xfrm rot="10800000">
            <a:off x="6153485" y="-2720184"/>
            <a:ext cx="9146527" cy="6771372"/>
          </a:xfrm>
          <a:prstGeom prst="arc">
            <a:avLst>
              <a:gd name="adj1" fmla="val 16516107"/>
              <a:gd name="adj2" fmla="val 134207"/>
            </a:avLst>
          </a:prstGeom>
          <a:noFill/>
          <a:ln w="9525" cap="flat" cmpd="sng" algn="ctr">
            <a:solidFill>
              <a:schemeClr val="tx1">
                <a:lumMod val="60000"/>
                <a:lumOff val="40000"/>
              </a:schemeClr>
            </a:solidFill>
            <a:prstDash val="dash"/>
            <a:round/>
            <a:headEnd type="none" w="sm" len="sm"/>
            <a:tailEnd type="none" w="sm" len="sm"/>
          </a:ln>
          <a:effectLst/>
        </p:spPr>
        <p:txBody>
          <a:bodyPr/>
          <a:lstStyle/>
          <a:p>
            <a:pPr eaLnBrk="0" fontAlgn="base" hangingPunct="0">
              <a:spcBef>
                <a:spcPct val="0"/>
              </a:spcBef>
              <a:spcAft>
                <a:spcPts val="600"/>
              </a:spcAft>
              <a:defRPr/>
            </a:pPr>
            <a:endParaRPr lang="en-US" sz="1000" dirty="0">
              <a:solidFill>
                <a:srgbClr val="000000"/>
              </a:solidFill>
              <a:cs typeface="Arial" charset="0"/>
            </a:endParaRPr>
          </a:p>
        </p:txBody>
      </p:sp>
      <p:sp>
        <p:nvSpPr>
          <p:cNvPr id="31751" name="TextBox 62"/>
          <p:cNvSpPr txBox="1">
            <a:spLocks noChangeArrowheads="1"/>
          </p:cNvSpPr>
          <p:nvPr/>
        </p:nvSpPr>
        <p:spPr bwMode="auto">
          <a:xfrm>
            <a:off x="2459418" y="382555"/>
            <a:ext cx="1643810" cy="356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fontAlgn="base" hangingPunct="1">
              <a:spcBef>
                <a:spcPct val="0"/>
              </a:spcBef>
              <a:spcAft>
                <a:spcPts val="600"/>
              </a:spcAft>
            </a:pPr>
            <a:r>
              <a:rPr lang="en-US" sz="1400" b="1" dirty="0">
                <a:latin typeface="Calibri" pitchFamily="34" charset="0"/>
              </a:rPr>
              <a:t>H1 2020</a:t>
            </a:r>
          </a:p>
        </p:txBody>
      </p:sp>
      <p:sp>
        <p:nvSpPr>
          <p:cNvPr id="31752" name="TextBox 63"/>
          <p:cNvSpPr txBox="1">
            <a:spLocks noChangeArrowheads="1"/>
          </p:cNvSpPr>
          <p:nvPr/>
        </p:nvSpPr>
        <p:spPr bwMode="auto">
          <a:xfrm>
            <a:off x="4119580" y="371475"/>
            <a:ext cx="1872302" cy="356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fontAlgn="base" hangingPunct="1">
              <a:spcBef>
                <a:spcPct val="0"/>
              </a:spcBef>
              <a:spcAft>
                <a:spcPts val="600"/>
              </a:spcAft>
            </a:pPr>
            <a:r>
              <a:rPr lang="en-US" sz="1400" b="1" dirty="0">
                <a:latin typeface="Calibri" pitchFamily="34" charset="0"/>
              </a:rPr>
              <a:t>H2 2020</a:t>
            </a:r>
          </a:p>
        </p:txBody>
      </p:sp>
      <p:sp>
        <p:nvSpPr>
          <p:cNvPr id="31754" name="TextBox 87"/>
          <p:cNvSpPr txBox="1">
            <a:spLocks noChangeArrowheads="1"/>
          </p:cNvSpPr>
          <p:nvPr/>
        </p:nvSpPr>
        <p:spPr bwMode="auto">
          <a:xfrm rot="5400000">
            <a:off x="18951" y="3165932"/>
            <a:ext cx="1438352" cy="47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fontAlgn="base" hangingPunct="1">
              <a:spcBef>
                <a:spcPct val="0"/>
              </a:spcBef>
              <a:spcAft>
                <a:spcPct val="0"/>
              </a:spcAft>
            </a:pPr>
            <a:r>
              <a:rPr lang="en-US" sz="1400" b="1" dirty="0">
                <a:solidFill>
                  <a:prstClr val="white"/>
                </a:solidFill>
                <a:latin typeface="+mj-lt"/>
              </a:rPr>
              <a:t>Service</a:t>
            </a:r>
          </a:p>
        </p:txBody>
      </p:sp>
      <p:sp>
        <p:nvSpPr>
          <p:cNvPr id="31755" name="TextBox 89"/>
          <p:cNvSpPr txBox="1">
            <a:spLocks noChangeArrowheads="1"/>
          </p:cNvSpPr>
          <p:nvPr/>
        </p:nvSpPr>
        <p:spPr bwMode="auto">
          <a:xfrm>
            <a:off x="2769139" y="5733257"/>
            <a:ext cx="4327739" cy="394129"/>
          </a:xfrm>
          <a:prstGeom prst="rect">
            <a:avLst/>
          </a:prstGeom>
          <a:solidFill>
            <a:schemeClr val="accent1"/>
          </a:solidFill>
          <a:ln>
            <a:solidFill>
              <a:schemeClr val="accent1"/>
            </a:solidFill>
          </a:ln>
          <a:extLst/>
        </p:spPr>
        <p:txBody>
          <a:bodyPr wrap="none"/>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fontAlgn="base" hangingPunct="1">
              <a:spcBef>
                <a:spcPct val="0"/>
              </a:spcBef>
              <a:spcAft>
                <a:spcPts val="600"/>
              </a:spcAft>
            </a:pPr>
            <a:r>
              <a:rPr lang="en-US" sz="1400" b="1" dirty="0">
                <a:solidFill>
                  <a:prstClr val="white"/>
                </a:solidFill>
                <a:latin typeface="+mj-lt"/>
              </a:rPr>
              <a:t>Technical </a:t>
            </a:r>
            <a:r>
              <a:rPr lang="en-US" sz="1400" b="1" dirty="0" smtClean="0">
                <a:solidFill>
                  <a:prstClr val="white"/>
                </a:solidFill>
                <a:latin typeface="+mj-lt"/>
              </a:rPr>
              <a:t>Capabilities (Operational)</a:t>
            </a:r>
            <a:endParaRPr lang="en-US" sz="1400" b="1" dirty="0">
              <a:solidFill>
                <a:prstClr val="white"/>
              </a:solidFill>
              <a:latin typeface="+mj-lt"/>
            </a:endParaRPr>
          </a:p>
        </p:txBody>
      </p:sp>
      <p:sp>
        <p:nvSpPr>
          <p:cNvPr id="31756" name="TextBox 45"/>
          <p:cNvSpPr txBox="1">
            <a:spLocks noChangeArrowheads="1"/>
          </p:cNvSpPr>
          <p:nvPr/>
        </p:nvSpPr>
        <p:spPr bwMode="auto">
          <a:xfrm>
            <a:off x="6010292" y="371475"/>
            <a:ext cx="1331912" cy="356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fontAlgn="base" hangingPunct="1">
              <a:spcBef>
                <a:spcPct val="0"/>
              </a:spcBef>
              <a:spcAft>
                <a:spcPts val="600"/>
              </a:spcAft>
            </a:pPr>
            <a:r>
              <a:rPr lang="en-US" sz="1400" b="1" dirty="0">
                <a:latin typeface="Calibri" pitchFamily="34" charset="0"/>
              </a:rPr>
              <a:t>2021 - 2022</a:t>
            </a:r>
          </a:p>
        </p:txBody>
      </p:sp>
      <p:cxnSp>
        <p:nvCxnSpPr>
          <p:cNvPr id="77" name="Straight Connector 76"/>
          <p:cNvCxnSpPr/>
          <p:nvPr/>
        </p:nvCxnSpPr>
        <p:spPr bwMode="auto">
          <a:xfrm>
            <a:off x="3992975" y="5718218"/>
            <a:ext cx="5124" cy="394129"/>
          </a:xfrm>
          <a:prstGeom prst="line">
            <a:avLst/>
          </a:prstGeom>
          <a:solidFill>
            <a:schemeClr val="accent2"/>
          </a:solidFill>
          <a:ln w="9525" cap="flat" cmpd="sng" algn="ctr">
            <a:solidFill>
              <a:schemeClr val="accent1"/>
            </a:solidFill>
            <a:prstDash val="solid"/>
            <a:round/>
            <a:headEnd type="none" w="sm" len="sm"/>
            <a:tailEnd type="none" w="sm" len="sm"/>
          </a:ln>
          <a:effectLst/>
        </p:spPr>
      </p:cxnSp>
      <p:sp>
        <p:nvSpPr>
          <p:cNvPr id="31772" name="Title 1"/>
          <p:cNvSpPr>
            <a:spLocks noGrp="1"/>
          </p:cNvSpPr>
          <p:nvPr>
            <p:ph type="title"/>
          </p:nvPr>
        </p:nvSpPr>
        <p:spPr>
          <a:xfrm>
            <a:off x="15236" y="8619"/>
            <a:ext cx="9642475" cy="400485"/>
          </a:xfrm>
        </p:spPr>
        <p:txBody>
          <a:bodyPr>
            <a:normAutofit/>
          </a:bodyPr>
          <a:lstStyle/>
          <a:p>
            <a:r>
              <a:rPr lang="en-US" dirty="0">
                <a:latin typeface="Arial" panose="020B0604020202020204" pitchFamily="34" charset="0"/>
                <a:cs typeface="Arial" panose="020B0604020202020204" pitchFamily="34" charset="0"/>
              </a:rPr>
              <a:t>Data </a:t>
            </a:r>
            <a:r>
              <a:rPr lang="en-US" dirty="0" smtClean="0">
                <a:latin typeface="Arial" panose="020B0604020202020204" pitchFamily="34" charset="0"/>
                <a:cs typeface="Arial" panose="020B0604020202020204" pitchFamily="34" charset="0"/>
              </a:rPr>
              <a:t>Science Platform Roadmap:</a:t>
            </a:r>
            <a:endParaRPr lang="en-US" b="0" i="1" dirty="0">
              <a:latin typeface="Arial" panose="020B0604020202020204" pitchFamily="34" charset="0"/>
              <a:cs typeface="Arial" panose="020B0604020202020204" pitchFamily="34" charset="0"/>
            </a:endParaRPr>
          </a:p>
        </p:txBody>
      </p:sp>
      <p:sp>
        <p:nvSpPr>
          <p:cNvPr id="68" name="Footer Placeholder 67"/>
          <p:cNvSpPr>
            <a:spLocks noGrp="1"/>
          </p:cNvSpPr>
          <p:nvPr>
            <p:ph type="ftr" sz="quarter" idx="10"/>
          </p:nvPr>
        </p:nvSpPr>
        <p:spPr>
          <a:xfrm>
            <a:off x="2133600" y="6472239"/>
            <a:ext cx="1860550" cy="365125"/>
          </a:xfrm>
        </p:spPr>
        <p:txBody>
          <a:bodyPr>
            <a:normAutofit/>
          </a:bodyPr>
          <a:lstStyle/>
          <a:p>
            <a:pPr>
              <a:defRPr/>
            </a:pPr>
            <a:r>
              <a:rPr lang="en-US" sz="900" dirty="0">
                <a:solidFill>
                  <a:srgbClr val="626469"/>
                </a:solidFill>
              </a:rPr>
              <a:t>Classification: Confidential</a:t>
            </a:r>
          </a:p>
        </p:txBody>
      </p:sp>
      <p:sp>
        <p:nvSpPr>
          <p:cNvPr id="61" name="Arc 60"/>
          <p:cNvSpPr/>
          <p:nvPr/>
        </p:nvSpPr>
        <p:spPr bwMode="auto">
          <a:xfrm rot="10800000">
            <a:off x="4287147" y="-4369175"/>
            <a:ext cx="12878177" cy="9234142"/>
          </a:xfrm>
          <a:prstGeom prst="arc">
            <a:avLst>
              <a:gd name="adj1" fmla="val 16391324"/>
              <a:gd name="adj2" fmla="val 21559959"/>
            </a:avLst>
          </a:prstGeom>
          <a:noFill/>
          <a:ln w="9525" cap="flat" cmpd="sng" algn="ctr">
            <a:solidFill>
              <a:schemeClr val="tx1">
                <a:lumMod val="60000"/>
                <a:lumOff val="40000"/>
              </a:schemeClr>
            </a:solidFill>
            <a:prstDash val="dash"/>
            <a:round/>
            <a:headEnd type="none" w="sm" len="sm"/>
            <a:tailEnd type="none" w="sm" len="sm"/>
          </a:ln>
          <a:effectLst/>
        </p:spPr>
        <p:txBody>
          <a:bodyPr/>
          <a:lstStyle/>
          <a:p>
            <a:pPr eaLnBrk="0" fontAlgn="base" hangingPunct="0">
              <a:spcBef>
                <a:spcPct val="0"/>
              </a:spcBef>
              <a:spcAft>
                <a:spcPts val="600"/>
              </a:spcAft>
              <a:defRPr/>
            </a:pPr>
            <a:endParaRPr lang="en-US" sz="1000" dirty="0">
              <a:solidFill>
                <a:srgbClr val="000000"/>
              </a:solidFill>
              <a:cs typeface="Arial" charset="0"/>
            </a:endParaRPr>
          </a:p>
        </p:txBody>
      </p:sp>
      <p:sp>
        <p:nvSpPr>
          <p:cNvPr id="31829" name="Rectangle 10"/>
          <p:cNvSpPr>
            <a:spLocks noChangeArrowheads="1"/>
          </p:cNvSpPr>
          <p:nvPr/>
        </p:nvSpPr>
        <p:spPr bwMode="auto">
          <a:xfrm>
            <a:off x="8233586" y="381001"/>
            <a:ext cx="2182812" cy="1757363"/>
          </a:xfrm>
          <a:prstGeom prst="rect">
            <a:avLst/>
          </a:prstGeom>
          <a:solidFill>
            <a:schemeClr val="bg1"/>
          </a:solidFill>
          <a:ln w="6350" algn="ctr">
            <a:solidFill>
              <a:schemeClr val="bg1"/>
            </a:solidFill>
            <a:round/>
            <a:headEnd type="none" w="sm" len="sm"/>
            <a:tailEnd type="none" w="sm" len="sm"/>
          </a:ln>
        </p:spPr>
        <p:txBody>
          <a:bodyPr/>
          <a:lstStyle/>
          <a:p>
            <a:pPr eaLnBrk="0" fontAlgn="base" hangingPunct="0">
              <a:spcBef>
                <a:spcPct val="0"/>
              </a:spcBef>
              <a:spcAft>
                <a:spcPts val="600"/>
              </a:spcAft>
            </a:pPr>
            <a:r>
              <a:rPr lang="en-US" sz="1100" b="1" dirty="0">
                <a:solidFill>
                  <a:srgbClr val="FF0000"/>
                </a:solidFill>
                <a:cs typeface="Arial" charset="0"/>
              </a:rPr>
              <a:t>Vision statement</a:t>
            </a:r>
          </a:p>
        </p:txBody>
      </p:sp>
      <p:cxnSp>
        <p:nvCxnSpPr>
          <p:cNvPr id="20" name="Straight Connector 19"/>
          <p:cNvCxnSpPr/>
          <p:nvPr/>
        </p:nvCxnSpPr>
        <p:spPr>
          <a:xfrm flipV="1">
            <a:off x="975911" y="365962"/>
            <a:ext cx="9519935" cy="3400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cxnSpLocks/>
          </p:cNvCxnSpPr>
          <p:nvPr/>
        </p:nvCxnSpPr>
        <p:spPr>
          <a:xfrm flipV="1">
            <a:off x="10467022" y="333995"/>
            <a:ext cx="28824" cy="559751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0" name="TextBox 89"/>
          <p:cNvSpPr txBox="1">
            <a:spLocks noChangeArrowheads="1"/>
          </p:cNvSpPr>
          <p:nvPr/>
        </p:nvSpPr>
        <p:spPr bwMode="auto">
          <a:xfrm>
            <a:off x="7204943" y="5777947"/>
            <a:ext cx="3262079" cy="366712"/>
          </a:xfrm>
          <a:prstGeom prst="rect">
            <a:avLst/>
          </a:prstGeom>
          <a:solidFill>
            <a:schemeClr val="accent1"/>
          </a:solidFill>
          <a:ln>
            <a:solidFill>
              <a:schemeClr val="accent1"/>
            </a:solidFill>
          </a:ln>
          <a:extLst/>
        </p:spPr>
        <p:txBody>
          <a:bodyPr wrap="none"/>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hangingPunct="1">
              <a:spcAft>
                <a:spcPts val="600"/>
              </a:spcAft>
            </a:pPr>
            <a:r>
              <a:rPr lang="en-US" sz="1400" b="1" dirty="0">
                <a:solidFill>
                  <a:prstClr val="white"/>
                </a:solidFill>
              </a:rPr>
              <a:t>People Capabilities</a:t>
            </a:r>
          </a:p>
        </p:txBody>
      </p:sp>
      <p:sp>
        <p:nvSpPr>
          <p:cNvPr id="153" name="TextBox 87"/>
          <p:cNvSpPr txBox="1">
            <a:spLocks noChangeArrowheads="1"/>
          </p:cNvSpPr>
          <p:nvPr/>
        </p:nvSpPr>
        <p:spPr bwMode="auto">
          <a:xfrm rot="5400000">
            <a:off x="51185" y="4671577"/>
            <a:ext cx="1595328"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fontAlgn="base" hangingPunct="1">
              <a:spcBef>
                <a:spcPct val="0"/>
              </a:spcBef>
              <a:spcAft>
                <a:spcPct val="0"/>
              </a:spcAft>
            </a:pPr>
            <a:r>
              <a:rPr lang="en-US" sz="1400" b="1" dirty="0" smtClean="0">
                <a:solidFill>
                  <a:prstClr val="white"/>
                </a:solidFill>
                <a:latin typeface="+mj-lt"/>
              </a:rPr>
              <a:t>Business</a:t>
            </a:r>
            <a:r>
              <a:rPr lang="en-US" sz="1400" b="1" dirty="0">
                <a:solidFill>
                  <a:prstClr val="white"/>
                </a:solidFill>
                <a:latin typeface="+mj-lt"/>
              </a:rPr>
              <a:t/>
            </a:r>
            <a:br>
              <a:rPr lang="en-US" sz="1400" b="1" dirty="0">
                <a:solidFill>
                  <a:prstClr val="white"/>
                </a:solidFill>
                <a:latin typeface="+mj-lt"/>
              </a:rPr>
            </a:br>
            <a:r>
              <a:rPr lang="en-US" sz="1400" b="1" dirty="0">
                <a:solidFill>
                  <a:prstClr val="white"/>
                </a:solidFill>
                <a:latin typeface="+mj-lt"/>
              </a:rPr>
              <a:t>capabilities</a:t>
            </a:r>
          </a:p>
        </p:txBody>
      </p:sp>
      <p:sp>
        <p:nvSpPr>
          <p:cNvPr id="32" name="TextBox 87"/>
          <p:cNvSpPr txBox="1">
            <a:spLocks noChangeArrowheads="1"/>
          </p:cNvSpPr>
          <p:nvPr/>
        </p:nvSpPr>
        <p:spPr bwMode="auto">
          <a:xfrm rot="5400000">
            <a:off x="-135709" y="1437163"/>
            <a:ext cx="187729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fontAlgn="base" hangingPunct="1">
              <a:spcBef>
                <a:spcPct val="0"/>
              </a:spcBef>
              <a:spcAft>
                <a:spcPct val="0"/>
              </a:spcAft>
            </a:pPr>
            <a:r>
              <a:rPr lang="en-US" sz="1400" b="1" dirty="0">
                <a:solidFill>
                  <a:prstClr val="white"/>
                </a:solidFill>
                <a:latin typeface="+mj-lt"/>
              </a:rPr>
              <a:t>Adoption /</a:t>
            </a:r>
            <a:br>
              <a:rPr lang="en-US" sz="1400" b="1" dirty="0">
                <a:solidFill>
                  <a:prstClr val="white"/>
                </a:solidFill>
                <a:latin typeface="+mj-lt"/>
              </a:rPr>
            </a:br>
            <a:r>
              <a:rPr lang="en-US" sz="1400" b="1" dirty="0">
                <a:solidFill>
                  <a:prstClr val="white"/>
                </a:solidFill>
                <a:latin typeface="+mj-lt"/>
              </a:rPr>
              <a:t> Engagement</a:t>
            </a:r>
          </a:p>
        </p:txBody>
      </p:sp>
      <p:sp>
        <p:nvSpPr>
          <p:cNvPr id="59" name="Rectangle 58"/>
          <p:cNvSpPr/>
          <p:nvPr/>
        </p:nvSpPr>
        <p:spPr bwMode="auto">
          <a:xfrm>
            <a:off x="459179" y="5774435"/>
            <a:ext cx="653901" cy="364206"/>
          </a:xfrm>
          <a:prstGeom prst="rect">
            <a:avLst/>
          </a:prstGeom>
          <a:noFill/>
          <a:ln w="635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ts val="600"/>
              </a:spcAft>
            </a:pPr>
            <a:r>
              <a:rPr lang="en-GB" sz="1400" b="1" dirty="0">
                <a:latin typeface="Arial" charset="0"/>
              </a:rPr>
              <a:t>As-Is</a:t>
            </a:r>
          </a:p>
        </p:txBody>
      </p:sp>
      <p:sp>
        <p:nvSpPr>
          <p:cNvPr id="60" name="Rectangle 59"/>
          <p:cNvSpPr/>
          <p:nvPr/>
        </p:nvSpPr>
        <p:spPr bwMode="auto">
          <a:xfrm>
            <a:off x="8249790" y="654627"/>
            <a:ext cx="2125778" cy="1473153"/>
          </a:xfrm>
          <a:prstGeom prst="rect">
            <a:avLst/>
          </a:prstGeom>
          <a:noFill/>
          <a:ln w="635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r>
              <a:rPr lang="en-US" sz="700" i="1" dirty="0">
                <a:solidFill>
                  <a:schemeClr val="accent5">
                    <a:lumMod val="75000"/>
                  </a:schemeClr>
                </a:solidFill>
              </a:rPr>
              <a:t>Be the one stop service  </a:t>
            </a:r>
          </a:p>
          <a:p>
            <a:pPr algn="just"/>
            <a:r>
              <a:rPr lang="en-US" sz="700" dirty="0" smtClean="0"/>
              <a:t>Providing </a:t>
            </a:r>
            <a:r>
              <a:rPr lang="en-US" sz="700" dirty="0"/>
              <a:t>a platform </a:t>
            </a:r>
            <a:r>
              <a:rPr lang="en-US" sz="700" dirty="0" smtClean="0"/>
              <a:t>for a </a:t>
            </a:r>
            <a:r>
              <a:rPr lang="en-US" sz="700" dirty="0"/>
              <a:t>truly an end-to-end experimentation way for the scientists and researchers in data </a:t>
            </a:r>
            <a:r>
              <a:rPr lang="en-US" sz="700" dirty="0" smtClean="0"/>
              <a:t>world to </a:t>
            </a:r>
            <a:r>
              <a:rPr lang="en-US" sz="700" dirty="0"/>
              <a:t>solve large Data Science, Machine Learning (ML) and Deep learning </a:t>
            </a:r>
            <a:r>
              <a:rPr lang="en-US" sz="700" dirty="0" smtClean="0"/>
              <a:t>problems.</a:t>
            </a:r>
          </a:p>
          <a:p>
            <a:endParaRPr lang="en-US" sz="700" dirty="0" smtClean="0"/>
          </a:p>
          <a:p>
            <a:pPr algn="just"/>
            <a:r>
              <a:rPr lang="en-US" sz="700" dirty="0" smtClean="0"/>
              <a:t>By </a:t>
            </a:r>
            <a:r>
              <a:rPr lang="en-US" sz="700" dirty="0"/>
              <a:t>aiding data scientists &amp; engineers who have the necessary software skills in neat abstract yet effective ways to deliver highly scalable </a:t>
            </a:r>
            <a:r>
              <a:rPr lang="en-US" sz="700" dirty="0" smtClean="0"/>
              <a:t>solutions. Which </a:t>
            </a:r>
            <a:r>
              <a:rPr lang="en-US" sz="700" dirty="0"/>
              <a:t>would help extract actionable information to decision-making in </a:t>
            </a:r>
            <a:r>
              <a:rPr lang="en-US" sz="700" dirty="0" smtClean="0"/>
              <a:t>the organization</a:t>
            </a:r>
            <a:endParaRPr lang="en-US" dirty="0"/>
          </a:p>
        </p:txBody>
      </p:sp>
      <p:sp>
        <p:nvSpPr>
          <p:cNvPr id="28" name="Rounded Rectangle 27"/>
          <p:cNvSpPr/>
          <p:nvPr/>
        </p:nvSpPr>
        <p:spPr>
          <a:xfrm rot="20547165">
            <a:off x="1359085" y="2305413"/>
            <a:ext cx="1256720" cy="310739"/>
          </a:xfrm>
          <a:prstGeom prst="roundRect">
            <a:avLst/>
          </a:prstGeom>
          <a:solidFill>
            <a:schemeClr val="accent4"/>
          </a:solidFill>
          <a:ln w="6350" cap="flat" cmpd="sng" algn="ctr">
            <a:solidFill>
              <a:schemeClr val="tx1">
                <a:lumMod val="50000"/>
              </a:schemeClr>
            </a:solidFill>
            <a:prstDash val="solid"/>
            <a:round/>
            <a:headEnd type="none" w="sm" len="sm"/>
            <a:tailEnd type="none" w="sm" len="sm"/>
          </a:ln>
          <a:effectLst/>
        </p:spPr>
        <p:txBody>
          <a:bodyPr vert="horz" wrap="square" lIns="7200" tIns="7200" rIns="18000" bIns="18000" numCol="1" rtlCol="0" anchor="t" anchorCtr="0" compatLnSpc="1">
            <a:prstTxWarp prst="textNoShape">
              <a:avLst/>
            </a:prstTxWarp>
          </a:bodyPr>
          <a:lstStyle/>
          <a:p>
            <a:pPr algn="ctr" eaLnBrk="0" fontAlgn="base" hangingPunct="0">
              <a:spcBef>
                <a:spcPct val="0"/>
              </a:spcBef>
              <a:spcAft>
                <a:spcPts val="600"/>
              </a:spcAft>
            </a:pPr>
            <a:r>
              <a:rPr lang="en-US" sz="800" b="1" dirty="0" smtClean="0">
                <a:solidFill>
                  <a:schemeClr val="tx1"/>
                </a:solidFill>
              </a:rPr>
              <a:t>Establish Best practices  Dos and Don'ts</a:t>
            </a:r>
            <a:endParaRPr lang="en-US" sz="800" b="1" dirty="0">
              <a:solidFill>
                <a:schemeClr val="tx1"/>
              </a:solidFill>
            </a:endParaRPr>
          </a:p>
        </p:txBody>
      </p:sp>
      <p:sp>
        <p:nvSpPr>
          <p:cNvPr id="29" name="Rounded Rectangle 28"/>
          <p:cNvSpPr/>
          <p:nvPr/>
        </p:nvSpPr>
        <p:spPr>
          <a:xfrm>
            <a:off x="4662151" y="3806176"/>
            <a:ext cx="1824655" cy="278723"/>
          </a:xfrm>
          <a:prstGeom prst="roundRect">
            <a:avLst/>
          </a:prstGeom>
          <a:ln>
            <a:solidFill>
              <a:srgbClr val="00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dirty="0">
                <a:solidFill>
                  <a:schemeClr val="tx1"/>
                </a:solidFill>
                <a:latin typeface="Arial" charset="0"/>
              </a:rPr>
              <a:t>ML Pipeline Creation Made Easy</a:t>
            </a:r>
          </a:p>
        </p:txBody>
      </p:sp>
      <p:sp>
        <p:nvSpPr>
          <p:cNvPr id="30" name="Rounded Rectangle 29"/>
          <p:cNvSpPr/>
          <p:nvPr/>
        </p:nvSpPr>
        <p:spPr>
          <a:xfrm rot="20540341">
            <a:off x="1240461" y="1998769"/>
            <a:ext cx="1258578" cy="280405"/>
          </a:xfrm>
          <a:prstGeom prst="roundRect">
            <a:avLst/>
          </a:prstGeom>
          <a:solidFill>
            <a:schemeClr val="accent4"/>
          </a:solidFill>
          <a:ln w="6350" cap="flat" cmpd="sng" algn="ctr">
            <a:solidFill>
              <a:schemeClr val="tx1">
                <a:lumMod val="50000"/>
              </a:schemeClr>
            </a:solidFill>
            <a:prstDash val="solid"/>
            <a:round/>
            <a:headEnd type="none" w="sm" len="sm"/>
            <a:tailEnd type="none" w="sm" len="sm"/>
          </a:ln>
          <a:effectLst/>
        </p:spPr>
        <p:txBody>
          <a:bodyPr vert="horz" wrap="square" lIns="7200" tIns="7200" rIns="18000" bIns="18000" numCol="1" rtlCol="0" anchor="t" anchorCtr="0" compatLnSpc="1">
            <a:prstTxWarp prst="textNoShape">
              <a:avLst/>
            </a:prstTxWarp>
          </a:bodyPr>
          <a:lstStyle/>
          <a:p>
            <a:pPr algn="ctr" eaLnBrk="0" fontAlgn="base" hangingPunct="0">
              <a:spcBef>
                <a:spcPct val="0"/>
              </a:spcBef>
              <a:spcAft>
                <a:spcPts val="600"/>
              </a:spcAft>
            </a:pPr>
            <a:r>
              <a:rPr lang="en-US" sz="800" b="1" dirty="0" smtClean="0"/>
              <a:t>User On-boarding </a:t>
            </a:r>
            <a:r>
              <a:rPr lang="en-US" sz="800" b="1" dirty="0"/>
              <a:t>made easy</a:t>
            </a:r>
          </a:p>
        </p:txBody>
      </p:sp>
      <p:sp>
        <p:nvSpPr>
          <p:cNvPr id="31" name="Rounded Rectangle 30"/>
          <p:cNvSpPr/>
          <p:nvPr/>
        </p:nvSpPr>
        <p:spPr>
          <a:xfrm>
            <a:off x="2601929" y="4455909"/>
            <a:ext cx="3904217" cy="376529"/>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Model repository(Management) , Better experiment and metric tacking (Traceability) , versioning, and packaging (Reproducibility)</a:t>
            </a:r>
          </a:p>
        </p:txBody>
      </p:sp>
      <p:sp>
        <p:nvSpPr>
          <p:cNvPr id="34" name="Rounded Rectangle 33"/>
          <p:cNvSpPr/>
          <p:nvPr/>
        </p:nvSpPr>
        <p:spPr>
          <a:xfrm>
            <a:off x="1783365" y="5183785"/>
            <a:ext cx="3029856" cy="216645"/>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Support GPU  computing for deep- learning</a:t>
            </a:r>
          </a:p>
        </p:txBody>
      </p:sp>
      <p:sp>
        <p:nvSpPr>
          <p:cNvPr id="36" name="Rounded Rectangle 35"/>
          <p:cNvSpPr/>
          <p:nvPr/>
        </p:nvSpPr>
        <p:spPr>
          <a:xfrm>
            <a:off x="2546926" y="4884393"/>
            <a:ext cx="3959220" cy="268219"/>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Model training scalability with the help of cloud managed services </a:t>
            </a:r>
          </a:p>
        </p:txBody>
      </p:sp>
      <p:sp>
        <p:nvSpPr>
          <p:cNvPr id="37" name="Rounded Rectangle 36"/>
          <p:cNvSpPr/>
          <p:nvPr/>
        </p:nvSpPr>
        <p:spPr>
          <a:xfrm rot="17762921">
            <a:off x="7082865" y="3238758"/>
            <a:ext cx="1903589" cy="450787"/>
          </a:xfrm>
          <a:prstGeom prst="roundRect">
            <a:avLst/>
          </a:prstGeom>
          <a:noFill/>
          <a:ln>
            <a:solidFill>
              <a:schemeClr val="accent1">
                <a:lumMod val="75000"/>
              </a:schemeClr>
            </a:solidFill>
            <a:prstDash val="sysDot"/>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solidFill>
                <a:latin typeface="Arial" charset="0"/>
              </a:rPr>
              <a:t>Adaption of Other languages  and ecosystems –  Julia and </a:t>
            </a:r>
            <a:r>
              <a:rPr lang="en-US" sz="800" b="1" dirty="0" smtClean="0">
                <a:solidFill>
                  <a:schemeClr val="tx1"/>
                </a:solidFill>
                <a:latin typeface="Arial" charset="0"/>
              </a:rPr>
              <a:t>Scala , Streaming Systems </a:t>
            </a:r>
            <a:endParaRPr lang="en-US" sz="800" b="1" dirty="0">
              <a:solidFill>
                <a:schemeClr val="tx1"/>
              </a:solidFill>
              <a:latin typeface="Arial" charset="0"/>
            </a:endParaRPr>
          </a:p>
        </p:txBody>
      </p:sp>
      <p:sp>
        <p:nvSpPr>
          <p:cNvPr id="38" name="Rounded Rectangle 37"/>
          <p:cNvSpPr/>
          <p:nvPr/>
        </p:nvSpPr>
        <p:spPr>
          <a:xfrm>
            <a:off x="4078978" y="4185820"/>
            <a:ext cx="2407826" cy="233186"/>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Tracing performance of production pipelines</a:t>
            </a:r>
          </a:p>
        </p:txBody>
      </p:sp>
      <p:sp>
        <p:nvSpPr>
          <p:cNvPr id="39" name="Rounded Rectangle 38"/>
          <p:cNvSpPr/>
          <p:nvPr/>
        </p:nvSpPr>
        <p:spPr>
          <a:xfrm>
            <a:off x="1728670" y="4181256"/>
            <a:ext cx="2287936" cy="234887"/>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Management of model life cycles( CI- CD )</a:t>
            </a:r>
          </a:p>
        </p:txBody>
      </p:sp>
      <p:sp>
        <p:nvSpPr>
          <p:cNvPr id="40" name="Rounded Rectangle 39"/>
          <p:cNvSpPr/>
          <p:nvPr/>
        </p:nvSpPr>
        <p:spPr>
          <a:xfrm rot="17781148">
            <a:off x="6999717" y="4689104"/>
            <a:ext cx="1538458" cy="428568"/>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Adaption of Cloud </a:t>
            </a:r>
            <a:r>
              <a:rPr lang="en-US" sz="800" b="1" dirty="0" smtClean="0">
                <a:solidFill>
                  <a:schemeClr val="tx1">
                    <a:lumMod val="50000"/>
                  </a:schemeClr>
                </a:solidFill>
                <a:latin typeface="Arial" charset="0"/>
              </a:rPr>
              <a:t>Native</a:t>
            </a:r>
          </a:p>
          <a:p>
            <a:pPr algn="ctr" eaLnBrk="0" fontAlgn="base" hangingPunct="0">
              <a:spcBef>
                <a:spcPct val="0"/>
              </a:spcBef>
              <a:spcAft>
                <a:spcPts val="600"/>
              </a:spcAft>
            </a:pPr>
            <a:r>
              <a:rPr lang="en-US" sz="800" b="1" dirty="0" smtClean="0">
                <a:solidFill>
                  <a:schemeClr val="tx1">
                    <a:lumMod val="50000"/>
                  </a:schemeClr>
                </a:solidFill>
                <a:latin typeface="Arial" charset="0"/>
              </a:rPr>
              <a:t> </a:t>
            </a:r>
            <a:r>
              <a:rPr lang="en-US" sz="800" b="1" dirty="0">
                <a:solidFill>
                  <a:schemeClr val="tx1">
                    <a:lumMod val="50000"/>
                  </a:schemeClr>
                </a:solidFill>
                <a:latin typeface="Arial" charset="0"/>
              </a:rPr>
              <a:t>Technology(Kubernetes)</a:t>
            </a:r>
          </a:p>
        </p:txBody>
      </p:sp>
      <p:sp>
        <p:nvSpPr>
          <p:cNvPr id="42" name="Rounded Rectangle 41"/>
          <p:cNvSpPr/>
          <p:nvPr/>
        </p:nvSpPr>
        <p:spPr>
          <a:xfrm rot="20592590">
            <a:off x="2501961" y="1360144"/>
            <a:ext cx="2835916" cy="267791"/>
          </a:xfrm>
          <a:prstGeom prst="roundRect">
            <a:avLst/>
          </a:prstGeom>
          <a:ln>
            <a:solidFill>
              <a:srgbClr val="00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dirty="0">
                <a:solidFill>
                  <a:schemeClr val="tx1"/>
                </a:solidFill>
                <a:latin typeface="Arial" charset="0"/>
              </a:rPr>
              <a:t>Regular Release Demos to Data Science Community</a:t>
            </a:r>
          </a:p>
        </p:txBody>
      </p:sp>
      <p:sp>
        <p:nvSpPr>
          <p:cNvPr id="43" name="Rounded Rectangle 42"/>
          <p:cNvSpPr/>
          <p:nvPr/>
        </p:nvSpPr>
        <p:spPr>
          <a:xfrm>
            <a:off x="1113080" y="5434341"/>
            <a:ext cx="5359241" cy="271225"/>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Access management platform, Securing customers and all critical resources from cloud to ground</a:t>
            </a:r>
          </a:p>
        </p:txBody>
      </p:sp>
      <p:sp>
        <p:nvSpPr>
          <p:cNvPr id="45" name="Rounded Rectangle 44"/>
          <p:cNvSpPr/>
          <p:nvPr/>
        </p:nvSpPr>
        <p:spPr>
          <a:xfrm rot="20273723">
            <a:off x="3859163" y="2611029"/>
            <a:ext cx="2559086" cy="325488"/>
          </a:xfrm>
          <a:prstGeom prst="roundRect">
            <a:avLst/>
          </a:prstGeom>
          <a:noFill/>
          <a:ln>
            <a:solidFill>
              <a:schemeClr val="accent1">
                <a:lumMod val="75000"/>
              </a:schemeClr>
            </a:solidFill>
            <a:prstDash val="sysDot"/>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smtClean="0">
                <a:solidFill>
                  <a:schemeClr val="tx1"/>
                </a:solidFill>
                <a:latin typeface="Arial" charset="0"/>
              </a:rPr>
              <a:t>Automate Report w.r.t  Usage , Cloud Enablement   </a:t>
            </a:r>
            <a:r>
              <a:rPr lang="en-US" sz="800" b="1" dirty="0">
                <a:solidFill>
                  <a:schemeClr val="tx1"/>
                </a:solidFill>
                <a:latin typeface="Arial" charset="0"/>
              </a:rPr>
              <a:t>chargeback model</a:t>
            </a:r>
          </a:p>
        </p:txBody>
      </p:sp>
      <p:sp>
        <p:nvSpPr>
          <p:cNvPr id="47" name="Rounded Rectangle 46"/>
          <p:cNvSpPr/>
          <p:nvPr/>
        </p:nvSpPr>
        <p:spPr>
          <a:xfrm rot="19614145">
            <a:off x="6180917" y="3020082"/>
            <a:ext cx="1003951" cy="245591"/>
          </a:xfrm>
          <a:prstGeom prst="roundRect">
            <a:avLst/>
          </a:prstGeom>
          <a:noFill/>
          <a:ln>
            <a:solidFill>
              <a:schemeClr val="accent1">
                <a:lumMod val="75000"/>
              </a:schemeClr>
            </a:solidFill>
            <a:prstDash val="sysDot"/>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smtClean="0">
                <a:solidFill>
                  <a:schemeClr val="tx1"/>
                </a:solidFill>
                <a:latin typeface="Arial" charset="0"/>
              </a:rPr>
              <a:t>Data Labelling</a:t>
            </a:r>
            <a:endParaRPr lang="en-US" sz="800" b="1" dirty="0">
              <a:solidFill>
                <a:schemeClr val="tx1"/>
              </a:solidFill>
              <a:latin typeface="Arial" charset="0"/>
            </a:endParaRPr>
          </a:p>
        </p:txBody>
      </p:sp>
      <p:sp>
        <p:nvSpPr>
          <p:cNvPr id="48" name="Rounded Rectangle 47"/>
          <p:cNvSpPr/>
          <p:nvPr/>
        </p:nvSpPr>
        <p:spPr>
          <a:xfrm rot="20326855">
            <a:off x="3701022" y="2586399"/>
            <a:ext cx="1081568" cy="320505"/>
          </a:xfrm>
          <a:prstGeom prst="roundRect">
            <a:avLst/>
          </a:prstGeom>
          <a:solidFill>
            <a:schemeClr val="accent4"/>
          </a:solidFill>
          <a:ln w="6350" cap="flat" cmpd="sng" algn="ctr">
            <a:solidFill>
              <a:schemeClr val="tx1">
                <a:lumMod val="50000"/>
              </a:schemeClr>
            </a:solidFill>
            <a:prstDash val="solid"/>
            <a:round/>
            <a:headEnd type="none" w="sm" len="sm"/>
            <a:tailEnd type="none" w="sm" len="sm"/>
          </a:ln>
          <a:effectLst/>
        </p:spPr>
        <p:txBody>
          <a:bodyPr vert="horz" wrap="square" lIns="7200" tIns="7200" rIns="18000" bIns="1800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solidFill>
              </a:rPr>
              <a:t>Monitoring and Logging</a:t>
            </a:r>
          </a:p>
        </p:txBody>
      </p:sp>
      <p:sp>
        <p:nvSpPr>
          <p:cNvPr id="51" name="Rounded Rectangle 50"/>
          <p:cNvSpPr/>
          <p:nvPr/>
        </p:nvSpPr>
        <p:spPr>
          <a:xfrm rot="20588007">
            <a:off x="4658902" y="1180431"/>
            <a:ext cx="2447862" cy="376826"/>
          </a:xfrm>
          <a:prstGeom prst="roundRect">
            <a:avLst/>
          </a:prstGeom>
          <a:ln>
            <a:solidFill>
              <a:srgbClr val="00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dirty="0">
                <a:solidFill>
                  <a:schemeClr val="tx1"/>
                </a:solidFill>
                <a:latin typeface="Arial" charset="0"/>
              </a:rPr>
              <a:t>Conduct Hackathons </a:t>
            </a:r>
            <a:r>
              <a:rPr lang="en-US" sz="800" dirty="0" smtClean="0">
                <a:solidFill>
                  <a:schemeClr val="tx1"/>
                </a:solidFill>
                <a:latin typeface="Arial" charset="0"/>
              </a:rPr>
              <a:t>Over </a:t>
            </a:r>
            <a:r>
              <a:rPr lang="en-US" sz="800" dirty="0">
                <a:solidFill>
                  <a:schemeClr val="tx1"/>
                </a:solidFill>
                <a:latin typeface="Arial" charset="0"/>
              </a:rPr>
              <a:t>the platform </a:t>
            </a:r>
            <a:r>
              <a:rPr lang="en-US" sz="800" dirty="0" smtClean="0">
                <a:solidFill>
                  <a:schemeClr val="tx1"/>
                </a:solidFill>
                <a:latin typeface="Arial" charset="0"/>
              </a:rPr>
              <a:t>for (ML , Distributed </a:t>
            </a:r>
            <a:r>
              <a:rPr lang="en-US" sz="800" dirty="0">
                <a:solidFill>
                  <a:schemeClr val="tx1"/>
                </a:solidFill>
                <a:latin typeface="Arial" charset="0"/>
              </a:rPr>
              <a:t>Computing and Visualization)</a:t>
            </a:r>
          </a:p>
        </p:txBody>
      </p:sp>
      <p:sp>
        <p:nvSpPr>
          <p:cNvPr id="49" name="Rounded Rectangle 48"/>
          <p:cNvSpPr/>
          <p:nvPr/>
        </p:nvSpPr>
        <p:spPr>
          <a:xfrm>
            <a:off x="4861317" y="5189385"/>
            <a:ext cx="1613817" cy="216645"/>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Improvise platform UI/UX</a:t>
            </a:r>
          </a:p>
        </p:txBody>
      </p:sp>
      <p:sp>
        <p:nvSpPr>
          <p:cNvPr id="52" name="Rounded Rectangle 51"/>
          <p:cNvSpPr/>
          <p:nvPr/>
        </p:nvSpPr>
        <p:spPr>
          <a:xfrm rot="20292034">
            <a:off x="1066257" y="3391661"/>
            <a:ext cx="2615474" cy="357556"/>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Establish procedures for Backup and Restoration </a:t>
            </a:r>
            <a:r>
              <a:rPr lang="en-US" sz="800" b="1" dirty="0" smtClean="0">
                <a:solidFill>
                  <a:schemeClr val="tx1">
                    <a:lumMod val="50000"/>
                  </a:schemeClr>
                </a:solidFill>
                <a:latin typeface="Arial" charset="0"/>
              </a:rPr>
              <a:t>( </a:t>
            </a:r>
            <a:r>
              <a:rPr lang="en-US" sz="800" b="1" dirty="0">
                <a:solidFill>
                  <a:schemeClr val="tx1">
                    <a:lumMod val="50000"/>
                  </a:schemeClr>
                </a:solidFill>
                <a:latin typeface="Arial" charset="0"/>
              </a:rPr>
              <a:t>Data  and  Model </a:t>
            </a:r>
            <a:r>
              <a:rPr lang="en-US" sz="800" b="1" dirty="0" smtClean="0">
                <a:solidFill>
                  <a:schemeClr val="tx1">
                    <a:lumMod val="50000"/>
                  </a:schemeClr>
                </a:solidFill>
                <a:latin typeface="Arial" charset="0"/>
              </a:rPr>
              <a:t>)</a:t>
            </a:r>
            <a:endParaRPr lang="en-US" sz="800" b="1" dirty="0">
              <a:solidFill>
                <a:schemeClr val="tx1">
                  <a:lumMod val="50000"/>
                </a:schemeClr>
              </a:solidFill>
              <a:latin typeface="Arial" charset="0"/>
            </a:endParaRPr>
          </a:p>
        </p:txBody>
      </p:sp>
      <p:sp>
        <p:nvSpPr>
          <p:cNvPr id="53" name="Rounded Rectangle 52"/>
          <p:cNvSpPr/>
          <p:nvPr/>
        </p:nvSpPr>
        <p:spPr>
          <a:xfrm rot="17856161">
            <a:off x="6789207" y="3202745"/>
            <a:ext cx="966038" cy="694526"/>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Automation to Spin Runtime Environments(Spark etc.)</a:t>
            </a:r>
          </a:p>
          <a:p>
            <a:pPr algn="ctr" eaLnBrk="0" fontAlgn="base" hangingPunct="0">
              <a:spcBef>
                <a:spcPct val="0"/>
              </a:spcBef>
              <a:spcAft>
                <a:spcPts val="600"/>
              </a:spcAft>
            </a:pPr>
            <a:endParaRPr lang="en-US" sz="800" b="1" dirty="0">
              <a:solidFill>
                <a:schemeClr val="tx1"/>
              </a:solidFill>
              <a:latin typeface="Arial" charset="0"/>
            </a:endParaRPr>
          </a:p>
        </p:txBody>
      </p:sp>
      <p:sp>
        <p:nvSpPr>
          <p:cNvPr id="56" name="Rounded Rectangle 55"/>
          <p:cNvSpPr/>
          <p:nvPr/>
        </p:nvSpPr>
        <p:spPr>
          <a:xfrm>
            <a:off x="1168524" y="4811074"/>
            <a:ext cx="1341446" cy="334309"/>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RDS </a:t>
            </a:r>
            <a:r>
              <a:rPr lang="en-US" sz="800" b="1" dirty="0" smtClean="0">
                <a:solidFill>
                  <a:schemeClr val="tx1">
                    <a:lumMod val="50000"/>
                  </a:schemeClr>
                </a:solidFill>
                <a:latin typeface="Arial" charset="0"/>
              </a:rPr>
              <a:t>for </a:t>
            </a:r>
            <a:r>
              <a:rPr lang="en-US" sz="800" b="1" dirty="0">
                <a:solidFill>
                  <a:schemeClr val="tx1">
                    <a:lumMod val="50000"/>
                  </a:schemeClr>
                </a:solidFill>
                <a:latin typeface="Arial" charset="0"/>
              </a:rPr>
              <a:t>feature-store , training data etc.</a:t>
            </a:r>
          </a:p>
        </p:txBody>
      </p:sp>
      <p:sp>
        <p:nvSpPr>
          <p:cNvPr id="57" name="Rounded Rectangle 56"/>
          <p:cNvSpPr/>
          <p:nvPr/>
        </p:nvSpPr>
        <p:spPr>
          <a:xfrm rot="20387183">
            <a:off x="1076443" y="3122433"/>
            <a:ext cx="1318020" cy="333963"/>
          </a:xfrm>
          <a:prstGeom prst="roundRect">
            <a:avLst/>
          </a:prstGeom>
          <a:solidFill>
            <a:schemeClr val="accent4"/>
          </a:solidFill>
          <a:ln w="6350" cap="flat" cmpd="sng" algn="ctr">
            <a:solidFill>
              <a:schemeClr val="tx1">
                <a:lumMod val="50000"/>
              </a:schemeClr>
            </a:solidFill>
            <a:prstDash val="solid"/>
            <a:round/>
            <a:headEnd type="none" w="sm" len="sm"/>
            <a:tailEnd type="none" w="sm" len="sm"/>
          </a:ln>
          <a:effectLst/>
        </p:spPr>
        <p:txBody>
          <a:bodyPr vert="horz" wrap="square" lIns="7200" tIns="7200" rIns="18000" bIns="1800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solidFill>
              </a:rPr>
              <a:t>Define Service and Graduation Model</a:t>
            </a:r>
          </a:p>
        </p:txBody>
      </p:sp>
      <p:sp>
        <p:nvSpPr>
          <p:cNvPr id="62" name="Rounded Rectangle 61"/>
          <p:cNvSpPr/>
          <p:nvPr/>
        </p:nvSpPr>
        <p:spPr>
          <a:xfrm rot="20253022">
            <a:off x="4468245" y="2862984"/>
            <a:ext cx="2052750" cy="244098"/>
          </a:xfrm>
          <a:prstGeom prst="roundRect">
            <a:avLst/>
          </a:prstGeom>
          <a:noFill/>
          <a:ln>
            <a:solidFill>
              <a:schemeClr val="accent1">
                <a:lumMod val="75000"/>
              </a:schemeClr>
            </a:solidFill>
            <a:prstDash val="sysDot"/>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solidFill>
                <a:latin typeface="Arial" charset="0"/>
              </a:rPr>
              <a:t>Improvise Data Discovery </a:t>
            </a:r>
          </a:p>
        </p:txBody>
      </p:sp>
      <p:sp>
        <p:nvSpPr>
          <p:cNvPr id="50" name="Rectangle: Rounded Corners 69">
            <a:extLst>
              <a:ext uri="{FF2B5EF4-FFF2-40B4-BE49-F238E27FC236}">
                <a16:creationId xmlns:a16="http://schemas.microsoft.com/office/drawing/2014/main" xmlns="" id="{CBC83203-3AF5-45B1-BD26-E833E7D796DC}"/>
              </a:ext>
            </a:extLst>
          </p:cNvPr>
          <p:cNvSpPr/>
          <p:nvPr/>
        </p:nvSpPr>
        <p:spPr bwMode="auto">
          <a:xfrm>
            <a:off x="10702449" y="3134865"/>
            <a:ext cx="757358" cy="225109"/>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lang="en-US" sz="800" b="1" dirty="0">
                <a:solidFill>
                  <a:schemeClr val="tx1">
                    <a:lumMod val="50000"/>
                  </a:schemeClr>
                </a:solidFill>
                <a:latin typeface="Arial" charset="0"/>
              </a:rPr>
              <a:t>Confirmed</a:t>
            </a:r>
            <a:endParaRPr kumimoji="0" lang="en-US" sz="800" b="1" i="0" u="none" strike="noStrike" cap="none" normalizeH="0" baseline="0" dirty="0">
              <a:ln>
                <a:noFill/>
              </a:ln>
              <a:solidFill>
                <a:schemeClr val="tx1">
                  <a:lumMod val="50000"/>
                </a:schemeClr>
              </a:solidFill>
              <a:effectLst/>
              <a:latin typeface="Arial" charset="0"/>
            </a:endParaRPr>
          </a:p>
        </p:txBody>
      </p:sp>
      <p:sp>
        <p:nvSpPr>
          <p:cNvPr id="55" name="Rectangle: Rounded Corners 70">
            <a:extLst>
              <a:ext uri="{FF2B5EF4-FFF2-40B4-BE49-F238E27FC236}">
                <a16:creationId xmlns:a16="http://schemas.microsoft.com/office/drawing/2014/main" xmlns="" id="{218944BD-5C0D-4FC6-8CB1-AB9DFA708960}"/>
              </a:ext>
            </a:extLst>
          </p:cNvPr>
          <p:cNvSpPr/>
          <p:nvPr/>
        </p:nvSpPr>
        <p:spPr bwMode="auto">
          <a:xfrm>
            <a:off x="10699104" y="3452494"/>
            <a:ext cx="757358" cy="225109"/>
          </a:xfrm>
          <a:prstGeom prst="roundRect">
            <a:avLst/>
          </a:prstGeom>
          <a:noFill/>
          <a:ln>
            <a:solidFill>
              <a:schemeClr val="accent1">
                <a:lumMod val="75000"/>
              </a:schemeClr>
            </a:solidFill>
            <a:prstDash val="sysDot"/>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lang="en-US" sz="800" b="1" dirty="0">
                <a:solidFill>
                  <a:schemeClr val="tx1"/>
                </a:solidFill>
                <a:latin typeface="Arial" charset="0"/>
              </a:rPr>
              <a:t>Potential</a:t>
            </a:r>
          </a:p>
        </p:txBody>
      </p:sp>
      <p:sp>
        <p:nvSpPr>
          <p:cNvPr id="58" name="Rectangle: Rounded Corners 71">
            <a:extLst>
              <a:ext uri="{FF2B5EF4-FFF2-40B4-BE49-F238E27FC236}">
                <a16:creationId xmlns:a16="http://schemas.microsoft.com/office/drawing/2014/main" xmlns="" id="{BFB47695-1994-4AD1-9067-7B2D76DD298F}"/>
              </a:ext>
            </a:extLst>
          </p:cNvPr>
          <p:cNvSpPr/>
          <p:nvPr/>
        </p:nvSpPr>
        <p:spPr bwMode="auto">
          <a:xfrm>
            <a:off x="10699104" y="3807836"/>
            <a:ext cx="757358" cy="225109"/>
          </a:xfrm>
          <a:prstGeom prst="roundRect">
            <a:avLst/>
          </a:prstGeom>
          <a:ln>
            <a:solidFill>
              <a:srgbClr val="00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600"/>
              </a:spcAft>
              <a:buClrTx/>
              <a:buSzTx/>
              <a:buFontTx/>
              <a:buNone/>
              <a:tabLst/>
            </a:pPr>
            <a:r>
              <a:rPr lang="en-US" sz="800">
                <a:solidFill>
                  <a:schemeClr val="tx1"/>
                </a:solidFill>
                <a:latin typeface="Arial" charset="0"/>
              </a:rPr>
              <a:t>Recurring</a:t>
            </a:r>
            <a:endParaRPr kumimoji="0" lang="en-US" sz="800" b="0" i="0" u="none" strike="noStrike" cap="none" normalizeH="0" baseline="0">
              <a:ln>
                <a:noFill/>
              </a:ln>
              <a:solidFill>
                <a:schemeClr val="tx1"/>
              </a:solidFill>
              <a:effectLst/>
              <a:latin typeface="Arial" charset="0"/>
            </a:endParaRPr>
          </a:p>
        </p:txBody>
      </p:sp>
      <p:sp>
        <p:nvSpPr>
          <p:cNvPr id="63" name="TextBox 1">
            <a:extLst>
              <a:ext uri="{FF2B5EF4-FFF2-40B4-BE49-F238E27FC236}">
                <a16:creationId xmlns="" xmlns:a16="http://schemas.microsoft.com/office/drawing/2014/main" xmlns:lc="http://schemas.openxmlformats.org/drawingml/2006/lockedCanvas" id="{3E349B6A-4542-4B98-8A73-33CFB5319F8F}"/>
              </a:ext>
            </a:extLst>
          </p:cNvPr>
          <p:cNvSpPr txBox="1"/>
          <p:nvPr/>
        </p:nvSpPr>
        <p:spPr>
          <a:xfrm>
            <a:off x="10596164" y="2225254"/>
            <a:ext cx="1092395" cy="373015"/>
          </a:xfrm>
          <a:prstGeom prst="rect">
            <a:avLst/>
          </a:prstGeom>
          <a:noFill/>
        </p:spPr>
        <p:txBody>
          <a:bodyPr wrap="square" rtlCol="0">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0"/>
              </a:spcBef>
              <a:spcAft>
                <a:spcPts val="600"/>
              </a:spcAft>
            </a:pPr>
            <a:r>
              <a:rPr lang="en-US" sz="2000" dirty="0"/>
              <a:t>Legend</a:t>
            </a:r>
          </a:p>
        </p:txBody>
      </p:sp>
      <p:sp>
        <p:nvSpPr>
          <p:cNvPr id="64" name="Snip Single Corner Rectangle 63">
            <a:extLst>
              <a:ext uri="{FF2B5EF4-FFF2-40B4-BE49-F238E27FC236}">
                <a16:creationId xmlns="" xmlns:a16="http://schemas.microsoft.com/office/drawing/2014/main" xmlns:lc="http://schemas.openxmlformats.org/drawingml/2006/lockedCanvas" id="{26FFD0C5-B2BA-4E9A-A497-1AA8392A246C}"/>
              </a:ext>
            </a:extLst>
          </p:cNvPr>
          <p:cNvSpPr/>
          <p:nvPr/>
        </p:nvSpPr>
        <p:spPr bwMode="auto">
          <a:xfrm>
            <a:off x="10723812" y="2651135"/>
            <a:ext cx="718894" cy="377999"/>
          </a:xfrm>
          <a:prstGeom prst="snip1Rect">
            <a:avLst/>
          </a:prstGeom>
          <a:solidFill>
            <a:schemeClr val="accent4"/>
          </a:solidFill>
          <a:ln w="6350" cap="flat" cmpd="sng" algn="ctr">
            <a:solidFill>
              <a:schemeClr val="tx1">
                <a:lumMod val="50000"/>
              </a:schemeClr>
            </a:solidFill>
            <a:prstDash val="solid"/>
            <a:round/>
            <a:headEnd type="none" w="sm" len="sm"/>
            <a:tailEnd type="none" w="sm" len="sm"/>
          </a:ln>
          <a:effectLst/>
        </p:spPr>
        <p:txBody>
          <a:bodyPr vert="horz" wrap="square" lIns="7200" tIns="7200" rIns="18000" bIns="1800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ts val="600"/>
              </a:spcAft>
              <a:buClrTx/>
              <a:buSzTx/>
              <a:buFontTx/>
              <a:buNone/>
              <a:tabLst/>
            </a:pPr>
            <a:r>
              <a:rPr lang="en-GB" sz="800" b="1" dirty="0" smtClean="0"/>
              <a:t>Platform</a:t>
            </a:r>
          </a:p>
          <a:p>
            <a:pPr marL="0" marR="0" indent="0" algn="ctr" defTabSz="914400" rtl="0" eaLnBrk="0" fontAlgn="base" latinLnBrk="0" hangingPunct="0">
              <a:lnSpc>
                <a:spcPct val="100000"/>
              </a:lnSpc>
              <a:spcBef>
                <a:spcPct val="0"/>
              </a:spcBef>
              <a:spcAft>
                <a:spcPts val="600"/>
              </a:spcAft>
              <a:buClrTx/>
              <a:buSzTx/>
              <a:buFontTx/>
              <a:buNone/>
              <a:tabLst/>
            </a:pPr>
            <a:r>
              <a:rPr kumimoji="0" lang="en-GB" sz="800" b="1" i="0" u="none" strike="noStrike" cap="none" normalizeH="0" baseline="0" dirty="0" smtClean="0">
                <a:ln>
                  <a:noFill/>
                </a:ln>
                <a:solidFill>
                  <a:schemeClr val="tx1"/>
                </a:solidFill>
                <a:effectLst/>
              </a:rPr>
              <a:t>Governance</a:t>
            </a:r>
            <a:endParaRPr kumimoji="0" lang="en-GB" sz="800" b="1" i="0" u="none" strike="noStrike" cap="none" normalizeH="0" baseline="0" dirty="0">
              <a:ln>
                <a:noFill/>
              </a:ln>
              <a:solidFill>
                <a:schemeClr val="tx1"/>
              </a:solidFill>
              <a:effectLst/>
            </a:endParaRPr>
          </a:p>
        </p:txBody>
      </p:sp>
      <p:sp>
        <p:nvSpPr>
          <p:cNvPr id="65" name="Arrow: Right 75">
            <a:extLst>
              <a:ext uri="{FF2B5EF4-FFF2-40B4-BE49-F238E27FC236}">
                <a16:creationId xmlns:a16="http://schemas.microsoft.com/office/drawing/2014/main" xmlns="" id="{E9281C2E-BA8E-4F04-B057-004C3849D9CF}"/>
              </a:ext>
            </a:extLst>
          </p:cNvPr>
          <p:cNvSpPr/>
          <p:nvPr/>
        </p:nvSpPr>
        <p:spPr bwMode="auto">
          <a:xfrm>
            <a:off x="10743372" y="3687670"/>
            <a:ext cx="172985" cy="232720"/>
          </a:xfrm>
          <a:prstGeom prst="rightArrow">
            <a:avLst/>
          </a:prstGeom>
          <a:solidFill>
            <a:srgbClr val="000000"/>
          </a:solidFill>
          <a:ln w="6350" cap="flat" cmpd="sng" algn="ctr">
            <a:solidFill>
              <a:srgbClr val="0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66" name="Arrow: Right 75">
            <a:extLst>
              <a:ext uri="{FF2B5EF4-FFF2-40B4-BE49-F238E27FC236}">
                <a16:creationId xmlns:a16="http://schemas.microsoft.com/office/drawing/2014/main" xmlns="" id="{E9281C2E-BA8E-4F04-B057-004C3849D9CF}"/>
              </a:ext>
            </a:extLst>
          </p:cNvPr>
          <p:cNvSpPr/>
          <p:nvPr/>
        </p:nvSpPr>
        <p:spPr bwMode="auto">
          <a:xfrm>
            <a:off x="4689446" y="3685583"/>
            <a:ext cx="171871" cy="212336"/>
          </a:xfrm>
          <a:prstGeom prst="rightArrow">
            <a:avLst/>
          </a:prstGeom>
          <a:solidFill>
            <a:srgbClr val="000000"/>
          </a:solidFill>
          <a:ln w="6350" cap="flat" cmpd="sng" algn="ctr">
            <a:solidFill>
              <a:srgbClr val="0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67" name="Arrow: Right 75">
            <a:extLst>
              <a:ext uri="{FF2B5EF4-FFF2-40B4-BE49-F238E27FC236}">
                <a16:creationId xmlns:a16="http://schemas.microsoft.com/office/drawing/2014/main" xmlns="" id="{E9281C2E-BA8E-4F04-B057-004C3849D9CF}"/>
              </a:ext>
            </a:extLst>
          </p:cNvPr>
          <p:cNvSpPr/>
          <p:nvPr/>
        </p:nvSpPr>
        <p:spPr bwMode="auto">
          <a:xfrm rot="20486512">
            <a:off x="2556906" y="1626593"/>
            <a:ext cx="184632" cy="197872"/>
          </a:xfrm>
          <a:prstGeom prst="rightArrow">
            <a:avLst/>
          </a:prstGeom>
          <a:solidFill>
            <a:srgbClr val="000000"/>
          </a:solidFill>
          <a:ln w="6350" cap="flat" cmpd="sng" algn="ctr">
            <a:solidFill>
              <a:srgbClr val="0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69" name="Arrow: Right 75">
            <a:extLst>
              <a:ext uri="{FF2B5EF4-FFF2-40B4-BE49-F238E27FC236}">
                <a16:creationId xmlns:a16="http://schemas.microsoft.com/office/drawing/2014/main" xmlns="" id="{E9281C2E-BA8E-4F04-B057-004C3849D9CF}"/>
              </a:ext>
            </a:extLst>
          </p:cNvPr>
          <p:cNvSpPr/>
          <p:nvPr/>
        </p:nvSpPr>
        <p:spPr bwMode="auto">
          <a:xfrm rot="20474404">
            <a:off x="4695202" y="1412255"/>
            <a:ext cx="187353" cy="181926"/>
          </a:xfrm>
          <a:prstGeom prst="rightArrow">
            <a:avLst/>
          </a:prstGeom>
          <a:solidFill>
            <a:srgbClr val="000000"/>
          </a:solidFill>
          <a:ln w="6350" cap="flat" cmpd="sng" algn="ctr">
            <a:solidFill>
              <a:srgbClr val="0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70" name="Rectangle: Rounded Corners 69">
            <a:extLst>
              <a:ext uri="{FF2B5EF4-FFF2-40B4-BE49-F238E27FC236}">
                <a16:creationId xmlns:a16="http://schemas.microsoft.com/office/drawing/2014/main" xmlns="" id="{CBC83203-3AF5-45B1-BD26-E833E7D796DC}"/>
              </a:ext>
            </a:extLst>
          </p:cNvPr>
          <p:cNvSpPr/>
          <p:nvPr/>
        </p:nvSpPr>
        <p:spPr bwMode="auto">
          <a:xfrm>
            <a:off x="7925563" y="5321158"/>
            <a:ext cx="1222716" cy="373070"/>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lumMod val="50000"/>
                  </a:schemeClr>
                </a:solidFill>
                <a:latin typeface="Arial" charset="0"/>
              </a:rPr>
              <a:t>Platform </a:t>
            </a:r>
            <a:r>
              <a:rPr lang="en-US" sz="800" b="1" dirty="0" smtClean="0">
                <a:solidFill>
                  <a:schemeClr val="tx1">
                    <a:lumMod val="50000"/>
                  </a:schemeClr>
                </a:solidFill>
                <a:latin typeface="Arial" charset="0"/>
              </a:rPr>
              <a:t>expert’s </a:t>
            </a:r>
            <a:r>
              <a:rPr lang="en-US" sz="800" b="1" dirty="0">
                <a:solidFill>
                  <a:schemeClr val="tx1">
                    <a:lumMod val="50000"/>
                  </a:schemeClr>
                </a:solidFill>
                <a:latin typeface="Arial" charset="0"/>
              </a:rPr>
              <a:t>to be on boarded</a:t>
            </a:r>
          </a:p>
        </p:txBody>
      </p:sp>
      <p:sp>
        <p:nvSpPr>
          <p:cNvPr id="71" name="Rounded Rectangle 70"/>
          <p:cNvSpPr/>
          <p:nvPr/>
        </p:nvSpPr>
        <p:spPr>
          <a:xfrm>
            <a:off x="1186055" y="4432134"/>
            <a:ext cx="1341446" cy="334309"/>
          </a:xfrm>
          <a:prstGeom prst="roundRect">
            <a:avLst/>
          </a:prstGeom>
          <a:ln>
            <a:solidFill>
              <a:srgbClr val="00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dirty="0" smtClean="0">
                <a:solidFill>
                  <a:schemeClr val="tx1"/>
                </a:solidFill>
                <a:latin typeface="Arial" charset="0"/>
              </a:rPr>
              <a:t>Establishing Templates</a:t>
            </a:r>
            <a:endParaRPr lang="en-US" sz="800" dirty="0">
              <a:solidFill>
                <a:schemeClr val="tx1"/>
              </a:solidFill>
              <a:latin typeface="Arial" charset="0"/>
            </a:endParaRPr>
          </a:p>
        </p:txBody>
      </p:sp>
      <p:sp>
        <p:nvSpPr>
          <p:cNvPr id="72" name="Arrow: Right 75">
            <a:extLst>
              <a:ext uri="{FF2B5EF4-FFF2-40B4-BE49-F238E27FC236}">
                <a16:creationId xmlns:a16="http://schemas.microsoft.com/office/drawing/2014/main" xmlns="" id="{E9281C2E-BA8E-4F04-B057-004C3849D9CF}"/>
              </a:ext>
            </a:extLst>
          </p:cNvPr>
          <p:cNvSpPr/>
          <p:nvPr/>
        </p:nvSpPr>
        <p:spPr bwMode="auto">
          <a:xfrm>
            <a:off x="1242815" y="4308209"/>
            <a:ext cx="172985" cy="232720"/>
          </a:xfrm>
          <a:prstGeom prst="rightArrow">
            <a:avLst/>
          </a:prstGeom>
          <a:solidFill>
            <a:srgbClr val="000000"/>
          </a:solidFill>
          <a:ln w="6350" cap="flat" cmpd="sng" algn="ctr">
            <a:solidFill>
              <a:srgbClr val="0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73" name="Rounded Rectangle 72"/>
          <p:cNvSpPr/>
          <p:nvPr/>
        </p:nvSpPr>
        <p:spPr>
          <a:xfrm rot="17859084">
            <a:off x="8027487" y="3404556"/>
            <a:ext cx="997308" cy="428648"/>
          </a:xfrm>
          <a:prstGeom prst="roundRect">
            <a:avLst/>
          </a:prstGeom>
          <a:noFill/>
          <a:ln>
            <a:solidFill>
              <a:schemeClr val="accent1">
                <a:lumMod val="75000"/>
              </a:schemeClr>
            </a:solidFill>
            <a:prstDash val="sysDot"/>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a:solidFill>
                  <a:schemeClr val="tx1"/>
                </a:solidFill>
                <a:latin typeface="Arial" charset="0"/>
              </a:rPr>
              <a:t>Multi Cloud </a:t>
            </a:r>
          </a:p>
          <a:p>
            <a:pPr algn="ctr" eaLnBrk="0" fontAlgn="base" hangingPunct="0">
              <a:spcBef>
                <a:spcPct val="0"/>
              </a:spcBef>
              <a:spcAft>
                <a:spcPts val="600"/>
              </a:spcAft>
            </a:pPr>
            <a:r>
              <a:rPr lang="en-US" sz="800" b="1" dirty="0">
                <a:solidFill>
                  <a:schemeClr val="tx1"/>
                </a:solidFill>
                <a:latin typeface="Arial" charset="0"/>
              </a:rPr>
              <a:t>Support</a:t>
            </a:r>
          </a:p>
        </p:txBody>
      </p:sp>
      <p:sp>
        <p:nvSpPr>
          <p:cNvPr id="74" name="Rounded Rectangle 73"/>
          <p:cNvSpPr/>
          <p:nvPr/>
        </p:nvSpPr>
        <p:spPr>
          <a:xfrm rot="20369629">
            <a:off x="2405422" y="2408964"/>
            <a:ext cx="2284548" cy="367701"/>
          </a:xfrm>
          <a:prstGeom prst="roundRect">
            <a:avLst/>
          </a:prstGeom>
          <a:solidFill>
            <a:schemeClr val="accent4"/>
          </a:solidFill>
          <a:ln w="6350" cap="flat" cmpd="sng" algn="ctr">
            <a:solidFill>
              <a:schemeClr val="tx1">
                <a:lumMod val="50000"/>
              </a:schemeClr>
            </a:solidFill>
            <a:prstDash val="solid"/>
            <a:round/>
            <a:headEnd type="none" w="sm" len="sm"/>
            <a:tailEnd type="none" w="sm" len="sm"/>
          </a:ln>
          <a:effectLst/>
        </p:spPr>
        <p:txBody>
          <a:bodyPr vert="horz" wrap="square" lIns="7200" tIns="7200" rIns="18000" bIns="18000" numCol="1" rtlCol="0" anchor="t" anchorCtr="0" compatLnSpc="1">
            <a:prstTxWarp prst="textNoShape">
              <a:avLst/>
            </a:prstTxWarp>
          </a:bodyPr>
          <a:lstStyle/>
          <a:p>
            <a:pPr algn="ctr" eaLnBrk="0" fontAlgn="base" hangingPunct="0">
              <a:spcBef>
                <a:spcPct val="0"/>
              </a:spcBef>
              <a:spcAft>
                <a:spcPts val="600"/>
              </a:spcAft>
            </a:pPr>
            <a:r>
              <a:rPr lang="en-US" sz="800" b="1" dirty="0" smtClean="0">
                <a:solidFill>
                  <a:schemeClr val="tx1"/>
                </a:solidFill>
              </a:rPr>
              <a:t>Event Notification</a:t>
            </a:r>
          </a:p>
          <a:p>
            <a:pPr algn="ctr" eaLnBrk="0" fontAlgn="base" hangingPunct="0">
              <a:spcBef>
                <a:spcPct val="0"/>
              </a:spcBef>
              <a:spcAft>
                <a:spcPts val="600"/>
              </a:spcAft>
            </a:pPr>
            <a:r>
              <a:rPr lang="en-US" sz="800" b="1" dirty="0" smtClean="0"/>
              <a:t>(Data Drift , Pipelines, Failures)</a:t>
            </a:r>
            <a:endParaRPr lang="en-US" sz="800" b="1" dirty="0">
              <a:solidFill>
                <a:schemeClr val="tx1"/>
              </a:solidFill>
            </a:endParaRPr>
          </a:p>
        </p:txBody>
      </p:sp>
      <p:sp>
        <p:nvSpPr>
          <p:cNvPr id="75" name="Rounded Rectangle 74"/>
          <p:cNvSpPr/>
          <p:nvPr/>
        </p:nvSpPr>
        <p:spPr>
          <a:xfrm rot="20591881">
            <a:off x="2050656" y="1141435"/>
            <a:ext cx="1729333" cy="376854"/>
          </a:xfrm>
          <a:prstGeom prst="roundRect">
            <a:avLst/>
          </a:prstGeom>
          <a:ln>
            <a:solidFill>
              <a:srgbClr val="00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dirty="0" smtClean="0">
                <a:solidFill>
                  <a:schemeClr val="tx1"/>
                </a:solidFill>
                <a:latin typeface="Arial" charset="0"/>
              </a:rPr>
              <a:t>      Establish Community Teams and Slack Channel for Support</a:t>
            </a:r>
            <a:endParaRPr lang="en-US" sz="800" dirty="0">
              <a:solidFill>
                <a:schemeClr val="tx1"/>
              </a:solidFill>
              <a:latin typeface="Arial" charset="0"/>
            </a:endParaRPr>
          </a:p>
        </p:txBody>
      </p:sp>
      <p:sp>
        <p:nvSpPr>
          <p:cNvPr id="76" name="Arrow: Right 75">
            <a:extLst>
              <a:ext uri="{FF2B5EF4-FFF2-40B4-BE49-F238E27FC236}">
                <a16:creationId xmlns:a16="http://schemas.microsoft.com/office/drawing/2014/main" xmlns="" id="{E9281C2E-BA8E-4F04-B057-004C3849D9CF}"/>
              </a:ext>
            </a:extLst>
          </p:cNvPr>
          <p:cNvSpPr/>
          <p:nvPr/>
        </p:nvSpPr>
        <p:spPr bwMode="auto">
          <a:xfrm rot="20690243">
            <a:off x="2090117" y="1264337"/>
            <a:ext cx="155299" cy="175762"/>
          </a:xfrm>
          <a:prstGeom prst="rightArrow">
            <a:avLst/>
          </a:prstGeom>
          <a:solidFill>
            <a:srgbClr val="000000"/>
          </a:solidFill>
          <a:ln w="6350" cap="flat" cmpd="sng" algn="ctr">
            <a:solidFill>
              <a:srgbClr val="0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ts val="600"/>
              </a:spcAft>
            </a:pPr>
            <a:endParaRPr lang="en-US" sz="1000">
              <a:latin typeface="Arial" charset="0"/>
            </a:endParaRPr>
          </a:p>
        </p:txBody>
      </p:sp>
      <p:sp>
        <p:nvSpPr>
          <p:cNvPr id="78" name="Rounded Rectangle 77"/>
          <p:cNvSpPr/>
          <p:nvPr/>
        </p:nvSpPr>
        <p:spPr>
          <a:xfrm rot="20518250">
            <a:off x="1125649" y="1622627"/>
            <a:ext cx="971822" cy="401104"/>
          </a:xfrm>
          <a:prstGeom prst="roundRect">
            <a:avLst/>
          </a:prstGeom>
          <a:solidFill>
            <a:schemeClr val="accent4"/>
          </a:solidFill>
          <a:ln w="6350" cap="flat" cmpd="sng" algn="ctr">
            <a:solidFill>
              <a:schemeClr val="tx1">
                <a:lumMod val="50000"/>
              </a:schemeClr>
            </a:solidFill>
            <a:prstDash val="solid"/>
            <a:round/>
            <a:headEnd type="none" w="sm" len="sm"/>
            <a:tailEnd type="none" w="sm" len="sm"/>
          </a:ln>
          <a:effectLst/>
        </p:spPr>
        <p:txBody>
          <a:bodyPr vert="horz" wrap="square" lIns="7200" tIns="7200" rIns="18000" bIns="18000" numCol="1" rtlCol="0" anchor="t" anchorCtr="0" compatLnSpc="1">
            <a:prstTxWarp prst="textNoShape">
              <a:avLst/>
            </a:prstTxWarp>
          </a:bodyPr>
          <a:lstStyle/>
          <a:p>
            <a:pPr algn="ctr" eaLnBrk="0" fontAlgn="base" hangingPunct="0">
              <a:spcBef>
                <a:spcPct val="0"/>
              </a:spcBef>
              <a:spcAft>
                <a:spcPts val="600"/>
              </a:spcAft>
            </a:pPr>
            <a:r>
              <a:rPr lang="en-US" sz="800" b="1" dirty="0" smtClean="0"/>
              <a:t>Standardizing Model Application Build Process</a:t>
            </a:r>
            <a:endParaRPr lang="en-US" sz="800" b="1" dirty="0"/>
          </a:p>
        </p:txBody>
      </p:sp>
      <p:sp>
        <p:nvSpPr>
          <p:cNvPr id="79" name="Rounded Rectangle 78"/>
          <p:cNvSpPr/>
          <p:nvPr/>
        </p:nvSpPr>
        <p:spPr>
          <a:xfrm rot="20591881">
            <a:off x="3785084" y="761377"/>
            <a:ext cx="1210745" cy="397465"/>
          </a:xfrm>
          <a:prstGeom prst="roundRect">
            <a:avLst/>
          </a:prstGeom>
          <a:ln>
            <a:solidFill>
              <a:srgbClr val="00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dirty="0" smtClean="0">
                <a:solidFill>
                  <a:schemeClr val="tx1"/>
                </a:solidFill>
                <a:latin typeface="Arial" charset="0"/>
              </a:rPr>
              <a:t>Blog Posts and Gitlab with Examples</a:t>
            </a:r>
            <a:endParaRPr lang="en-US" sz="800" dirty="0">
              <a:solidFill>
                <a:schemeClr val="tx1"/>
              </a:solidFill>
              <a:latin typeface="Arial" charset="0"/>
            </a:endParaRPr>
          </a:p>
        </p:txBody>
      </p:sp>
      <p:sp>
        <p:nvSpPr>
          <p:cNvPr id="80" name="Arrow: Right 75">
            <a:extLst>
              <a:ext uri="{FF2B5EF4-FFF2-40B4-BE49-F238E27FC236}">
                <a16:creationId xmlns:a16="http://schemas.microsoft.com/office/drawing/2014/main" xmlns="" id="{E9281C2E-BA8E-4F04-B057-004C3849D9CF}"/>
              </a:ext>
            </a:extLst>
          </p:cNvPr>
          <p:cNvSpPr/>
          <p:nvPr/>
        </p:nvSpPr>
        <p:spPr bwMode="auto">
          <a:xfrm rot="20690243">
            <a:off x="3778806" y="824066"/>
            <a:ext cx="155299" cy="175762"/>
          </a:xfrm>
          <a:prstGeom prst="rightArrow">
            <a:avLst/>
          </a:prstGeom>
          <a:solidFill>
            <a:srgbClr val="000000"/>
          </a:solidFill>
          <a:ln w="6350" cap="flat" cmpd="sng" algn="ctr">
            <a:solidFill>
              <a:srgbClr val="0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ts val="600"/>
              </a:spcAft>
            </a:pPr>
            <a:endParaRPr lang="en-US" sz="1000">
              <a:latin typeface="Arial" charset="0"/>
            </a:endParaRPr>
          </a:p>
        </p:txBody>
      </p:sp>
      <p:sp>
        <p:nvSpPr>
          <p:cNvPr id="81" name="Rectangle: Rounded Corners 69">
            <a:extLst>
              <a:ext uri="{FF2B5EF4-FFF2-40B4-BE49-F238E27FC236}">
                <a16:creationId xmlns:a16="http://schemas.microsoft.com/office/drawing/2014/main" xmlns="" id="{CBC83203-3AF5-45B1-BD26-E833E7D796DC}"/>
              </a:ext>
            </a:extLst>
          </p:cNvPr>
          <p:cNvSpPr/>
          <p:nvPr/>
        </p:nvSpPr>
        <p:spPr bwMode="auto">
          <a:xfrm>
            <a:off x="8105228" y="4889662"/>
            <a:ext cx="1782220" cy="373070"/>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smtClean="0">
                <a:solidFill>
                  <a:schemeClr val="tx1">
                    <a:lumMod val="50000"/>
                  </a:schemeClr>
                </a:solidFill>
                <a:latin typeface="Arial" charset="0"/>
              </a:rPr>
              <a:t>ML/Data OPS conferences to understand best practices</a:t>
            </a:r>
            <a:endParaRPr lang="en-US" sz="800" b="1" dirty="0">
              <a:solidFill>
                <a:schemeClr val="tx1">
                  <a:lumMod val="50000"/>
                </a:schemeClr>
              </a:solidFill>
              <a:latin typeface="Arial" charset="0"/>
            </a:endParaRPr>
          </a:p>
        </p:txBody>
      </p:sp>
      <p:sp>
        <p:nvSpPr>
          <p:cNvPr id="82" name="Rectangle: Rounded Corners 69">
            <a:extLst>
              <a:ext uri="{FF2B5EF4-FFF2-40B4-BE49-F238E27FC236}">
                <a16:creationId xmlns:a16="http://schemas.microsoft.com/office/drawing/2014/main" xmlns="" id="{CBC83203-3AF5-45B1-BD26-E833E7D796DC}"/>
              </a:ext>
            </a:extLst>
          </p:cNvPr>
          <p:cNvSpPr/>
          <p:nvPr/>
        </p:nvSpPr>
        <p:spPr bwMode="auto">
          <a:xfrm>
            <a:off x="9193682" y="5311470"/>
            <a:ext cx="1222716" cy="373070"/>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smtClean="0">
                <a:solidFill>
                  <a:schemeClr val="tx1">
                    <a:lumMod val="50000"/>
                  </a:schemeClr>
                </a:solidFill>
                <a:latin typeface="Arial" charset="0"/>
              </a:rPr>
              <a:t>Training on Cloud Native Technologies</a:t>
            </a:r>
            <a:endParaRPr lang="en-US" sz="800" b="1" dirty="0">
              <a:solidFill>
                <a:schemeClr val="tx1">
                  <a:lumMod val="50000"/>
                </a:schemeClr>
              </a:solidFill>
              <a:latin typeface="Arial" charset="0"/>
            </a:endParaRPr>
          </a:p>
        </p:txBody>
      </p:sp>
      <p:sp>
        <p:nvSpPr>
          <p:cNvPr id="83" name="Rounded Rectangle 82"/>
          <p:cNvSpPr/>
          <p:nvPr/>
        </p:nvSpPr>
        <p:spPr>
          <a:xfrm>
            <a:off x="4842579" y="3545229"/>
            <a:ext cx="1822259" cy="228417"/>
          </a:xfrm>
          <a:prstGeom prst="roundRect">
            <a:avLst/>
          </a:prstGeom>
          <a:ln>
            <a:solidFill>
              <a:srgbClr val="00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dirty="0">
                <a:solidFill>
                  <a:schemeClr val="tx1"/>
                </a:solidFill>
                <a:latin typeface="Arial" charset="0"/>
              </a:rPr>
              <a:t>Tailoring and </a:t>
            </a:r>
            <a:r>
              <a:rPr lang="en-US" sz="800" dirty="0" smtClean="0">
                <a:solidFill>
                  <a:schemeClr val="tx1"/>
                </a:solidFill>
                <a:latin typeface="Arial" charset="0"/>
              </a:rPr>
              <a:t>Customization</a:t>
            </a:r>
            <a:endParaRPr lang="en-US" sz="800" dirty="0">
              <a:solidFill>
                <a:schemeClr val="tx1"/>
              </a:solidFill>
              <a:latin typeface="Arial" charset="0"/>
            </a:endParaRPr>
          </a:p>
        </p:txBody>
      </p:sp>
      <p:sp>
        <p:nvSpPr>
          <p:cNvPr id="84" name="Arrow: Right 75">
            <a:extLst>
              <a:ext uri="{FF2B5EF4-FFF2-40B4-BE49-F238E27FC236}">
                <a16:creationId xmlns:a16="http://schemas.microsoft.com/office/drawing/2014/main" xmlns="" id="{E9281C2E-BA8E-4F04-B057-004C3849D9CF}"/>
              </a:ext>
            </a:extLst>
          </p:cNvPr>
          <p:cNvSpPr/>
          <p:nvPr/>
        </p:nvSpPr>
        <p:spPr bwMode="auto">
          <a:xfrm>
            <a:off x="4878696" y="3423268"/>
            <a:ext cx="172985" cy="232720"/>
          </a:xfrm>
          <a:prstGeom prst="rightArrow">
            <a:avLst/>
          </a:prstGeom>
          <a:solidFill>
            <a:srgbClr val="000000"/>
          </a:solidFill>
          <a:ln w="6350" cap="flat" cmpd="sng" algn="ctr">
            <a:solidFill>
              <a:srgbClr val="0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600"/>
              </a:spcAft>
              <a:buClrTx/>
              <a:buSzTx/>
              <a:buFontTx/>
              <a:buNone/>
              <a:tabLst/>
            </a:pPr>
            <a:endParaRPr kumimoji="0" lang="en-US" sz="1000" b="0" i="0" u="none" strike="noStrike" cap="none" normalizeH="0" baseline="0">
              <a:ln>
                <a:noFill/>
              </a:ln>
              <a:solidFill>
                <a:schemeClr val="tx1"/>
              </a:solidFill>
              <a:effectLst/>
              <a:latin typeface="Arial" charset="0"/>
            </a:endParaRPr>
          </a:p>
        </p:txBody>
      </p:sp>
      <p:sp>
        <p:nvSpPr>
          <p:cNvPr id="85" name="Rounded Rectangle 84"/>
          <p:cNvSpPr/>
          <p:nvPr/>
        </p:nvSpPr>
        <p:spPr>
          <a:xfrm rot="17856161">
            <a:off x="7492410" y="2560306"/>
            <a:ext cx="966038" cy="350932"/>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smtClean="0">
                <a:solidFill>
                  <a:schemeClr val="tx1">
                    <a:lumMod val="50000"/>
                  </a:schemeClr>
                </a:solidFill>
                <a:latin typeface="Arial" charset="0"/>
              </a:rPr>
              <a:t>Platform API</a:t>
            </a:r>
            <a:endParaRPr lang="en-US" sz="800" b="1" dirty="0">
              <a:solidFill>
                <a:schemeClr val="tx1">
                  <a:lumMod val="50000"/>
                </a:schemeClr>
              </a:solidFill>
              <a:latin typeface="Arial" charset="0"/>
            </a:endParaRPr>
          </a:p>
          <a:p>
            <a:pPr algn="ctr" eaLnBrk="0" fontAlgn="base" hangingPunct="0">
              <a:spcBef>
                <a:spcPct val="0"/>
              </a:spcBef>
              <a:spcAft>
                <a:spcPts val="600"/>
              </a:spcAft>
            </a:pPr>
            <a:endParaRPr lang="en-US" sz="800" b="1" dirty="0">
              <a:solidFill>
                <a:schemeClr val="tx1"/>
              </a:solidFill>
              <a:latin typeface="Arial" charset="0"/>
            </a:endParaRPr>
          </a:p>
        </p:txBody>
      </p:sp>
      <p:sp>
        <p:nvSpPr>
          <p:cNvPr id="87" name="Rounded Rectangle 86"/>
          <p:cNvSpPr/>
          <p:nvPr/>
        </p:nvSpPr>
        <p:spPr>
          <a:xfrm rot="16200000">
            <a:off x="5928437" y="4831298"/>
            <a:ext cx="1514384" cy="207228"/>
          </a:xfrm>
          <a:prstGeom prst="roundRect">
            <a:avLst/>
          </a:prstGeom>
          <a:noFill/>
          <a:ln>
            <a:solidFill>
              <a:schemeClr val="accent2"/>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ts val="600"/>
              </a:spcAft>
            </a:pPr>
            <a:r>
              <a:rPr lang="en-US" sz="800" b="1" dirty="0" smtClean="0">
                <a:solidFill>
                  <a:schemeClr val="tx1">
                    <a:lumMod val="50000"/>
                  </a:schemeClr>
                </a:solidFill>
                <a:latin typeface="Arial" charset="0"/>
              </a:rPr>
              <a:t>Knowledge Repository</a:t>
            </a:r>
            <a:endParaRPr lang="en-US" sz="800" b="1" dirty="0">
              <a:solidFill>
                <a:schemeClr val="tx1">
                  <a:lumMod val="50000"/>
                </a:schemeClr>
              </a:solidFill>
              <a:latin typeface="Arial" charset="0"/>
            </a:endParaRPr>
          </a:p>
        </p:txBody>
      </p:sp>
    </p:spTree>
    <p:extLst>
      <p:ext uri="{BB962C8B-B14F-4D97-AF65-F5344CB8AC3E}">
        <p14:creationId xmlns:p14="http://schemas.microsoft.com/office/powerpoint/2010/main" val="231136866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theme/theme1.xml><?xml version="1.0" encoding="utf-8"?>
<a:theme xmlns:a="http://schemas.openxmlformats.org/drawingml/2006/main" name="Landscape_Template">
  <a:themeElements>
    <a:clrScheme name="Syngenta 2007">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fontScheme name="Printout Syngenta 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normAutofit/>
      </a:bodyPr>
      <a:lstStyle>
        <a:defPPr>
          <a:spcBef>
            <a:spcPts val="0"/>
          </a:spcBef>
          <a:spcAft>
            <a:spcPts val="600"/>
          </a:spcAft>
          <a:defRPr sz="20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yngenta 2007">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themeOverride>
</file>

<file path=ppt/theme/themeOverride2.xml><?xml version="1.0" encoding="utf-8"?>
<a:themeOverride xmlns:a="http://schemas.openxmlformats.org/drawingml/2006/main">
  <a:clrScheme name="Syngenta 2007">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eting_x0020_data xmlns="9eff8198-93c3-42cf-87a8-9fb333ca1ffe" xsi:nil="true"/>
    <Responsible xmlns="9eff8198-93c3-42cf-87a8-9fb333ca1ffe">
      <UserInfo>
        <DisplayName/>
        <AccountId xsi:nil="true"/>
        <AccountType/>
      </UserInfo>
    </Responsib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A7A8F765AF78347BDAB240A3949BBF9" ma:contentTypeVersion="13" ma:contentTypeDescription="Create a new document." ma:contentTypeScope="" ma:versionID="798fd1e43b4c3929bedbae4c11b726bb">
  <xsd:schema xmlns:xsd="http://www.w3.org/2001/XMLSchema" xmlns:xs="http://www.w3.org/2001/XMLSchema" xmlns:p="http://schemas.microsoft.com/office/2006/metadata/properties" xmlns:ns2="9eff8198-93c3-42cf-87a8-9fb333ca1ffe" xmlns:ns3="57eb16b6-4d2a-4a09-a319-40a4e4b6e8f3" targetNamespace="http://schemas.microsoft.com/office/2006/metadata/properties" ma:root="true" ma:fieldsID="9b61a36b39064cd60c02319668043326" ns2:_="" ns3:_="">
    <xsd:import namespace="9eff8198-93c3-42cf-87a8-9fb333ca1ffe"/>
    <xsd:import namespace="57eb16b6-4d2a-4a09-a319-40a4e4b6e8f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eting_x0020_data" minOccurs="0"/>
                <xsd:element ref="ns2:Responsible" minOccurs="0"/>
                <xsd:element ref="ns2:MediaServiceDateTaken" minOccurs="0"/>
                <xsd:element ref="ns2:MediaServiceAutoTags" minOccurs="0"/>
                <xsd:element ref="ns2:MediaServiceEventHashCode" minOccurs="0"/>
                <xsd:element ref="ns2:MediaServiceGenerationTim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f8198-93c3-42cf-87a8-9fb333ca1f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eting_x0020_data" ma:index="12" nillable="true" ma:displayName="Meeting data" ma:format="DateOnly" ma:internalName="Meeting_x0020_data">
      <xsd:simpleType>
        <xsd:restriction base="dms:DateTime"/>
      </xsd:simpleType>
    </xsd:element>
    <xsd:element name="Responsible" ma:index="13" nillable="true" ma:displayName="Responsible" ma:list="UserInfo" ma:SharePointGroup="0" ma:internalName="Responsib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eb16b6-4d2a-4a09-a319-40a4e4b6e8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BC5926-9F54-4AE6-AF1D-710E1C5F9BF4}">
  <ds:schemaRefs>
    <ds:schemaRef ds:uri="a5342fc3-e8f1-46c7-9047-78f74e5829bc"/>
    <ds:schemaRef ds:uri="http://schemas.openxmlformats.org/package/2006/metadata/core-properties"/>
    <ds:schemaRef ds:uri="554f3a76-cf5d-413e-bfd5-11c21bd3d5d0"/>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DD91DF2A-DB98-4BE2-B835-18B769CC7E4B}">
  <ds:schemaRefs>
    <ds:schemaRef ds:uri="http://schemas.microsoft.com/sharepoint/v3/contenttype/forms"/>
  </ds:schemaRefs>
</ds:datastoreItem>
</file>

<file path=customXml/itemProps3.xml><?xml version="1.0" encoding="utf-8"?>
<ds:datastoreItem xmlns:ds="http://schemas.openxmlformats.org/officeDocument/2006/customXml" ds:itemID="{20BCDC1F-F694-42B9-91CF-6FF2D33806CF}"/>
</file>

<file path=docProps/app.xml><?xml version="1.0" encoding="utf-8"?>
<Properties xmlns="http://schemas.openxmlformats.org/officeDocument/2006/extended-properties" xmlns:vt="http://schemas.openxmlformats.org/officeDocument/2006/docPropsVTypes">
  <Template/>
  <TotalTime>6149</TotalTime>
  <Words>373</Words>
  <Application>Microsoft Office PowerPoint</Application>
  <PresentationFormat>Widescreen</PresentationFormat>
  <Paragraphs>82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Landscape_Template</vt:lpstr>
      <vt:lpstr>Data Science Platform Vision and Roadmap</vt:lpstr>
      <vt:lpstr>“How do you see the Data Science platform in 3Y time?” </vt:lpstr>
      <vt:lpstr>Data Science Platform Roadmap:</vt:lpstr>
    </vt:vector>
  </TitlesOfParts>
  <Company>Syngenta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Balijepalli Preetam INPU</dc:creator>
  <cp:lastModifiedBy>Balijepalli Preetam INPU</cp:lastModifiedBy>
  <cp:revision>271</cp:revision>
  <dcterms:created xsi:type="dcterms:W3CDTF">2019-12-09T04:32:45Z</dcterms:created>
  <dcterms:modified xsi:type="dcterms:W3CDTF">2019-12-20T09:21:06Z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0x0101005A7A8F765AF78347BDAB240A3949BBF9</vt:lpwstr>
  </property>
</Properties>
</file>