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62" r:id="rId3"/>
    <p:sldId id="266" r:id="rId4"/>
    <p:sldId id="269" r:id="rId5"/>
    <p:sldId id="264" r:id="rId6"/>
    <p:sldId id="268" r:id="rId7"/>
    <p:sldId id="265" r:id="rId8"/>
    <p:sldId id="272" r:id="rId9"/>
    <p:sldId id="276" r:id="rId10"/>
    <p:sldId id="274" r:id="rId11"/>
    <p:sldId id="273" r:id="rId12"/>
    <p:sldId id="275" r:id="rId13"/>
    <p:sldId id="267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AC9C8-9449-4E99-A50F-9DC8D673D735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C0BEC-1419-4011-8B0F-9A77F8815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14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1A48D2-05E1-427F-86AE-0CBA5B27E11C}" type="slidenum">
              <a:rPr lang="de-CH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de-CH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7/18/2019</a:t>
            </a:r>
            <a:endParaRPr lang="de-C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231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owerpoint_land_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117" y="0"/>
            <a:ext cx="1220046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4401" y="5927726"/>
            <a:ext cx="5616000" cy="360363"/>
          </a:xfrm>
        </p:spPr>
        <p:txBody>
          <a:bodyPr wrap="none"/>
          <a:lstStyle>
            <a:lvl1pPr marL="0" indent="0">
              <a:buFont typeface="Arial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916518" y="4035426"/>
            <a:ext cx="9596967" cy="422275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6619200" y="5929200"/>
            <a:ext cx="3696000" cy="360000"/>
          </a:xfrm>
        </p:spPr>
        <p:txBody>
          <a:bodyPr tIns="0" rIns="0" bIns="0" anchor="t">
            <a:normAutofit/>
          </a:bodyPr>
          <a:lstStyle>
            <a:lvl1pPr algn="r">
              <a:defRPr sz="12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42423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57158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57733" y="88901"/>
            <a:ext cx="2819400" cy="58531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7418" y="88901"/>
            <a:ext cx="8257116" cy="58531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83734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11" y="1214422"/>
            <a:ext cx="11279716" cy="4730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056217" y="6457183"/>
            <a:ext cx="7670800" cy="376238"/>
          </a:xfr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90751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2200" b="1" cap="none" baseline="0"/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 b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0413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7417" y="1211263"/>
            <a:ext cx="5537200" cy="47307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7818" y="1211263"/>
            <a:ext cx="5539316" cy="47307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00993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marL="0" indent="0">
              <a:buNone/>
              <a:defRPr lang="en-US" sz="2000" b="1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 anchor="ctr" anchorCtr="0"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96243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2752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22299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93297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  <a:endParaRPr lang="de-CH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5925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 descr="ppt_land_print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73789"/>
            <a:ext cx="121920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97418" y="88900"/>
            <a:ext cx="11271249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Titelmasterformat durch Klicken bearbeiten</a:t>
            </a:r>
            <a:endParaRPr lang="en-US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7418" y="1211263"/>
            <a:ext cx="11279716" cy="473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Textmasterformate durch Klicken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  <a:endParaRPr lang="en-US" alt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56217" y="6458411"/>
            <a:ext cx="76708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hangingPunct="0">
              <a:spcAft>
                <a:spcPts val="600"/>
              </a:spcAft>
              <a:tabLst>
                <a:tab pos="441325" algn="l"/>
              </a:tabLst>
              <a:defRPr sz="800" b="0"/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391584" y="6483350"/>
            <a:ext cx="742949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  <a:tabLst>
                <a:tab pos="441325" algn="l"/>
              </a:tabLst>
              <a:defRPr/>
            </a:pPr>
            <a:fld id="{974B40FB-612E-435B-B627-187A21F7DD64}" type="slidenum">
              <a:rPr lang="en-US" sz="1200">
                <a:solidFill>
                  <a:srgbClr val="626469"/>
                </a:solidFill>
              </a:rPr>
              <a:pPr eaLnBrk="0" fontAlgn="base" hangingPunct="0">
                <a:spcBef>
                  <a:spcPct val="0"/>
                </a:spcBef>
                <a:spcAft>
                  <a:spcPts val="600"/>
                </a:spcAft>
                <a:tabLst>
                  <a:tab pos="441325" algn="l"/>
                </a:tabLst>
                <a:defRPr/>
              </a:pPr>
              <a:t>‹#›</a:t>
            </a:fld>
            <a:r>
              <a:rPr lang="en-US" sz="1200" dirty="0">
                <a:solidFill>
                  <a:srgbClr val="626469"/>
                </a:solidFill>
              </a:rPr>
              <a:t>	</a:t>
            </a:r>
          </a:p>
        </p:txBody>
      </p:sp>
      <p:pic>
        <p:nvPicPr>
          <p:cNvPr id="3079" name="Picture 8" descr="new logo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986434" y="6403975"/>
            <a:ext cx="1566333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6772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 dir="r"/>
  </p:transition>
  <p:txStyles>
    <p:titleStyle>
      <a:lvl1pPr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defTabSz="9572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85750" indent="-285750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●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76275" indent="-27622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-"/>
        <a:defRPr sz="2000">
          <a:solidFill>
            <a:schemeClr val="tx1"/>
          </a:solidFill>
          <a:latin typeface="+mn-lt"/>
        </a:defRPr>
      </a:lvl2pPr>
      <a:lvl3pPr marL="1144588" indent="-287338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3pPr>
      <a:lvl4pPr marL="1619250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-"/>
        <a:defRPr sz="2000">
          <a:solidFill>
            <a:schemeClr val="tx1"/>
          </a:solidFill>
          <a:latin typeface="+mn-lt"/>
        </a:defRPr>
      </a:lvl4pPr>
      <a:lvl5pPr marL="20939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5pPr>
      <a:lvl6pPr marL="25511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6pPr>
      <a:lvl7pPr marL="30083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7pPr>
      <a:lvl8pPr marL="34655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8pPr>
      <a:lvl9pPr marL="3922713" indent="-295275" algn="l" defTabSz="957263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sz="quarter" idx="1"/>
          </p:nvPr>
        </p:nvSpPr>
        <p:spPr>
          <a:xfrm>
            <a:off x="923545" y="5927726"/>
            <a:ext cx="5498258" cy="793114"/>
          </a:xfrm>
        </p:spPr>
        <p:txBody>
          <a:bodyPr/>
          <a:lstStyle/>
          <a:p>
            <a:r>
              <a:rPr lang="de-CH" b="1" dirty="0"/>
              <a:t>Preetam Balijepalli </a:t>
            </a:r>
          </a:p>
          <a:p>
            <a:r>
              <a:rPr lang="de-CH" b="1" dirty="0"/>
              <a:t>ML Solution Archictect</a:t>
            </a:r>
          </a:p>
          <a:p>
            <a:r>
              <a:rPr lang="en-US" b="1" dirty="0"/>
              <a:t>18/03/2020</a:t>
            </a:r>
            <a:endParaRPr lang="de-CH" b="1" dirty="0"/>
          </a:p>
        </p:txBody>
      </p:sp>
      <p:sp>
        <p:nvSpPr>
          <p:cNvPr id="3" name="Titel 2"/>
          <p:cNvSpPr>
            <a:spLocks noGrp="1"/>
          </p:cNvSpPr>
          <p:nvPr>
            <p:ph type="ctrTitle" sz="quarter"/>
          </p:nvPr>
        </p:nvSpPr>
        <p:spPr>
          <a:xfrm>
            <a:off x="2211388" y="4035426"/>
            <a:ext cx="7948612" cy="1196973"/>
          </a:xfrm>
        </p:spPr>
        <p:txBody>
          <a:bodyPr>
            <a:normAutofit/>
          </a:bodyPr>
          <a:lstStyle/>
          <a:p>
            <a:r>
              <a:rPr lang="de-CH" dirty="0"/>
              <a:t>Data Science Platform -</a:t>
            </a:r>
            <a:br>
              <a:rPr lang="de-CH" dirty="0"/>
            </a:br>
            <a:r>
              <a:rPr lang="de-CH" sz="2000" dirty="0"/>
              <a:t>Regulation and Securing</a:t>
            </a:r>
            <a:br>
              <a:rPr lang="de-CH" sz="2400" dirty="0"/>
            </a:b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5F7800">
                    <a:lumMod val="75000"/>
                  </a:srgbClr>
                </a:solidFill>
              </a:rPr>
              <a:t>Classification: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035552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D0C6A-1CB1-416A-942F-F27C1182A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905444" y="3021718"/>
            <a:ext cx="6048378" cy="237490"/>
          </a:xfrm>
        </p:spPr>
        <p:txBody>
          <a:bodyPr/>
          <a:lstStyle/>
          <a:p>
            <a:r>
              <a:rPr lang="en-US" sz="1800" dirty="0"/>
              <a:t>Threat Model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7B69898D-16A3-47E7-A058-072628F57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527478"/>
              </p:ext>
            </p:extLst>
          </p:nvPr>
        </p:nvGraphicFramePr>
        <p:xfrm>
          <a:off x="227966" y="1"/>
          <a:ext cx="11821160" cy="4617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04082">
                  <a:extLst>
                    <a:ext uri="{9D8B030D-6E8A-4147-A177-3AD203B41FA5}">
                      <a16:colId xmlns:a16="http://schemas.microsoft.com/office/drawing/2014/main" val="1144958216"/>
                    </a:ext>
                  </a:extLst>
                </a:gridCol>
                <a:gridCol w="2169838">
                  <a:extLst>
                    <a:ext uri="{9D8B030D-6E8A-4147-A177-3AD203B41FA5}">
                      <a16:colId xmlns:a16="http://schemas.microsoft.com/office/drawing/2014/main" val="618042126"/>
                    </a:ext>
                  </a:extLst>
                </a:gridCol>
                <a:gridCol w="1613469">
                  <a:extLst>
                    <a:ext uri="{9D8B030D-6E8A-4147-A177-3AD203B41FA5}">
                      <a16:colId xmlns:a16="http://schemas.microsoft.com/office/drawing/2014/main" val="2134489075"/>
                    </a:ext>
                  </a:extLst>
                </a:gridCol>
                <a:gridCol w="853099">
                  <a:extLst>
                    <a:ext uri="{9D8B030D-6E8A-4147-A177-3AD203B41FA5}">
                      <a16:colId xmlns:a16="http://schemas.microsoft.com/office/drawing/2014/main" val="3273357557"/>
                    </a:ext>
                  </a:extLst>
                </a:gridCol>
                <a:gridCol w="2281112">
                  <a:extLst>
                    <a:ext uri="{9D8B030D-6E8A-4147-A177-3AD203B41FA5}">
                      <a16:colId xmlns:a16="http://schemas.microsoft.com/office/drawing/2014/main" val="1826050712"/>
                    </a:ext>
                  </a:extLst>
                </a:gridCol>
                <a:gridCol w="1078452">
                  <a:extLst>
                    <a:ext uri="{9D8B030D-6E8A-4147-A177-3AD203B41FA5}">
                      <a16:colId xmlns:a16="http://schemas.microsoft.com/office/drawing/2014/main" val="1314799924"/>
                    </a:ext>
                  </a:extLst>
                </a:gridCol>
                <a:gridCol w="2721108">
                  <a:extLst>
                    <a:ext uri="{9D8B030D-6E8A-4147-A177-3AD203B41FA5}">
                      <a16:colId xmlns:a16="http://schemas.microsoft.com/office/drawing/2014/main" val="2192488556"/>
                    </a:ext>
                  </a:extLst>
                </a:gridCol>
              </a:tblGrid>
              <a:tr h="272716"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Threat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Severity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Current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Enablement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Comments/Remarks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281241"/>
                  </a:ext>
                </a:extLst>
              </a:tr>
              <a:tr h="568158">
                <a:tc>
                  <a:txBody>
                    <a:bodyPr/>
                    <a:lstStyle/>
                    <a:p>
                      <a:r>
                        <a:rPr lang="en-US" sz="105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Notification – For Pipeline Failure</a:t>
                      </a:r>
                    </a:p>
                    <a:p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Approval process for state transition into 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886265"/>
                  </a:ext>
                </a:extLst>
              </a:tr>
              <a:tr h="249989">
                <a:tc>
                  <a:txBody>
                    <a:bodyPr/>
                    <a:lstStyle/>
                    <a:p>
                      <a:r>
                        <a:rPr lang="en-US" sz="105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Gateway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Maintain and Monitor End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Not an immediate priority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94194"/>
                  </a:ext>
                </a:extLst>
              </a:tr>
              <a:tr h="409074">
                <a:tc>
                  <a:txBody>
                    <a:bodyPr/>
                    <a:lstStyle/>
                    <a:p>
                      <a:r>
                        <a:rPr lang="en-US" sz="105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Cloud 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Automating Sagemaker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236242"/>
                  </a:ext>
                </a:extLst>
              </a:tr>
              <a:tr h="568158">
                <a:tc>
                  <a:txBody>
                    <a:bodyPr/>
                    <a:lstStyle/>
                    <a:p>
                      <a:r>
                        <a:rPr lang="en-US" sz="105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Cloud Watch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Log aggregation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Data(API or User , Code) protection in the logs</a:t>
                      </a:r>
                    </a:p>
                    <a:p>
                      <a:endParaRPr lang="en-US" sz="1050" dirty="0"/>
                    </a:p>
                    <a:p>
                      <a:r>
                        <a:rPr lang="en-US" sz="1050" dirty="0"/>
                        <a:t>Compliance(GDPR)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213788"/>
                  </a:ext>
                </a:extLst>
              </a:tr>
              <a:tr h="249989">
                <a:tc>
                  <a:txBody>
                    <a:bodyPr/>
                    <a:lstStyle/>
                    <a:p>
                      <a:r>
                        <a:rPr lang="en-US" sz="105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Cloud 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Rest API monitoring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b="1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744217"/>
                  </a:ext>
                </a:extLst>
              </a:tr>
              <a:tr h="409074">
                <a:tc>
                  <a:txBody>
                    <a:bodyPr/>
                    <a:lstStyle/>
                    <a:p>
                      <a:r>
                        <a:rPr lang="en-US" sz="105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AWS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Need to understand from CE team what are the current definitions</a:t>
                      </a:r>
                    </a:p>
                    <a:p>
                      <a:endParaRPr lang="en-US" sz="1050" dirty="0"/>
                    </a:p>
                    <a:p>
                      <a:r>
                        <a:rPr lang="en-US" sz="1050" dirty="0"/>
                        <a:t>Need to check if it can be used to define data science specific roles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660116"/>
                  </a:ext>
                </a:extLst>
              </a:tr>
              <a:tr h="249989">
                <a:tc>
                  <a:txBody>
                    <a:bodyPr/>
                    <a:lstStyle/>
                    <a:p>
                      <a:r>
                        <a:rPr lang="en-US" sz="105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Service Catalog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Fine grained access and charge back model , </a:t>
                      </a:r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Standardization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Need to understand multi-account strategy which is coming 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173301"/>
                  </a:ext>
                </a:extLst>
              </a:tr>
              <a:tr h="249989">
                <a:tc>
                  <a:txBody>
                    <a:bodyPr/>
                    <a:lstStyle/>
                    <a:p>
                      <a:endParaRPr lang="en-US" sz="105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1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182599"/>
                  </a:ext>
                </a:extLst>
              </a:tr>
              <a:tr h="249989">
                <a:tc>
                  <a:txBody>
                    <a:bodyPr/>
                    <a:lstStyle/>
                    <a:p>
                      <a:endParaRPr lang="en-US" sz="105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1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885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8334408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D0C6A-1CB1-416A-942F-F27C1182A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905444" y="3021718"/>
            <a:ext cx="6048378" cy="237490"/>
          </a:xfrm>
        </p:spPr>
        <p:txBody>
          <a:bodyPr/>
          <a:lstStyle/>
          <a:p>
            <a:r>
              <a:rPr lang="en-US" sz="1800" dirty="0"/>
              <a:t>Threat Model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7B69898D-16A3-47E7-A058-072628F57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766106"/>
              </p:ext>
            </p:extLst>
          </p:nvPr>
        </p:nvGraphicFramePr>
        <p:xfrm>
          <a:off x="237491" y="2"/>
          <a:ext cx="11954509" cy="14360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16536">
                  <a:extLst>
                    <a:ext uri="{9D8B030D-6E8A-4147-A177-3AD203B41FA5}">
                      <a16:colId xmlns:a16="http://schemas.microsoft.com/office/drawing/2014/main" val="1144958216"/>
                    </a:ext>
                  </a:extLst>
                </a:gridCol>
                <a:gridCol w="1756890">
                  <a:extLst>
                    <a:ext uri="{9D8B030D-6E8A-4147-A177-3AD203B41FA5}">
                      <a16:colId xmlns:a16="http://schemas.microsoft.com/office/drawing/2014/main" val="618042126"/>
                    </a:ext>
                  </a:extLst>
                </a:gridCol>
                <a:gridCol w="2075291">
                  <a:extLst>
                    <a:ext uri="{9D8B030D-6E8A-4147-A177-3AD203B41FA5}">
                      <a16:colId xmlns:a16="http://schemas.microsoft.com/office/drawing/2014/main" val="2134489075"/>
                    </a:ext>
                  </a:extLst>
                </a:gridCol>
                <a:gridCol w="1019218">
                  <a:extLst>
                    <a:ext uri="{9D8B030D-6E8A-4147-A177-3AD203B41FA5}">
                      <a16:colId xmlns:a16="http://schemas.microsoft.com/office/drawing/2014/main" val="3273357557"/>
                    </a:ext>
                  </a:extLst>
                </a:gridCol>
                <a:gridCol w="2144152">
                  <a:extLst>
                    <a:ext uri="{9D8B030D-6E8A-4147-A177-3AD203B41FA5}">
                      <a16:colId xmlns:a16="http://schemas.microsoft.com/office/drawing/2014/main" val="1826050712"/>
                    </a:ext>
                  </a:extLst>
                </a:gridCol>
                <a:gridCol w="1090618">
                  <a:extLst>
                    <a:ext uri="{9D8B030D-6E8A-4147-A177-3AD203B41FA5}">
                      <a16:colId xmlns:a16="http://schemas.microsoft.com/office/drawing/2014/main" val="1314799924"/>
                    </a:ext>
                  </a:extLst>
                </a:gridCol>
                <a:gridCol w="2751804">
                  <a:extLst>
                    <a:ext uri="{9D8B030D-6E8A-4147-A177-3AD203B41FA5}">
                      <a16:colId xmlns:a16="http://schemas.microsoft.com/office/drawing/2014/main" val="2192488556"/>
                    </a:ext>
                  </a:extLst>
                </a:gridCol>
              </a:tblGrid>
              <a:tr h="252823"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Threat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Severity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Mitigation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Enablement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Comments/Remarks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281241"/>
                  </a:ext>
                </a:extLst>
              </a:tr>
              <a:tr h="379235">
                <a:tc>
                  <a:txBody>
                    <a:bodyPr/>
                    <a:lstStyle/>
                    <a:p>
                      <a:r>
                        <a:rPr lang="en-US" sz="105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Data Loss/</a:t>
                      </a:r>
                    </a:p>
                    <a:p>
                      <a:r>
                        <a:rPr lang="en-US" sz="1050" dirty="0"/>
                        <a:t>Sensitive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IAM Assume Role  + MFA + </a:t>
                      </a:r>
                      <a:r>
                        <a:rPr lang="en-US" sz="1050" i="1" dirty="0"/>
                        <a:t>Private</a:t>
                      </a:r>
                      <a:r>
                        <a:rPr lang="en-US" sz="1050" dirty="0"/>
                        <a:t> buckets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500782"/>
                  </a:ext>
                </a:extLst>
              </a:tr>
              <a:tr h="37923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Parameter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Store password and other app configurations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730766"/>
                  </a:ext>
                </a:extLst>
              </a:tr>
              <a:tr h="338784">
                <a:tc>
                  <a:txBody>
                    <a:bodyPr/>
                    <a:lstStyle/>
                    <a:p>
                      <a:r>
                        <a:rPr lang="en-US" sz="105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RDS/NoSQL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Metadata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737923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E2ED03A6-319D-486D-84C7-BBADFACC50E9}"/>
              </a:ext>
            </a:extLst>
          </p:cNvPr>
          <p:cNvSpPr/>
          <p:nvPr/>
        </p:nvSpPr>
        <p:spPr>
          <a:xfrm>
            <a:off x="5644594" y="3244334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Private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749749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D0C6A-1CB1-416A-942F-F27C1182A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905444" y="3021718"/>
            <a:ext cx="6048378" cy="237490"/>
          </a:xfrm>
        </p:spPr>
        <p:txBody>
          <a:bodyPr/>
          <a:lstStyle/>
          <a:p>
            <a:r>
              <a:rPr lang="en-US" sz="1800" dirty="0"/>
              <a:t>Threat Model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7B69898D-16A3-47E7-A058-072628F57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022539"/>
              </p:ext>
            </p:extLst>
          </p:nvPr>
        </p:nvGraphicFramePr>
        <p:xfrm>
          <a:off x="227966" y="0"/>
          <a:ext cx="11811634" cy="11009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03192">
                  <a:extLst>
                    <a:ext uri="{9D8B030D-6E8A-4147-A177-3AD203B41FA5}">
                      <a16:colId xmlns:a16="http://schemas.microsoft.com/office/drawing/2014/main" val="1144958216"/>
                    </a:ext>
                  </a:extLst>
                </a:gridCol>
                <a:gridCol w="1735892">
                  <a:extLst>
                    <a:ext uri="{9D8B030D-6E8A-4147-A177-3AD203B41FA5}">
                      <a16:colId xmlns:a16="http://schemas.microsoft.com/office/drawing/2014/main" val="618042126"/>
                    </a:ext>
                  </a:extLst>
                </a:gridCol>
                <a:gridCol w="2266950">
                  <a:extLst>
                    <a:ext uri="{9D8B030D-6E8A-4147-A177-3AD203B41FA5}">
                      <a16:colId xmlns:a16="http://schemas.microsoft.com/office/drawing/2014/main" val="2134489075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3273357557"/>
                    </a:ext>
                  </a:extLst>
                </a:gridCol>
                <a:gridCol w="2118526">
                  <a:extLst>
                    <a:ext uri="{9D8B030D-6E8A-4147-A177-3AD203B41FA5}">
                      <a16:colId xmlns:a16="http://schemas.microsoft.com/office/drawing/2014/main" val="1826050712"/>
                    </a:ext>
                  </a:extLst>
                </a:gridCol>
                <a:gridCol w="1077583">
                  <a:extLst>
                    <a:ext uri="{9D8B030D-6E8A-4147-A177-3AD203B41FA5}">
                      <a16:colId xmlns:a16="http://schemas.microsoft.com/office/drawing/2014/main" val="1314799924"/>
                    </a:ext>
                  </a:extLst>
                </a:gridCol>
                <a:gridCol w="2718916">
                  <a:extLst>
                    <a:ext uri="{9D8B030D-6E8A-4147-A177-3AD203B41FA5}">
                      <a16:colId xmlns:a16="http://schemas.microsoft.com/office/drawing/2014/main" val="2192488556"/>
                    </a:ext>
                  </a:extLst>
                </a:gridCol>
              </a:tblGrid>
              <a:tr h="277945"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Threat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Severity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Mitigation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Enablement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Comments/Remarks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281241"/>
                  </a:ext>
                </a:extLst>
              </a:tr>
              <a:tr h="254783">
                <a:tc>
                  <a:txBody>
                    <a:bodyPr/>
                    <a:lstStyle/>
                    <a:p>
                      <a:r>
                        <a:rPr lang="en-US" sz="105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Text Extraction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ML Service for text extraction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Data Loss/Sensitive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182599"/>
                  </a:ext>
                </a:extLst>
              </a:tr>
              <a:tr h="254783">
                <a:tc>
                  <a:txBody>
                    <a:bodyPr/>
                    <a:lstStyle/>
                    <a:p>
                      <a:r>
                        <a:rPr lang="en-US" sz="105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Sagemaker Neo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1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77972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E2ED03A6-319D-486D-84C7-BBADFACC50E9}"/>
              </a:ext>
            </a:extLst>
          </p:cNvPr>
          <p:cNvSpPr/>
          <p:nvPr/>
        </p:nvSpPr>
        <p:spPr>
          <a:xfrm>
            <a:off x="5644594" y="3244334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Private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942265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626469"/>
                </a:solidFill>
              </a:rPr>
              <a:t>Classification: INTERNAL USE ONLY</a:t>
            </a:r>
            <a:endParaRPr lang="en-US" dirty="0">
              <a:solidFill>
                <a:srgbClr val="626469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12" y="0"/>
            <a:ext cx="11786616" cy="486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449814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6928"/>
            <a:ext cx="9518651" cy="5230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75000"/>
                  </a:schemeClr>
                </a:solidFill>
                <a:latin typeface="Netflix Sans"/>
              </a:rPr>
              <a:t>Thank You !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Classification: INTERNAL USE ONLY</a:t>
            </a:r>
          </a:p>
        </p:txBody>
      </p:sp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464" y="4459138"/>
            <a:ext cx="4198937" cy="133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please give us your feedb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527" y="2014387"/>
            <a:ext cx="2752725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171802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1136394"/>
            <a:ext cx="6695439" cy="3816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77" y="1424429"/>
            <a:ext cx="3657607" cy="210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066340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44" y="36691"/>
            <a:ext cx="10818546" cy="609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778605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12" y="116789"/>
            <a:ext cx="10314432" cy="598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77123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88" y="176248"/>
            <a:ext cx="10151796" cy="50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517273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626469"/>
                </a:solidFill>
              </a:rPr>
              <a:t>Classification: INTERNAL USE ONLY</a:t>
            </a:r>
            <a:endParaRPr lang="en-US" dirty="0">
              <a:solidFill>
                <a:srgbClr val="626469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189" y="115442"/>
            <a:ext cx="6777706" cy="341985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36189" y="315802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fully managed service</a:t>
            </a:r>
            <a:r>
              <a:rPr lang="en-US" dirty="0"/>
              <a:t> that enables </a:t>
            </a:r>
            <a:r>
              <a:rPr lang="en-US" b="1" dirty="0"/>
              <a:t>data scientists </a:t>
            </a:r>
            <a:r>
              <a:rPr lang="en-US" dirty="0"/>
              <a:t>and </a:t>
            </a:r>
            <a:r>
              <a:rPr lang="en-US" b="1" dirty="0"/>
              <a:t>developers</a:t>
            </a:r>
            <a:r>
              <a:rPr lang="en-US" dirty="0"/>
              <a:t> to quickly and easily </a:t>
            </a:r>
            <a:r>
              <a:rPr lang="en-US" b="1" dirty="0"/>
              <a:t>build</a:t>
            </a:r>
            <a:r>
              <a:rPr lang="en-US" dirty="0"/>
              <a:t> machine-learning based models into </a:t>
            </a:r>
            <a:r>
              <a:rPr lang="en-US" b="1" dirty="0"/>
              <a:t>production</a:t>
            </a:r>
            <a:r>
              <a:rPr lang="en-US" dirty="0"/>
              <a:t> smart applications</a:t>
            </a:r>
          </a:p>
        </p:txBody>
      </p:sp>
      <p:pic>
        <p:nvPicPr>
          <p:cNvPr id="1026" name="Picture 2" descr="https://miro.medium.com/max/1347/0*FaKgKeB0tpfWawq-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617" y="4081351"/>
            <a:ext cx="6947174" cy="191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528184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418" y="88900"/>
            <a:ext cx="11258509" cy="990092"/>
          </a:xfrm>
        </p:spPr>
        <p:txBody>
          <a:bodyPr/>
          <a:lstStyle/>
          <a:p>
            <a:r>
              <a:rPr lang="en-US" dirty="0"/>
              <a:t>Infra As Code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Lifecycle - Faster, Repeatable , Stable , Secure , Visible ,Versionable and Auditable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417" y="1005840"/>
            <a:ext cx="11389783" cy="5120640"/>
          </a:xfrm>
        </p:spPr>
        <p:txBody>
          <a:bodyPr/>
          <a:lstStyle/>
          <a:p>
            <a:pPr marL="285750" lvl="1" indent="-285750">
              <a:buFont typeface="Arial" charset="0"/>
              <a:buChar char="●"/>
            </a:pPr>
            <a:r>
              <a:rPr lang="en-US" sz="1400" dirty="0">
                <a:ea typeface="+mn-ea"/>
                <a:cs typeface="+mn-cs"/>
              </a:rPr>
              <a:t>Provisioning</a:t>
            </a:r>
          </a:p>
          <a:p>
            <a:pPr lvl="1"/>
            <a:r>
              <a:rPr lang="en-US" sz="1400" dirty="0"/>
              <a:t>Self Service</a:t>
            </a:r>
          </a:p>
          <a:p>
            <a:pPr lvl="1"/>
            <a:r>
              <a:rPr lang="en-US" sz="1400" dirty="0"/>
              <a:t>Standardization of Configuration 			 		 Service Catalog</a:t>
            </a:r>
          </a:p>
          <a:p>
            <a:pPr lvl="1"/>
            <a:r>
              <a:rPr lang="en-US" sz="1400" dirty="0"/>
              <a:t>Automation of Governance (Security(IAM , No internet access) Constraints(IP address, Machine , quota) Tags)</a:t>
            </a:r>
          </a:p>
          <a:p>
            <a:pPr lvl="1"/>
            <a:r>
              <a:rPr lang="en-US" sz="1400" dirty="0"/>
              <a:t>BYO Algorithm ( Lambda and Cloud watch ,IAM)</a:t>
            </a:r>
          </a:p>
          <a:p>
            <a:pPr lvl="1"/>
            <a:r>
              <a:rPr lang="en-US" sz="1400" dirty="0"/>
              <a:t>Storage requirements</a:t>
            </a:r>
          </a:p>
          <a:p>
            <a:pPr marL="285750" lvl="1" indent="-285750">
              <a:buFont typeface="Arial" charset="0"/>
              <a:buChar char="●"/>
            </a:pPr>
            <a:r>
              <a:rPr lang="en-US" sz="1400" dirty="0">
                <a:ea typeface="+mn-ea"/>
                <a:cs typeface="+mn-cs"/>
              </a:rPr>
              <a:t>Configuration</a:t>
            </a:r>
          </a:p>
          <a:p>
            <a:pPr lvl="1"/>
            <a:r>
              <a:rPr lang="en-US" sz="1400" dirty="0"/>
              <a:t>Mutable – mostly user app specific</a:t>
            </a:r>
          </a:p>
          <a:p>
            <a:pPr lvl="1"/>
            <a:r>
              <a:rPr lang="en-US" sz="1400" dirty="0"/>
              <a:t>Potential choice Ansible</a:t>
            </a:r>
          </a:p>
          <a:p>
            <a:pPr marL="285750" lvl="1" indent="-285750">
              <a:buFont typeface="Arial" charset="0"/>
              <a:buChar char="●"/>
            </a:pPr>
            <a:r>
              <a:rPr lang="en-US" sz="1400" dirty="0">
                <a:ea typeface="+mn-ea"/>
                <a:cs typeface="+mn-cs"/>
              </a:rPr>
              <a:t>Infra</a:t>
            </a:r>
          </a:p>
          <a:p>
            <a:pPr lvl="1"/>
            <a:r>
              <a:rPr lang="en-US" sz="1400" dirty="0"/>
              <a:t>Deploy and destroy the environment</a:t>
            </a:r>
          </a:p>
          <a:p>
            <a:pPr lvl="1"/>
            <a:r>
              <a:rPr lang="en-US" sz="1400" dirty="0"/>
              <a:t>Immutability with automation </a:t>
            </a:r>
          </a:p>
          <a:p>
            <a:pPr lvl="1"/>
            <a:r>
              <a:rPr lang="en-US" sz="1400" dirty="0"/>
              <a:t>Potential choice Gitlab ,Cloud Formation, Terraform </a:t>
            </a:r>
          </a:p>
          <a:p>
            <a:pPr marL="285750" lvl="1" indent="-285750">
              <a:buFont typeface="Arial" charset="0"/>
              <a:buChar char="●"/>
            </a:pPr>
            <a:r>
              <a:rPr lang="en-US" sz="1400">
                <a:ea typeface="+mn-ea"/>
                <a:cs typeface="+mn-cs"/>
              </a:rPr>
              <a:t>Auditability</a:t>
            </a:r>
            <a:endParaRPr lang="en-US" sz="1400" dirty="0">
              <a:ea typeface="+mn-ea"/>
              <a:cs typeface="+mn-cs"/>
            </a:endParaRPr>
          </a:p>
          <a:p>
            <a:pPr lvl="1"/>
            <a:r>
              <a:rPr lang="en-US" sz="1400" dirty="0"/>
              <a:t>Cloud watch , SNS , ELK , Graphana</a:t>
            </a:r>
          </a:p>
          <a:p>
            <a:pPr marL="285750" lvl="1" indent="-285750">
              <a:buFont typeface="Arial" charset="0"/>
              <a:buChar char="●"/>
            </a:pPr>
            <a:r>
              <a:rPr lang="en-US" sz="1400" dirty="0">
                <a:ea typeface="+mn-ea"/>
                <a:cs typeface="+mn-cs"/>
              </a:rPr>
              <a:t>Trigger </a:t>
            </a:r>
          </a:p>
          <a:p>
            <a:pPr marL="400050" lvl="1" indent="0">
              <a:buNone/>
            </a:pPr>
            <a:r>
              <a:rPr lang="en-US" sz="1400" dirty="0"/>
              <a:t>- Airflow(Hosted over ECS) Job or Lambda function is triggered to execute a training job</a:t>
            </a:r>
            <a:endParaRPr lang="en-US" sz="1600" dirty="0"/>
          </a:p>
          <a:p>
            <a:pPr marL="754063" lvl="2" indent="-285750">
              <a:buFont typeface="Arial" charset="0"/>
              <a:buChar char="●"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4" name="Right Brace 3"/>
          <p:cNvSpPr/>
          <p:nvPr/>
        </p:nvSpPr>
        <p:spPr bwMode="auto">
          <a:xfrm>
            <a:off x="7664196" y="1342136"/>
            <a:ext cx="411480" cy="1307592"/>
          </a:xfrm>
          <a:prstGeom prst="rightBrac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724898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D0C6A-1CB1-416A-942F-F27C1182A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905444" y="3021718"/>
            <a:ext cx="6048378" cy="237490"/>
          </a:xfrm>
        </p:spPr>
        <p:txBody>
          <a:bodyPr/>
          <a:lstStyle/>
          <a:p>
            <a:r>
              <a:rPr lang="en-US" sz="1800" dirty="0"/>
              <a:t>Threat Model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7B69898D-16A3-47E7-A058-072628F57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481919"/>
              </p:ext>
            </p:extLst>
          </p:nvPr>
        </p:nvGraphicFramePr>
        <p:xfrm>
          <a:off x="400050" y="0"/>
          <a:ext cx="11585321" cy="538333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34267">
                  <a:extLst>
                    <a:ext uri="{9D8B030D-6E8A-4147-A177-3AD203B41FA5}">
                      <a16:colId xmlns:a16="http://schemas.microsoft.com/office/drawing/2014/main" val="1144958216"/>
                    </a:ext>
                  </a:extLst>
                </a:gridCol>
                <a:gridCol w="1136770">
                  <a:extLst>
                    <a:ext uri="{9D8B030D-6E8A-4147-A177-3AD203B41FA5}">
                      <a16:colId xmlns:a16="http://schemas.microsoft.com/office/drawing/2014/main" val="618042126"/>
                    </a:ext>
                  </a:extLst>
                </a:gridCol>
                <a:gridCol w="1202329">
                  <a:extLst>
                    <a:ext uri="{9D8B030D-6E8A-4147-A177-3AD203B41FA5}">
                      <a16:colId xmlns:a16="http://schemas.microsoft.com/office/drawing/2014/main" val="2134489075"/>
                    </a:ext>
                  </a:extLst>
                </a:gridCol>
                <a:gridCol w="939320">
                  <a:extLst>
                    <a:ext uri="{9D8B030D-6E8A-4147-A177-3AD203B41FA5}">
                      <a16:colId xmlns:a16="http://schemas.microsoft.com/office/drawing/2014/main" val="3273357557"/>
                    </a:ext>
                  </a:extLst>
                </a:gridCol>
                <a:gridCol w="1972572">
                  <a:extLst>
                    <a:ext uri="{9D8B030D-6E8A-4147-A177-3AD203B41FA5}">
                      <a16:colId xmlns:a16="http://schemas.microsoft.com/office/drawing/2014/main" val="1826050712"/>
                    </a:ext>
                  </a:extLst>
                </a:gridCol>
                <a:gridCol w="1268082">
                  <a:extLst>
                    <a:ext uri="{9D8B030D-6E8A-4147-A177-3AD203B41FA5}">
                      <a16:colId xmlns:a16="http://schemas.microsoft.com/office/drawing/2014/main" val="1314799924"/>
                    </a:ext>
                  </a:extLst>
                </a:gridCol>
                <a:gridCol w="3731981">
                  <a:extLst>
                    <a:ext uri="{9D8B030D-6E8A-4147-A177-3AD203B41FA5}">
                      <a16:colId xmlns:a16="http://schemas.microsoft.com/office/drawing/2014/main" val="2192488556"/>
                    </a:ext>
                  </a:extLst>
                </a:gridCol>
              </a:tblGrid>
              <a:tr h="264690"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Threat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Severity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Current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Enablement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Comments/Remarks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281241"/>
                  </a:ext>
                </a:extLst>
              </a:tr>
              <a:tr h="1203433">
                <a:tc>
                  <a:txBody>
                    <a:bodyPr/>
                    <a:lstStyle/>
                    <a:p>
                      <a:r>
                        <a:rPr lang="en-US" sz="1050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GitLab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Code versioning , CI-CD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Code accessibility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Secured as its over https and SSO enabled and no internet access</a:t>
                      </a:r>
                    </a:p>
                    <a:p>
                      <a:endParaRPr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Deployed over open stack – CE team to confirm how its secured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i="0" dirty="0"/>
                        <a:t>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Need to check if this can be easily integrated with AWS or do we need to fall back to </a:t>
                      </a: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AWS code build and pipeline</a:t>
                      </a:r>
                    </a:p>
                    <a:p>
                      <a:endParaRPr lang="en-US" sz="1050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Currently the metadata store for the tool is SQL lite need to finalize a database store.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Need to also check if there are any firewall requests to be taken care while integrating with AWS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295711"/>
                  </a:ext>
                </a:extLst>
              </a:tr>
              <a:tr h="90678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kern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MLFlow</a:t>
                      </a:r>
                      <a:endParaRPr lang="en-US" sz="1050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kern="1200" dirty="0"/>
                        <a:t>Model Lifecycle management (Tracking, Packaging ,Repository)</a:t>
                      </a:r>
                      <a:endParaRPr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Sensitive user information w.r.t </a:t>
                      </a:r>
                    </a:p>
                    <a:p>
                      <a:r>
                        <a:rPr lang="en-US" sz="1050" dirty="0"/>
                        <a:t>Compliance, data(e.g. passwords)</a:t>
                      </a:r>
                    </a:p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AD Integration – Not Available</a:t>
                      </a:r>
                    </a:p>
                    <a:p>
                      <a:r>
                        <a:rPr lang="en-US" sz="1050" dirty="0"/>
                        <a:t>Cluster  - Not 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Need to establish </a:t>
                      </a:r>
                      <a:r>
                        <a:rPr lang="en-US" sz="1050" b="1" dirty="0"/>
                        <a:t>authentication</a:t>
                      </a:r>
                      <a:r>
                        <a:rPr lang="en-US" sz="1050" dirty="0"/>
                        <a:t> on our own , </a:t>
                      </a:r>
                      <a:r>
                        <a:rPr lang="en-US" sz="1050" b="1" dirty="0"/>
                        <a:t>Scale</a:t>
                      </a:r>
                      <a:r>
                        <a:rPr lang="en-US" sz="1050" dirty="0"/>
                        <a:t> with the help of ECS or other services</a:t>
                      </a:r>
                    </a:p>
                    <a:p>
                      <a:endParaRPr lang="en-US" sz="1050" dirty="0"/>
                    </a:p>
                    <a:p>
                      <a:r>
                        <a:rPr lang="en-US" sz="1050" dirty="0"/>
                        <a:t>Currently the metadata store for the tool is </a:t>
                      </a:r>
                      <a:r>
                        <a:rPr lang="en-US" sz="1050" b="1" dirty="0"/>
                        <a:t>SQL Lite</a:t>
                      </a:r>
                      <a:r>
                        <a:rPr lang="en-US" sz="1050" dirty="0"/>
                        <a:t> need to finalize a database store.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402651"/>
                  </a:ext>
                </a:extLst>
              </a:tr>
              <a:tr h="1062795">
                <a:tc>
                  <a:txBody>
                    <a:bodyPr/>
                    <a:lstStyle/>
                    <a:p>
                      <a:r>
                        <a:rPr lang="en-US" sz="1050" kern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Airflow</a:t>
                      </a:r>
                      <a:endParaRPr lang="en-US" sz="1050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kern="1200" dirty="0"/>
                        <a:t>DAG(ML and Data Pipeline)</a:t>
                      </a:r>
                      <a:endParaRPr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AD Integration – Not Available</a:t>
                      </a:r>
                    </a:p>
                    <a:p>
                      <a:r>
                        <a:rPr lang="en-US" sz="1050" dirty="0"/>
                        <a:t>Cluster  - Not Available</a:t>
                      </a:r>
                    </a:p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Need to establish authentication on our own , Scale with the help of </a:t>
                      </a: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AWS</a:t>
                      </a:r>
                      <a:r>
                        <a:rPr lang="en-US" sz="1050" dirty="0"/>
                        <a:t> </a:t>
                      </a: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ECS </a:t>
                      </a:r>
                      <a:r>
                        <a:rPr lang="en-US" sz="1050" dirty="0"/>
                        <a:t>or other services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Trade-off analysis done ,need to finalize if we are going to stick with Airflow or </a:t>
                      </a: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AWS Lambda</a:t>
                      </a:r>
                      <a:r>
                        <a:rPr lang="en-US" sz="1050" dirty="0"/>
                        <a:t>  and </a:t>
                      </a: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Step Functions </a:t>
                      </a:r>
                      <a:r>
                        <a:rPr lang="en-US" sz="1050" dirty="0"/>
                        <a:t>due to its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260332"/>
                  </a:ext>
                </a:extLst>
              </a:tr>
              <a:tr h="1166091">
                <a:tc>
                  <a:txBody>
                    <a:bodyPr/>
                    <a:lstStyle/>
                    <a:p>
                      <a:r>
                        <a:rPr lang="en-US" sz="105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Nexus + Artifact repositories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Repository for docker , python packages, YUM,</a:t>
                      </a:r>
                    </a:p>
                    <a:p>
                      <a:r>
                        <a:rPr lang="en-US" sz="1050" dirty="0"/>
                        <a:t>R-Package manager , Anaconda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Available</a:t>
                      </a:r>
                    </a:p>
                    <a:p>
                      <a:endParaRPr lang="en-US" sz="1050" b="1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Currently we can only fetch those which are configured</a:t>
                      </a:r>
                    </a:p>
                    <a:p>
                      <a:endParaRPr lang="en-US" sz="1050" dirty="0"/>
                    </a:p>
                    <a:p>
                      <a:r>
                        <a:rPr lang="en-US" sz="1050" dirty="0"/>
                        <a:t>Need to understand a mechanism how to create repos project specific or upload our own packages</a:t>
                      </a:r>
                    </a:p>
                    <a:p>
                      <a:endParaRPr lang="en-US" sz="1050" dirty="0"/>
                    </a:p>
                    <a:p>
                      <a:r>
                        <a:rPr lang="en-US" sz="1050" dirty="0"/>
                        <a:t>If there is a chance to whitelist packages from </a:t>
                      </a:r>
                      <a:r>
                        <a:rPr lang="en-US" sz="1050" b="1" dirty="0"/>
                        <a:t>GitHub</a:t>
                      </a:r>
                      <a:r>
                        <a:rPr lang="en-US" sz="1050" dirty="0"/>
                        <a:t> or </a:t>
                      </a:r>
                      <a:r>
                        <a:rPr lang="en-US" sz="1050" b="1" dirty="0"/>
                        <a:t>Bitbucket</a:t>
                      </a:r>
                      <a:r>
                        <a:rPr lang="en-US" sz="1050" dirty="0"/>
                        <a:t> source repos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737923"/>
                  </a:ext>
                </a:extLst>
              </a:tr>
              <a:tr h="242632">
                <a:tc>
                  <a:txBody>
                    <a:bodyPr/>
                    <a:lstStyle/>
                    <a:p>
                      <a:r>
                        <a:rPr lang="en-US" sz="105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Need to do a proof of evaluation to decide if ware going to use ELK or </a:t>
                      </a:r>
                      <a:r>
                        <a:rPr lang="en-US" sz="105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AWS</a:t>
                      </a:r>
                      <a:r>
                        <a:rPr lang="en-US" sz="1050" dirty="0"/>
                        <a:t> components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568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167560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D0C6A-1CB1-416A-942F-F27C1182A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905444" y="3021718"/>
            <a:ext cx="6048378" cy="237490"/>
          </a:xfrm>
        </p:spPr>
        <p:txBody>
          <a:bodyPr/>
          <a:lstStyle/>
          <a:p>
            <a:r>
              <a:rPr lang="en-US" sz="1800" dirty="0"/>
              <a:t>Threat Model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7B69898D-16A3-47E7-A058-072628F57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126909"/>
              </p:ext>
            </p:extLst>
          </p:nvPr>
        </p:nvGraphicFramePr>
        <p:xfrm>
          <a:off x="237491" y="2"/>
          <a:ext cx="11954509" cy="53721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16536">
                  <a:extLst>
                    <a:ext uri="{9D8B030D-6E8A-4147-A177-3AD203B41FA5}">
                      <a16:colId xmlns:a16="http://schemas.microsoft.com/office/drawing/2014/main" val="1144958216"/>
                    </a:ext>
                  </a:extLst>
                </a:gridCol>
                <a:gridCol w="1756890">
                  <a:extLst>
                    <a:ext uri="{9D8B030D-6E8A-4147-A177-3AD203B41FA5}">
                      <a16:colId xmlns:a16="http://schemas.microsoft.com/office/drawing/2014/main" val="618042126"/>
                    </a:ext>
                  </a:extLst>
                </a:gridCol>
                <a:gridCol w="2075291">
                  <a:extLst>
                    <a:ext uri="{9D8B030D-6E8A-4147-A177-3AD203B41FA5}">
                      <a16:colId xmlns:a16="http://schemas.microsoft.com/office/drawing/2014/main" val="2134489075"/>
                    </a:ext>
                  </a:extLst>
                </a:gridCol>
                <a:gridCol w="1019218">
                  <a:extLst>
                    <a:ext uri="{9D8B030D-6E8A-4147-A177-3AD203B41FA5}">
                      <a16:colId xmlns:a16="http://schemas.microsoft.com/office/drawing/2014/main" val="3273357557"/>
                    </a:ext>
                  </a:extLst>
                </a:gridCol>
                <a:gridCol w="2144152">
                  <a:extLst>
                    <a:ext uri="{9D8B030D-6E8A-4147-A177-3AD203B41FA5}">
                      <a16:colId xmlns:a16="http://schemas.microsoft.com/office/drawing/2014/main" val="1826050712"/>
                    </a:ext>
                  </a:extLst>
                </a:gridCol>
                <a:gridCol w="1090618">
                  <a:extLst>
                    <a:ext uri="{9D8B030D-6E8A-4147-A177-3AD203B41FA5}">
                      <a16:colId xmlns:a16="http://schemas.microsoft.com/office/drawing/2014/main" val="1314799924"/>
                    </a:ext>
                  </a:extLst>
                </a:gridCol>
                <a:gridCol w="2751804">
                  <a:extLst>
                    <a:ext uri="{9D8B030D-6E8A-4147-A177-3AD203B41FA5}">
                      <a16:colId xmlns:a16="http://schemas.microsoft.com/office/drawing/2014/main" val="2192488556"/>
                    </a:ext>
                  </a:extLst>
                </a:gridCol>
              </a:tblGrid>
              <a:tr h="252823"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Threat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Severity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Mitigation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Enablement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Comments/Remarks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281241"/>
                  </a:ext>
                </a:extLst>
              </a:tr>
              <a:tr h="1116636">
                <a:tc>
                  <a:txBody>
                    <a:bodyPr/>
                    <a:lstStyle/>
                    <a:p>
                      <a:r>
                        <a:rPr lang="en-US" sz="105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SageMaker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Model development, training</a:t>
                      </a:r>
                    </a:p>
                    <a:p>
                      <a:r>
                        <a:rPr lang="en-US" sz="1050" dirty="0"/>
                        <a:t>and serving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IAM Assume Roles + MFA</a:t>
                      </a:r>
                    </a:p>
                    <a:p>
                      <a:endParaRPr lang="en-US" sz="1050" dirty="0"/>
                    </a:p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Partially 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Currently there is no model development env, It’s a JupyterHub on </a:t>
                      </a:r>
                      <a:r>
                        <a:rPr lang="en-US" sz="105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EC2 (</a:t>
                      </a:r>
                      <a:r>
                        <a:rPr lang="en-US" sz="105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</a:t>
                      </a:r>
                      <a:r>
                        <a:rPr lang="en-US" sz="105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VPC </a:t>
                      </a:r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etc. to adapt </a:t>
                      </a:r>
                      <a:r>
                        <a:rPr lang="en-US" sz="105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SageMaker </a:t>
                      </a:r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Notebook</a:t>
                      </a:r>
                      <a:r>
                        <a:rPr lang="en-US" sz="105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</a:p>
                    <a:p>
                      <a:endParaRPr lang="en-US" sz="105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 need to finalize if we are going to use any tool like OKTA, currently we use Google Authenticator</a:t>
                      </a:r>
                      <a:endParaRPr lang="en-US" sz="105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480079"/>
                  </a:ext>
                </a:extLst>
              </a:tr>
              <a:tr h="8216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Repository for the prebuilt, custom docker Images used as part of model  training, serving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Data transmitted between containers during distributed computing</a:t>
                      </a:r>
                    </a:p>
                    <a:p>
                      <a:endParaRPr lang="en-US" sz="1050" dirty="0"/>
                    </a:p>
                    <a:p>
                      <a:r>
                        <a:rPr lang="en-US" sz="1050" dirty="0"/>
                        <a:t>Container 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IAM Assume Role  + MFA</a:t>
                      </a:r>
                    </a:p>
                    <a:p>
                      <a:r>
                        <a:rPr lang="en-US" sz="1050" dirty="0"/>
                        <a:t>TLS(https end points are exposed )</a:t>
                      </a:r>
                    </a:p>
                    <a:p>
                      <a:r>
                        <a:rPr lang="en-US" sz="1050" dirty="0"/>
                        <a:t>Containers are encrypted by ECR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we can establish certificated if needed.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548821"/>
                  </a:ext>
                </a:extLst>
              </a:tr>
              <a:tr h="12641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Scale the components which are not provided by AWS like MLFlow and Airflow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Container attack</a:t>
                      </a:r>
                    </a:p>
                    <a:p>
                      <a:endParaRPr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Communication between Containers</a:t>
                      </a:r>
                    </a:p>
                    <a:p>
                      <a:endParaRPr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Data transmitted between containers during distributed computing</a:t>
                      </a:r>
                      <a:endParaRPr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080730"/>
                  </a:ext>
                </a:extLst>
              </a:tr>
              <a:tr h="674196">
                <a:tc>
                  <a:txBody>
                    <a:bodyPr/>
                    <a:lstStyle/>
                    <a:p>
                      <a:r>
                        <a:rPr lang="en-US" sz="105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Access end points to return predications </a:t>
                      </a:r>
                    </a:p>
                    <a:p>
                      <a:r>
                        <a:rPr lang="en-US" sz="1050" dirty="0"/>
                        <a:t>Trigger pipelines (Code or ML)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Event injection </a:t>
                      </a:r>
                    </a:p>
                    <a:p>
                      <a:r>
                        <a:rPr lang="en-US" sz="1050" dirty="0"/>
                        <a:t>Serverless attacks(API calls , parameter configuration, Cloud storage access 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676723"/>
                  </a:ext>
                </a:extLst>
              </a:tr>
              <a:tr h="821676">
                <a:tc>
                  <a:txBody>
                    <a:bodyPr/>
                    <a:lstStyle/>
                    <a:p>
                      <a:r>
                        <a:rPr lang="en-US" sz="105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Security Groups and </a:t>
                      </a:r>
                      <a:r>
                        <a:rPr lang="en-US" sz="105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</a:t>
                      </a:r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VPC</a:t>
                      </a:r>
                    </a:p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Currently we have 3 machines used for JupyterHub, Airflow , MLFlow, RStudio</a:t>
                      </a:r>
                    </a:p>
                    <a:p>
                      <a:endParaRPr lang="en-US" sz="105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We can also restrict I/P addresses if we want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660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3225982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Landscape_Template">
  <a:themeElements>
    <a:clrScheme name="Syngenta 2007">
      <a:dk1>
        <a:srgbClr val="626469"/>
      </a:dk1>
      <a:lt1>
        <a:srgbClr val="FFFFFF"/>
      </a:lt1>
      <a:dk2>
        <a:srgbClr val="5F7800"/>
      </a:dk2>
      <a:lt2>
        <a:srgbClr val="FFB400"/>
      </a:lt2>
      <a:accent1>
        <a:srgbClr val="00A0BE"/>
      </a:accent1>
      <a:accent2>
        <a:srgbClr val="AAB400"/>
      </a:accent2>
      <a:accent3>
        <a:srgbClr val="EB8200"/>
      </a:accent3>
      <a:accent4>
        <a:srgbClr val="82C8DC"/>
      </a:accent4>
      <a:accent5>
        <a:srgbClr val="FFB400"/>
      </a:accent5>
      <a:accent6>
        <a:srgbClr val="5F7800"/>
      </a:accent6>
      <a:hlink>
        <a:srgbClr val="EB8200"/>
      </a:hlink>
      <a:folHlink>
        <a:srgbClr val="82C8DC"/>
      </a:folHlink>
    </a:clrScheme>
    <a:fontScheme name="Printout Syngenta 200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6350" cap="flat" cmpd="sng" algn="ctr">
          <a:solidFill>
            <a:schemeClr val="folHlink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6350" cap="flat" cmpd="sng" algn="ctr">
          <a:solidFill>
            <a:schemeClr val="folHlink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normAutofit/>
      </a:bodyPr>
      <a:lstStyle>
        <a:defPPr>
          <a:spcBef>
            <a:spcPts val="0"/>
          </a:spcBef>
          <a:spcAft>
            <a:spcPts val="600"/>
          </a:spcAft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yngenta 2007">
    <a:dk1>
      <a:srgbClr val="626469"/>
    </a:dk1>
    <a:lt1>
      <a:srgbClr val="FFFFFF"/>
    </a:lt1>
    <a:dk2>
      <a:srgbClr val="5F7800"/>
    </a:dk2>
    <a:lt2>
      <a:srgbClr val="FFB400"/>
    </a:lt2>
    <a:accent1>
      <a:srgbClr val="00A0BE"/>
    </a:accent1>
    <a:accent2>
      <a:srgbClr val="AAB400"/>
    </a:accent2>
    <a:accent3>
      <a:srgbClr val="EB8200"/>
    </a:accent3>
    <a:accent4>
      <a:srgbClr val="82C8DC"/>
    </a:accent4>
    <a:accent5>
      <a:srgbClr val="FFB400"/>
    </a:accent5>
    <a:accent6>
      <a:srgbClr val="5F7800"/>
    </a:accent6>
    <a:hlink>
      <a:srgbClr val="EB8200"/>
    </a:hlink>
    <a:folHlink>
      <a:srgbClr val="82C8D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7A8F765AF78347BDAB240A3949BBF9" ma:contentTypeVersion="13" ma:contentTypeDescription="Create a new document." ma:contentTypeScope="" ma:versionID="798fd1e43b4c3929bedbae4c11b726bb">
  <xsd:schema xmlns:xsd="http://www.w3.org/2001/XMLSchema" xmlns:xs="http://www.w3.org/2001/XMLSchema" xmlns:p="http://schemas.microsoft.com/office/2006/metadata/properties" xmlns:ns2="9eff8198-93c3-42cf-87a8-9fb333ca1ffe" xmlns:ns3="57eb16b6-4d2a-4a09-a319-40a4e4b6e8f3" targetNamespace="http://schemas.microsoft.com/office/2006/metadata/properties" ma:root="true" ma:fieldsID="9b61a36b39064cd60c02319668043326" ns2:_="" ns3:_="">
    <xsd:import namespace="9eff8198-93c3-42cf-87a8-9fb333ca1ffe"/>
    <xsd:import namespace="57eb16b6-4d2a-4a09-a319-40a4e4b6e8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eting_x0020_data" minOccurs="0"/>
                <xsd:element ref="ns2:Responsible" minOccurs="0"/>
                <xsd:element ref="ns2:MediaServiceDateTaken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ff8198-93c3-42cf-87a8-9fb333ca1f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eting_x0020_data" ma:index="12" nillable="true" ma:displayName="Meeting data" ma:format="DateOnly" ma:internalName="Meeting_x0020_data">
      <xsd:simpleType>
        <xsd:restriction base="dms:DateTime"/>
      </xsd:simpleType>
    </xsd:element>
    <xsd:element name="Responsible" ma:index="13" nillable="true" ma:displayName="Responsible" ma:list="UserInfo" ma:SharePointGroup="0" ma:internalName="Responsibl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eb16b6-4d2a-4a09-a319-40a4e4b6e8f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eting_x0020_data xmlns="9eff8198-93c3-42cf-87a8-9fb333ca1ffe" xsi:nil="true"/>
    <Responsible xmlns="9eff8198-93c3-42cf-87a8-9fb333ca1ffe">
      <UserInfo>
        <DisplayName/>
        <AccountId xsi:nil="true"/>
        <AccountType/>
      </UserInfo>
    </Responsible>
  </documentManagement>
</p:properties>
</file>

<file path=customXml/itemProps1.xml><?xml version="1.0" encoding="utf-8"?>
<ds:datastoreItem xmlns:ds="http://schemas.openxmlformats.org/officeDocument/2006/customXml" ds:itemID="{26BB3584-7FDC-4298-A64D-2DB62F6900BF}"/>
</file>

<file path=customXml/itemProps2.xml><?xml version="1.0" encoding="utf-8"?>
<ds:datastoreItem xmlns:ds="http://schemas.openxmlformats.org/officeDocument/2006/customXml" ds:itemID="{276A1FBF-E473-44CD-8512-46AB98CCA216}"/>
</file>

<file path=customXml/itemProps3.xml><?xml version="1.0" encoding="utf-8"?>
<ds:datastoreItem xmlns:ds="http://schemas.openxmlformats.org/officeDocument/2006/customXml" ds:itemID="{6615BFC4-AB5B-49C1-A915-6B8F913072F2}"/>
</file>

<file path=docProps/app.xml><?xml version="1.0" encoding="utf-8"?>
<Properties xmlns="http://schemas.openxmlformats.org/officeDocument/2006/extended-properties" xmlns:vt="http://schemas.openxmlformats.org/officeDocument/2006/docPropsVTypes">
  <TotalTime>1700</TotalTime>
  <Words>789</Words>
  <Application>Microsoft Office PowerPoint</Application>
  <PresentationFormat>Widescreen</PresentationFormat>
  <Paragraphs>198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Netflix Sans</vt:lpstr>
      <vt:lpstr>Landscape_Template</vt:lpstr>
      <vt:lpstr>Data Science Platform - Regulation and Securing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Infra As Code  Lifecycle - Faster, Repeatable , Stable , Secure , Visible ,Versionable and Auditable</vt:lpstr>
      <vt:lpstr>Threat Model</vt:lpstr>
      <vt:lpstr>Threat Model</vt:lpstr>
      <vt:lpstr>Threat Model</vt:lpstr>
      <vt:lpstr>Threat Model</vt:lpstr>
      <vt:lpstr>Threat Model</vt:lpstr>
      <vt:lpstr>PowerPoint Presentation</vt:lpstr>
      <vt:lpstr>PowerPoint Presentation</vt:lpstr>
    </vt:vector>
  </TitlesOfParts>
  <Company>Syngenta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Sandbox/Platform – R  </dc:title>
  <dc:creator>Balijepalli Preetam INPU</dc:creator>
  <cp:lastModifiedBy>Balijepalli Preetam INPU</cp:lastModifiedBy>
  <cp:revision>645</cp:revision>
  <dcterms:created xsi:type="dcterms:W3CDTF">2020-03-04T06:12:21Z</dcterms:created>
  <dcterms:modified xsi:type="dcterms:W3CDTF">2020-04-09T15:10:02Z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0x0101005A7A8F765AF78347BDAB240A3949BBF9</vt:lpwstr>
  </property>
</Properties>
</file>