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3"/>
    <p:restoredTop sz="60451"/>
  </p:normalViewPr>
  <p:slideViewPr>
    <p:cSldViewPr snapToGrid="0" snapToObjects="1">
      <p:cViewPr varScale="1">
        <p:scale>
          <a:sx n="82" d="100"/>
          <a:sy n="82" d="100"/>
        </p:scale>
        <p:origin x="2280" y="16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AF6D7-347B-354E-AAAC-9316956B3C39}" type="datetimeFigureOut">
              <a:rPr lang="en-US" smtClean="0"/>
              <a:t>5/19/19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618ED-26F8-A948-9236-5AECC1A6E9E3}" type="slidenum">
              <a:rPr lang="en-US" smtClean="0"/>
              <a:t>‹#›</a:t>
            </a:fld>
            <a:endParaRPr lang="en-US"/>
          </a:p>
        </p:txBody>
      </p:sp>
    </p:spTree>
    <p:extLst>
      <p:ext uri="{BB962C8B-B14F-4D97-AF65-F5344CB8AC3E}">
        <p14:creationId xmlns:p14="http://schemas.microsoft.com/office/powerpoint/2010/main" val="3851398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dirty="0">
                <a:solidFill>
                  <a:schemeClr val="tx1"/>
                </a:solidFill>
                <a:effectLst/>
                <a:latin typeface="+mn-lt"/>
                <a:ea typeface="+mn-ea"/>
                <a:cs typeface="+mn-cs"/>
              </a:rPr>
              <a:t>Volatility is one of the main character of stock market that people love and hate. Intuitively, the fluctuation of a stock can be decompose into the general trend of its class and its individual factor.</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For example, the stock price of an oil company maybe influenced by the inter-national oil price and its own management </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We refer the first one as the background  and second one as noise.</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IN this report, we will try to capture the main trend of different stock classes.</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This is based on the assumption that stocks from the same class will have similar trend while stocks from different classes will have different trend</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For better evaluation, we will convert our problem into a classification task. That is, we will try to recognise the underlying class of given stocks.</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The better we characterise the stocks trend, the higher classification accuracy we will achieve</a:t>
            </a:r>
          </a:p>
          <a:p>
            <a:endParaRPr lang="en-US" dirty="0"/>
          </a:p>
        </p:txBody>
      </p:sp>
      <p:sp>
        <p:nvSpPr>
          <p:cNvPr id="4" name="Slide Number Placeholder 3"/>
          <p:cNvSpPr>
            <a:spLocks noGrp="1"/>
          </p:cNvSpPr>
          <p:nvPr>
            <p:ph type="sldNum" sz="quarter" idx="10"/>
          </p:nvPr>
        </p:nvSpPr>
        <p:spPr/>
        <p:txBody>
          <a:bodyPr/>
          <a:lstStyle/>
          <a:p>
            <a:fld id="{719618ED-26F8-A948-9236-5AECC1A6E9E3}" type="slidenum">
              <a:rPr lang="en-US" smtClean="0"/>
              <a:t>2</a:t>
            </a:fld>
            <a:endParaRPr lang="en-US"/>
          </a:p>
        </p:txBody>
      </p:sp>
    </p:spTree>
    <p:extLst>
      <p:ext uri="{BB962C8B-B14F-4D97-AF65-F5344CB8AC3E}">
        <p14:creationId xmlns:p14="http://schemas.microsoft.com/office/powerpoint/2010/main" val="365432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dirty="0">
                <a:solidFill>
                  <a:schemeClr val="tx1"/>
                </a:solidFill>
                <a:effectLst/>
                <a:latin typeface="+mn-lt"/>
                <a:ea typeface="+mn-ea"/>
                <a:cs typeface="+mn-cs"/>
              </a:rPr>
              <a:t>Here we will use SNP500 as our dataset</a:t>
            </a:r>
          </a:p>
          <a:p>
            <a:r>
              <a:rPr lang="en-HK" sz="1200" kern="1200" dirty="0">
                <a:solidFill>
                  <a:schemeClr val="tx1"/>
                </a:solidFill>
                <a:effectLst/>
                <a:latin typeface="+mn-lt"/>
                <a:ea typeface="+mn-ea"/>
                <a:cs typeface="+mn-cs"/>
              </a:rPr>
              <a:t>It consists of a matrix with closed price of 452 stocks in workdays for 4 years</a:t>
            </a:r>
          </a:p>
          <a:p>
            <a:r>
              <a:rPr lang="en-HK" sz="1200" kern="1200" dirty="0">
                <a:solidFill>
                  <a:schemeClr val="tx1"/>
                </a:solidFill>
                <a:effectLst/>
                <a:latin typeface="+mn-lt"/>
                <a:ea typeface="+mn-ea"/>
                <a:cs typeface="+mn-cs"/>
              </a:rPr>
              <a:t>And stocks are categorised into 10 classes. And there distribution are shown on the right figure,</a:t>
            </a:r>
          </a:p>
          <a:p>
            <a:r>
              <a:rPr lang="en-HK" sz="1200" kern="1200" dirty="0">
                <a:solidFill>
                  <a:schemeClr val="tx1"/>
                </a:solidFill>
                <a:effectLst/>
                <a:latin typeface="+mn-lt"/>
                <a:ea typeface="+mn-ea"/>
                <a:cs typeface="+mn-cs"/>
              </a:rPr>
              <a:t>Instead of directly using the price, we will use the return defined as the increase or decrease ratio, as our input data.</a:t>
            </a:r>
          </a:p>
          <a:p>
            <a:endParaRPr lang="en-US" dirty="0"/>
          </a:p>
        </p:txBody>
      </p:sp>
      <p:sp>
        <p:nvSpPr>
          <p:cNvPr id="4" name="Slide Number Placeholder 3"/>
          <p:cNvSpPr>
            <a:spLocks noGrp="1"/>
          </p:cNvSpPr>
          <p:nvPr>
            <p:ph type="sldNum" sz="quarter" idx="10"/>
          </p:nvPr>
        </p:nvSpPr>
        <p:spPr/>
        <p:txBody>
          <a:bodyPr/>
          <a:lstStyle/>
          <a:p>
            <a:fld id="{719618ED-26F8-A948-9236-5AECC1A6E9E3}" type="slidenum">
              <a:rPr lang="en-US" smtClean="0"/>
              <a:t>3</a:t>
            </a:fld>
            <a:endParaRPr lang="en-US"/>
          </a:p>
        </p:txBody>
      </p:sp>
    </p:spTree>
    <p:extLst>
      <p:ext uri="{BB962C8B-B14F-4D97-AF65-F5344CB8AC3E}">
        <p14:creationId xmlns:p14="http://schemas.microsoft.com/office/powerpoint/2010/main" val="100449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dirty="0">
                <a:solidFill>
                  <a:schemeClr val="tx1"/>
                </a:solidFill>
                <a:effectLst/>
                <a:latin typeface="+mn-lt"/>
                <a:ea typeface="+mn-ea"/>
                <a:cs typeface="+mn-cs"/>
              </a:rPr>
              <a:t>Here we show the return of the 10 stocks of 4 classes,</a:t>
            </a:r>
          </a:p>
          <a:p>
            <a:r>
              <a:rPr lang="en-HK" sz="1200" kern="1200" dirty="0">
                <a:solidFill>
                  <a:schemeClr val="tx1"/>
                </a:solidFill>
                <a:effectLst/>
                <a:latin typeface="+mn-lt"/>
                <a:ea typeface="+mn-ea"/>
                <a:cs typeface="+mn-cs"/>
              </a:rPr>
              <a:t>For example, comparing to the others, stocks of information technology are more volatile, and consumer discretionary comes the second. </a:t>
            </a:r>
          </a:p>
          <a:p>
            <a:r>
              <a:rPr lang="en-HK" sz="1200" kern="1200" dirty="0">
                <a:solidFill>
                  <a:schemeClr val="tx1"/>
                </a:solidFill>
                <a:effectLst/>
                <a:latin typeface="+mn-lt"/>
                <a:ea typeface="+mn-ea"/>
                <a:cs typeface="+mn-cs"/>
              </a:rPr>
              <a:t>As for energy, it suffer more from significant drop.</a:t>
            </a:r>
          </a:p>
          <a:p>
            <a:r>
              <a:rPr lang="en-HK" sz="1200" kern="1200" dirty="0">
                <a:solidFill>
                  <a:schemeClr val="tx1"/>
                </a:solidFill>
                <a:effectLst/>
                <a:latin typeface="+mn-lt"/>
                <a:ea typeface="+mn-ea"/>
                <a:cs typeface="+mn-cs"/>
              </a:rPr>
              <a:t>And financial stocks have a similar pattern after the 1000th day.</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This give us a hint about our basic assumption that different classes of stocks have different trends.</a:t>
            </a:r>
          </a:p>
          <a:p>
            <a:endParaRPr lang="en-US" dirty="0"/>
          </a:p>
        </p:txBody>
      </p:sp>
      <p:sp>
        <p:nvSpPr>
          <p:cNvPr id="4" name="Slide Number Placeholder 3"/>
          <p:cNvSpPr>
            <a:spLocks noGrp="1"/>
          </p:cNvSpPr>
          <p:nvPr>
            <p:ph type="sldNum" sz="quarter" idx="10"/>
          </p:nvPr>
        </p:nvSpPr>
        <p:spPr/>
        <p:txBody>
          <a:bodyPr/>
          <a:lstStyle/>
          <a:p>
            <a:fld id="{719618ED-26F8-A948-9236-5AECC1A6E9E3}" type="slidenum">
              <a:rPr lang="en-US" smtClean="0"/>
              <a:t>4</a:t>
            </a:fld>
            <a:endParaRPr lang="en-US"/>
          </a:p>
        </p:txBody>
      </p:sp>
    </p:spTree>
    <p:extLst>
      <p:ext uri="{BB962C8B-B14F-4D97-AF65-F5344CB8AC3E}">
        <p14:creationId xmlns:p14="http://schemas.microsoft.com/office/powerpoint/2010/main" val="4285447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dirty="0">
                <a:solidFill>
                  <a:schemeClr val="tx1"/>
                </a:solidFill>
                <a:effectLst/>
                <a:latin typeface="+mn-lt"/>
                <a:ea typeface="+mn-ea"/>
                <a:cs typeface="+mn-cs"/>
              </a:rPr>
              <a:t>Here we introduce our methodology.</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Principle component analysis is one of the most widely use dimension reduction method in the world.</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It tries to reduce dimensionality while capture as much as possible variance.</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In our case, if these variances in stock price mainly come from the the main trends of each class, then PCA should be able to capture it</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err="1">
                <a:solidFill>
                  <a:schemeClr val="tx1"/>
                </a:solidFill>
                <a:effectLst/>
                <a:latin typeface="+mn-lt"/>
                <a:ea typeface="+mn-ea"/>
                <a:cs typeface="+mn-cs"/>
              </a:rPr>
              <a:t>RobustPCA</a:t>
            </a:r>
            <a:r>
              <a:rPr lang="en-HK" sz="1200" kern="1200" dirty="0">
                <a:solidFill>
                  <a:schemeClr val="tx1"/>
                </a:solidFill>
                <a:effectLst/>
                <a:latin typeface="+mn-lt"/>
                <a:ea typeface="+mn-ea"/>
                <a:cs typeface="+mn-cs"/>
              </a:rPr>
              <a:t> tries to recover a low-rank component and sparse component from their superposition by solving a convex program called principle component pursuit</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if our basic assumption holds, then main trends could be captured by the low rank component L_0</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with these features in hands, we will use logistics regression to capture the underlying classes and use the result to evaluate the above two models </a:t>
            </a:r>
          </a:p>
          <a:p>
            <a:endParaRPr lang="en-US" dirty="0"/>
          </a:p>
        </p:txBody>
      </p:sp>
      <p:sp>
        <p:nvSpPr>
          <p:cNvPr id="4" name="Slide Number Placeholder 3"/>
          <p:cNvSpPr>
            <a:spLocks noGrp="1"/>
          </p:cNvSpPr>
          <p:nvPr>
            <p:ph type="sldNum" sz="quarter" idx="10"/>
          </p:nvPr>
        </p:nvSpPr>
        <p:spPr/>
        <p:txBody>
          <a:bodyPr/>
          <a:lstStyle/>
          <a:p>
            <a:fld id="{719618ED-26F8-A948-9236-5AECC1A6E9E3}" type="slidenum">
              <a:rPr lang="en-US" smtClean="0"/>
              <a:t>5</a:t>
            </a:fld>
            <a:endParaRPr lang="en-US"/>
          </a:p>
        </p:txBody>
      </p:sp>
    </p:spTree>
    <p:extLst>
      <p:ext uri="{BB962C8B-B14F-4D97-AF65-F5344CB8AC3E}">
        <p14:creationId xmlns:p14="http://schemas.microsoft.com/office/powerpoint/2010/main" val="2845048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dirty="0">
                <a:solidFill>
                  <a:schemeClr val="tx1"/>
                </a:solidFill>
                <a:effectLst/>
                <a:latin typeface="+mn-lt"/>
                <a:ea typeface="+mn-ea"/>
                <a:cs typeface="+mn-cs"/>
              </a:rPr>
              <a:t>The classification result is shown in Table 1, where we find that PCA performs even worse than raw input. We attribute this underperformance to the phase transition of PCA. That is, since PCA tries to capture variance as much as possible, they may fails when the noise play a non-negligible role.  And we refer this phenomenon as phase transition of PCA.</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However, </a:t>
            </a:r>
            <a:r>
              <a:rPr lang="en-HK" sz="1200" kern="1200" dirty="0" err="1">
                <a:solidFill>
                  <a:schemeClr val="tx1"/>
                </a:solidFill>
                <a:effectLst/>
                <a:latin typeface="+mn-lt"/>
                <a:ea typeface="+mn-ea"/>
                <a:cs typeface="+mn-cs"/>
              </a:rPr>
              <a:t>RobustPCA</a:t>
            </a:r>
            <a:r>
              <a:rPr lang="en-HK" sz="1200" kern="1200" dirty="0">
                <a:solidFill>
                  <a:schemeClr val="tx1"/>
                </a:solidFill>
                <a:effectLst/>
                <a:latin typeface="+mn-lt"/>
                <a:ea typeface="+mn-ea"/>
                <a:cs typeface="+mn-cs"/>
              </a:rPr>
              <a:t> achieve the best result by successfully capturing the low rank information of class trends. We will visual it in the next slice.</a:t>
            </a:r>
          </a:p>
          <a:p>
            <a:endParaRPr lang="en-US" dirty="0"/>
          </a:p>
        </p:txBody>
      </p:sp>
      <p:sp>
        <p:nvSpPr>
          <p:cNvPr id="4" name="Slide Number Placeholder 3"/>
          <p:cNvSpPr>
            <a:spLocks noGrp="1"/>
          </p:cNvSpPr>
          <p:nvPr>
            <p:ph type="sldNum" sz="quarter" idx="10"/>
          </p:nvPr>
        </p:nvSpPr>
        <p:spPr/>
        <p:txBody>
          <a:bodyPr/>
          <a:lstStyle/>
          <a:p>
            <a:fld id="{719618ED-26F8-A948-9236-5AECC1A6E9E3}" type="slidenum">
              <a:rPr lang="en-US" smtClean="0"/>
              <a:t>6</a:t>
            </a:fld>
            <a:endParaRPr lang="en-US"/>
          </a:p>
        </p:txBody>
      </p:sp>
    </p:spTree>
    <p:extLst>
      <p:ext uri="{BB962C8B-B14F-4D97-AF65-F5344CB8AC3E}">
        <p14:creationId xmlns:p14="http://schemas.microsoft.com/office/powerpoint/2010/main" val="162009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dirty="0">
                <a:solidFill>
                  <a:schemeClr val="tx1"/>
                </a:solidFill>
                <a:effectLst/>
                <a:latin typeface="+mn-lt"/>
                <a:ea typeface="+mn-ea"/>
                <a:cs typeface="+mn-cs"/>
              </a:rPr>
              <a:t>Here we use </a:t>
            </a:r>
            <a:r>
              <a:rPr lang="en-HK" sz="1200" kern="1200" dirty="0" err="1">
                <a:solidFill>
                  <a:schemeClr val="tx1"/>
                </a:solidFill>
                <a:effectLst/>
                <a:latin typeface="+mn-lt"/>
                <a:ea typeface="+mn-ea"/>
                <a:cs typeface="+mn-cs"/>
              </a:rPr>
              <a:t>robustPCA</a:t>
            </a:r>
            <a:r>
              <a:rPr lang="en-HK" sz="1200" kern="1200" dirty="0">
                <a:solidFill>
                  <a:schemeClr val="tx1"/>
                </a:solidFill>
                <a:effectLst/>
                <a:latin typeface="+mn-lt"/>
                <a:ea typeface="+mn-ea"/>
                <a:cs typeface="+mn-cs"/>
              </a:rPr>
              <a:t> decompose 10 stocks of in Information technology into low rank component at upper  right the sparse component at the bottom right </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In the low rank component, we can find some similar pattern shared by the 10 stocks, which we enclosed by black boxes. This patterns are difficult to notice in the original data since they are masked by the noise. </a:t>
            </a:r>
          </a:p>
          <a:p>
            <a:endParaRPr lang="en-US" dirty="0"/>
          </a:p>
        </p:txBody>
      </p:sp>
      <p:sp>
        <p:nvSpPr>
          <p:cNvPr id="4" name="Slide Number Placeholder 3"/>
          <p:cNvSpPr>
            <a:spLocks noGrp="1"/>
          </p:cNvSpPr>
          <p:nvPr>
            <p:ph type="sldNum" sz="quarter" idx="10"/>
          </p:nvPr>
        </p:nvSpPr>
        <p:spPr/>
        <p:txBody>
          <a:bodyPr/>
          <a:lstStyle/>
          <a:p>
            <a:fld id="{719618ED-26F8-A948-9236-5AECC1A6E9E3}" type="slidenum">
              <a:rPr lang="en-US" smtClean="0"/>
              <a:t>7</a:t>
            </a:fld>
            <a:endParaRPr lang="en-US"/>
          </a:p>
        </p:txBody>
      </p:sp>
    </p:spTree>
    <p:extLst>
      <p:ext uri="{BB962C8B-B14F-4D97-AF65-F5344CB8AC3E}">
        <p14:creationId xmlns:p14="http://schemas.microsoft.com/office/powerpoint/2010/main" val="229257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dirty="0">
                <a:solidFill>
                  <a:schemeClr val="tx1"/>
                </a:solidFill>
                <a:effectLst/>
                <a:latin typeface="+mn-lt"/>
                <a:ea typeface="+mn-ea"/>
                <a:cs typeface="+mn-cs"/>
              </a:rPr>
              <a:t>There are two interesting we would like to mention here. </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For one thing, we find that the selection of lambda in robust PCA matters a lot. If we follow the suggestion in the paper and use the long edge of the matrix to estimate lambda, we  will have a low rank L and relatively dense S.</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However, if we use the short edge to estimate lambda, our L will have large rank but we got a more sparse S.</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This demonstrate the rank-and-sparsity trade off in robust PCA.</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In our case, we prefer the our L to have low rank since this align more with our basic assumption that stocks are have a few main trends.</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Another founding is that a large proportion (47.4%) of classification error relates to industrial stocks. We attribute this phenomenon to the fact that industries are highly correlated to other fields like materials, IT and consumer goods. In this case, industrial stocks have weaker identity and are easily influenced by other stocks, resulting a higher classification error. </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19618ED-26F8-A948-9236-5AECC1A6E9E3}" type="slidenum">
              <a:rPr lang="en-US" smtClean="0"/>
              <a:t>8</a:t>
            </a:fld>
            <a:endParaRPr lang="en-US"/>
          </a:p>
        </p:txBody>
      </p:sp>
    </p:spTree>
    <p:extLst>
      <p:ext uri="{BB962C8B-B14F-4D97-AF65-F5344CB8AC3E}">
        <p14:creationId xmlns:p14="http://schemas.microsoft.com/office/powerpoint/2010/main" val="198391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kern="1200" dirty="0">
                <a:solidFill>
                  <a:schemeClr val="tx1"/>
                </a:solidFill>
                <a:effectLst/>
                <a:latin typeface="+mn-lt"/>
                <a:ea typeface="+mn-ea"/>
                <a:cs typeface="+mn-cs"/>
              </a:rPr>
              <a:t>Finally, we will conclude our project into 3 main points.</a:t>
            </a:r>
          </a:p>
          <a:p>
            <a:r>
              <a:rPr lang="en-HK" sz="1200" kern="1200" dirty="0">
                <a:solidFill>
                  <a:schemeClr val="tx1"/>
                </a:solidFill>
                <a:effectLst/>
                <a:latin typeface="+mn-lt"/>
                <a:ea typeface="+mn-ea"/>
                <a:cs typeface="+mn-cs"/>
              </a:rPr>
              <a:t>That is, </a:t>
            </a:r>
            <a:r>
              <a:rPr lang="en-HK" sz="1200" kern="1200" dirty="0" err="1">
                <a:solidFill>
                  <a:schemeClr val="tx1"/>
                </a:solidFill>
                <a:effectLst/>
                <a:latin typeface="+mn-lt"/>
                <a:ea typeface="+mn-ea"/>
                <a:cs typeface="+mn-cs"/>
              </a:rPr>
              <a:t>RobustPCA</a:t>
            </a:r>
            <a:r>
              <a:rPr lang="en-HK" sz="1200" kern="1200" dirty="0">
                <a:solidFill>
                  <a:schemeClr val="tx1"/>
                </a:solidFill>
                <a:effectLst/>
                <a:latin typeface="+mn-lt"/>
                <a:ea typeface="+mn-ea"/>
                <a:cs typeface="+mn-cs"/>
              </a:rPr>
              <a:t> can capture the main trend underlying each stock class thus achieve a high classification accuracy.</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And PCA suffers phase transition for small signal noise ratio data like stock price</a:t>
            </a:r>
          </a:p>
          <a:p>
            <a:br>
              <a:rPr lang="en-HK" sz="1200" kern="1200" dirty="0">
                <a:solidFill>
                  <a:schemeClr val="tx1"/>
                </a:solidFill>
                <a:effectLst/>
                <a:latin typeface="+mn-lt"/>
                <a:ea typeface="+mn-ea"/>
                <a:cs typeface="+mn-cs"/>
              </a:rPr>
            </a:br>
            <a:endParaRPr lang="en-HK" sz="1200" kern="1200" dirty="0">
              <a:solidFill>
                <a:schemeClr val="tx1"/>
              </a:solidFill>
              <a:effectLst/>
              <a:latin typeface="+mn-lt"/>
              <a:ea typeface="+mn-ea"/>
              <a:cs typeface="+mn-cs"/>
            </a:endParaRPr>
          </a:p>
          <a:p>
            <a:r>
              <a:rPr lang="en-HK" sz="1200" kern="1200" dirty="0">
                <a:solidFill>
                  <a:schemeClr val="tx1"/>
                </a:solidFill>
                <a:effectLst/>
                <a:latin typeface="+mn-lt"/>
                <a:ea typeface="+mn-ea"/>
                <a:cs typeface="+mn-cs"/>
              </a:rPr>
              <a:t>Finally, Industrial stocks are highly correlated with other stocks and have weak identity</a:t>
            </a:r>
          </a:p>
          <a:p>
            <a:endParaRPr lang="en-US" dirty="0"/>
          </a:p>
        </p:txBody>
      </p:sp>
      <p:sp>
        <p:nvSpPr>
          <p:cNvPr id="4" name="Slide Number Placeholder 3"/>
          <p:cNvSpPr>
            <a:spLocks noGrp="1"/>
          </p:cNvSpPr>
          <p:nvPr>
            <p:ph type="sldNum" sz="quarter" idx="10"/>
          </p:nvPr>
        </p:nvSpPr>
        <p:spPr/>
        <p:txBody>
          <a:bodyPr/>
          <a:lstStyle/>
          <a:p>
            <a:fld id="{719618ED-26F8-A948-9236-5AECC1A6E9E3}" type="slidenum">
              <a:rPr lang="en-US" smtClean="0"/>
              <a:t>9</a:t>
            </a:fld>
            <a:endParaRPr lang="en-US"/>
          </a:p>
        </p:txBody>
      </p:sp>
    </p:spTree>
    <p:extLst>
      <p:ext uri="{BB962C8B-B14F-4D97-AF65-F5344CB8AC3E}">
        <p14:creationId xmlns:p14="http://schemas.microsoft.com/office/powerpoint/2010/main" val="142386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DEE1-230E-794F-B046-6F298E21F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BC7EDF-09A4-064C-8E6E-63BD94ECDC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B074C-FF8A-C540-AA72-C188A0B7797F}"/>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5" name="Footer Placeholder 4">
            <a:extLst>
              <a:ext uri="{FF2B5EF4-FFF2-40B4-BE49-F238E27FC236}">
                <a16:creationId xmlns:a16="http://schemas.microsoft.com/office/drawing/2014/main" id="{114A62E0-A570-644B-AFBE-53A3123A4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BC7AC-469E-FB42-B633-7BF86859090A}"/>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1188756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2D75-08AD-A644-B671-13049C509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8E2366-A497-3345-8C76-71F562D1D2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34FAF-772E-9A42-8F39-BEE72DC6F1BC}"/>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5" name="Footer Placeholder 4">
            <a:extLst>
              <a:ext uri="{FF2B5EF4-FFF2-40B4-BE49-F238E27FC236}">
                <a16:creationId xmlns:a16="http://schemas.microsoft.com/office/drawing/2014/main" id="{AECDAB0C-96FA-9144-9781-5B0628B3E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6D5E7-B5BA-F940-A4D4-41BBECB0F9E2}"/>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316979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8E02A-5ACD-3747-9E5B-47C22A4B4E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76E00E-60B0-EB41-B84A-DED6CA500C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2B759-E99A-174A-9E03-ED8F10E2CC7D}"/>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5" name="Footer Placeholder 4">
            <a:extLst>
              <a:ext uri="{FF2B5EF4-FFF2-40B4-BE49-F238E27FC236}">
                <a16:creationId xmlns:a16="http://schemas.microsoft.com/office/drawing/2014/main" id="{34BFFBFE-3ED6-C745-A731-B903CFDEE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84904-F520-4C4D-8B70-72526348B33A}"/>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29491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84D8C-7127-B944-990C-5C283E5C0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050717-649F-8F4D-BBC1-5C6D488007D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593A7-66DA-6148-9D71-91B1E31751EE}"/>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5" name="Footer Placeholder 4">
            <a:extLst>
              <a:ext uri="{FF2B5EF4-FFF2-40B4-BE49-F238E27FC236}">
                <a16:creationId xmlns:a16="http://schemas.microsoft.com/office/drawing/2014/main" id="{53C9C75E-7323-1142-A579-AB355B44A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8B59D-E5C5-1D45-BC00-E8740AE48BEE}"/>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20362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8F5B-081C-8F45-A1AE-039BA86DBF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03F9A9-8B17-E64C-A6BB-C55DE5260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D7AA0F-19DA-D748-AF71-B3EB1B22B5A9}"/>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5" name="Footer Placeholder 4">
            <a:extLst>
              <a:ext uri="{FF2B5EF4-FFF2-40B4-BE49-F238E27FC236}">
                <a16:creationId xmlns:a16="http://schemas.microsoft.com/office/drawing/2014/main" id="{B54FA225-F812-234D-B39A-2D8C7CEE7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8B712-6471-FB4E-AA27-941C7BEF74A1}"/>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2165193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54F3-D06D-7A44-8132-EEC2F1DC9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DBA0C-4798-924D-B9D7-416A66341D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093F1D-8807-034A-AC07-2822473EF8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399B29-3C47-084C-8060-4509947AAD18}"/>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6" name="Footer Placeholder 5">
            <a:extLst>
              <a:ext uri="{FF2B5EF4-FFF2-40B4-BE49-F238E27FC236}">
                <a16:creationId xmlns:a16="http://schemas.microsoft.com/office/drawing/2014/main" id="{F0644D3D-3FAB-E248-B134-61BCB752B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9E6C2-1636-0849-8432-8BB4B7585003}"/>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14211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94DF-927B-B84D-8E33-360C392803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6A595B-4B02-E34B-8DFF-1F04BAE3B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923681-CEA7-484D-BC17-1439D49975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2C79E2-77F2-6A43-BB10-B2678CE94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DDD7810-DD02-B54E-B49E-B57F066BB4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DF029D-BB48-4E4E-BC34-89D4A70EC6A4}"/>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8" name="Footer Placeholder 7">
            <a:extLst>
              <a:ext uri="{FF2B5EF4-FFF2-40B4-BE49-F238E27FC236}">
                <a16:creationId xmlns:a16="http://schemas.microsoft.com/office/drawing/2014/main" id="{CF13B134-FED7-A745-A35C-339AE46846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08DBB2-6654-4A4D-9DC7-D6D0707A7BA7}"/>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1362556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ED59-E5CE-C741-B435-B56ADD8D3A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98DB98-265D-B842-90D2-027B46D0C54E}"/>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4" name="Footer Placeholder 3">
            <a:extLst>
              <a:ext uri="{FF2B5EF4-FFF2-40B4-BE49-F238E27FC236}">
                <a16:creationId xmlns:a16="http://schemas.microsoft.com/office/drawing/2014/main" id="{34C7FD3D-BD8B-5941-A7FB-9B375663E9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1EA688-1D7F-8746-9571-FB3A2FB42082}"/>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14291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3D156-5DEB-8345-B565-5A0F96F8ABB2}"/>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3" name="Footer Placeholder 2">
            <a:extLst>
              <a:ext uri="{FF2B5EF4-FFF2-40B4-BE49-F238E27FC236}">
                <a16:creationId xmlns:a16="http://schemas.microsoft.com/office/drawing/2014/main" id="{47801F9D-30C7-C343-A2D2-26B5D62192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B2C657-FFF3-B041-A15B-0432A08E248F}"/>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330760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2E23-80F4-8042-B151-5404C6463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E14FD5-4643-8B4B-A733-F220550FC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EC636B-0918-0C4D-A45F-21A122AE10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416C6-C50F-2E46-ACA9-2F53B8BC6EDA}"/>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6" name="Footer Placeholder 5">
            <a:extLst>
              <a:ext uri="{FF2B5EF4-FFF2-40B4-BE49-F238E27FC236}">
                <a16:creationId xmlns:a16="http://schemas.microsoft.com/office/drawing/2014/main" id="{1CDA09E9-497A-8B4D-8B62-7A7F48CCD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0B6BE-6748-FC44-B18E-E16CB7D6FE84}"/>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107366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7370-54CE-7548-8E18-A7585B318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EF3353-CEC0-9B4D-87B3-8E8F96FC6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8CCC1C-9F9D-C74C-9E7B-522C7CC36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66CB39-8DFD-2F44-908D-19FB307A8FD7}"/>
              </a:ext>
            </a:extLst>
          </p:cNvPr>
          <p:cNvSpPr>
            <a:spLocks noGrp="1"/>
          </p:cNvSpPr>
          <p:nvPr>
            <p:ph type="dt" sz="half" idx="10"/>
          </p:nvPr>
        </p:nvSpPr>
        <p:spPr/>
        <p:txBody>
          <a:bodyPr/>
          <a:lstStyle/>
          <a:p>
            <a:fld id="{B675E591-0691-E74C-AFF5-C8A2A919B0F7}" type="datetimeFigureOut">
              <a:rPr lang="en-US" smtClean="0"/>
              <a:t>5/18/19</a:t>
            </a:fld>
            <a:endParaRPr lang="en-US"/>
          </a:p>
        </p:txBody>
      </p:sp>
      <p:sp>
        <p:nvSpPr>
          <p:cNvPr id="6" name="Footer Placeholder 5">
            <a:extLst>
              <a:ext uri="{FF2B5EF4-FFF2-40B4-BE49-F238E27FC236}">
                <a16:creationId xmlns:a16="http://schemas.microsoft.com/office/drawing/2014/main" id="{02BC2541-9A4C-B645-AD19-629508651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431961-B49B-9342-AF16-77569A26A36D}"/>
              </a:ext>
            </a:extLst>
          </p:cNvPr>
          <p:cNvSpPr>
            <a:spLocks noGrp="1"/>
          </p:cNvSpPr>
          <p:nvPr>
            <p:ph type="sldNum" sz="quarter" idx="12"/>
          </p:nvPr>
        </p:nvSpPr>
        <p:spPr/>
        <p:txBody>
          <a:bodyPr/>
          <a:lstStyle/>
          <a:p>
            <a:fld id="{B8FFEF6B-47AD-284C-B164-257C0A861CD1}" type="slidenum">
              <a:rPr lang="en-US" smtClean="0"/>
              <a:t>‹#›</a:t>
            </a:fld>
            <a:endParaRPr lang="en-US"/>
          </a:p>
        </p:txBody>
      </p:sp>
    </p:spTree>
    <p:extLst>
      <p:ext uri="{BB962C8B-B14F-4D97-AF65-F5344CB8AC3E}">
        <p14:creationId xmlns:p14="http://schemas.microsoft.com/office/powerpoint/2010/main" val="144166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11C4F9-1CC8-614D-A9F4-468D6F933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F928FB-5525-E646-9C4A-CD80CDA081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42336-D233-7E4E-A9D4-0DC619DB3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5E591-0691-E74C-AFF5-C8A2A919B0F7}" type="datetimeFigureOut">
              <a:rPr lang="en-US" smtClean="0"/>
              <a:t>5/18/19</a:t>
            </a:fld>
            <a:endParaRPr lang="en-US"/>
          </a:p>
        </p:txBody>
      </p:sp>
      <p:sp>
        <p:nvSpPr>
          <p:cNvPr id="5" name="Footer Placeholder 4">
            <a:extLst>
              <a:ext uri="{FF2B5EF4-FFF2-40B4-BE49-F238E27FC236}">
                <a16:creationId xmlns:a16="http://schemas.microsoft.com/office/drawing/2014/main" id="{2DAC7161-E994-0748-A484-600AFC74B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D1453-E729-F14E-BAE1-B92D7331BD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FEF6B-47AD-284C-B164-257C0A861CD1}" type="slidenum">
              <a:rPr lang="en-US" smtClean="0"/>
              <a:t>‹#›</a:t>
            </a:fld>
            <a:endParaRPr lang="en-US"/>
          </a:p>
        </p:txBody>
      </p:sp>
    </p:spTree>
    <p:extLst>
      <p:ext uri="{BB962C8B-B14F-4D97-AF65-F5344CB8AC3E}">
        <p14:creationId xmlns:p14="http://schemas.microsoft.com/office/powerpoint/2010/main" val="270362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6E6D-3CD1-6646-9C6B-F9DB0879742E}"/>
              </a:ext>
            </a:extLst>
          </p:cNvPr>
          <p:cNvSpPr>
            <a:spLocks noGrp="1"/>
          </p:cNvSpPr>
          <p:nvPr>
            <p:ph type="ctrTitle"/>
          </p:nvPr>
        </p:nvSpPr>
        <p:spPr/>
        <p:txBody>
          <a:bodyPr>
            <a:normAutofit/>
          </a:bodyPr>
          <a:lstStyle/>
          <a:p>
            <a:r>
              <a:rPr lang="en-US" sz="5400" dirty="0"/>
              <a:t>Finding Trend in Stock Market with </a:t>
            </a:r>
            <a:r>
              <a:rPr lang="en-US" sz="5400" dirty="0" err="1"/>
              <a:t>RobustPCA</a:t>
            </a:r>
            <a:endParaRPr lang="en-US" sz="5400" dirty="0"/>
          </a:p>
        </p:txBody>
      </p:sp>
      <p:sp>
        <p:nvSpPr>
          <p:cNvPr id="3" name="Subtitle 2">
            <a:extLst>
              <a:ext uri="{FF2B5EF4-FFF2-40B4-BE49-F238E27FC236}">
                <a16:creationId xmlns:a16="http://schemas.microsoft.com/office/drawing/2014/main" id="{06F4BDF8-7AB5-AA47-8D3F-66DA7C38151E}"/>
              </a:ext>
            </a:extLst>
          </p:cNvPr>
          <p:cNvSpPr>
            <a:spLocks noGrp="1"/>
          </p:cNvSpPr>
          <p:nvPr>
            <p:ph type="subTitle" idx="1"/>
          </p:nvPr>
        </p:nvSpPr>
        <p:spPr/>
        <p:txBody>
          <a:bodyPr/>
          <a:lstStyle/>
          <a:p>
            <a:r>
              <a:rPr lang="en-US" dirty="0"/>
              <a:t>Liang </a:t>
            </a:r>
            <a:r>
              <a:rPr lang="en-US" dirty="0" err="1"/>
              <a:t>Zhicong</a:t>
            </a:r>
            <a:r>
              <a:rPr lang="en-US" dirty="0"/>
              <a:t> 20485672</a:t>
            </a:r>
          </a:p>
          <a:p>
            <a:r>
              <a:rPr lang="en-US" dirty="0"/>
              <a:t>Department of Mathematics</a:t>
            </a:r>
          </a:p>
          <a:p>
            <a:r>
              <a:rPr lang="en-US" dirty="0"/>
              <a:t>Hong Kong University of Science and Technology</a:t>
            </a:r>
          </a:p>
        </p:txBody>
      </p:sp>
    </p:spTree>
    <p:extLst>
      <p:ext uri="{BB962C8B-B14F-4D97-AF65-F5344CB8AC3E}">
        <p14:creationId xmlns:p14="http://schemas.microsoft.com/office/powerpoint/2010/main" val="4058823575"/>
      </p:ext>
    </p:extLst>
  </p:cSld>
  <p:clrMapOvr>
    <a:masterClrMapping/>
  </p:clrMapOvr>
  <mc:AlternateContent xmlns:mc="http://schemas.openxmlformats.org/markup-compatibility/2006" xmlns:p14="http://schemas.microsoft.com/office/powerpoint/2010/main">
    <mc:Choice Requires="p14">
      <p:transition spd="slow" p14:dur="2000" advTm="3439"/>
    </mc:Choice>
    <mc:Fallback xmlns="">
      <p:transition spd="slow" advTm="343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08AC-F3F7-1E49-B493-804418CD73C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670C497-F68A-3244-A739-19C7C0104496}"/>
              </a:ext>
            </a:extLst>
          </p:cNvPr>
          <p:cNvSpPr>
            <a:spLocks noGrp="1"/>
          </p:cNvSpPr>
          <p:nvPr>
            <p:ph idx="1"/>
          </p:nvPr>
        </p:nvSpPr>
        <p:spPr/>
        <p:txBody>
          <a:bodyPr/>
          <a:lstStyle/>
          <a:p>
            <a:pPr>
              <a:spcBef>
                <a:spcPts val="1800"/>
              </a:spcBef>
            </a:pPr>
            <a:r>
              <a:rPr lang="en-US" dirty="0"/>
              <a:t>Stock fluctuation = general trend + individual factor</a:t>
            </a:r>
          </a:p>
          <a:p>
            <a:pPr>
              <a:spcBef>
                <a:spcPts val="1800"/>
              </a:spcBef>
            </a:pPr>
            <a:r>
              <a:rPr lang="en-US" dirty="0"/>
              <a:t>In this report, we will try to separate out the general trends from the noise.</a:t>
            </a:r>
          </a:p>
          <a:p>
            <a:pPr>
              <a:spcBef>
                <a:spcPts val="1800"/>
              </a:spcBef>
            </a:pPr>
            <a:r>
              <a:rPr lang="en-US" dirty="0"/>
              <a:t>Basic assumption:</a:t>
            </a:r>
          </a:p>
          <a:p>
            <a:pPr lvl="1">
              <a:spcBef>
                <a:spcPts val="1800"/>
              </a:spcBef>
            </a:pPr>
            <a:r>
              <a:rPr lang="en-US" dirty="0"/>
              <a:t>Stocks in the same class will have similar trends.</a:t>
            </a:r>
          </a:p>
          <a:p>
            <a:pPr>
              <a:spcBef>
                <a:spcPts val="1800"/>
              </a:spcBef>
            </a:pPr>
            <a:r>
              <a:rPr lang="en-US" dirty="0"/>
              <a:t>For better evaluation, we convert our problem into recognizing stocks’ underlying classes</a:t>
            </a:r>
            <a:r>
              <a:rPr lang="en-US" altLang="zh-Hans" dirty="0">
                <a:cs typeface="Arial" panose="020B0604020202020204" pitchFamily="34" charset="0"/>
              </a:rPr>
              <a:t> (10 classes in total, e.g. Industries, Information Technology, etc.)</a:t>
            </a:r>
            <a:endParaRPr lang="en-US" dirty="0"/>
          </a:p>
        </p:txBody>
      </p:sp>
    </p:spTree>
    <p:extLst>
      <p:ext uri="{BB962C8B-B14F-4D97-AF65-F5344CB8AC3E}">
        <p14:creationId xmlns:p14="http://schemas.microsoft.com/office/powerpoint/2010/main" val="214427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98EB-644B-3848-91E2-FF2E67AB5C5E}"/>
              </a:ext>
            </a:extLst>
          </p:cNvPr>
          <p:cNvSpPr>
            <a:spLocks noGrp="1"/>
          </p:cNvSpPr>
          <p:nvPr>
            <p:ph type="title"/>
          </p:nvPr>
        </p:nvSpPr>
        <p:spPr/>
        <p:txBody>
          <a:bodyPr/>
          <a:lstStyle/>
          <a:p>
            <a:r>
              <a:rPr lang="en-US" dirty="0"/>
              <a:t>Dataset: SNP500</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400198-8AD0-204C-B9B8-949ABB9B65C3}"/>
                  </a:ext>
                </a:extLst>
              </p:cNvPr>
              <p:cNvSpPr>
                <a:spLocks noGrp="1"/>
              </p:cNvSpPr>
              <p:nvPr>
                <p:ph idx="1"/>
              </p:nvPr>
            </p:nvSpPr>
            <p:spPr>
              <a:xfrm>
                <a:off x="838200" y="1480184"/>
                <a:ext cx="6152909" cy="5082661"/>
              </a:xfrm>
            </p:spPr>
            <p:txBody>
              <a:bodyPr>
                <a:normAutofit/>
              </a:bodyPr>
              <a:lstStyle/>
              <a:p>
                <a:pPr>
                  <a:spcBef>
                    <a:spcPts val="2800"/>
                  </a:spcBef>
                </a:pPr>
                <a:r>
                  <a:rPr lang="en-US" sz="2400" dirty="0"/>
                  <a:t>452-by-1257 matrix with closed price of 452 stocks in workdays for 4 years</a:t>
                </a:r>
              </a:p>
              <a:p>
                <a:pPr>
                  <a:spcBef>
                    <a:spcPts val="2800"/>
                  </a:spcBef>
                </a:pPr>
                <a:r>
                  <a:rPr lang="en-US" sz="2400" dirty="0"/>
                  <a:t>Stocks lie in 10 classes: </a:t>
                </a:r>
                <a:r>
                  <a:rPr lang="en-US" sz="2400" dirty="0">
                    <a:cs typeface="Arial" panose="020B0604020202020204" pitchFamily="34" charset="0"/>
                  </a:rPr>
                  <a:t>Consumer Discretionary (CD), Consumer Staples(CS), Energy (EN), Financials</a:t>
                </a:r>
                <a:r>
                  <a:rPr lang="zh-Hans" altLang="en-US" sz="2400" dirty="0">
                    <a:cs typeface="Arial" panose="020B0604020202020204" pitchFamily="34" charset="0"/>
                  </a:rPr>
                  <a:t> </a:t>
                </a:r>
                <a:r>
                  <a:rPr lang="en-US" altLang="zh-Hans" sz="2400" dirty="0">
                    <a:cs typeface="Arial" panose="020B0604020202020204" pitchFamily="34" charset="0"/>
                  </a:rPr>
                  <a:t>(FI)</a:t>
                </a:r>
                <a:r>
                  <a:rPr lang="en-US" sz="2400" dirty="0">
                    <a:cs typeface="Arial" panose="020B0604020202020204" pitchFamily="34" charset="0"/>
                  </a:rPr>
                  <a:t>, Health Care (HE), Industrials (IN), Information Technology (IT), Materials (MA), Telecommunications Services (TE) and Utilities (UT)</a:t>
                </a:r>
              </a:p>
              <a:p>
                <a:pPr>
                  <a:spcBef>
                    <a:spcPts val="2800"/>
                  </a:spcBef>
                </a:pPr>
                <a:r>
                  <a:rPr lang="en-US" sz="2400" dirty="0">
                    <a:cs typeface="Arial" panose="020B0604020202020204" pitchFamily="34" charset="0"/>
                  </a:rPr>
                  <a:t>We will use return as our input:</a:t>
                </a:r>
              </a:p>
              <a:p>
                <a:pPr marL="0" indent="0">
                  <a:spcBef>
                    <a:spcPts val="2800"/>
                  </a:spcBef>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𝑅</m:t>
                          </m:r>
                        </m:e>
                        <m:sub>
                          <m:r>
                            <a:rPr lang="en-US" sz="2400" b="0" i="1" smtClean="0">
                              <a:latin typeface="Cambria Math" panose="02040503050406030204" pitchFamily="18" charset="0"/>
                              <a:cs typeface="Arial" panose="020B0604020202020204" pitchFamily="34" charset="0"/>
                            </a:rPr>
                            <m:t>𝑡</m:t>
                          </m:r>
                        </m:sub>
                      </m:sSub>
                      <m:r>
                        <a:rPr lang="en-US" sz="2400" b="0" i="1" smtClean="0">
                          <a:latin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cs typeface="Arial" panose="020B0604020202020204" pitchFamily="34" charset="0"/>
                            </a:rPr>
                            <m:t>𝑡</m:t>
                          </m:r>
                        </m:sub>
                      </m:sSub>
                      <m:r>
                        <a:rPr lang="en-US" sz="2400" b="0" i="1" smtClean="0">
                          <a:latin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cs typeface="Arial" panose="020B0604020202020204" pitchFamily="34" charset="0"/>
                            </a:rPr>
                            <m:t>𝑡</m:t>
                          </m:r>
                          <m:r>
                            <a:rPr lang="en-US" sz="2400" b="0" i="1" smtClean="0">
                              <a:latin typeface="Cambria Math" panose="02040503050406030204" pitchFamily="18" charset="0"/>
                              <a:cs typeface="Arial" panose="020B0604020202020204" pitchFamily="34" charset="0"/>
                            </a:rPr>
                            <m:t>−1</m:t>
                          </m:r>
                        </m:sub>
                      </m:sSub>
                      <m:r>
                        <a:rPr lang="en-US" sz="2400" b="0" i="1" smtClean="0">
                          <a:latin typeface="Cambria Math" panose="02040503050406030204" pitchFamily="18" charset="0"/>
                          <a:cs typeface="Arial" panose="020B0604020202020204" pitchFamily="34" charset="0"/>
                        </a:rPr>
                        <m:t>)/</m:t>
                      </m:r>
                      <m:sSub>
                        <m:sSubPr>
                          <m:ctrlPr>
                            <a:rPr lang="en-US" sz="2400" b="0" i="1" smtClean="0">
                              <a:latin typeface="Cambria Math" panose="02040503050406030204" pitchFamily="18" charset="0"/>
                              <a:cs typeface="Arial" panose="020B0604020202020204" pitchFamily="34" charset="0"/>
                            </a:rPr>
                          </m:ctrlPr>
                        </m:sSubPr>
                        <m:e>
                          <m:r>
                            <a:rPr lang="en-US" sz="2400" b="0" i="1" smtClean="0">
                              <a:latin typeface="Cambria Math" panose="02040503050406030204" pitchFamily="18" charset="0"/>
                              <a:cs typeface="Arial" panose="020B0604020202020204" pitchFamily="34" charset="0"/>
                            </a:rPr>
                            <m:t>𝑋</m:t>
                          </m:r>
                        </m:e>
                        <m:sub>
                          <m:r>
                            <a:rPr lang="en-US" sz="2400" b="0" i="1" smtClean="0">
                              <a:latin typeface="Cambria Math" panose="02040503050406030204" pitchFamily="18" charset="0"/>
                              <a:cs typeface="Arial" panose="020B0604020202020204" pitchFamily="34" charset="0"/>
                            </a:rPr>
                            <m:t>𝑡</m:t>
                          </m:r>
                          <m:r>
                            <a:rPr lang="en-US" sz="2400" b="0" i="1" smtClean="0">
                              <a:latin typeface="Cambria Math" panose="02040503050406030204" pitchFamily="18" charset="0"/>
                              <a:cs typeface="Arial" panose="020B0604020202020204" pitchFamily="34" charset="0"/>
                            </a:rPr>
                            <m:t>−1</m:t>
                          </m:r>
                        </m:sub>
                      </m:sSub>
                    </m:oMath>
                  </m:oMathPara>
                </a14:m>
                <a:endParaRPr lang="en-US" sz="2400" dirty="0">
                  <a:cs typeface="Arial" panose="020B0604020202020204" pitchFamily="34" charset="0"/>
                </a:endParaRPr>
              </a:p>
              <a:p>
                <a:endParaRPr lang="en-US" sz="2400" dirty="0"/>
              </a:p>
            </p:txBody>
          </p:sp>
        </mc:Choice>
        <mc:Fallback xmlns="">
          <p:sp>
            <p:nvSpPr>
              <p:cNvPr id="3" name="Content Placeholder 2">
                <a:extLst>
                  <a:ext uri="{FF2B5EF4-FFF2-40B4-BE49-F238E27FC236}">
                    <a16:creationId xmlns:a16="http://schemas.microsoft.com/office/drawing/2014/main" id="{B4400198-8AD0-204C-B9B8-949ABB9B65C3}"/>
                  </a:ext>
                </a:extLst>
              </p:cNvPr>
              <p:cNvSpPr>
                <a:spLocks noGrp="1" noRot="1" noChangeAspect="1" noMove="1" noResize="1" noEditPoints="1" noAdjustHandles="1" noChangeArrowheads="1" noChangeShapeType="1" noTextEdit="1"/>
              </p:cNvSpPr>
              <p:nvPr>
                <p:ph idx="1"/>
              </p:nvPr>
            </p:nvSpPr>
            <p:spPr>
              <a:xfrm>
                <a:off x="838200" y="1480184"/>
                <a:ext cx="6152909" cy="5082661"/>
              </a:xfrm>
              <a:blipFill>
                <a:blip r:embed="rId3"/>
                <a:stretch>
                  <a:fillRect l="-1237" t="-1496" r="-61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B4DE4A9-DFCE-A048-8A8C-7248A0E9B530}"/>
              </a:ext>
            </a:extLst>
          </p:cNvPr>
          <p:cNvPicPr>
            <a:picLocks noChangeAspect="1"/>
          </p:cNvPicPr>
          <p:nvPr/>
        </p:nvPicPr>
        <p:blipFill>
          <a:blip r:embed="rId4"/>
          <a:stretch>
            <a:fillRect/>
          </a:stretch>
        </p:blipFill>
        <p:spPr>
          <a:xfrm>
            <a:off x="7315590" y="1968480"/>
            <a:ext cx="4374839" cy="2904114"/>
          </a:xfrm>
          <a:prstGeom prst="rect">
            <a:avLst/>
          </a:prstGeom>
        </p:spPr>
      </p:pic>
    </p:spTree>
    <p:extLst>
      <p:ext uri="{BB962C8B-B14F-4D97-AF65-F5344CB8AC3E}">
        <p14:creationId xmlns:p14="http://schemas.microsoft.com/office/powerpoint/2010/main" val="33200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8A40-9CF9-E24B-8256-38BBBD9E8E41}"/>
              </a:ext>
            </a:extLst>
          </p:cNvPr>
          <p:cNvSpPr>
            <a:spLocks noGrp="1"/>
          </p:cNvSpPr>
          <p:nvPr>
            <p:ph type="title"/>
          </p:nvPr>
        </p:nvSpPr>
        <p:spPr/>
        <p:txBody>
          <a:bodyPr/>
          <a:lstStyle/>
          <a:p>
            <a:r>
              <a:rPr lang="en-US" dirty="0" err="1"/>
              <a:t>Visulisation</a:t>
            </a:r>
            <a:r>
              <a:rPr lang="en-US" dirty="0"/>
              <a:t> by class</a:t>
            </a:r>
          </a:p>
        </p:txBody>
      </p:sp>
      <p:pic>
        <p:nvPicPr>
          <p:cNvPr id="8" name="Picture 7">
            <a:extLst>
              <a:ext uri="{FF2B5EF4-FFF2-40B4-BE49-F238E27FC236}">
                <a16:creationId xmlns:a16="http://schemas.microsoft.com/office/drawing/2014/main" id="{81226FE6-0150-EF43-AD7D-CEA0E95586FE}"/>
              </a:ext>
            </a:extLst>
          </p:cNvPr>
          <p:cNvPicPr>
            <a:picLocks noChangeAspect="1"/>
          </p:cNvPicPr>
          <p:nvPr/>
        </p:nvPicPr>
        <p:blipFill>
          <a:blip r:embed="rId3"/>
          <a:stretch>
            <a:fillRect/>
          </a:stretch>
        </p:blipFill>
        <p:spPr>
          <a:xfrm>
            <a:off x="2756144" y="1427529"/>
            <a:ext cx="6679711" cy="5147529"/>
          </a:xfrm>
          <a:prstGeom prst="rect">
            <a:avLst/>
          </a:prstGeom>
        </p:spPr>
      </p:pic>
    </p:spTree>
    <p:extLst>
      <p:ext uri="{BB962C8B-B14F-4D97-AF65-F5344CB8AC3E}">
        <p14:creationId xmlns:p14="http://schemas.microsoft.com/office/powerpoint/2010/main" val="398781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37CD-56D3-6F47-B02A-C58297E0A6FB}"/>
              </a:ext>
            </a:extLst>
          </p:cNvPr>
          <p:cNvSpPr>
            <a:spLocks noGrp="1"/>
          </p:cNvSpPr>
          <p:nvPr>
            <p:ph type="title"/>
          </p:nvPr>
        </p:nvSpPr>
        <p:spPr/>
        <p:txBody>
          <a:bodyPr/>
          <a:lstStyle/>
          <a:p>
            <a:r>
              <a:rPr lang="en-US" dirty="0"/>
              <a:t>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293F50-2AEA-CA4D-97B6-6876B4752B55}"/>
                  </a:ext>
                </a:extLst>
              </p:cNvPr>
              <p:cNvSpPr>
                <a:spLocks noGrp="1"/>
              </p:cNvSpPr>
              <p:nvPr>
                <p:ph idx="1"/>
              </p:nvPr>
            </p:nvSpPr>
            <p:spPr>
              <a:xfrm>
                <a:off x="838200" y="1594130"/>
                <a:ext cx="10515600" cy="4852967"/>
              </a:xfrm>
            </p:spPr>
            <p:txBody>
              <a:bodyPr/>
              <a:lstStyle/>
              <a:p>
                <a:r>
                  <a:rPr lang="en-US" dirty="0"/>
                  <a:t>Principle Component Analysis: </a:t>
                </a:r>
              </a:p>
              <a:p>
                <a:pPr lvl="1"/>
                <a:r>
                  <a:rPr lang="en-US" dirty="0"/>
                  <a:t>reduce dimensionality while capture as much as possible variance. </a:t>
                </a:r>
              </a:p>
              <a:p>
                <a:pPr lvl="1"/>
                <a:r>
                  <a:rPr lang="en-US" dirty="0"/>
                  <a:t>if these variances mainly come from the the main trends of each class, then PCA should be able to capture it.</a:t>
                </a:r>
              </a:p>
              <a:p>
                <a:r>
                  <a:rPr lang="en-US" dirty="0" err="1"/>
                  <a:t>RobustPCA</a:t>
                </a:r>
                <a:endParaRPr lang="en-US" dirty="0"/>
              </a:p>
              <a:p>
                <a:pPr lvl="1"/>
                <a:r>
                  <a:rPr lang="en-US" dirty="0"/>
                  <a:t>recover a low-rank component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0</m:t>
                        </m:r>
                      </m:sub>
                    </m:sSub>
                  </m:oMath>
                </a14:m>
                <a:r>
                  <a:rPr lang="en-US" dirty="0"/>
                  <a:t> and sparse component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0</m:t>
                        </m:r>
                      </m:sub>
                    </m:sSub>
                  </m:oMath>
                </a14:m>
                <a:r>
                  <a:rPr lang="en-US" dirty="0"/>
                  <a:t> from their superposition </a:t>
                </a:r>
                <a14:m>
                  <m:oMath xmlns:m="http://schemas.openxmlformats.org/officeDocument/2006/math">
                    <m:r>
                      <a:rPr lang="en-US">
                        <a:latin typeface="Cambria Math" panose="02040503050406030204" pitchFamily="18" charset="0"/>
                      </a:rPr>
                      <m:t>𝐷</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0</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0</m:t>
                        </m:r>
                      </m:sub>
                    </m:sSub>
                  </m:oMath>
                </a14:m>
                <a:r>
                  <a:rPr lang="en-US" dirty="0"/>
                  <a:t> by solving a convex program called principle component pursuit. </a:t>
                </a:r>
              </a:p>
              <a:p>
                <a:pPr lvl="1"/>
                <a:r>
                  <a:rPr lang="en-US" dirty="0"/>
                  <a:t>if our basic assumption </a:t>
                </a:r>
                <a:r>
                  <a:rPr lang="en-US" altLang="zh-Hans" dirty="0"/>
                  <a:t>holds, then main trends could be captured by the </a:t>
                </a:r>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𝐿</m:t>
                        </m:r>
                      </m:e>
                      <m:sub>
                        <m:r>
                          <a:rPr lang="en-US">
                            <a:latin typeface="Cambria Math" panose="02040503050406030204" pitchFamily="18" charset="0"/>
                          </a:rPr>
                          <m:t>0</m:t>
                        </m:r>
                      </m:sub>
                    </m:sSub>
                  </m:oMath>
                </a14:m>
                <a:endParaRPr lang="en-US" dirty="0"/>
              </a:p>
              <a:p>
                <a:pPr marL="228600" lvl="1">
                  <a:spcBef>
                    <a:spcPts val="1000"/>
                  </a:spcBef>
                </a:pPr>
                <a:r>
                  <a:rPr lang="en-US" sz="2800" dirty="0"/>
                  <a:t>Classification:</a:t>
                </a:r>
              </a:p>
              <a:p>
                <a:pPr marL="685800" lvl="2">
                  <a:spcBef>
                    <a:spcPts val="1000"/>
                  </a:spcBef>
                </a:pPr>
                <a:r>
                  <a:rPr lang="en-US" sz="2400" dirty="0"/>
                  <a:t>We use logistics regression to capture the underlying classes and use the result to evaluate the above two models.</a:t>
                </a:r>
              </a:p>
            </p:txBody>
          </p:sp>
        </mc:Choice>
        <mc:Fallback xmlns="">
          <p:sp>
            <p:nvSpPr>
              <p:cNvPr id="3" name="Content Placeholder 2">
                <a:extLst>
                  <a:ext uri="{FF2B5EF4-FFF2-40B4-BE49-F238E27FC236}">
                    <a16:creationId xmlns:a16="http://schemas.microsoft.com/office/drawing/2014/main" id="{79293F50-2AEA-CA4D-97B6-6876B4752B55}"/>
                  </a:ext>
                </a:extLst>
              </p:cNvPr>
              <p:cNvSpPr>
                <a:spLocks noGrp="1" noRot="1" noChangeAspect="1" noMove="1" noResize="1" noEditPoints="1" noAdjustHandles="1" noChangeArrowheads="1" noChangeShapeType="1" noTextEdit="1"/>
              </p:cNvSpPr>
              <p:nvPr>
                <p:ph idx="1"/>
              </p:nvPr>
            </p:nvSpPr>
            <p:spPr>
              <a:xfrm>
                <a:off x="838200" y="1594130"/>
                <a:ext cx="10515600" cy="4852967"/>
              </a:xfrm>
              <a:blipFill>
                <a:blip r:embed="rId3"/>
                <a:stretch>
                  <a:fillRect l="-965" t="-2089" b="-2350"/>
                </a:stretch>
              </a:blipFill>
            </p:spPr>
            <p:txBody>
              <a:bodyPr/>
              <a:lstStyle/>
              <a:p>
                <a:r>
                  <a:rPr lang="en-US">
                    <a:noFill/>
                  </a:rPr>
                  <a:t> </a:t>
                </a:r>
              </a:p>
            </p:txBody>
          </p:sp>
        </mc:Fallback>
      </mc:AlternateContent>
    </p:spTree>
    <p:extLst>
      <p:ext uri="{BB962C8B-B14F-4D97-AF65-F5344CB8AC3E}">
        <p14:creationId xmlns:p14="http://schemas.microsoft.com/office/powerpoint/2010/main" val="178989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02A0-D614-9A4F-AA86-0420B6E4A1DB}"/>
              </a:ext>
            </a:extLst>
          </p:cNvPr>
          <p:cNvSpPr>
            <a:spLocks noGrp="1"/>
          </p:cNvSpPr>
          <p:nvPr>
            <p:ph type="title"/>
          </p:nvPr>
        </p:nvSpPr>
        <p:spPr/>
        <p:txBody>
          <a:bodyPr/>
          <a:lstStyle/>
          <a:p>
            <a:r>
              <a:rPr lang="en-US" dirty="0"/>
              <a:t>Experiment and Analysis</a:t>
            </a:r>
          </a:p>
        </p:txBody>
      </p:sp>
      <p:sp>
        <p:nvSpPr>
          <p:cNvPr id="3" name="Content Placeholder 2">
            <a:extLst>
              <a:ext uri="{FF2B5EF4-FFF2-40B4-BE49-F238E27FC236}">
                <a16:creationId xmlns:a16="http://schemas.microsoft.com/office/drawing/2014/main" id="{3B05CD11-4FE0-D34A-A746-DC7A7E9764FB}"/>
              </a:ext>
            </a:extLst>
          </p:cNvPr>
          <p:cNvSpPr>
            <a:spLocks noGrp="1"/>
          </p:cNvSpPr>
          <p:nvPr>
            <p:ph idx="1"/>
          </p:nvPr>
        </p:nvSpPr>
        <p:spPr/>
        <p:txBody>
          <a:bodyPr/>
          <a:lstStyle/>
          <a:p>
            <a:r>
              <a:rPr lang="en-US" dirty="0"/>
              <a:t>PCA: phase transition – law signal noise ratio</a:t>
            </a:r>
          </a:p>
          <a:p>
            <a:r>
              <a:rPr lang="en-US" dirty="0" err="1"/>
              <a:t>RobustPCA</a:t>
            </a:r>
            <a:r>
              <a:rPr lang="en-US" dirty="0"/>
              <a:t>: successfully captures the trends</a:t>
            </a:r>
          </a:p>
        </p:txBody>
      </p:sp>
      <p:pic>
        <p:nvPicPr>
          <p:cNvPr id="4" name="Picture 3">
            <a:extLst>
              <a:ext uri="{FF2B5EF4-FFF2-40B4-BE49-F238E27FC236}">
                <a16:creationId xmlns:a16="http://schemas.microsoft.com/office/drawing/2014/main" id="{529AD5E2-0B99-2442-B06B-CC72B57FB13A}"/>
              </a:ext>
            </a:extLst>
          </p:cNvPr>
          <p:cNvPicPr>
            <a:picLocks noChangeAspect="1"/>
          </p:cNvPicPr>
          <p:nvPr/>
        </p:nvPicPr>
        <p:blipFill>
          <a:blip r:embed="rId3"/>
          <a:stretch>
            <a:fillRect/>
          </a:stretch>
        </p:blipFill>
        <p:spPr>
          <a:xfrm>
            <a:off x="3390900" y="3044945"/>
            <a:ext cx="5410200" cy="2921000"/>
          </a:xfrm>
          <a:prstGeom prst="rect">
            <a:avLst/>
          </a:prstGeom>
        </p:spPr>
      </p:pic>
    </p:spTree>
    <p:extLst>
      <p:ext uri="{BB962C8B-B14F-4D97-AF65-F5344CB8AC3E}">
        <p14:creationId xmlns:p14="http://schemas.microsoft.com/office/powerpoint/2010/main" val="115396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741B-8035-5A44-88F9-D0E15A9EDC67}"/>
              </a:ext>
            </a:extLst>
          </p:cNvPr>
          <p:cNvSpPr>
            <a:spLocks noGrp="1"/>
          </p:cNvSpPr>
          <p:nvPr>
            <p:ph type="title"/>
          </p:nvPr>
        </p:nvSpPr>
        <p:spPr/>
        <p:txBody>
          <a:bodyPr/>
          <a:lstStyle/>
          <a:p>
            <a:r>
              <a:rPr lang="en-US" dirty="0"/>
              <a:t>Decomposition by </a:t>
            </a:r>
            <a:r>
              <a:rPr lang="en-US" dirty="0" err="1"/>
              <a:t>RobustPCA</a:t>
            </a:r>
            <a:endParaRPr lang="en-US" dirty="0"/>
          </a:p>
        </p:txBody>
      </p:sp>
      <p:pic>
        <p:nvPicPr>
          <p:cNvPr id="4" name="Content Placeholder 3">
            <a:extLst>
              <a:ext uri="{FF2B5EF4-FFF2-40B4-BE49-F238E27FC236}">
                <a16:creationId xmlns:a16="http://schemas.microsoft.com/office/drawing/2014/main" id="{9556EB13-E357-8543-9444-B6028C025EC7}"/>
              </a:ext>
            </a:extLst>
          </p:cNvPr>
          <p:cNvPicPr>
            <a:picLocks noGrp="1" noChangeAspect="1"/>
          </p:cNvPicPr>
          <p:nvPr>
            <p:ph idx="1"/>
          </p:nvPr>
        </p:nvPicPr>
        <p:blipFill>
          <a:blip r:embed="rId3"/>
          <a:stretch>
            <a:fillRect/>
          </a:stretch>
        </p:blipFill>
        <p:spPr>
          <a:xfrm>
            <a:off x="618273" y="2820152"/>
            <a:ext cx="4884166" cy="2195322"/>
          </a:xfrm>
          <a:prstGeom prst="rect">
            <a:avLst/>
          </a:prstGeom>
        </p:spPr>
      </p:pic>
      <p:pic>
        <p:nvPicPr>
          <p:cNvPr id="5" name="Picture 4">
            <a:extLst>
              <a:ext uri="{FF2B5EF4-FFF2-40B4-BE49-F238E27FC236}">
                <a16:creationId xmlns:a16="http://schemas.microsoft.com/office/drawing/2014/main" id="{5DBA2085-BC7F-1E4C-A477-BC56CB7CB307}"/>
              </a:ext>
            </a:extLst>
          </p:cNvPr>
          <p:cNvPicPr>
            <a:picLocks noChangeAspect="1"/>
          </p:cNvPicPr>
          <p:nvPr/>
        </p:nvPicPr>
        <p:blipFill>
          <a:blip r:embed="rId4"/>
          <a:stretch>
            <a:fillRect/>
          </a:stretch>
        </p:blipFill>
        <p:spPr>
          <a:xfrm>
            <a:off x="6593278" y="1423678"/>
            <a:ext cx="4884166" cy="2195322"/>
          </a:xfrm>
          <a:prstGeom prst="rect">
            <a:avLst/>
          </a:prstGeom>
        </p:spPr>
      </p:pic>
      <p:pic>
        <p:nvPicPr>
          <p:cNvPr id="6" name="Picture 5">
            <a:extLst>
              <a:ext uri="{FF2B5EF4-FFF2-40B4-BE49-F238E27FC236}">
                <a16:creationId xmlns:a16="http://schemas.microsoft.com/office/drawing/2014/main" id="{853B7268-7B51-6544-9F6E-A7876F4E1443}"/>
              </a:ext>
            </a:extLst>
          </p:cNvPr>
          <p:cNvPicPr>
            <a:picLocks noChangeAspect="1"/>
          </p:cNvPicPr>
          <p:nvPr/>
        </p:nvPicPr>
        <p:blipFill>
          <a:blip r:embed="rId5"/>
          <a:stretch>
            <a:fillRect/>
          </a:stretch>
        </p:blipFill>
        <p:spPr>
          <a:xfrm>
            <a:off x="6593278" y="4082229"/>
            <a:ext cx="4884166" cy="2195322"/>
          </a:xfrm>
          <a:prstGeom prst="rect">
            <a:avLst/>
          </a:prstGeom>
        </p:spPr>
      </p:pic>
      <p:sp>
        <p:nvSpPr>
          <p:cNvPr id="7" name="Right Arrow 6">
            <a:extLst>
              <a:ext uri="{FF2B5EF4-FFF2-40B4-BE49-F238E27FC236}">
                <a16:creationId xmlns:a16="http://schemas.microsoft.com/office/drawing/2014/main" id="{3E597725-4370-BA43-BDC4-E7F8B49B39A1}"/>
              </a:ext>
            </a:extLst>
          </p:cNvPr>
          <p:cNvSpPr/>
          <p:nvPr/>
        </p:nvSpPr>
        <p:spPr>
          <a:xfrm rot="18757093" flipV="1">
            <a:off x="5461468" y="3185711"/>
            <a:ext cx="1180479" cy="210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F9F74175-4953-804C-9A0B-797C000AFB23}"/>
              </a:ext>
            </a:extLst>
          </p:cNvPr>
          <p:cNvSpPr/>
          <p:nvPr/>
        </p:nvSpPr>
        <p:spPr>
          <a:xfrm rot="2654595" flipV="1">
            <a:off x="5480634" y="3977025"/>
            <a:ext cx="1180479" cy="2104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BBA9614-2657-6B46-B5C0-73E8284A38FC}"/>
              </a:ext>
            </a:extLst>
          </p:cNvPr>
          <p:cNvSpPr txBox="1"/>
          <p:nvPr/>
        </p:nvSpPr>
        <p:spPr>
          <a:xfrm>
            <a:off x="18592800" y="11048998"/>
            <a:ext cx="304800" cy="2057401"/>
          </a:xfrm>
          <a:prstGeom prst="rect">
            <a:avLst/>
          </a:prstGeom>
          <a:noFill/>
          <a:ln w="22225">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407AD206-E730-BB47-967C-CF9AEDDEA2FE}"/>
              </a:ext>
            </a:extLst>
          </p:cNvPr>
          <p:cNvSpPr txBox="1"/>
          <p:nvPr/>
        </p:nvSpPr>
        <p:spPr>
          <a:xfrm>
            <a:off x="18745200" y="11201398"/>
            <a:ext cx="304800" cy="2057401"/>
          </a:xfrm>
          <a:prstGeom prst="rect">
            <a:avLst/>
          </a:prstGeom>
          <a:noFill/>
          <a:ln w="22225">
            <a:solidFill>
              <a:schemeClr val="tx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3F03B828-BE2F-1347-A07B-075CA883AB49}"/>
              </a:ext>
            </a:extLst>
          </p:cNvPr>
          <p:cNvSpPr txBox="1"/>
          <p:nvPr/>
        </p:nvSpPr>
        <p:spPr>
          <a:xfrm>
            <a:off x="10394065" y="1643072"/>
            <a:ext cx="300942" cy="1764000"/>
          </a:xfrm>
          <a:prstGeom prst="rect">
            <a:avLst/>
          </a:prstGeom>
          <a:noFill/>
          <a:ln w="19050">
            <a:solidFill>
              <a:schemeClr val="tx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56818286-1A60-ED4B-8066-BC50AB35B567}"/>
              </a:ext>
            </a:extLst>
          </p:cNvPr>
          <p:cNvSpPr txBox="1"/>
          <p:nvPr/>
        </p:nvSpPr>
        <p:spPr>
          <a:xfrm>
            <a:off x="7065112" y="1639339"/>
            <a:ext cx="516305" cy="1764000"/>
          </a:xfrm>
          <a:prstGeom prst="rect">
            <a:avLst/>
          </a:prstGeom>
          <a:noFill/>
          <a:ln w="19050">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303854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46BD-A906-C94D-A000-DEDDBAB1EFE4}"/>
              </a:ext>
            </a:extLst>
          </p:cNvPr>
          <p:cNvSpPr>
            <a:spLocks noGrp="1"/>
          </p:cNvSpPr>
          <p:nvPr>
            <p:ph type="title"/>
          </p:nvPr>
        </p:nvSpPr>
        <p:spPr/>
        <p:txBody>
          <a:bodyPr/>
          <a:lstStyle/>
          <a:p>
            <a:r>
              <a:rPr lang="en-US" dirty="0"/>
              <a:t>Others</a:t>
            </a:r>
          </a:p>
        </p:txBody>
      </p:sp>
      <p:sp>
        <p:nvSpPr>
          <p:cNvPr id="7" name="Content Placeholder 6">
            <a:extLst>
              <a:ext uri="{FF2B5EF4-FFF2-40B4-BE49-F238E27FC236}">
                <a16:creationId xmlns:a16="http://schemas.microsoft.com/office/drawing/2014/main" id="{37E55C85-1AA9-604E-93AC-299A752D4A61}"/>
              </a:ext>
            </a:extLst>
          </p:cNvPr>
          <p:cNvSpPr>
            <a:spLocks noGrp="1"/>
          </p:cNvSpPr>
          <p:nvPr>
            <p:ph idx="1"/>
          </p:nvPr>
        </p:nvSpPr>
        <p:spPr/>
        <p:txBody>
          <a:bodyPr/>
          <a:lstStyle/>
          <a:p>
            <a:r>
              <a:rPr lang="en-US" dirty="0"/>
              <a:t>Rank-sparsity trade-off:</a:t>
            </a:r>
          </a:p>
          <a:p>
            <a:endParaRPr lang="en-US" dirty="0"/>
          </a:p>
          <a:p>
            <a:endParaRPr lang="en-US" dirty="0"/>
          </a:p>
          <a:p>
            <a:endParaRPr lang="en-US" dirty="0"/>
          </a:p>
          <a:p>
            <a:r>
              <a:rPr lang="en-US" dirty="0"/>
              <a:t>Industrial Stocks are highly related to stocks from other classes, resulting in large classification error</a:t>
            </a:r>
          </a:p>
          <a:p>
            <a:endParaRPr lang="en-US" dirty="0"/>
          </a:p>
        </p:txBody>
      </p:sp>
      <mc:AlternateContent xmlns:mc="http://schemas.openxmlformats.org/markup-compatibility/2006" xmlns:a14="http://schemas.microsoft.com/office/drawing/2010/main">
        <mc:Choice Requires="a14">
          <p:graphicFrame>
            <p:nvGraphicFramePr>
              <p:cNvPr id="8" name="Content Placeholder 3">
                <a:extLst>
                  <a:ext uri="{FF2B5EF4-FFF2-40B4-BE49-F238E27FC236}">
                    <a16:creationId xmlns:a16="http://schemas.microsoft.com/office/drawing/2014/main" id="{E2810E59-3608-4C4F-9877-0B1D7DD392AE}"/>
                  </a:ext>
                </a:extLst>
              </p:cNvPr>
              <p:cNvGraphicFramePr>
                <a:graphicFrameLocks/>
              </p:cNvGraphicFramePr>
              <p:nvPr>
                <p:extLst>
                  <p:ext uri="{D42A27DB-BD31-4B8C-83A1-F6EECF244321}">
                    <p14:modId xmlns:p14="http://schemas.microsoft.com/office/powerpoint/2010/main" val="1174752501"/>
                  </p:ext>
                </p:extLst>
              </p:nvPr>
            </p:nvGraphicFramePr>
            <p:xfrm>
              <a:off x="2419108" y="2430682"/>
              <a:ext cx="7545730" cy="1103376"/>
            </p:xfrm>
            <a:graphic>
              <a:graphicData uri="http://schemas.openxmlformats.org/drawingml/2006/table">
                <a:tbl>
                  <a:tblPr firstRow="1" bandRow="1">
                    <a:tableStyleId>{2D5ABB26-0587-4C30-8999-92F81FD0307C}</a:tableStyleId>
                  </a:tblPr>
                  <a:tblGrid>
                    <a:gridCol w="1509146">
                      <a:extLst>
                        <a:ext uri="{9D8B030D-6E8A-4147-A177-3AD203B41FA5}">
                          <a16:colId xmlns:a16="http://schemas.microsoft.com/office/drawing/2014/main" val="3419620776"/>
                        </a:ext>
                      </a:extLst>
                    </a:gridCol>
                    <a:gridCol w="1509146">
                      <a:extLst>
                        <a:ext uri="{9D8B030D-6E8A-4147-A177-3AD203B41FA5}">
                          <a16:colId xmlns:a16="http://schemas.microsoft.com/office/drawing/2014/main" val="1688410825"/>
                        </a:ext>
                      </a:extLst>
                    </a:gridCol>
                    <a:gridCol w="1509146">
                      <a:extLst>
                        <a:ext uri="{9D8B030D-6E8A-4147-A177-3AD203B41FA5}">
                          <a16:colId xmlns:a16="http://schemas.microsoft.com/office/drawing/2014/main" val="1250803178"/>
                        </a:ext>
                      </a:extLst>
                    </a:gridCol>
                    <a:gridCol w="1509146">
                      <a:extLst>
                        <a:ext uri="{9D8B030D-6E8A-4147-A177-3AD203B41FA5}">
                          <a16:colId xmlns:a16="http://schemas.microsoft.com/office/drawing/2014/main" val="160671698"/>
                        </a:ext>
                      </a:extLst>
                    </a:gridCol>
                    <a:gridCol w="1509146">
                      <a:extLst>
                        <a:ext uri="{9D8B030D-6E8A-4147-A177-3AD203B41FA5}">
                          <a16:colId xmlns:a16="http://schemas.microsoft.com/office/drawing/2014/main" val="2941526451"/>
                        </a:ext>
                      </a:extLst>
                    </a:gridCol>
                  </a:tblGrid>
                  <a:tr h="274856">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Rank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Sparsity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Rank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Sparsity 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43314"/>
                      </a:ext>
                    </a:extLst>
                  </a:tr>
                  <a:tr h="282539">
                    <a:tc>
                      <a:txBody>
                        <a:bodyPr/>
                        <a:lstStyle/>
                        <a:p>
                          <a:pPr algn="l"/>
                          <a14:m>
                            <m:oMathPara xmlns:m="http://schemas.openxmlformats.org/officeDocument/2006/math">
                              <m:oMathParaPr>
                                <m:jc m:val="centerGroup"/>
                              </m:oMathParaPr>
                              <m:oMath xmlns:m="http://schemas.openxmlformats.org/officeDocument/2006/math">
                                <m:r>
                                  <m:rPr>
                                    <m:nor/>
                                  </m:rPr>
                                  <a:rPr lang="el-GR" sz="1800" dirty="0" smtClean="0"/>
                                  <m:t>λ</m:t>
                                </m:r>
                                <m:r>
                                  <a:rPr lang="en-US" sz="1800"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dirty="0" smtClean="0">
                                        <a:latin typeface="Cambria Math" panose="02040503050406030204" pitchFamily="18" charset="0"/>
                                      </a:rPr>
                                      <m:t>1257</m:t>
                                    </m:r>
                                  </m:e>
                                  <m:sup>
                                    <m:r>
                                      <a:rPr lang="en-US" sz="1800" dirty="0" smtClean="0">
                                        <a:latin typeface="Cambria Math" panose="02040503050406030204" pitchFamily="18" charset="0"/>
                                      </a:rPr>
                                      <m:t>−0.5</m:t>
                                    </m:r>
                                  </m:sup>
                                </m:sSup>
                              </m:oMath>
                            </m:oMathPara>
                          </a14:m>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ans" sz="1800" dirty="0"/>
                            <a:t>24.9%</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966219"/>
                      </a:ext>
                    </a:extLst>
                  </a:tr>
                  <a:tr h="282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l-GR" sz="1800" dirty="0" smtClean="0"/>
                                  <m:t>λ</m:t>
                                </m:r>
                                <m:r>
                                  <a:rPr lang="en-US" sz="1800"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en-US" sz="1800" dirty="0" smtClean="0">
                                        <a:latin typeface="Cambria Math" panose="02040503050406030204" pitchFamily="18" charset="0"/>
                                      </a:rPr>
                                      <m:t>452</m:t>
                                    </m:r>
                                  </m:e>
                                  <m:sup>
                                    <m:r>
                                      <a:rPr lang="en-US" sz="1800" dirty="0" smtClean="0">
                                        <a:latin typeface="Cambria Math" panose="02040503050406030204" pitchFamily="18" charset="0"/>
                                      </a:rPr>
                                      <m:t>−0.5</m:t>
                                    </m:r>
                                  </m:sup>
                                </m:sSup>
                              </m:oMath>
                            </m:oMathPara>
                          </a14:m>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Hans" sz="1800" dirty="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Hans" sz="1800" dirty="0"/>
                            <a:t>83.7%</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82907668"/>
                      </a:ext>
                    </a:extLst>
                  </a:tr>
                </a:tbl>
              </a:graphicData>
            </a:graphic>
          </p:graphicFrame>
        </mc:Choice>
        <mc:Fallback xmlns="">
          <p:graphicFrame>
            <p:nvGraphicFramePr>
              <p:cNvPr id="8" name="Content Placeholder 3">
                <a:extLst>
                  <a:ext uri="{FF2B5EF4-FFF2-40B4-BE49-F238E27FC236}">
                    <a16:creationId xmlns:a16="http://schemas.microsoft.com/office/drawing/2014/main" id="{E2810E59-3608-4C4F-9877-0B1D7DD392AE}"/>
                  </a:ext>
                </a:extLst>
              </p:cNvPr>
              <p:cNvGraphicFramePr>
                <a:graphicFrameLocks/>
              </p:cNvGraphicFramePr>
              <p:nvPr>
                <p:extLst>
                  <p:ext uri="{D42A27DB-BD31-4B8C-83A1-F6EECF244321}">
                    <p14:modId xmlns:p14="http://schemas.microsoft.com/office/powerpoint/2010/main" val="1174752501"/>
                  </p:ext>
                </p:extLst>
              </p:nvPr>
            </p:nvGraphicFramePr>
            <p:xfrm>
              <a:off x="2419108" y="2430682"/>
              <a:ext cx="7545730" cy="1117728"/>
            </p:xfrm>
            <a:graphic>
              <a:graphicData uri="http://schemas.openxmlformats.org/drawingml/2006/table">
                <a:tbl>
                  <a:tblPr firstRow="1" bandRow="1">
                    <a:tableStyleId>{2D5ABB26-0587-4C30-8999-92F81FD0307C}</a:tableStyleId>
                  </a:tblPr>
                  <a:tblGrid>
                    <a:gridCol w="1509146">
                      <a:extLst>
                        <a:ext uri="{9D8B030D-6E8A-4147-A177-3AD203B41FA5}">
                          <a16:colId xmlns:a16="http://schemas.microsoft.com/office/drawing/2014/main" val="3419620776"/>
                        </a:ext>
                      </a:extLst>
                    </a:gridCol>
                    <a:gridCol w="1509146">
                      <a:extLst>
                        <a:ext uri="{9D8B030D-6E8A-4147-A177-3AD203B41FA5}">
                          <a16:colId xmlns:a16="http://schemas.microsoft.com/office/drawing/2014/main" val="1688410825"/>
                        </a:ext>
                      </a:extLst>
                    </a:gridCol>
                    <a:gridCol w="1509146">
                      <a:extLst>
                        <a:ext uri="{9D8B030D-6E8A-4147-A177-3AD203B41FA5}">
                          <a16:colId xmlns:a16="http://schemas.microsoft.com/office/drawing/2014/main" val="1250803178"/>
                        </a:ext>
                      </a:extLst>
                    </a:gridCol>
                    <a:gridCol w="1509146">
                      <a:extLst>
                        <a:ext uri="{9D8B030D-6E8A-4147-A177-3AD203B41FA5}">
                          <a16:colId xmlns:a16="http://schemas.microsoft.com/office/drawing/2014/main" val="160671698"/>
                        </a:ext>
                      </a:extLst>
                    </a:gridCol>
                    <a:gridCol w="1509146">
                      <a:extLst>
                        <a:ext uri="{9D8B030D-6E8A-4147-A177-3AD203B41FA5}">
                          <a16:colId xmlns:a16="http://schemas.microsoft.com/office/drawing/2014/main" val="2941526451"/>
                        </a:ext>
                      </a:extLst>
                    </a:gridCol>
                  </a:tblGrid>
                  <a:tr h="365760">
                    <a:tc>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Rank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Sparsity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Rank 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Sparsity 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43314"/>
                      </a:ext>
                    </a:extLst>
                  </a:tr>
                  <a:tr h="375984">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103333" r="-400000" b="-120000"/>
                          </a:stretch>
                        </a:blipFill>
                      </a:tcPr>
                    </a:tc>
                    <a:tc>
                      <a:txBody>
                        <a:bodyPr/>
                        <a:lstStyle/>
                        <a:p>
                          <a:pPr algn="ctr"/>
                          <a:r>
                            <a:rPr lang="en-US" dirty="0"/>
                            <a:t>265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Hans" sz="1800" dirty="0"/>
                            <a:t>24.9%</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0966219"/>
                      </a:ext>
                    </a:extLst>
                  </a:tr>
                  <a:tr h="375984">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t="-203333" r="-400000" b="-20000"/>
                          </a:stretch>
                        </a:blipFill>
                      </a:tcPr>
                    </a:tc>
                    <a:tc>
                      <a:txBody>
                        <a:bodyPr/>
                        <a:lstStyle/>
                        <a:p>
                          <a:pPr algn="ctr"/>
                          <a:r>
                            <a:rPr lang="en-US"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Hans" sz="1800" dirty="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452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Hans" sz="1800" dirty="0"/>
                            <a:t>83.7%</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82907668"/>
                      </a:ext>
                    </a:extLst>
                  </a:tr>
                </a:tbl>
              </a:graphicData>
            </a:graphic>
          </p:graphicFrame>
        </mc:Fallback>
      </mc:AlternateContent>
    </p:spTree>
    <p:extLst>
      <p:ext uri="{BB962C8B-B14F-4D97-AF65-F5344CB8AC3E}">
        <p14:creationId xmlns:p14="http://schemas.microsoft.com/office/powerpoint/2010/main" val="1484488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5184-BE62-0B48-B814-21ABC4B898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A2C66B0-37F2-E141-85CD-0C6AACE7429A}"/>
              </a:ext>
            </a:extLst>
          </p:cNvPr>
          <p:cNvSpPr>
            <a:spLocks noGrp="1"/>
          </p:cNvSpPr>
          <p:nvPr>
            <p:ph idx="1"/>
          </p:nvPr>
        </p:nvSpPr>
        <p:spPr/>
        <p:txBody>
          <a:bodyPr/>
          <a:lstStyle/>
          <a:p>
            <a:r>
              <a:rPr lang="en-US" dirty="0" err="1"/>
              <a:t>RobustPCA</a:t>
            </a:r>
            <a:r>
              <a:rPr lang="en-US" dirty="0"/>
              <a:t> can capture the main trend underlying each stock class</a:t>
            </a:r>
          </a:p>
          <a:p>
            <a:r>
              <a:rPr lang="en-US" dirty="0"/>
              <a:t>PCA suffers from small signal noise ratio data like stock price</a:t>
            </a:r>
          </a:p>
          <a:p>
            <a:r>
              <a:rPr lang="en-US" dirty="0"/>
              <a:t>Industrial stocks are highly correlated with other stocks and have weak identity</a:t>
            </a:r>
          </a:p>
          <a:p>
            <a:endParaRPr lang="en-US" dirty="0"/>
          </a:p>
        </p:txBody>
      </p:sp>
    </p:spTree>
    <p:extLst>
      <p:ext uri="{BB962C8B-B14F-4D97-AF65-F5344CB8AC3E}">
        <p14:creationId xmlns:p14="http://schemas.microsoft.com/office/powerpoint/2010/main" val="3290877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652</Words>
  <Application>Microsoft Macintosh PowerPoint</Application>
  <PresentationFormat>Widescreen</PresentationFormat>
  <Paragraphs>121</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等线</vt:lpstr>
      <vt:lpstr>Arial</vt:lpstr>
      <vt:lpstr>Calibri</vt:lpstr>
      <vt:lpstr>Calibri Light</vt:lpstr>
      <vt:lpstr>Cambria Math</vt:lpstr>
      <vt:lpstr>Office Theme</vt:lpstr>
      <vt:lpstr>Finding Trend in Stock Market with RobustPCA</vt:lpstr>
      <vt:lpstr>Introduction</vt:lpstr>
      <vt:lpstr>Dataset: SNP500</vt:lpstr>
      <vt:lpstr>Visulisation by class</vt:lpstr>
      <vt:lpstr>Methodology</vt:lpstr>
      <vt:lpstr>Experiment and Analysis</vt:lpstr>
      <vt:lpstr>Decomposition by RobustPCA</vt:lpstr>
      <vt:lpstr>Others</vt:lpstr>
      <vt:lpstr>Conclusion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Liang Zhicong</dc:creator>
  <cp:lastModifiedBy>Liang Zhicong</cp:lastModifiedBy>
  <cp:revision>38</cp:revision>
  <dcterms:created xsi:type="dcterms:W3CDTF">2019-05-18T12:04:33Z</dcterms:created>
  <dcterms:modified xsi:type="dcterms:W3CDTF">2019-05-18T17:02:44Z</dcterms:modified>
</cp:coreProperties>
</file>