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B1CE-2ADB-4673-B2D9-D1EBC58E5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8927B-1020-4821-B96B-6FF4FD70C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969B-F8C6-42C3-9887-A5F1C68E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5F36-B2BF-485F-B746-32318354F49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8313-0F9D-4014-B0F2-7F055769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C9AB0-1101-45FE-9EDC-DB6CF393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67A-0715-4B17-AB43-B78A300F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2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E7CA-049F-4E94-A7D3-1AC28403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EE697-08AC-462A-B84A-471763B95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0222-52FD-402B-80FB-A40D5947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5F36-B2BF-485F-B746-32318354F49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74197-0233-4D6C-B7A8-43BF2D80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51B0-C983-41AE-94F7-A86D8C89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67A-0715-4B17-AB43-B78A300F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5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DF611-CA8C-43C0-8069-134CF019C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2726B-C1C7-4362-9430-06DB4BA40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D23E-9287-49CD-A8F9-8402849A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5F36-B2BF-485F-B746-32318354F49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87EA0-D832-4EF9-AEA1-690F5F69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9BA8-2369-47E8-AC6A-A9F18CC6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67A-0715-4B17-AB43-B78A300F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3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A425-4BFF-42C7-A1EF-0DC01F56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7AB42-2E96-4E4D-9F4E-8D2030BB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39A72-7244-468A-BC8D-16606C78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5F36-B2BF-485F-B746-32318354F49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43FE-4E14-4BCF-804F-03A7AE8D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763F-9775-4CF4-998E-1497A572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67A-0715-4B17-AB43-B78A300F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0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A95F-E1B8-4338-A346-EF028174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96B6E-AEA0-457C-B271-A89FA21A7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22255-1FEC-4C59-AAAA-5017FAA6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5F36-B2BF-485F-B746-32318354F49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14A93-70A1-41A6-808F-C9D07565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9CE3-3639-41BD-BE0D-88BD51C1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67A-0715-4B17-AB43-B78A300F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8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2D94-92A3-408C-A5D3-7B14567C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7067-BE2A-4809-879C-B0FE6A6A8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782A9-4A32-480C-988D-9E8693DE7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767B2-DC30-49E5-855C-B8B96CFA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5F36-B2BF-485F-B746-32318354F49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CD8DC-AD19-47D9-B279-DEE25F22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50A27-1361-4DE4-B066-1D47A93B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67A-0715-4B17-AB43-B78A300F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9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4A10-25DC-441A-A27F-57E1BFA0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E487E-2069-4C3F-884C-DADCA3F7A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A4F35-080C-4B13-9408-066804C43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6CD13-CD7D-4FF8-B2B5-8094E1C42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69921-A801-436D-82B2-5CF68FF68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8B025-D31E-4516-9A6F-5A18CADA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5F36-B2BF-485F-B746-32318354F49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88A4F-E3B7-463B-8EE8-C153975A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5A252-D306-4E7D-872E-9155D711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67A-0715-4B17-AB43-B78A300F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0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DA1D-0D5E-40A9-9E92-0CB49C65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31C66-CA2D-4702-80E6-E956BA84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5F36-B2BF-485F-B746-32318354F49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95143-B499-4B08-A5AE-40CE69D5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42AA5-D99F-46DE-B736-40AB908A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67A-0715-4B17-AB43-B78A300F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1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A6A79-5446-41FA-9787-7D2AA5EC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5F36-B2BF-485F-B746-32318354F49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C96B3-0CB6-4176-A94C-C516FCF0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29925-DCD5-4A1F-9107-B9BBE18E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67A-0715-4B17-AB43-B78A300F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1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E452-7078-40B0-A79D-263D29D2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C8C9-2E50-4F83-B88D-87E05DFB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C182D-811A-46D7-86F8-B3D1E702A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1387C-F47D-4A58-8C92-96F976F0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5F36-B2BF-485F-B746-32318354F49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56E6E-13EE-457F-B437-B134D2E4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847C7-48FE-4F42-B794-A4A37B53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67A-0715-4B17-AB43-B78A300F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5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7E8E-00AA-429C-8AA9-2982550F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BC054-8B03-41E3-9DAA-797F8C013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0D9C3-C675-46B3-8DC2-CD7E48EB2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BE55D-7E50-4291-B788-79531AE6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5F36-B2BF-485F-B746-32318354F49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D35CE-08C4-43B5-8AEB-EAFCF375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B39DB-0D62-4155-87B3-0CC8A36A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367A-0715-4B17-AB43-B78A300F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5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814E4-8BB5-45DF-A481-22EC9AF4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3BF08-77DF-411A-AA45-CF84195AB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B281-E03F-4091-8ED1-054D2379E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5F36-B2BF-485F-B746-32318354F49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DB87-8FF1-4AF0-9643-ACB4F84C0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8F524-617E-410B-8ABF-78ED5FD44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367A-0715-4B17-AB43-B78A300F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2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0239-FE00-460F-9DBE-9E7EC2450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966" y="1122363"/>
            <a:ext cx="10016067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Human age ranking from pairwise comparison data via </a:t>
            </a:r>
            <a:r>
              <a:rPr lang="en-US" altLang="zh-CN" dirty="0" err="1"/>
              <a:t>HodgeRank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EDC81-DBAB-4BA7-9F75-76FD40461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79875"/>
            <a:ext cx="9144000" cy="1655762"/>
          </a:xfrm>
        </p:spPr>
        <p:txBody>
          <a:bodyPr/>
          <a:lstStyle/>
          <a:p>
            <a:r>
              <a:rPr lang="en-US" altLang="zh-CN" dirty="0"/>
              <a:t>Lui Go Nam</a:t>
            </a:r>
          </a:p>
          <a:p>
            <a:r>
              <a:rPr lang="en-US" altLang="zh-CN" dirty="0"/>
              <a:t>Department of Mechanical and Aerospace Engineering</a:t>
            </a:r>
          </a:p>
          <a:p>
            <a:r>
              <a:rPr lang="en-US" altLang="zh-CN" dirty="0"/>
              <a:t>Hong Kong University of Science and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84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90C0-A387-4ABB-B64B-0B693418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98876D-B6AF-4654-842C-26969D361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556" y="1511224"/>
            <a:ext cx="5100888" cy="38355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A51F1E-FF91-4F8A-8DDF-7A3348A55275}"/>
              </a:ext>
            </a:extLst>
          </p:cNvPr>
          <p:cNvSpPr/>
          <p:nvPr/>
        </p:nvSpPr>
        <p:spPr>
          <a:xfrm>
            <a:off x="3048000" y="55695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each model has similar RMSE which is around 0.49 and Thurstone-</a:t>
            </a:r>
            <a:r>
              <a:rPr lang="en-US" altLang="zh-CN" dirty="0" err="1"/>
              <a:t>Mosteller</a:t>
            </a:r>
            <a:r>
              <a:rPr lang="en-US" altLang="zh-CN" dirty="0"/>
              <a:t> model has the lowest which close to 0.48.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01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511C-F8A6-4686-93FA-3E1F56ED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979ECE-8F82-458A-98E2-B630B2E4D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256" y="1361270"/>
            <a:ext cx="5329488" cy="40074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008B31-F4B0-4D4A-BEBB-7F4ED6FEE550}"/>
              </a:ext>
            </a:extLst>
          </p:cNvPr>
          <p:cNvSpPr/>
          <p:nvPr/>
        </p:nvSpPr>
        <p:spPr>
          <a:xfrm>
            <a:off x="3431256" y="54967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This figure shows that the No.21, No.24, No.20 and No.3 is relatively hard to recognize their real age.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4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68B5-9FE8-449E-8311-A7313E33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Interesting fact</a:t>
            </a:r>
            <a:endParaRPr lang="zh-CN" altLang="en-US" dirty="0"/>
          </a:p>
        </p:txBody>
      </p:sp>
      <p:pic>
        <p:nvPicPr>
          <p:cNvPr id="5" name="Content Placeholder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6BE4E49-F543-47A4-831B-5720A308C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11" y="1809560"/>
            <a:ext cx="2061446" cy="2071910"/>
          </a:xfrm>
        </p:spPr>
      </p:pic>
      <p:pic>
        <p:nvPicPr>
          <p:cNvPr id="7" name="Picture 6" descr="A person wearing a hat looking at the camera&#10;&#10;Description automatically generated">
            <a:extLst>
              <a:ext uri="{FF2B5EF4-FFF2-40B4-BE49-F238E27FC236}">
                <a16:creationId xmlns:a16="http://schemas.microsoft.com/office/drawing/2014/main" id="{FD942C6D-0C73-46A2-969B-23367FDFD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44" y="1809560"/>
            <a:ext cx="1603478" cy="20719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23F6CB-F0B5-42A5-9E7F-2B8372C78D9E}"/>
              </a:ext>
            </a:extLst>
          </p:cNvPr>
          <p:cNvSpPr/>
          <p:nvPr/>
        </p:nvSpPr>
        <p:spPr>
          <a:xfrm>
            <a:off x="3048000" y="55695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 left is No.21, which is 20 years old and the right is No.24, which is 18 years old. Actually it’s hard to tell their real age. :)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79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7990-A3E9-416E-8E47-EB5BE0EE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CCF8-E3DA-434D-AB57-50B802C1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HHRG is a suitable framework for managing the incomplete pairwise comparison data on the human age ranking.</a:t>
            </a:r>
          </a:p>
          <a:p>
            <a:endParaRPr lang="en-US" altLang="zh-CN" dirty="0"/>
          </a:p>
          <a:p>
            <a:r>
              <a:rPr lang="en-US" altLang="zh-CN" dirty="0"/>
              <a:t>Based on the Error analysis and Inconsistency analysis, I am convinced that Thurstone-</a:t>
            </a:r>
            <a:r>
              <a:rPr lang="en-US" altLang="zh-CN" dirty="0" err="1"/>
              <a:t>Mosteller</a:t>
            </a:r>
            <a:r>
              <a:rPr lang="en-US" altLang="zh-CN" dirty="0"/>
              <a:t> model is the most appropriate GLM on human age ranking.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50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4FCF-0DC4-49FE-8190-548531B9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3A38-D51C-4FAD-A56B-660494B06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altLang="zh-CN" sz="2000"/>
              <a:t>Pairwise comparison is a comfort way for volunteers to present their opinions.</a:t>
            </a:r>
          </a:p>
          <a:p>
            <a:endParaRPr lang="en-US" altLang="zh-CN" sz="2000"/>
          </a:p>
          <a:p>
            <a:r>
              <a:rPr lang="en-US" altLang="zh-CN" sz="2000"/>
              <a:t>However, when the number of subjects increases, the difficulty of direct pairwise comparison is impossible.</a:t>
            </a:r>
          </a:p>
          <a:p>
            <a:endParaRPr lang="en-US" altLang="zh-CN" sz="2000"/>
          </a:p>
          <a:p>
            <a:r>
              <a:rPr lang="en-US" altLang="zh-CN" sz="2000"/>
              <a:t>Thus, effective pairwise comparison analysis framework is needed.</a:t>
            </a:r>
          </a:p>
        </p:txBody>
      </p:sp>
      <p:pic>
        <p:nvPicPr>
          <p:cNvPr id="1026" name="Picture 2" descr="âcomparisonâçå¾çæç´¢ç»æ">
            <a:extLst>
              <a:ext uri="{FF2B5EF4-FFF2-40B4-BE49-F238E27FC236}">
                <a16:creationId xmlns:a16="http://schemas.microsoft.com/office/drawing/2014/main" id="{20634094-45FC-4FCD-885F-96539D2DC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2" r="2658"/>
          <a:stretch/>
        </p:blipFill>
        <p:spPr bwMode="auto">
          <a:xfrm>
            <a:off x="5120640" y="1690688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1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4F20-0427-4A41-A532-4D343B80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DD9E-C5FE-441E-846A-8916E641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HodgeRank</a:t>
            </a:r>
            <a:r>
              <a:rPr lang="en-US" altLang="zh-CN" dirty="0"/>
              <a:t> on Random Graphs (HRRG) is proposed as a general framework for incomplete pairwise comparison data analysis.</a:t>
            </a:r>
          </a:p>
          <a:p>
            <a:endParaRPr lang="en-US" altLang="zh-CN" dirty="0"/>
          </a:p>
          <a:p>
            <a:r>
              <a:rPr lang="en-US" altLang="zh-CN" dirty="0"/>
              <a:t>Every subjects (portraits e.g.) in comparison is regarded as a graph node.</a:t>
            </a:r>
          </a:p>
          <a:p>
            <a:endParaRPr lang="en-US" altLang="zh-CN" dirty="0"/>
          </a:p>
          <a:p>
            <a:r>
              <a:rPr lang="en-US" altLang="zh-CN" dirty="0"/>
              <a:t> An assessor collects random samples of node pairs or edges independently with a distribution (I.I.D. e.g.).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13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A97F-E884-4B81-A0EA-7304BCFF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 of the project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A82D-3232-4849-B803-DDB4F667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Global score generated by four generalized linear model.</a:t>
            </a:r>
          </a:p>
          <a:p>
            <a:pPr marL="0" indent="0">
              <a:buNone/>
            </a:pPr>
            <a:r>
              <a:rPr lang="en-US" altLang="zh-CN" dirty="0"/>
              <a:t>(Uniform model, Bradley-Terry, Thurstone-</a:t>
            </a:r>
            <a:r>
              <a:rPr lang="en-US" altLang="zh-CN" dirty="0" err="1"/>
              <a:t>Mosteller</a:t>
            </a:r>
            <a:r>
              <a:rPr lang="en-US" altLang="zh-CN" dirty="0"/>
              <a:t>, </a:t>
            </a:r>
            <a:r>
              <a:rPr lang="en-US" altLang="zh-CN" dirty="0" err="1"/>
              <a:t>Arcsin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2.Comparions with real age distribution after standardization.</a:t>
            </a:r>
          </a:p>
          <a:p>
            <a:endParaRPr lang="en-US" altLang="zh-CN" dirty="0"/>
          </a:p>
          <a:p>
            <a:r>
              <a:rPr lang="en-US" altLang="zh-CN" dirty="0"/>
              <a:t>3.Inconsistency analysis.</a:t>
            </a:r>
          </a:p>
          <a:p>
            <a:endParaRPr lang="en-US" altLang="zh-CN" dirty="0"/>
          </a:p>
          <a:p>
            <a:r>
              <a:rPr lang="en-US" altLang="zh-CN" dirty="0"/>
              <a:t>4.Error analysis.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63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D4A2-5707-4C02-BF44-3F15AF32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description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1304-0F92-4DA1-A81E-B2C497D26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14,011 pairwise comparisons from 94 annotators of 30 portrait photos.</a:t>
            </a:r>
          </a:p>
          <a:p>
            <a:endParaRPr lang="en-US" altLang="zh-CN" dirty="0"/>
          </a:p>
          <a:p>
            <a:r>
              <a:rPr lang="en-US" altLang="zh-CN" dirty="0"/>
              <a:t>* I didn’t consider the impact of “hard to judge” option into the model</a:t>
            </a:r>
          </a:p>
          <a:p>
            <a:endParaRPr lang="en-US" altLang="zh-CN" dirty="0"/>
          </a:p>
          <a:p>
            <a:r>
              <a:rPr lang="en-US" altLang="zh-CN" dirty="0"/>
              <a:t>After rearrangement, there are 12778 sets of pairwise comparison left.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78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043E-01D5-4283-BF60-AC5B575F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" name="Picture 20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11251F9D-6C99-446B-9F5A-618DFD1B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92" y="277518"/>
            <a:ext cx="5858604" cy="1394906"/>
          </a:xfrm>
          <a:prstGeom prst="rect">
            <a:avLst/>
          </a:prstGeom>
        </p:spPr>
      </p:pic>
      <p:pic>
        <p:nvPicPr>
          <p:cNvPr id="19" name="Content Placeholder 1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51C795-7899-4534-A2E2-36F73852E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0" y="277518"/>
            <a:ext cx="6111622" cy="1394906"/>
          </a:xfrm>
        </p:spPr>
      </p:pic>
      <p:pic>
        <p:nvPicPr>
          <p:cNvPr id="23" name="Picture 22" descr="A person and person posing for a photo&#10;&#10;Description automatically generated">
            <a:extLst>
              <a:ext uri="{FF2B5EF4-FFF2-40B4-BE49-F238E27FC236}">
                <a16:creationId xmlns:a16="http://schemas.microsoft.com/office/drawing/2014/main" id="{8A59C817-FEA6-4C8C-A0AC-4BFC511FB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0" y="2766060"/>
            <a:ext cx="6211623" cy="1325880"/>
          </a:xfrm>
          <a:prstGeom prst="rect">
            <a:avLst/>
          </a:prstGeom>
        </p:spPr>
      </p:pic>
      <p:pic>
        <p:nvPicPr>
          <p:cNvPr id="25" name="Picture 2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528FA955-C0D1-4D4C-9D28-4CCA2C7D1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95" y="2704338"/>
            <a:ext cx="5470398" cy="1440180"/>
          </a:xfrm>
          <a:prstGeom prst="rect">
            <a:avLst/>
          </a:prstGeom>
        </p:spPr>
      </p:pic>
      <p:pic>
        <p:nvPicPr>
          <p:cNvPr id="27" name="Picture 26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BCC7BF6C-9614-435C-8492-3B3509C0A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65" y="4957000"/>
            <a:ext cx="6093797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4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021D-0759-4F35-90D6-47D1068D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Score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2514-7EBA-4AD8-A564-335A0DE6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4977"/>
            <a:ext cx="10515600" cy="70789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Bradley-Terry model has a similar trend as Thurstone-</a:t>
            </a:r>
            <a:r>
              <a:rPr lang="en-US" altLang="zh-CN" sz="1800" dirty="0" err="1"/>
              <a:t>Mosteller</a:t>
            </a:r>
            <a:r>
              <a:rPr lang="en-US" altLang="zh-CN" sz="1800" dirty="0"/>
              <a:t> model while uniform model’s trend is likely to angular transform model’s.</a:t>
            </a:r>
            <a:endParaRPr lang="zh-CN" alt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302D3-D7A8-447F-AFAD-B08213A8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164" y="1580506"/>
            <a:ext cx="5914557" cy="40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2E7F-660B-45DF-A54A-74CCA02E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24455B-92F4-4DC3-A96F-EB8C4C25C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593" y="1519157"/>
            <a:ext cx="7332814" cy="45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7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CF78-9437-425B-9599-3EB52FBC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Inconsistency Analysis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8CBE6-5D49-473A-8C30-1F2D65A5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23" y="2228503"/>
            <a:ext cx="4573011" cy="3545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33CBF-C6FA-4045-B68D-B4A763F3D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281984"/>
            <a:ext cx="4573010" cy="34386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E01FB4-AA58-4E06-946A-054B3BD62A24}"/>
              </a:ext>
            </a:extLst>
          </p:cNvPr>
          <p:cNvSpPr/>
          <p:nvPr/>
        </p:nvSpPr>
        <p:spPr>
          <a:xfrm>
            <a:off x="1490472" y="5846544"/>
            <a:ext cx="9464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, Brad-Terry model has the highest total inconsistency and uniform model has the lowest. Harmonic inconsistency are small for each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3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399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Theme</vt:lpstr>
      <vt:lpstr>Human age ranking from pairwise comparison data via HodgeRank</vt:lpstr>
      <vt:lpstr>Introduction</vt:lpstr>
      <vt:lpstr>Introduction</vt:lpstr>
      <vt:lpstr>Content of the project</vt:lpstr>
      <vt:lpstr>Dataset description</vt:lpstr>
      <vt:lpstr>PowerPoint Presentation</vt:lpstr>
      <vt:lpstr>Global Score</vt:lpstr>
      <vt:lpstr>Comparison</vt:lpstr>
      <vt:lpstr>Inconsistency Analysis</vt:lpstr>
      <vt:lpstr>Error Analysis</vt:lpstr>
      <vt:lpstr>Error Analysis</vt:lpstr>
      <vt:lpstr>Interesting fact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age ranking from pairwise comparison data via HodgeRank</dc:title>
  <dc:creator>Go Nam LUI</dc:creator>
  <cp:lastModifiedBy>Go Nam LUI</cp:lastModifiedBy>
  <cp:revision>6</cp:revision>
  <dcterms:created xsi:type="dcterms:W3CDTF">2019-05-18T15:52:48Z</dcterms:created>
  <dcterms:modified xsi:type="dcterms:W3CDTF">2019-05-18T17:04:04Z</dcterms:modified>
</cp:coreProperties>
</file>