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23475F"/>
    <a:srgbClr val="2B5673"/>
    <a:srgbClr val="2C4C72"/>
    <a:srgbClr val="2E39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p:scale>
          <a:sx n="100" d="100"/>
          <a:sy n="100" d="100"/>
        </p:scale>
        <p:origin x="834" y="168"/>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9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7" name="Rectangle 6"/>
          <p:cNvSpPr/>
          <p:nvPr/>
        </p:nvSpPr>
        <p:spPr>
          <a:xfrm>
            <a:off x="180363" y="156671"/>
            <a:ext cx="11820716" cy="824404"/>
          </a:xfrm>
          <a:prstGeom prst="rect">
            <a:avLst/>
          </a:prstGeom>
          <a:solidFill>
            <a:srgbClr val="23475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Human Age Ranking Using Hodge Rank</a:t>
            </a:r>
          </a:p>
          <a:p>
            <a:pPr algn="ctr"/>
            <a:r>
              <a:rPr lang="en-US" sz="1200" b="1" dirty="0">
                <a:solidFill>
                  <a:schemeClr val="bg1"/>
                </a:solidFill>
              </a:rPr>
              <a:t>Chan Lok Chun</a:t>
            </a:r>
          </a:p>
          <a:p>
            <a:pPr algn="ctr"/>
            <a:r>
              <a:rPr lang="en-US" sz="1000" dirty="0">
                <a:solidFill>
                  <a:schemeClr val="bg1"/>
                </a:solidFill>
              </a:rPr>
              <a:t> Department of Biochemistry and Cell Biology, HONG KONG UNIVERSITY OF SCIENCE AND TECHNOLOGY </a:t>
            </a:r>
          </a:p>
        </p:txBody>
      </p:sp>
      <p:sp>
        <p:nvSpPr>
          <p:cNvPr id="5" name="矩形: 圓角 4">
            <a:extLst>
              <a:ext uri="{FF2B5EF4-FFF2-40B4-BE49-F238E27FC236}">
                <a16:creationId xmlns:a16="http://schemas.microsoft.com/office/drawing/2014/main" id="{A88F16AB-A0DE-402A-B0A2-8452706FB624}"/>
              </a:ext>
            </a:extLst>
          </p:cNvPr>
          <p:cNvSpPr/>
          <p:nvPr/>
        </p:nvSpPr>
        <p:spPr>
          <a:xfrm>
            <a:off x="171871" y="1135271"/>
            <a:ext cx="2658415" cy="371910"/>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t>Introduction</a:t>
            </a:r>
            <a:endParaRPr lang="zh-TW" altLang="en-US" sz="1400" b="1" dirty="0"/>
          </a:p>
        </p:txBody>
      </p:sp>
      <p:sp>
        <p:nvSpPr>
          <p:cNvPr id="36" name="矩形: 圓角 35">
            <a:extLst>
              <a:ext uri="{FF2B5EF4-FFF2-40B4-BE49-F238E27FC236}">
                <a16:creationId xmlns:a16="http://schemas.microsoft.com/office/drawing/2014/main" id="{A19D42E5-AB63-4714-AAE4-DA2CB06CF0EA}"/>
              </a:ext>
            </a:extLst>
          </p:cNvPr>
          <p:cNvSpPr/>
          <p:nvPr/>
        </p:nvSpPr>
        <p:spPr>
          <a:xfrm>
            <a:off x="2958227" y="1136632"/>
            <a:ext cx="2808479" cy="371910"/>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t>Method</a:t>
            </a:r>
            <a:endParaRPr lang="zh-TW" altLang="en-US" sz="1400" b="1" dirty="0"/>
          </a:p>
        </p:txBody>
      </p:sp>
      <p:sp>
        <p:nvSpPr>
          <p:cNvPr id="37" name="矩形: 圓角 36">
            <a:extLst>
              <a:ext uri="{FF2B5EF4-FFF2-40B4-BE49-F238E27FC236}">
                <a16:creationId xmlns:a16="http://schemas.microsoft.com/office/drawing/2014/main" id="{2E47BD20-03F7-4E6D-846E-9905CDF3187C}"/>
              </a:ext>
            </a:extLst>
          </p:cNvPr>
          <p:cNvSpPr/>
          <p:nvPr/>
        </p:nvSpPr>
        <p:spPr>
          <a:xfrm>
            <a:off x="9010014" y="3568877"/>
            <a:ext cx="2894408" cy="371910"/>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t>Experiment 3</a:t>
            </a:r>
            <a:endParaRPr lang="zh-TW" altLang="en-US" sz="1400" b="1" dirty="0"/>
          </a:p>
        </p:txBody>
      </p:sp>
      <p:sp>
        <p:nvSpPr>
          <p:cNvPr id="6" name="文字方塊 5">
            <a:extLst>
              <a:ext uri="{FF2B5EF4-FFF2-40B4-BE49-F238E27FC236}">
                <a16:creationId xmlns:a16="http://schemas.microsoft.com/office/drawing/2014/main" id="{1D6E074F-61B8-4D1A-B189-4286389E4892}"/>
              </a:ext>
            </a:extLst>
          </p:cNvPr>
          <p:cNvSpPr txBox="1"/>
          <p:nvPr/>
        </p:nvSpPr>
        <p:spPr>
          <a:xfrm>
            <a:off x="171870" y="1593766"/>
            <a:ext cx="2666907" cy="2446824"/>
          </a:xfrm>
          <a:prstGeom prst="rect">
            <a:avLst/>
          </a:prstGeom>
          <a:noFill/>
        </p:spPr>
        <p:txBody>
          <a:bodyPr wrap="square" rtlCol="0">
            <a:spAutoFit/>
          </a:bodyPr>
          <a:lstStyle/>
          <a:p>
            <a:pPr algn="just"/>
            <a:r>
              <a:rPr lang="en-US" altLang="zh-TW" sz="900" dirty="0">
                <a:latin typeface="Cambria Math" panose="02040503050406030204" pitchFamily="18" charset="0"/>
                <a:ea typeface="Cambria Math" panose="02040503050406030204" pitchFamily="18" charset="0"/>
              </a:rPr>
              <a:t>Being able to extract global ranking from a set of pairwise-comparison data is an important task in many different aspects, spanning from large-scale election to priority decision by Internet search engines. In this study, we intend to  rank 30 human face images based on their ages. The dataset also contains 14011 pairwise comparison done by 94 “voters”. Due to the incompleteness of the comparison (i.e. each voter did not compare each image with 29 other images), we employed Hodge Rank method to solve the rank aggregation problem. The predicted global rank was then compared with the ground-truth to access the model accuracy. In addition, we also compared the performance by four most commonly used models, which are Uniform, Bradley-Terry, Thurstone-</a:t>
            </a:r>
            <a:r>
              <a:rPr lang="en-US" altLang="zh-TW" sz="900" dirty="0" err="1">
                <a:latin typeface="Cambria Math" panose="02040503050406030204" pitchFamily="18" charset="0"/>
                <a:ea typeface="Cambria Math" panose="02040503050406030204" pitchFamily="18" charset="0"/>
              </a:rPr>
              <a:t>Mosteller</a:t>
            </a:r>
            <a:r>
              <a:rPr lang="en-US" altLang="zh-TW" sz="900" dirty="0">
                <a:latin typeface="Cambria Math" panose="02040503050406030204" pitchFamily="18" charset="0"/>
                <a:ea typeface="Cambria Math" panose="02040503050406030204" pitchFamily="18" charset="0"/>
              </a:rPr>
              <a:t> and Angular transform model.</a:t>
            </a:r>
            <a:endParaRPr lang="zh-TW" altLang="en-US" sz="900" dirty="0">
              <a:latin typeface="Cambria Math" panose="02040503050406030204" pitchFamily="18" charset="0"/>
            </a:endParaRPr>
          </a:p>
        </p:txBody>
      </p:sp>
      <p:sp>
        <p:nvSpPr>
          <p:cNvPr id="38" name="矩形: 圓角 37">
            <a:extLst>
              <a:ext uri="{FF2B5EF4-FFF2-40B4-BE49-F238E27FC236}">
                <a16:creationId xmlns:a16="http://schemas.microsoft.com/office/drawing/2014/main" id="{40F06844-A3FF-4069-A2B7-B8F5515463C1}"/>
              </a:ext>
            </a:extLst>
          </p:cNvPr>
          <p:cNvSpPr/>
          <p:nvPr/>
        </p:nvSpPr>
        <p:spPr>
          <a:xfrm>
            <a:off x="180363" y="4163067"/>
            <a:ext cx="2658415" cy="371910"/>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t>Background</a:t>
            </a:r>
            <a:endParaRPr lang="zh-TW" altLang="en-US" sz="1400" b="1" dirty="0"/>
          </a:p>
        </p:txBody>
      </p:sp>
      <mc:AlternateContent xmlns:mc="http://schemas.openxmlformats.org/markup-compatibility/2006">
        <mc:Choice xmlns:a14="http://schemas.microsoft.com/office/drawing/2010/main" Requires="a14">
          <p:sp>
            <p:nvSpPr>
              <p:cNvPr id="39" name="文字方塊 38">
                <a:extLst>
                  <a:ext uri="{FF2B5EF4-FFF2-40B4-BE49-F238E27FC236}">
                    <a16:creationId xmlns:a16="http://schemas.microsoft.com/office/drawing/2014/main" id="{055FF932-7BF4-49AD-ADF0-248674DA04C2}"/>
                  </a:ext>
                </a:extLst>
              </p:cNvPr>
              <p:cNvSpPr txBox="1"/>
              <p:nvPr/>
            </p:nvSpPr>
            <p:spPr>
              <a:xfrm>
                <a:off x="180363" y="4615181"/>
                <a:ext cx="2620367" cy="2035109"/>
              </a:xfrm>
              <a:prstGeom prst="rect">
                <a:avLst/>
              </a:prstGeom>
              <a:noFill/>
            </p:spPr>
            <p:txBody>
              <a:bodyPr wrap="square" rtlCol="0">
                <a:spAutoFit/>
              </a:bodyPr>
              <a:lstStyle/>
              <a:p>
                <a:pPr algn="just"/>
                <a:r>
                  <a:rPr lang="en-US" altLang="zh-TW" sz="900" dirty="0">
                    <a:latin typeface="Cambria Math" panose="02040503050406030204" pitchFamily="18" charset="0"/>
                    <a:ea typeface="Cambria Math" panose="02040503050406030204" pitchFamily="18" charset="0"/>
                  </a:rPr>
                  <a:t>HodgeRank method is primary built on Hodge decomposition of a graph formed by the pairwise comparison data which is given by:</a:t>
                </a:r>
              </a:p>
              <a:p>
                <a:pPr algn="just"/>
                <a:endParaRPr lang="en-US" altLang="zh-TW" sz="900" dirty="0">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n-US" altLang="zh-TW" sz="900" b="0" i="1" smtClean="0">
                            <a:latin typeface="Cambria Math" panose="02040503050406030204" pitchFamily="18" charset="0"/>
                            <a:ea typeface="Cambria Math" panose="02040503050406030204" pitchFamily="18" charset="0"/>
                          </a:rPr>
                        </m:ctrlPr>
                      </m:accPr>
                      <m:e>
                        <m:r>
                          <a:rPr lang="en-US" altLang="zh-TW" sz="900" b="0" i="1" smtClean="0">
                            <a:latin typeface="Cambria Math" panose="02040503050406030204" pitchFamily="18" charset="0"/>
                            <a:ea typeface="Cambria Math" panose="02040503050406030204" pitchFamily="18" charset="0"/>
                          </a:rPr>
                          <m:t>𝑌</m:t>
                        </m:r>
                      </m:e>
                    </m:acc>
                    <m:r>
                      <a:rPr lang="en-US" altLang="zh-TW" sz="900" b="0" i="1" smtClean="0">
                        <a:latin typeface="Cambria Math" panose="02040503050406030204" pitchFamily="18" charset="0"/>
                        <a:ea typeface="Cambria Math" panose="02040503050406030204" pitchFamily="18" charset="0"/>
                      </a:rPr>
                      <m:t>=</m:t>
                    </m:r>
                    <m:sSup>
                      <m:sSupPr>
                        <m:ctrlPr>
                          <a:rPr lang="en-US" altLang="zh-TW" sz="900" b="0" i="1" smtClean="0">
                            <a:latin typeface="Cambria Math" panose="02040503050406030204" pitchFamily="18" charset="0"/>
                            <a:ea typeface="Cambria Math" panose="02040503050406030204" pitchFamily="18" charset="0"/>
                          </a:rPr>
                        </m:ctrlPr>
                      </m:sSupPr>
                      <m:e>
                        <m:acc>
                          <m:accPr>
                            <m:chr m:val="̂"/>
                            <m:ctrlPr>
                              <a:rPr lang="en-US" altLang="zh-TW" sz="900" i="1">
                                <a:latin typeface="Cambria Math" panose="02040503050406030204" pitchFamily="18" charset="0"/>
                                <a:ea typeface="Cambria Math" panose="02040503050406030204" pitchFamily="18" charset="0"/>
                              </a:rPr>
                            </m:ctrlPr>
                          </m:accPr>
                          <m:e>
                            <m:r>
                              <a:rPr lang="en-US" altLang="zh-TW" sz="900" i="1">
                                <a:latin typeface="Cambria Math" panose="02040503050406030204" pitchFamily="18" charset="0"/>
                                <a:ea typeface="Cambria Math" panose="02040503050406030204" pitchFamily="18" charset="0"/>
                              </a:rPr>
                              <m:t>𝑌</m:t>
                            </m:r>
                          </m:e>
                        </m:acc>
                      </m:e>
                      <m:sup>
                        <m:r>
                          <a:rPr lang="en-US" altLang="zh-TW" sz="900" b="0" i="1" smtClean="0">
                            <a:latin typeface="Cambria Math" panose="02040503050406030204" pitchFamily="18" charset="0"/>
                            <a:ea typeface="Cambria Math" panose="02040503050406030204" pitchFamily="18" charset="0"/>
                          </a:rPr>
                          <m:t>𝑔</m:t>
                        </m:r>
                      </m:sup>
                    </m:sSup>
                    <m:r>
                      <a:rPr lang="en-US" altLang="zh-TW" sz="900" b="0" i="1" smtClean="0">
                        <a:latin typeface="Cambria Math" panose="02040503050406030204" pitchFamily="18" charset="0"/>
                        <a:ea typeface="Cambria Math" panose="02040503050406030204" pitchFamily="18" charset="0"/>
                      </a:rPr>
                      <m:t>+</m:t>
                    </m:r>
                    <m:sSup>
                      <m:sSupPr>
                        <m:ctrlPr>
                          <a:rPr lang="en-US" altLang="zh-TW" sz="900" i="1">
                            <a:latin typeface="Cambria Math" panose="02040503050406030204" pitchFamily="18" charset="0"/>
                            <a:ea typeface="Cambria Math" panose="02040503050406030204" pitchFamily="18" charset="0"/>
                          </a:rPr>
                        </m:ctrlPr>
                      </m:sSupPr>
                      <m:e>
                        <m:acc>
                          <m:accPr>
                            <m:chr m:val="̂"/>
                            <m:ctrlPr>
                              <a:rPr lang="en-US" altLang="zh-TW" sz="900" i="1">
                                <a:latin typeface="Cambria Math" panose="02040503050406030204" pitchFamily="18" charset="0"/>
                                <a:ea typeface="Cambria Math" panose="02040503050406030204" pitchFamily="18" charset="0"/>
                              </a:rPr>
                            </m:ctrlPr>
                          </m:accPr>
                          <m:e>
                            <m:r>
                              <a:rPr lang="en-US" altLang="zh-TW" sz="900" i="1">
                                <a:latin typeface="Cambria Math" panose="02040503050406030204" pitchFamily="18" charset="0"/>
                                <a:ea typeface="Cambria Math" panose="02040503050406030204" pitchFamily="18" charset="0"/>
                              </a:rPr>
                              <m:t>𝑌</m:t>
                            </m:r>
                          </m:e>
                        </m:acc>
                      </m:e>
                      <m:sup>
                        <m:r>
                          <a:rPr lang="en-US" altLang="zh-TW" sz="900" b="0" i="1" smtClean="0">
                            <a:latin typeface="Cambria Math" panose="02040503050406030204" pitchFamily="18" charset="0"/>
                            <a:ea typeface="Cambria Math" panose="02040503050406030204" pitchFamily="18" charset="0"/>
                          </a:rPr>
                          <m:t>𝑐</m:t>
                        </m:r>
                      </m:sup>
                    </m:sSup>
                  </m:oMath>
                </a14:m>
                <a:r>
                  <a:rPr lang="en-US" altLang="zh-TW" sz="900"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altLang="zh-TW" sz="900" i="1">
                            <a:latin typeface="Cambria Math" panose="02040503050406030204" pitchFamily="18" charset="0"/>
                            <a:ea typeface="Cambria Math" panose="02040503050406030204" pitchFamily="18" charset="0"/>
                          </a:rPr>
                        </m:ctrlPr>
                      </m:sSupPr>
                      <m:e>
                        <m:acc>
                          <m:accPr>
                            <m:chr m:val="̂"/>
                            <m:ctrlPr>
                              <a:rPr lang="en-US" altLang="zh-TW" sz="900" i="1">
                                <a:latin typeface="Cambria Math" panose="02040503050406030204" pitchFamily="18" charset="0"/>
                                <a:ea typeface="Cambria Math" panose="02040503050406030204" pitchFamily="18" charset="0"/>
                              </a:rPr>
                            </m:ctrlPr>
                          </m:accPr>
                          <m:e>
                            <m:r>
                              <a:rPr lang="en-US" altLang="zh-TW" sz="900" i="1">
                                <a:latin typeface="Cambria Math" panose="02040503050406030204" pitchFamily="18" charset="0"/>
                                <a:ea typeface="Cambria Math" panose="02040503050406030204" pitchFamily="18" charset="0"/>
                              </a:rPr>
                              <m:t>𝑌</m:t>
                            </m:r>
                          </m:e>
                        </m:acc>
                      </m:e>
                      <m:sup>
                        <m:r>
                          <a:rPr lang="en-US" altLang="zh-TW" sz="900" b="0" i="1" smtClean="0">
                            <a:latin typeface="Cambria Math" panose="02040503050406030204" pitchFamily="18" charset="0"/>
                            <a:ea typeface="Cambria Math" panose="02040503050406030204" pitchFamily="18" charset="0"/>
                          </a:rPr>
                          <m:t>h</m:t>
                        </m:r>
                      </m:sup>
                    </m:sSup>
                  </m:oMath>
                </a14:m>
                <a:endParaRPr lang="en-US" altLang="zh-TW" sz="900" dirty="0">
                  <a:latin typeface="Cambria Math" panose="02040503050406030204" pitchFamily="18" charset="0"/>
                  <a:ea typeface="Cambria Math" panose="02040503050406030204" pitchFamily="18" charset="0"/>
                </a:endParaRPr>
              </a:p>
              <a:p>
                <a:pPr algn="just"/>
                <a:r>
                  <a:rPr lang="en-US" altLang="zh-TW" sz="900" dirty="0">
                    <a:latin typeface="Cambria Math" panose="02040503050406030204" pitchFamily="18" charset="0"/>
                    <a:ea typeface="Cambria Math" panose="02040503050406030204" pitchFamily="18" charset="0"/>
                  </a:rPr>
                  <a:t>The first term is the gradient flow, more importantly, the second and the third terms refer to curl flow and harmonic flow respectively. Both of them contribute to the inconsistency in the ranking: curl flow indicates the local cyclic ranking, which can be regarded as local inconsistency. Whereas harmonic flow indicates global cyclic ranking that triggers global inconsistency in the ranking. </a:t>
                </a:r>
                <a:endParaRPr lang="zh-TW" altLang="en-US" sz="900" dirty="0">
                  <a:latin typeface="Cambria Math" panose="02040503050406030204" pitchFamily="18" charset="0"/>
                </a:endParaRPr>
              </a:p>
            </p:txBody>
          </p:sp>
        </mc:Choice>
        <mc:Fallback>
          <p:sp>
            <p:nvSpPr>
              <p:cNvPr id="39" name="文字方塊 38">
                <a:extLst>
                  <a:ext uri="{FF2B5EF4-FFF2-40B4-BE49-F238E27FC236}">
                    <a16:creationId xmlns:a16="http://schemas.microsoft.com/office/drawing/2014/main" id="{055FF932-7BF4-49AD-ADF0-248674DA04C2}"/>
                  </a:ext>
                </a:extLst>
              </p:cNvPr>
              <p:cNvSpPr txBox="1">
                <a:spLocks noRot="1" noChangeAspect="1" noMove="1" noResize="1" noEditPoints="1" noAdjustHandles="1" noChangeArrowheads="1" noChangeShapeType="1" noTextEdit="1"/>
              </p:cNvSpPr>
              <p:nvPr/>
            </p:nvSpPr>
            <p:spPr>
              <a:xfrm>
                <a:off x="180363" y="4615181"/>
                <a:ext cx="2620367" cy="2035109"/>
              </a:xfrm>
              <a:prstGeom prst="rect">
                <a:avLst/>
              </a:prstGeom>
              <a:blipFill>
                <a:blip r:embed="rId3"/>
                <a:stretch>
                  <a:fillRect b="-29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0" name="文字方塊 39">
                <a:extLst>
                  <a:ext uri="{FF2B5EF4-FFF2-40B4-BE49-F238E27FC236}">
                    <a16:creationId xmlns:a16="http://schemas.microsoft.com/office/drawing/2014/main" id="{6A1E165B-B6DD-414C-8F22-92F0C00A1892}"/>
                  </a:ext>
                </a:extLst>
              </p:cNvPr>
              <p:cNvSpPr txBox="1"/>
              <p:nvPr/>
            </p:nvSpPr>
            <p:spPr>
              <a:xfrm>
                <a:off x="2944863" y="1525872"/>
                <a:ext cx="2808478" cy="2188163"/>
              </a:xfrm>
              <a:prstGeom prst="rect">
                <a:avLst/>
              </a:prstGeom>
              <a:noFill/>
            </p:spPr>
            <p:txBody>
              <a:bodyPr wrap="square" rtlCol="0">
                <a:spAutoFit/>
              </a:bodyPr>
              <a:lstStyle/>
              <a:p>
                <a:pPr algn="just"/>
                <a:r>
                  <a:rPr lang="en-US" altLang="zh-TW" sz="900" b="0" dirty="0">
                    <a:latin typeface="Cambria Math" panose="02040503050406030204" pitchFamily="18" charset="0"/>
                  </a:rPr>
                  <a:t>To evaluate the model, we measure the rank inconsistency by considering the curl flow and harmonic flow components.</a:t>
                </a:r>
                <a:r>
                  <a:rPr lang="zh-TW" altLang="en-US" sz="900" dirty="0">
                    <a:latin typeface="Cambria Math" panose="02040503050406030204" pitchFamily="18" charset="0"/>
                  </a:rPr>
                  <a:t> </a:t>
                </a:r>
                <a:r>
                  <a:rPr lang="en-US" altLang="zh-TW" sz="900" dirty="0">
                    <a:latin typeface="Cambria Math" panose="02040503050406030204" pitchFamily="18" charset="0"/>
                  </a:rPr>
                  <a:t>The</a:t>
                </a:r>
                <a:r>
                  <a:rPr lang="zh-TW" altLang="en-US" sz="900" dirty="0">
                    <a:latin typeface="Cambria Math" panose="02040503050406030204" pitchFamily="18" charset="0"/>
                  </a:rPr>
                  <a:t> </a:t>
                </a:r>
                <a:r>
                  <a:rPr lang="en-US" altLang="zh-TW" sz="900" dirty="0">
                    <a:latin typeface="Cambria Math" panose="02040503050406030204" pitchFamily="18" charset="0"/>
                  </a:rPr>
                  <a:t>total</a:t>
                </a:r>
                <a:r>
                  <a:rPr lang="zh-TW" altLang="en-US" sz="900" dirty="0">
                    <a:latin typeface="Cambria Math" panose="02040503050406030204" pitchFamily="18" charset="0"/>
                  </a:rPr>
                  <a:t> </a:t>
                </a:r>
                <a:r>
                  <a:rPr lang="en-US" altLang="zh-TW" sz="900" dirty="0">
                    <a:latin typeface="Cambria Math" panose="02040503050406030204" pitchFamily="18" charset="0"/>
                  </a:rPr>
                  <a:t>inconsistency</a:t>
                </a:r>
                <a:r>
                  <a:rPr lang="zh-TW" altLang="en-US" sz="900" dirty="0">
                    <a:latin typeface="Cambria Math" panose="02040503050406030204" pitchFamily="18" charset="0"/>
                  </a:rPr>
                  <a:t> </a:t>
                </a:r>
                <a:r>
                  <a:rPr lang="en-US" altLang="zh-TW" sz="900" dirty="0">
                    <a:latin typeface="Cambria Math" panose="02040503050406030204" pitchFamily="18" charset="0"/>
                  </a:rPr>
                  <a:t>of</a:t>
                </a:r>
                <a:r>
                  <a:rPr lang="zh-TW" altLang="en-US" sz="900" dirty="0">
                    <a:latin typeface="Cambria Math" panose="02040503050406030204" pitchFamily="18" charset="0"/>
                  </a:rPr>
                  <a:t> </a:t>
                </a:r>
                <a:r>
                  <a:rPr lang="en-US" altLang="zh-TW" sz="900" dirty="0">
                    <a:latin typeface="Cambria Math" panose="02040503050406030204" pitchFamily="18" charset="0"/>
                  </a:rPr>
                  <a:t>the</a:t>
                </a:r>
                <a:r>
                  <a:rPr lang="zh-TW" altLang="en-US" sz="900" dirty="0">
                    <a:latin typeface="Cambria Math" panose="02040503050406030204" pitchFamily="18" charset="0"/>
                  </a:rPr>
                  <a:t> </a:t>
                </a:r>
                <a:r>
                  <a:rPr lang="en-US" altLang="zh-TW" sz="900" dirty="0">
                    <a:latin typeface="Cambria Math" panose="02040503050406030204" pitchFamily="18" charset="0"/>
                  </a:rPr>
                  <a:t>model</a:t>
                </a:r>
                <a:r>
                  <a:rPr lang="zh-TW" altLang="en-US" sz="900" dirty="0">
                    <a:latin typeface="Cambria Math" panose="02040503050406030204" pitchFamily="18" charset="0"/>
                  </a:rPr>
                  <a:t> </a:t>
                </a:r>
                <a:r>
                  <a:rPr lang="en-US" altLang="zh-TW" sz="900" dirty="0">
                    <a:latin typeface="Cambria Math" panose="02040503050406030204" pitchFamily="18" charset="0"/>
                  </a:rPr>
                  <a:t>is</a:t>
                </a:r>
                <a:r>
                  <a:rPr lang="zh-TW" altLang="en-US" sz="900" dirty="0">
                    <a:latin typeface="Cambria Math" panose="02040503050406030204" pitchFamily="18" charset="0"/>
                  </a:rPr>
                  <a:t> </a:t>
                </a:r>
                <a:r>
                  <a:rPr lang="en-US" altLang="zh-TW" sz="900" dirty="0">
                    <a:latin typeface="Cambria Math" panose="02040503050406030204" pitchFamily="18" charset="0"/>
                  </a:rPr>
                  <a:t>given</a:t>
                </a:r>
                <a:r>
                  <a:rPr lang="zh-TW" altLang="en-US" sz="900" dirty="0">
                    <a:latin typeface="Cambria Math" panose="02040503050406030204" pitchFamily="18" charset="0"/>
                  </a:rPr>
                  <a:t> </a:t>
                </a:r>
                <a:r>
                  <a:rPr lang="en-US" altLang="zh-TW" sz="900" dirty="0">
                    <a:latin typeface="Cambria Math" panose="02040503050406030204" pitchFamily="18" charset="0"/>
                  </a:rPr>
                  <a:t>by:</a:t>
                </a:r>
                <a:endParaRPr lang="en-US" altLang="zh-TW" sz="900" b="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TW" sz="900" b="0" i="1" smtClean="0">
                          <a:latin typeface="Cambria Math" panose="02040503050406030204" pitchFamily="18" charset="0"/>
                        </a:rPr>
                        <m:t>𝐼𝑛𝑐</m:t>
                      </m:r>
                      <m:r>
                        <a:rPr lang="en-US" altLang="zh-TW" sz="900" b="0" i="1" smtClean="0">
                          <a:latin typeface="Cambria Math" panose="02040503050406030204" pitchFamily="18" charset="0"/>
                        </a:rPr>
                        <m:t>.</m:t>
                      </m:r>
                      <m:r>
                        <a:rPr lang="en-US" altLang="zh-TW" sz="900" b="0" i="1" smtClean="0">
                          <a:latin typeface="Cambria Math" panose="02040503050406030204" pitchFamily="18" charset="0"/>
                        </a:rPr>
                        <m:t>𝑇𝑜𝑡𝑎𝑙</m:t>
                      </m:r>
                      <m:r>
                        <a:rPr lang="en-US" altLang="zh-TW" sz="900" b="0" i="1" smtClean="0">
                          <a:latin typeface="Cambria Math" panose="02040503050406030204" pitchFamily="18" charset="0"/>
                        </a:rPr>
                        <m:t>(</m:t>
                      </m:r>
                      <m:acc>
                        <m:accPr>
                          <m:chr m:val="̂"/>
                          <m:ctrlPr>
                            <a:rPr lang="en-US" altLang="zh-TW" sz="900" i="1">
                              <a:latin typeface="Cambria Math" panose="02040503050406030204" pitchFamily="18" charset="0"/>
                              <a:ea typeface="Cambria Math" panose="02040503050406030204" pitchFamily="18" charset="0"/>
                            </a:rPr>
                          </m:ctrlPr>
                        </m:accPr>
                        <m:e>
                          <m:r>
                            <a:rPr lang="en-US" altLang="zh-TW" sz="900" i="1">
                              <a:latin typeface="Cambria Math" panose="02040503050406030204" pitchFamily="18" charset="0"/>
                              <a:ea typeface="Cambria Math" panose="02040503050406030204" pitchFamily="18" charset="0"/>
                            </a:rPr>
                            <m:t>𝑌</m:t>
                          </m:r>
                        </m:e>
                      </m:acc>
                      <m:r>
                        <a:rPr lang="en-US" altLang="zh-TW" sz="900" b="0" i="1" smtClean="0">
                          <a:latin typeface="Cambria Math" panose="02040503050406030204" pitchFamily="18" charset="0"/>
                        </a:rPr>
                        <m:t>)=</m:t>
                      </m:r>
                      <m:f>
                        <m:fPr>
                          <m:ctrlPr>
                            <a:rPr lang="en-US" altLang="zh-TW" sz="900" b="0" i="1" smtClean="0">
                              <a:latin typeface="Cambria Math" panose="02040503050406030204" pitchFamily="18" charset="0"/>
                            </a:rPr>
                          </m:ctrlPr>
                        </m:fPr>
                        <m:num>
                          <m:sSubSup>
                            <m:sSubSupPr>
                              <m:ctrlPr>
                                <a:rPr lang="en-US" altLang="zh-TW" sz="900" i="1">
                                  <a:latin typeface="Cambria Math" panose="02040503050406030204" pitchFamily="18" charset="0"/>
                                </a:rPr>
                              </m:ctrlPr>
                            </m:sSubSupPr>
                            <m:e>
                              <m:d>
                                <m:dPr>
                                  <m:begChr m:val="‖"/>
                                  <m:endChr m:val="‖"/>
                                  <m:ctrlPr>
                                    <a:rPr lang="en-US" altLang="zh-TW" sz="900" i="1">
                                      <a:latin typeface="Cambria Math" panose="02040503050406030204" pitchFamily="18" charset="0"/>
                                    </a:rPr>
                                  </m:ctrlPr>
                                </m:dPr>
                                <m:e>
                                  <m:sSup>
                                    <m:sSupPr>
                                      <m:ctrlPr>
                                        <a:rPr lang="en-US" altLang="zh-TW" sz="900" i="1">
                                          <a:latin typeface="Cambria Math" panose="02040503050406030204" pitchFamily="18" charset="0"/>
                                        </a:rPr>
                                      </m:ctrlPr>
                                    </m:sSupPr>
                                    <m:e>
                                      <m:acc>
                                        <m:accPr>
                                          <m:chr m:val="̂"/>
                                          <m:ctrlPr>
                                            <a:rPr lang="en-US" altLang="zh-TW" sz="900" i="1">
                                              <a:latin typeface="Cambria Math" panose="02040503050406030204" pitchFamily="18" charset="0"/>
                                            </a:rPr>
                                          </m:ctrlPr>
                                        </m:accPr>
                                        <m:e>
                                          <m:r>
                                            <a:rPr lang="en-US" altLang="zh-TW" sz="900" i="1">
                                              <a:latin typeface="Cambria Math" panose="02040503050406030204" pitchFamily="18" charset="0"/>
                                            </a:rPr>
                                            <m:t>𝑌</m:t>
                                          </m:r>
                                        </m:e>
                                      </m:acc>
                                    </m:e>
                                    <m:sup>
                                      <m:r>
                                        <a:rPr lang="en-US" altLang="zh-TW" sz="900" i="1">
                                          <a:latin typeface="Cambria Math" panose="02040503050406030204" pitchFamily="18" charset="0"/>
                                        </a:rPr>
                                        <m:t>𝑐</m:t>
                                      </m:r>
                                    </m:sup>
                                  </m:sSup>
                                </m:e>
                              </m:d>
                            </m:e>
                            <m:sub>
                              <m:r>
                                <a:rPr lang="en-US" altLang="zh-TW" sz="900" i="1">
                                  <a:latin typeface="Cambria Math" panose="02040503050406030204" pitchFamily="18" charset="0"/>
                                </a:rPr>
                                <m:t>𝑤</m:t>
                              </m:r>
                            </m:sub>
                            <m:sup>
                              <m:r>
                                <a:rPr lang="en-US" altLang="zh-TW" sz="900" i="1">
                                  <a:latin typeface="Cambria Math" panose="02040503050406030204" pitchFamily="18" charset="0"/>
                                </a:rPr>
                                <m:t>2</m:t>
                              </m:r>
                            </m:sup>
                          </m:sSubSup>
                          <m:r>
                            <m:rPr>
                              <m:nor/>
                            </m:rPr>
                            <a:rPr lang="en-US" altLang="zh-TW" sz="900" dirty="0"/>
                            <m:t>+ </m:t>
                          </m:r>
                          <m:sSubSup>
                            <m:sSubSupPr>
                              <m:ctrlPr>
                                <a:rPr lang="en-US" altLang="zh-TW" sz="900" i="1">
                                  <a:latin typeface="Cambria Math" panose="02040503050406030204" pitchFamily="18" charset="0"/>
                                </a:rPr>
                              </m:ctrlPr>
                            </m:sSubSupPr>
                            <m:e>
                              <m:d>
                                <m:dPr>
                                  <m:begChr m:val="‖"/>
                                  <m:endChr m:val="‖"/>
                                  <m:ctrlPr>
                                    <a:rPr lang="en-US" altLang="zh-TW" sz="900" i="1">
                                      <a:latin typeface="Cambria Math" panose="02040503050406030204" pitchFamily="18" charset="0"/>
                                    </a:rPr>
                                  </m:ctrlPr>
                                </m:dPr>
                                <m:e>
                                  <m:sSup>
                                    <m:sSupPr>
                                      <m:ctrlPr>
                                        <a:rPr lang="en-US" altLang="zh-TW" sz="900" i="1">
                                          <a:latin typeface="Cambria Math" panose="02040503050406030204" pitchFamily="18" charset="0"/>
                                        </a:rPr>
                                      </m:ctrlPr>
                                    </m:sSupPr>
                                    <m:e>
                                      <m:acc>
                                        <m:accPr>
                                          <m:chr m:val="̂"/>
                                          <m:ctrlPr>
                                            <a:rPr lang="en-US" altLang="zh-TW" sz="900" i="1">
                                              <a:latin typeface="Cambria Math" panose="02040503050406030204" pitchFamily="18" charset="0"/>
                                            </a:rPr>
                                          </m:ctrlPr>
                                        </m:accPr>
                                        <m:e>
                                          <m:r>
                                            <a:rPr lang="en-US" altLang="zh-TW" sz="900" i="1">
                                              <a:latin typeface="Cambria Math" panose="02040503050406030204" pitchFamily="18" charset="0"/>
                                            </a:rPr>
                                            <m:t>𝑌</m:t>
                                          </m:r>
                                        </m:e>
                                      </m:acc>
                                    </m:e>
                                    <m:sup>
                                      <m:r>
                                        <a:rPr lang="en-US" altLang="zh-TW" sz="900" i="1">
                                          <a:latin typeface="Cambria Math" panose="02040503050406030204" pitchFamily="18" charset="0"/>
                                        </a:rPr>
                                        <m:t>h</m:t>
                                      </m:r>
                                    </m:sup>
                                  </m:sSup>
                                </m:e>
                              </m:d>
                            </m:e>
                            <m:sub>
                              <m:r>
                                <a:rPr lang="en-US" altLang="zh-TW" sz="900" i="1">
                                  <a:latin typeface="Cambria Math" panose="02040503050406030204" pitchFamily="18" charset="0"/>
                                </a:rPr>
                                <m:t>𝑤</m:t>
                              </m:r>
                            </m:sub>
                            <m:sup>
                              <m:r>
                                <a:rPr lang="en-US" altLang="zh-TW" sz="900" i="1">
                                  <a:latin typeface="Cambria Math" panose="02040503050406030204" pitchFamily="18" charset="0"/>
                                </a:rPr>
                                <m:t>2</m:t>
                              </m:r>
                            </m:sup>
                          </m:sSubSup>
                        </m:num>
                        <m:den>
                          <m:sSubSup>
                            <m:sSubSupPr>
                              <m:ctrlPr>
                                <a:rPr lang="en-US" altLang="zh-TW" sz="900" i="1">
                                  <a:latin typeface="Cambria Math" panose="02040503050406030204" pitchFamily="18" charset="0"/>
                                </a:rPr>
                              </m:ctrlPr>
                            </m:sSubSupPr>
                            <m:e>
                              <m:d>
                                <m:dPr>
                                  <m:begChr m:val="‖"/>
                                  <m:endChr m:val="‖"/>
                                  <m:ctrlPr>
                                    <a:rPr lang="en-US" altLang="zh-TW" sz="900" i="1">
                                      <a:latin typeface="Cambria Math" panose="02040503050406030204" pitchFamily="18" charset="0"/>
                                    </a:rPr>
                                  </m:ctrlPr>
                                </m:dPr>
                                <m:e>
                                  <m:acc>
                                    <m:accPr>
                                      <m:chr m:val="̂"/>
                                      <m:ctrlPr>
                                        <a:rPr lang="en-US" altLang="zh-TW" sz="900" i="1">
                                          <a:latin typeface="Cambria Math" panose="02040503050406030204" pitchFamily="18" charset="0"/>
                                        </a:rPr>
                                      </m:ctrlPr>
                                    </m:accPr>
                                    <m:e>
                                      <m:r>
                                        <a:rPr lang="en-US" altLang="zh-TW" sz="900" i="1">
                                          <a:latin typeface="Cambria Math" panose="02040503050406030204" pitchFamily="18" charset="0"/>
                                        </a:rPr>
                                        <m:t>𝑌</m:t>
                                      </m:r>
                                    </m:e>
                                  </m:acc>
                                </m:e>
                              </m:d>
                            </m:e>
                            <m:sub>
                              <m:r>
                                <a:rPr lang="en-US" altLang="zh-TW" sz="900" i="1">
                                  <a:latin typeface="Cambria Math" panose="02040503050406030204" pitchFamily="18" charset="0"/>
                                </a:rPr>
                                <m:t>𝑤</m:t>
                              </m:r>
                            </m:sub>
                            <m:sup>
                              <m:r>
                                <a:rPr lang="en-US" altLang="zh-TW" sz="900" i="1">
                                  <a:latin typeface="Cambria Math" panose="02040503050406030204" pitchFamily="18" charset="0"/>
                                </a:rPr>
                                <m:t>2</m:t>
                              </m:r>
                            </m:sup>
                          </m:sSubSup>
                        </m:den>
                      </m:f>
                    </m:oMath>
                  </m:oMathPara>
                </a14:m>
                <a:endParaRPr lang="en-US" altLang="zh-TW" sz="900" dirty="0"/>
              </a:p>
              <a:p>
                <a:pPr algn="ctr"/>
                <a:endParaRPr lang="en-US" altLang="zh-TW" sz="900" dirty="0"/>
              </a:p>
              <a:p>
                <a:pPr algn="just"/>
                <a:r>
                  <a:rPr lang="en-US" altLang="zh-TW" sz="900" dirty="0">
                    <a:latin typeface="Cambria Math" panose="02040503050406030204" pitchFamily="18" charset="0"/>
                    <a:ea typeface="Cambria Math" panose="02040503050406030204" pitchFamily="18" charset="0"/>
                  </a:rPr>
                  <a:t>Moreover, we are also interested in the global inconsistency of the predicted ranking (global cyclic ranking). We therefore suffice to calculate the harmonic inconsistency as well:</a:t>
                </a:r>
              </a:p>
              <a:p>
                <a:pPr algn="just"/>
                <a14:m>
                  <m:oMathPara xmlns:m="http://schemas.openxmlformats.org/officeDocument/2006/math">
                    <m:oMathParaPr>
                      <m:jc m:val="centerGroup"/>
                    </m:oMathParaPr>
                    <m:oMath xmlns:m="http://schemas.openxmlformats.org/officeDocument/2006/math">
                      <m:r>
                        <a:rPr lang="en-US" altLang="zh-TW" sz="900" i="1">
                          <a:latin typeface="Cambria Math" panose="02040503050406030204" pitchFamily="18" charset="0"/>
                        </a:rPr>
                        <m:t>𝐼𝑛𝑐</m:t>
                      </m:r>
                      <m:r>
                        <a:rPr lang="en-US" altLang="zh-TW" sz="900" i="1">
                          <a:latin typeface="Cambria Math" panose="02040503050406030204" pitchFamily="18" charset="0"/>
                        </a:rPr>
                        <m:t>.</m:t>
                      </m:r>
                      <m:r>
                        <a:rPr lang="en-US" altLang="zh-TW" sz="900" b="0" i="1" smtClean="0">
                          <a:latin typeface="Cambria Math" panose="02040503050406030204" pitchFamily="18" charset="0"/>
                        </a:rPr>
                        <m:t>𝐻𝑎𝑟𝑚</m:t>
                      </m:r>
                      <m:r>
                        <a:rPr lang="en-US" altLang="zh-TW" sz="900" i="1">
                          <a:latin typeface="Cambria Math" panose="02040503050406030204" pitchFamily="18" charset="0"/>
                        </a:rPr>
                        <m:t>(</m:t>
                      </m:r>
                      <m:acc>
                        <m:accPr>
                          <m:chr m:val="̂"/>
                          <m:ctrlPr>
                            <a:rPr lang="en-US" altLang="zh-TW" sz="900" i="1">
                              <a:latin typeface="Cambria Math" panose="02040503050406030204" pitchFamily="18" charset="0"/>
                              <a:ea typeface="Cambria Math" panose="02040503050406030204" pitchFamily="18" charset="0"/>
                            </a:rPr>
                          </m:ctrlPr>
                        </m:accPr>
                        <m:e>
                          <m:r>
                            <a:rPr lang="en-US" altLang="zh-TW" sz="900" i="1">
                              <a:latin typeface="Cambria Math" panose="02040503050406030204" pitchFamily="18" charset="0"/>
                              <a:ea typeface="Cambria Math" panose="02040503050406030204" pitchFamily="18" charset="0"/>
                            </a:rPr>
                            <m:t>𝑌</m:t>
                          </m:r>
                        </m:e>
                      </m:acc>
                      <m:r>
                        <a:rPr lang="en-US" altLang="zh-TW" sz="900" i="1">
                          <a:latin typeface="Cambria Math" panose="02040503050406030204" pitchFamily="18" charset="0"/>
                        </a:rPr>
                        <m:t>)=</m:t>
                      </m:r>
                      <m:f>
                        <m:fPr>
                          <m:ctrlPr>
                            <a:rPr lang="en-US" altLang="zh-TW" sz="900" i="1">
                              <a:latin typeface="Cambria Math" panose="02040503050406030204" pitchFamily="18" charset="0"/>
                            </a:rPr>
                          </m:ctrlPr>
                        </m:fPr>
                        <m:num>
                          <m:r>
                            <m:rPr>
                              <m:nor/>
                            </m:rPr>
                            <a:rPr lang="en-US" altLang="zh-TW" sz="900" dirty="0"/>
                            <m:t> </m:t>
                          </m:r>
                          <m:sSubSup>
                            <m:sSubSupPr>
                              <m:ctrlPr>
                                <a:rPr lang="en-US" altLang="zh-TW" sz="900" i="1">
                                  <a:latin typeface="Cambria Math" panose="02040503050406030204" pitchFamily="18" charset="0"/>
                                </a:rPr>
                              </m:ctrlPr>
                            </m:sSubSupPr>
                            <m:e>
                              <m:d>
                                <m:dPr>
                                  <m:begChr m:val="‖"/>
                                  <m:endChr m:val="‖"/>
                                  <m:ctrlPr>
                                    <a:rPr lang="en-US" altLang="zh-TW" sz="900" i="1">
                                      <a:latin typeface="Cambria Math" panose="02040503050406030204" pitchFamily="18" charset="0"/>
                                    </a:rPr>
                                  </m:ctrlPr>
                                </m:dPr>
                                <m:e>
                                  <m:sSup>
                                    <m:sSupPr>
                                      <m:ctrlPr>
                                        <a:rPr lang="en-US" altLang="zh-TW" sz="900" i="1">
                                          <a:latin typeface="Cambria Math" panose="02040503050406030204" pitchFamily="18" charset="0"/>
                                        </a:rPr>
                                      </m:ctrlPr>
                                    </m:sSupPr>
                                    <m:e>
                                      <m:acc>
                                        <m:accPr>
                                          <m:chr m:val="̂"/>
                                          <m:ctrlPr>
                                            <a:rPr lang="en-US" altLang="zh-TW" sz="900" i="1">
                                              <a:latin typeface="Cambria Math" panose="02040503050406030204" pitchFamily="18" charset="0"/>
                                            </a:rPr>
                                          </m:ctrlPr>
                                        </m:accPr>
                                        <m:e>
                                          <m:r>
                                            <a:rPr lang="en-US" altLang="zh-TW" sz="900" i="1">
                                              <a:latin typeface="Cambria Math" panose="02040503050406030204" pitchFamily="18" charset="0"/>
                                            </a:rPr>
                                            <m:t>𝑌</m:t>
                                          </m:r>
                                        </m:e>
                                      </m:acc>
                                    </m:e>
                                    <m:sup>
                                      <m:r>
                                        <a:rPr lang="en-US" altLang="zh-TW" sz="900" i="1">
                                          <a:latin typeface="Cambria Math" panose="02040503050406030204" pitchFamily="18" charset="0"/>
                                        </a:rPr>
                                        <m:t>h</m:t>
                                      </m:r>
                                    </m:sup>
                                  </m:sSup>
                                </m:e>
                              </m:d>
                            </m:e>
                            <m:sub>
                              <m:r>
                                <a:rPr lang="en-US" altLang="zh-TW" sz="900" i="1">
                                  <a:latin typeface="Cambria Math" panose="02040503050406030204" pitchFamily="18" charset="0"/>
                                </a:rPr>
                                <m:t>𝑤</m:t>
                              </m:r>
                            </m:sub>
                            <m:sup>
                              <m:r>
                                <a:rPr lang="en-US" altLang="zh-TW" sz="900" i="1">
                                  <a:latin typeface="Cambria Math" panose="02040503050406030204" pitchFamily="18" charset="0"/>
                                </a:rPr>
                                <m:t>2</m:t>
                              </m:r>
                            </m:sup>
                          </m:sSubSup>
                        </m:num>
                        <m:den>
                          <m:sSubSup>
                            <m:sSubSupPr>
                              <m:ctrlPr>
                                <a:rPr lang="en-US" altLang="zh-TW" sz="900" i="1">
                                  <a:latin typeface="Cambria Math" panose="02040503050406030204" pitchFamily="18" charset="0"/>
                                </a:rPr>
                              </m:ctrlPr>
                            </m:sSubSupPr>
                            <m:e>
                              <m:d>
                                <m:dPr>
                                  <m:begChr m:val="‖"/>
                                  <m:endChr m:val="‖"/>
                                  <m:ctrlPr>
                                    <a:rPr lang="en-US" altLang="zh-TW" sz="900" i="1">
                                      <a:latin typeface="Cambria Math" panose="02040503050406030204" pitchFamily="18" charset="0"/>
                                    </a:rPr>
                                  </m:ctrlPr>
                                </m:dPr>
                                <m:e>
                                  <m:acc>
                                    <m:accPr>
                                      <m:chr m:val="̂"/>
                                      <m:ctrlPr>
                                        <a:rPr lang="en-US" altLang="zh-TW" sz="900" i="1">
                                          <a:latin typeface="Cambria Math" panose="02040503050406030204" pitchFamily="18" charset="0"/>
                                        </a:rPr>
                                      </m:ctrlPr>
                                    </m:accPr>
                                    <m:e>
                                      <m:r>
                                        <a:rPr lang="en-US" altLang="zh-TW" sz="900" i="1">
                                          <a:latin typeface="Cambria Math" panose="02040503050406030204" pitchFamily="18" charset="0"/>
                                        </a:rPr>
                                        <m:t>𝑌</m:t>
                                      </m:r>
                                    </m:e>
                                  </m:acc>
                                </m:e>
                              </m:d>
                            </m:e>
                            <m:sub>
                              <m:r>
                                <a:rPr lang="en-US" altLang="zh-TW" sz="900" i="1">
                                  <a:latin typeface="Cambria Math" panose="02040503050406030204" pitchFamily="18" charset="0"/>
                                </a:rPr>
                                <m:t>𝑤</m:t>
                              </m:r>
                            </m:sub>
                            <m:sup>
                              <m:r>
                                <a:rPr lang="en-US" altLang="zh-TW" sz="900" i="1">
                                  <a:latin typeface="Cambria Math" panose="02040503050406030204" pitchFamily="18" charset="0"/>
                                </a:rPr>
                                <m:t>2</m:t>
                              </m:r>
                            </m:sup>
                          </m:sSubSup>
                        </m:den>
                      </m:f>
                    </m:oMath>
                  </m:oMathPara>
                </a14:m>
                <a:endParaRPr lang="en-US" altLang="zh-TW" sz="900" dirty="0">
                  <a:latin typeface="Cambria Math" panose="02040503050406030204" pitchFamily="18" charset="0"/>
                  <a:ea typeface="Cambria Math" panose="02040503050406030204" pitchFamily="18" charset="0"/>
                </a:endParaRPr>
              </a:p>
            </p:txBody>
          </p:sp>
        </mc:Choice>
        <mc:Fallback>
          <p:sp>
            <p:nvSpPr>
              <p:cNvPr id="40" name="文字方塊 39">
                <a:extLst>
                  <a:ext uri="{FF2B5EF4-FFF2-40B4-BE49-F238E27FC236}">
                    <a16:creationId xmlns:a16="http://schemas.microsoft.com/office/drawing/2014/main" id="{6A1E165B-B6DD-414C-8F22-92F0C00A1892}"/>
                  </a:ext>
                </a:extLst>
              </p:cNvPr>
              <p:cNvSpPr txBox="1">
                <a:spLocks noRot="1" noChangeAspect="1" noMove="1" noResize="1" noEditPoints="1" noAdjustHandles="1" noChangeArrowheads="1" noChangeShapeType="1" noTextEdit="1"/>
              </p:cNvSpPr>
              <p:nvPr/>
            </p:nvSpPr>
            <p:spPr>
              <a:xfrm>
                <a:off x="2944863" y="1525872"/>
                <a:ext cx="2808478" cy="2188163"/>
              </a:xfrm>
              <a:prstGeom prst="rect">
                <a:avLst/>
              </a:prstGeom>
              <a:blipFill>
                <a:blip r:embed="rId4"/>
                <a:stretch>
                  <a:fillRect/>
                </a:stretch>
              </a:blipFill>
            </p:spPr>
            <p:txBody>
              <a:bodyPr/>
              <a:lstStyle/>
              <a:p>
                <a:r>
                  <a:rPr lang="zh-TW" altLang="en-US">
                    <a:noFill/>
                  </a:rPr>
                  <a:t> </a:t>
                </a:r>
              </a:p>
            </p:txBody>
          </p:sp>
        </mc:Fallback>
      </mc:AlternateContent>
      <p:sp>
        <p:nvSpPr>
          <p:cNvPr id="42" name="矩形: 圓角 41">
            <a:extLst>
              <a:ext uri="{FF2B5EF4-FFF2-40B4-BE49-F238E27FC236}">
                <a16:creationId xmlns:a16="http://schemas.microsoft.com/office/drawing/2014/main" id="{3F80D431-343D-42A8-9532-282F08FD9E16}"/>
              </a:ext>
            </a:extLst>
          </p:cNvPr>
          <p:cNvSpPr/>
          <p:nvPr/>
        </p:nvSpPr>
        <p:spPr>
          <a:xfrm>
            <a:off x="2938685" y="3754832"/>
            <a:ext cx="2808479" cy="371910"/>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t>Experiment 1</a:t>
            </a:r>
            <a:endParaRPr lang="zh-TW" altLang="en-US" sz="1400" b="1" dirty="0"/>
          </a:p>
        </p:txBody>
      </p:sp>
      <p:sp>
        <p:nvSpPr>
          <p:cNvPr id="43" name="文字方塊 42">
            <a:extLst>
              <a:ext uri="{FF2B5EF4-FFF2-40B4-BE49-F238E27FC236}">
                <a16:creationId xmlns:a16="http://schemas.microsoft.com/office/drawing/2014/main" id="{039ADBDF-5EC0-4CF4-8936-34991D073915}"/>
              </a:ext>
            </a:extLst>
          </p:cNvPr>
          <p:cNvSpPr txBox="1"/>
          <p:nvPr/>
        </p:nvSpPr>
        <p:spPr>
          <a:xfrm>
            <a:off x="2913319" y="4195958"/>
            <a:ext cx="2847561" cy="507831"/>
          </a:xfrm>
          <a:prstGeom prst="rect">
            <a:avLst/>
          </a:prstGeom>
          <a:noFill/>
        </p:spPr>
        <p:txBody>
          <a:bodyPr wrap="square" rtlCol="0">
            <a:spAutoFit/>
          </a:bodyPr>
          <a:lstStyle/>
          <a:p>
            <a:pPr algn="just"/>
            <a:r>
              <a:rPr lang="en-US" altLang="zh-TW" sz="900" dirty="0">
                <a:latin typeface="Cambria Math" panose="02040503050406030204" pitchFamily="18" charset="0"/>
              </a:rPr>
              <a:t>We first perform the </a:t>
            </a:r>
            <a:r>
              <a:rPr lang="en-US" altLang="zh-TW" sz="900" dirty="0" err="1">
                <a:latin typeface="Cambria Math" panose="02040503050406030204" pitchFamily="18" charset="0"/>
              </a:rPr>
              <a:t>HodgeRank</a:t>
            </a:r>
            <a:r>
              <a:rPr lang="en-US" altLang="zh-TW" sz="900" dirty="0">
                <a:latin typeface="Cambria Math" panose="02040503050406030204" pitchFamily="18" charset="0"/>
              </a:rPr>
              <a:t> analysis using the original pairwise comparison dataset which contains the ratings of all voters.  </a:t>
            </a:r>
            <a:endParaRPr lang="zh-TW" altLang="en-US" sz="900" dirty="0">
              <a:latin typeface="Cambria Math" panose="02040503050406030204" pitchFamily="18" charset="0"/>
            </a:endParaRPr>
          </a:p>
        </p:txBody>
      </p:sp>
      <p:pic>
        <p:nvPicPr>
          <p:cNvPr id="12" name="圖片 11">
            <a:extLst>
              <a:ext uri="{FF2B5EF4-FFF2-40B4-BE49-F238E27FC236}">
                <a16:creationId xmlns:a16="http://schemas.microsoft.com/office/drawing/2014/main" id="{97AEE921-0A12-4F31-9BF1-C40297B129BE}"/>
              </a:ext>
            </a:extLst>
          </p:cNvPr>
          <p:cNvPicPr>
            <a:picLocks noChangeAspect="1"/>
          </p:cNvPicPr>
          <p:nvPr/>
        </p:nvPicPr>
        <p:blipFill>
          <a:blip r:embed="rId5"/>
          <a:stretch>
            <a:fillRect/>
          </a:stretch>
        </p:blipFill>
        <p:spPr>
          <a:xfrm>
            <a:off x="3015377" y="4731078"/>
            <a:ext cx="2620367" cy="1606353"/>
          </a:xfrm>
          <a:prstGeom prst="rect">
            <a:avLst/>
          </a:prstGeom>
        </p:spPr>
      </p:pic>
      <p:sp>
        <p:nvSpPr>
          <p:cNvPr id="44" name="文字方塊 43">
            <a:extLst>
              <a:ext uri="{FF2B5EF4-FFF2-40B4-BE49-F238E27FC236}">
                <a16:creationId xmlns:a16="http://schemas.microsoft.com/office/drawing/2014/main" id="{532C542B-5F34-4AAC-BCA9-AA7BC28E287C}"/>
              </a:ext>
            </a:extLst>
          </p:cNvPr>
          <p:cNvSpPr txBox="1"/>
          <p:nvPr/>
        </p:nvSpPr>
        <p:spPr>
          <a:xfrm>
            <a:off x="2962930" y="6364720"/>
            <a:ext cx="2830141" cy="215444"/>
          </a:xfrm>
          <a:prstGeom prst="rect">
            <a:avLst/>
          </a:prstGeom>
          <a:noFill/>
        </p:spPr>
        <p:txBody>
          <a:bodyPr wrap="square" rtlCol="0">
            <a:spAutoFit/>
          </a:bodyPr>
          <a:lstStyle/>
          <a:p>
            <a:pPr algn="just"/>
            <a:r>
              <a:rPr lang="en-US" altLang="zh-TW" sz="800" dirty="0">
                <a:latin typeface="Cambria Math" panose="02040503050406030204" pitchFamily="18" charset="0"/>
              </a:rPr>
              <a:t>Fig 1. Rank</a:t>
            </a:r>
            <a:r>
              <a:rPr lang="zh-TW" altLang="en-US" sz="800" dirty="0">
                <a:latin typeface="Cambria Math" panose="02040503050406030204" pitchFamily="18" charset="0"/>
              </a:rPr>
              <a:t> </a:t>
            </a:r>
            <a:r>
              <a:rPr lang="en-US" altLang="zh-TW" sz="800" dirty="0">
                <a:latin typeface="Cambria Math" panose="02040503050406030204" pitchFamily="18" charset="0"/>
              </a:rPr>
              <a:t>score</a:t>
            </a:r>
            <a:r>
              <a:rPr lang="zh-TW" altLang="en-US" sz="800" dirty="0">
                <a:latin typeface="Cambria Math" panose="02040503050406030204" pitchFamily="18" charset="0"/>
              </a:rPr>
              <a:t> </a:t>
            </a:r>
            <a:r>
              <a:rPr lang="en-US" altLang="zh-TW" sz="800" dirty="0">
                <a:latin typeface="Cambria Math" panose="02040503050406030204" pitchFamily="18" charset="0"/>
              </a:rPr>
              <a:t>for all 30 images by four different models</a:t>
            </a:r>
            <a:endParaRPr lang="zh-TW" altLang="en-US" sz="800" dirty="0">
              <a:latin typeface="Cambria Math" panose="02040503050406030204" pitchFamily="18" charset="0"/>
            </a:endParaRPr>
          </a:p>
        </p:txBody>
      </p:sp>
      <p:sp>
        <p:nvSpPr>
          <p:cNvPr id="45" name="文字方塊 44">
            <a:extLst>
              <a:ext uri="{FF2B5EF4-FFF2-40B4-BE49-F238E27FC236}">
                <a16:creationId xmlns:a16="http://schemas.microsoft.com/office/drawing/2014/main" id="{278776E7-21AD-4305-BA3D-AEC199FFA984}"/>
              </a:ext>
            </a:extLst>
          </p:cNvPr>
          <p:cNvSpPr txBox="1"/>
          <p:nvPr/>
        </p:nvSpPr>
        <p:spPr>
          <a:xfrm>
            <a:off x="5835422" y="1141590"/>
            <a:ext cx="2847561" cy="646331"/>
          </a:xfrm>
          <a:prstGeom prst="rect">
            <a:avLst/>
          </a:prstGeom>
          <a:noFill/>
        </p:spPr>
        <p:txBody>
          <a:bodyPr wrap="square" rtlCol="0">
            <a:spAutoFit/>
          </a:bodyPr>
          <a:lstStyle/>
          <a:p>
            <a:pPr algn="just"/>
            <a:r>
              <a:rPr lang="en-US" altLang="zh-TW" sz="900" dirty="0">
                <a:latin typeface="Cambria Math" panose="02040503050406030204" pitchFamily="18" charset="0"/>
              </a:rPr>
              <a:t>From figure 1, we observe that all four models give similar distribution of rank score (it is a score assigned by the algorithm, with further treatment, it gives the global rank of the dataset).</a:t>
            </a:r>
            <a:endParaRPr lang="zh-TW" altLang="en-US" sz="900" dirty="0">
              <a:latin typeface="Cambria Math" panose="02040503050406030204" pitchFamily="18" charset="0"/>
            </a:endParaRPr>
          </a:p>
        </p:txBody>
      </p:sp>
      <p:pic>
        <p:nvPicPr>
          <p:cNvPr id="47" name="圖片 46">
            <a:extLst>
              <a:ext uri="{FF2B5EF4-FFF2-40B4-BE49-F238E27FC236}">
                <a16:creationId xmlns:a16="http://schemas.microsoft.com/office/drawing/2014/main" id="{8E260033-6FD0-4DE4-8627-5A52A6469CC1}"/>
              </a:ext>
            </a:extLst>
          </p:cNvPr>
          <p:cNvPicPr>
            <a:picLocks noChangeAspect="1"/>
          </p:cNvPicPr>
          <p:nvPr/>
        </p:nvPicPr>
        <p:blipFill>
          <a:blip r:embed="rId6"/>
          <a:stretch>
            <a:fillRect/>
          </a:stretch>
        </p:blipFill>
        <p:spPr>
          <a:xfrm>
            <a:off x="5823856" y="1787331"/>
            <a:ext cx="2990609" cy="1218967"/>
          </a:xfrm>
          <a:prstGeom prst="rect">
            <a:avLst/>
          </a:prstGeom>
        </p:spPr>
      </p:pic>
      <p:sp>
        <p:nvSpPr>
          <p:cNvPr id="48" name="文字方塊 47">
            <a:extLst>
              <a:ext uri="{FF2B5EF4-FFF2-40B4-BE49-F238E27FC236}">
                <a16:creationId xmlns:a16="http://schemas.microsoft.com/office/drawing/2014/main" id="{B89B306F-3BC0-45EF-94F2-692BEC3D0B2E}"/>
              </a:ext>
            </a:extLst>
          </p:cNvPr>
          <p:cNvSpPr txBox="1"/>
          <p:nvPr/>
        </p:nvSpPr>
        <p:spPr>
          <a:xfrm>
            <a:off x="5895379" y="3014331"/>
            <a:ext cx="2847561" cy="338554"/>
          </a:xfrm>
          <a:prstGeom prst="rect">
            <a:avLst/>
          </a:prstGeom>
          <a:noFill/>
        </p:spPr>
        <p:txBody>
          <a:bodyPr wrap="square" rtlCol="0">
            <a:spAutoFit/>
          </a:bodyPr>
          <a:lstStyle/>
          <a:p>
            <a:pPr algn="just"/>
            <a:r>
              <a:rPr lang="en-US" altLang="zh-TW" sz="800" dirty="0">
                <a:latin typeface="Cambria Math" panose="02040503050406030204" pitchFamily="18" charset="0"/>
              </a:rPr>
              <a:t>Fig 2. Distribution of global rank of the ground-truth and the four models</a:t>
            </a:r>
            <a:endParaRPr lang="zh-TW" altLang="en-US" sz="800" dirty="0">
              <a:latin typeface="Cambria Math" panose="02040503050406030204" pitchFamily="18" charset="0"/>
            </a:endParaRPr>
          </a:p>
        </p:txBody>
      </p:sp>
      <p:sp>
        <p:nvSpPr>
          <p:cNvPr id="49" name="文字方塊 48">
            <a:extLst>
              <a:ext uri="{FF2B5EF4-FFF2-40B4-BE49-F238E27FC236}">
                <a16:creationId xmlns:a16="http://schemas.microsoft.com/office/drawing/2014/main" id="{4F0F6A0E-1201-4BAA-A95C-307788360E1A}"/>
              </a:ext>
            </a:extLst>
          </p:cNvPr>
          <p:cNvSpPr txBox="1"/>
          <p:nvPr/>
        </p:nvSpPr>
        <p:spPr>
          <a:xfrm>
            <a:off x="5835422" y="3288791"/>
            <a:ext cx="2847561" cy="784830"/>
          </a:xfrm>
          <a:prstGeom prst="rect">
            <a:avLst/>
          </a:prstGeom>
          <a:noFill/>
        </p:spPr>
        <p:txBody>
          <a:bodyPr wrap="square" rtlCol="0">
            <a:spAutoFit/>
          </a:bodyPr>
          <a:lstStyle/>
          <a:p>
            <a:pPr algn="just"/>
            <a:r>
              <a:rPr lang="en-US" altLang="zh-TW" sz="900" dirty="0">
                <a:latin typeface="Cambria Math" panose="02040503050406030204" pitchFamily="18" charset="0"/>
              </a:rPr>
              <a:t>However, as shown in figure 2, all four models return rankings with pretty low correspondence to the ground-truth. We employed Spearman as the evaluation metric of the model accuracy, and found that all four models yield below 30% efficiency.</a:t>
            </a:r>
            <a:endParaRPr lang="zh-TW" altLang="en-US" sz="900" dirty="0">
              <a:latin typeface="Cambria Math" panose="02040503050406030204" pitchFamily="18" charset="0"/>
            </a:endParaRPr>
          </a:p>
        </p:txBody>
      </p:sp>
      <p:sp>
        <p:nvSpPr>
          <p:cNvPr id="50" name="矩形: 圓角 49">
            <a:extLst>
              <a:ext uri="{FF2B5EF4-FFF2-40B4-BE49-F238E27FC236}">
                <a16:creationId xmlns:a16="http://schemas.microsoft.com/office/drawing/2014/main" id="{4391EA18-187E-4BCE-965C-686044271CDF}"/>
              </a:ext>
            </a:extLst>
          </p:cNvPr>
          <p:cNvSpPr/>
          <p:nvPr/>
        </p:nvSpPr>
        <p:spPr>
          <a:xfrm>
            <a:off x="5854962" y="4117217"/>
            <a:ext cx="2808479" cy="371910"/>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t>Experiment 2</a:t>
            </a:r>
            <a:endParaRPr lang="zh-TW" altLang="en-US" sz="1400" b="1" dirty="0"/>
          </a:p>
        </p:txBody>
      </p:sp>
      <p:sp>
        <p:nvSpPr>
          <p:cNvPr id="52" name="文字方塊 51">
            <a:extLst>
              <a:ext uri="{FF2B5EF4-FFF2-40B4-BE49-F238E27FC236}">
                <a16:creationId xmlns:a16="http://schemas.microsoft.com/office/drawing/2014/main" id="{82748759-B4D6-4864-8B8C-08B4C4CC6D2D}"/>
              </a:ext>
            </a:extLst>
          </p:cNvPr>
          <p:cNvSpPr txBox="1"/>
          <p:nvPr/>
        </p:nvSpPr>
        <p:spPr>
          <a:xfrm>
            <a:off x="5835422" y="4483428"/>
            <a:ext cx="2847561" cy="923330"/>
          </a:xfrm>
          <a:prstGeom prst="rect">
            <a:avLst/>
          </a:prstGeom>
          <a:noFill/>
        </p:spPr>
        <p:txBody>
          <a:bodyPr wrap="square" rtlCol="0">
            <a:spAutoFit/>
          </a:bodyPr>
          <a:lstStyle/>
          <a:p>
            <a:pPr algn="just"/>
            <a:r>
              <a:rPr lang="en-US" altLang="zh-TW" sz="900" dirty="0">
                <a:latin typeface="Cambria Math" panose="02040503050406030204" pitchFamily="18" charset="0"/>
              </a:rPr>
              <a:t>We wondered if the poor performance is due to the presence of some “poor” voters which disrupt the dataset, so we perform the </a:t>
            </a:r>
            <a:r>
              <a:rPr lang="en-US" altLang="zh-TW" sz="900" dirty="0" err="1">
                <a:latin typeface="Cambria Math" panose="02040503050406030204" pitchFamily="18" charset="0"/>
              </a:rPr>
              <a:t>HodgeRank</a:t>
            </a:r>
            <a:r>
              <a:rPr lang="en-US" altLang="zh-TW" sz="900" dirty="0">
                <a:latin typeface="Cambria Math" panose="02040503050406030204" pitchFamily="18" charset="0"/>
              </a:rPr>
              <a:t> analysis on each of the voters and finally ruled out those with &gt;60% total inconsistency or &gt;30% harmonic inconsistencies.</a:t>
            </a:r>
            <a:endParaRPr lang="zh-TW" altLang="en-US" sz="900" dirty="0">
              <a:latin typeface="Cambria Math" panose="02040503050406030204" pitchFamily="18" charset="0"/>
            </a:endParaRPr>
          </a:p>
        </p:txBody>
      </p:sp>
      <p:pic>
        <p:nvPicPr>
          <p:cNvPr id="54" name="圖片 53">
            <a:extLst>
              <a:ext uri="{FF2B5EF4-FFF2-40B4-BE49-F238E27FC236}">
                <a16:creationId xmlns:a16="http://schemas.microsoft.com/office/drawing/2014/main" id="{5336BA7B-F8E3-431C-B43C-D1B092401F00}"/>
              </a:ext>
            </a:extLst>
          </p:cNvPr>
          <p:cNvPicPr>
            <a:picLocks noChangeAspect="1"/>
          </p:cNvPicPr>
          <p:nvPr/>
        </p:nvPicPr>
        <p:blipFill>
          <a:blip r:embed="rId7"/>
          <a:stretch>
            <a:fillRect/>
          </a:stretch>
        </p:blipFill>
        <p:spPr>
          <a:xfrm>
            <a:off x="5923954" y="5366415"/>
            <a:ext cx="2620367" cy="1106027"/>
          </a:xfrm>
          <a:prstGeom prst="rect">
            <a:avLst/>
          </a:prstGeom>
        </p:spPr>
      </p:pic>
      <p:sp>
        <p:nvSpPr>
          <p:cNvPr id="55" name="文字方塊 54">
            <a:extLst>
              <a:ext uri="{FF2B5EF4-FFF2-40B4-BE49-F238E27FC236}">
                <a16:creationId xmlns:a16="http://schemas.microsoft.com/office/drawing/2014/main" id="{618FE100-B8A3-4039-8B8B-D4582711C583}"/>
              </a:ext>
            </a:extLst>
          </p:cNvPr>
          <p:cNvSpPr txBox="1"/>
          <p:nvPr/>
        </p:nvSpPr>
        <p:spPr>
          <a:xfrm>
            <a:off x="5793071" y="6480356"/>
            <a:ext cx="2990609" cy="215444"/>
          </a:xfrm>
          <a:prstGeom prst="rect">
            <a:avLst/>
          </a:prstGeom>
          <a:noFill/>
        </p:spPr>
        <p:txBody>
          <a:bodyPr wrap="square" rtlCol="0">
            <a:spAutoFit/>
          </a:bodyPr>
          <a:lstStyle/>
          <a:p>
            <a:pPr algn="just"/>
            <a:r>
              <a:rPr lang="en-US" altLang="zh-TW" sz="800" dirty="0">
                <a:latin typeface="Cambria Math" panose="02040503050406030204" pitchFamily="18" charset="0"/>
              </a:rPr>
              <a:t>Fig 3. Bar plot of total and harmonic inconsistency of each voters</a:t>
            </a:r>
            <a:endParaRPr lang="zh-TW" altLang="en-US" sz="800" dirty="0">
              <a:latin typeface="Cambria Math" panose="02040503050406030204" pitchFamily="18" charset="0"/>
            </a:endParaRPr>
          </a:p>
        </p:txBody>
      </p:sp>
      <p:pic>
        <p:nvPicPr>
          <p:cNvPr id="57" name="圖片 56">
            <a:extLst>
              <a:ext uri="{FF2B5EF4-FFF2-40B4-BE49-F238E27FC236}">
                <a16:creationId xmlns:a16="http://schemas.microsoft.com/office/drawing/2014/main" id="{759F0A0B-AF20-47BA-8A7E-0CC9468A3809}"/>
              </a:ext>
            </a:extLst>
          </p:cNvPr>
          <p:cNvPicPr>
            <a:picLocks noChangeAspect="1"/>
          </p:cNvPicPr>
          <p:nvPr/>
        </p:nvPicPr>
        <p:blipFill>
          <a:blip r:embed="rId8"/>
          <a:stretch>
            <a:fillRect/>
          </a:stretch>
        </p:blipFill>
        <p:spPr>
          <a:xfrm>
            <a:off x="8972040" y="1160671"/>
            <a:ext cx="2847561" cy="995152"/>
          </a:xfrm>
          <a:prstGeom prst="rect">
            <a:avLst/>
          </a:prstGeom>
        </p:spPr>
      </p:pic>
      <p:sp>
        <p:nvSpPr>
          <p:cNvPr id="58" name="文字方塊 57">
            <a:extLst>
              <a:ext uri="{FF2B5EF4-FFF2-40B4-BE49-F238E27FC236}">
                <a16:creationId xmlns:a16="http://schemas.microsoft.com/office/drawing/2014/main" id="{7B271ED4-BA57-4515-87E1-4B7E61C229EE}"/>
              </a:ext>
            </a:extLst>
          </p:cNvPr>
          <p:cNvSpPr txBox="1"/>
          <p:nvPr/>
        </p:nvSpPr>
        <p:spPr>
          <a:xfrm>
            <a:off x="9029521" y="2151622"/>
            <a:ext cx="2990609" cy="215444"/>
          </a:xfrm>
          <a:prstGeom prst="rect">
            <a:avLst/>
          </a:prstGeom>
          <a:noFill/>
        </p:spPr>
        <p:txBody>
          <a:bodyPr wrap="square" rtlCol="0">
            <a:spAutoFit/>
          </a:bodyPr>
          <a:lstStyle/>
          <a:p>
            <a:pPr algn="just"/>
            <a:r>
              <a:rPr lang="en-US" altLang="zh-TW" sz="800" dirty="0">
                <a:latin typeface="Cambria Math" panose="02040503050406030204" pitchFamily="18" charset="0"/>
              </a:rPr>
              <a:t>Fig 4. Comparison between new model and original model</a:t>
            </a:r>
            <a:endParaRPr lang="zh-TW" altLang="en-US" sz="800" dirty="0">
              <a:latin typeface="Cambria Math" panose="02040503050406030204" pitchFamily="18" charset="0"/>
            </a:endParaRPr>
          </a:p>
        </p:txBody>
      </p:sp>
      <p:sp>
        <p:nvSpPr>
          <p:cNvPr id="59" name="文字方塊 58">
            <a:extLst>
              <a:ext uri="{FF2B5EF4-FFF2-40B4-BE49-F238E27FC236}">
                <a16:creationId xmlns:a16="http://schemas.microsoft.com/office/drawing/2014/main" id="{36211DB9-A03A-428F-86FC-190B969386E8}"/>
              </a:ext>
            </a:extLst>
          </p:cNvPr>
          <p:cNvSpPr txBox="1"/>
          <p:nvPr/>
        </p:nvSpPr>
        <p:spPr>
          <a:xfrm>
            <a:off x="8972040" y="2348141"/>
            <a:ext cx="2847561" cy="1200329"/>
          </a:xfrm>
          <a:prstGeom prst="rect">
            <a:avLst/>
          </a:prstGeom>
          <a:noFill/>
        </p:spPr>
        <p:txBody>
          <a:bodyPr wrap="square" rtlCol="0">
            <a:spAutoFit/>
          </a:bodyPr>
          <a:lstStyle/>
          <a:p>
            <a:pPr algn="just"/>
            <a:r>
              <a:rPr lang="en-US" altLang="zh-TW" sz="900" dirty="0">
                <a:latin typeface="Cambria Math" panose="02040503050406030204" pitchFamily="18" charset="0"/>
              </a:rPr>
              <a:t>After trimming down the data, we create a new ranking model, the new model was then compared with the original model (i.e. model without cutting down “poor” voters). It was found that except the Angular transform model, all others give higher accuracy. Despite having a small increase in harmonic inconsistency, all the new models give much improved total inconsistency.</a:t>
            </a:r>
            <a:endParaRPr lang="zh-TW" altLang="en-US" sz="900" dirty="0">
              <a:latin typeface="Cambria Math" panose="02040503050406030204" pitchFamily="18" charset="0"/>
            </a:endParaRPr>
          </a:p>
        </p:txBody>
      </p:sp>
      <p:sp>
        <p:nvSpPr>
          <p:cNvPr id="60" name="文字方塊 59">
            <a:extLst>
              <a:ext uri="{FF2B5EF4-FFF2-40B4-BE49-F238E27FC236}">
                <a16:creationId xmlns:a16="http://schemas.microsoft.com/office/drawing/2014/main" id="{C4E189E4-4A81-4C41-9848-AD25E40F3FB7}"/>
              </a:ext>
            </a:extLst>
          </p:cNvPr>
          <p:cNvSpPr txBox="1"/>
          <p:nvPr/>
        </p:nvSpPr>
        <p:spPr>
          <a:xfrm>
            <a:off x="8972039" y="3940787"/>
            <a:ext cx="2847561" cy="507831"/>
          </a:xfrm>
          <a:prstGeom prst="rect">
            <a:avLst/>
          </a:prstGeom>
          <a:noFill/>
        </p:spPr>
        <p:txBody>
          <a:bodyPr wrap="square" rtlCol="0">
            <a:spAutoFit/>
          </a:bodyPr>
          <a:lstStyle/>
          <a:p>
            <a:pPr algn="just"/>
            <a:r>
              <a:rPr lang="en-US" altLang="zh-TW" sz="900" dirty="0">
                <a:latin typeface="Cambria Math" panose="02040503050406030204" pitchFamily="18" charset="0"/>
              </a:rPr>
              <a:t>In the final experiment, we are interested in the effect of random sampling of pairwise comparison data on the rank inconsistencies and prediction accuracy.</a:t>
            </a:r>
            <a:endParaRPr lang="zh-TW" altLang="en-US" sz="900" dirty="0">
              <a:latin typeface="Cambria Math" panose="02040503050406030204" pitchFamily="18" charset="0"/>
            </a:endParaRPr>
          </a:p>
        </p:txBody>
      </p:sp>
      <p:pic>
        <p:nvPicPr>
          <p:cNvPr id="64" name="圖片 63">
            <a:extLst>
              <a:ext uri="{FF2B5EF4-FFF2-40B4-BE49-F238E27FC236}">
                <a16:creationId xmlns:a16="http://schemas.microsoft.com/office/drawing/2014/main" id="{1561EC7D-547A-4E77-9F38-CC9462175DE6}"/>
              </a:ext>
            </a:extLst>
          </p:cNvPr>
          <p:cNvPicPr>
            <a:picLocks noChangeAspect="1"/>
          </p:cNvPicPr>
          <p:nvPr/>
        </p:nvPicPr>
        <p:blipFill>
          <a:blip r:embed="rId9"/>
          <a:stretch>
            <a:fillRect/>
          </a:stretch>
        </p:blipFill>
        <p:spPr>
          <a:xfrm>
            <a:off x="8947603" y="4428482"/>
            <a:ext cx="3072527" cy="900531"/>
          </a:xfrm>
          <a:prstGeom prst="rect">
            <a:avLst/>
          </a:prstGeom>
        </p:spPr>
      </p:pic>
      <p:sp>
        <p:nvSpPr>
          <p:cNvPr id="65" name="文字方塊 64">
            <a:extLst>
              <a:ext uri="{FF2B5EF4-FFF2-40B4-BE49-F238E27FC236}">
                <a16:creationId xmlns:a16="http://schemas.microsoft.com/office/drawing/2014/main" id="{3E3813F1-9741-4B7B-813F-0599594D914A}"/>
              </a:ext>
            </a:extLst>
          </p:cNvPr>
          <p:cNvSpPr txBox="1"/>
          <p:nvPr/>
        </p:nvSpPr>
        <p:spPr>
          <a:xfrm>
            <a:off x="8897568" y="5343894"/>
            <a:ext cx="3172596" cy="215444"/>
          </a:xfrm>
          <a:prstGeom prst="rect">
            <a:avLst/>
          </a:prstGeom>
          <a:noFill/>
        </p:spPr>
        <p:txBody>
          <a:bodyPr wrap="square" rtlCol="0">
            <a:spAutoFit/>
          </a:bodyPr>
          <a:lstStyle/>
          <a:p>
            <a:pPr algn="just"/>
            <a:r>
              <a:rPr lang="en-US" altLang="zh-TW" sz="800" dirty="0">
                <a:latin typeface="Cambria Math" panose="02040503050406030204" pitchFamily="18" charset="0"/>
              </a:rPr>
              <a:t>Fig 5. Effect of random sampling on rank inconsistency and accuracy</a:t>
            </a:r>
            <a:endParaRPr lang="zh-TW" altLang="en-US" sz="800" dirty="0">
              <a:latin typeface="Cambria Math" panose="02040503050406030204" pitchFamily="18" charset="0"/>
            </a:endParaRPr>
          </a:p>
        </p:txBody>
      </p:sp>
      <p:sp>
        <p:nvSpPr>
          <p:cNvPr id="66" name="文字方塊 65">
            <a:extLst>
              <a:ext uri="{FF2B5EF4-FFF2-40B4-BE49-F238E27FC236}">
                <a16:creationId xmlns:a16="http://schemas.microsoft.com/office/drawing/2014/main" id="{507419EB-9BDE-4B1E-A8C3-778FD8AED599}"/>
              </a:ext>
            </a:extLst>
          </p:cNvPr>
          <p:cNvSpPr txBox="1"/>
          <p:nvPr/>
        </p:nvSpPr>
        <p:spPr>
          <a:xfrm>
            <a:off x="8972038" y="5503100"/>
            <a:ext cx="2847561" cy="1338828"/>
          </a:xfrm>
          <a:prstGeom prst="rect">
            <a:avLst/>
          </a:prstGeom>
          <a:noFill/>
        </p:spPr>
        <p:txBody>
          <a:bodyPr wrap="square" rtlCol="0">
            <a:spAutoFit/>
          </a:bodyPr>
          <a:lstStyle/>
          <a:p>
            <a:pPr algn="just"/>
            <a:r>
              <a:rPr lang="en-US" altLang="zh-TW" sz="900" dirty="0">
                <a:latin typeface="Cambria Math" panose="02040503050406030204" pitchFamily="18" charset="0"/>
              </a:rPr>
              <a:t>It is noticed that with increased size of samples being randomly selected, both total and harmonic inconsistencies decrease; however, we could not observe any notable increasing trend for the model accuracy. Instead, it fluctuates with increasing random. sample size. The reason behind shall be further investigated. Moreover, we found that among four models, the Uniform model outperforms the others most of the time and has lowest total inconsistencies.</a:t>
            </a:r>
            <a:endParaRPr lang="zh-TW" altLang="en-US" sz="900" dirty="0">
              <a:latin typeface="Cambria Math" panose="02040503050406030204" pitchFamily="18" charset="0"/>
            </a:endParaRPr>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TotalTime>
  <Words>741</Words>
  <Application>Microsoft Office PowerPoint</Application>
  <PresentationFormat>寬螢幕</PresentationFormat>
  <Paragraphs>32</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Cambria Math</vt:lpstr>
      <vt:lpstr>Office Theme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Lok Chun CHAN</cp:lastModifiedBy>
  <cp:revision>127</cp:revision>
  <dcterms:created xsi:type="dcterms:W3CDTF">2017-03-11T12:28:27Z</dcterms:created>
  <dcterms:modified xsi:type="dcterms:W3CDTF">2019-05-20T09:18:47Z</dcterms:modified>
</cp:coreProperties>
</file>