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33"/>
  </p:notesMasterIdLst>
  <p:sldIdLst>
    <p:sldId id="256" r:id="rId2"/>
    <p:sldId id="309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4" r:id="rId23"/>
    <p:sldId id="455" r:id="rId24"/>
    <p:sldId id="456" r:id="rId25"/>
    <p:sldId id="457" r:id="rId26"/>
    <p:sldId id="462" r:id="rId27"/>
    <p:sldId id="458" r:id="rId28"/>
    <p:sldId id="463" r:id="rId29"/>
    <p:sldId id="459" r:id="rId30"/>
    <p:sldId id="461" r:id="rId31"/>
    <p:sldId id="38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64" autoAdjust="0"/>
  </p:normalViewPr>
  <p:slideViewPr>
    <p:cSldViewPr snapToGrid="0" snapToObjects="1">
      <p:cViewPr>
        <p:scale>
          <a:sx n="90" d="100"/>
          <a:sy n="90" d="100"/>
        </p:scale>
        <p:origin x="100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0" y="61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CA532-E274-B944-A868-6E2ABD243211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32632-7F61-EF4B-84DC-D942D71BB6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4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F3E2E-5A8D-784B-A295-1EA558EEFBED}" type="slidenum">
              <a:rPr lang="en-US"/>
              <a:pPr/>
              <a:t>2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5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2632-7F61-EF4B-84DC-D942D71BB60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1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205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26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7918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44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73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5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8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9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8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2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5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DBE7-D04E-9247-BACC-B52F7B13BC84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9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6. Model Assessment and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if insufficient data?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Approximate generalization error via</a:t>
            </a:r>
          </a:p>
          <a:p>
            <a:pPr marL="0" indent="0">
              <a:buNone/>
            </a:pPr>
            <a:r>
              <a:rPr lang="en-US" altLang="zh-CN" dirty="0" smtClean="0"/>
              <a:t>        AIC</a:t>
            </a:r>
            <a:r>
              <a:rPr lang="en-US" altLang="zh-CN" smtClean="0"/>
              <a:t>, BIC,  </a:t>
            </a:r>
            <a:r>
              <a:rPr lang="en-US" altLang="zh-CN" dirty="0" smtClean="0"/>
              <a:t>CV or Bootstrap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8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Bias-Variance Decomposition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885607" y="2849525"/>
                <a:ext cx="6591985" cy="3777622"/>
              </a:xfrm>
            </p:spPr>
            <p:txBody>
              <a:bodyPr/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Typically, the more complex we make the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CN" dirty="0" smtClean="0"/>
                  <a:t>, the lower the bias, but the higher the variance.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5607" y="2849525"/>
                <a:ext cx="6591985" cy="3777622"/>
              </a:xfrm>
              <a:blipFill rotWithShape="0">
                <a:blip r:embed="rId2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083" y="2415658"/>
            <a:ext cx="75628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16" y="1735138"/>
            <a:ext cx="19431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73513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1743605"/>
            <a:ext cx="16192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5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Bias-Variance Decomposition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6749" y="1802348"/>
            <a:ext cx="6591985" cy="4153306"/>
          </a:xfrm>
        </p:spPr>
        <p:txBody>
          <a:bodyPr/>
          <a:lstStyle/>
          <a:p>
            <a:r>
              <a:rPr lang="en-US" altLang="zh-CN" dirty="0" smtClean="0"/>
              <a:t>For the k-nearest-neighbor regression fit,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For linear fit,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549" y="2142261"/>
            <a:ext cx="5366279" cy="1371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19" y="3547477"/>
            <a:ext cx="4991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26426"/>
            <a:ext cx="5486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571" y="4784975"/>
            <a:ext cx="36480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903" y="5639509"/>
            <a:ext cx="70199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06749" y="5253091"/>
            <a:ext cx="161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In-sample error: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9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4960" y="42669"/>
            <a:ext cx="6589199" cy="1280890"/>
          </a:xfrm>
        </p:spPr>
        <p:txBody>
          <a:bodyPr/>
          <a:lstStyle/>
          <a:p>
            <a:r>
              <a:rPr lang="en-US" altLang="zh-CN" dirty="0" smtClean="0"/>
              <a:t>Bias-variance Decomposition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34" y="1865956"/>
            <a:ext cx="82486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852" y="1351606"/>
            <a:ext cx="33623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104" y="3335919"/>
            <a:ext cx="3484563" cy="352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0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Bias-variance Tradeoff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80 </a:t>
            </a:r>
            <a:r>
              <a:rPr lang="en-US" altLang="zh-CN" dirty="0" err="1" smtClean="0"/>
              <a:t>obs</a:t>
            </a:r>
            <a:r>
              <a:rPr lang="en-US" altLang="zh-CN" dirty="0" smtClean="0"/>
              <a:t>, 20 predictors ~ U[0,1]^20</a:t>
            </a:r>
          </a:p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69" y="2608939"/>
            <a:ext cx="78105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7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0522" y="314107"/>
            <a:ext cx="6589199" cy="1280890"/>
          </a:xfrm>
        </p:spPr>
        <p:txBody>
          <a:bodyPr/>
          <a:lstStyle/>
          <a:p>
            <a:r>
              <a:rPr lang="en-US" altLang="zh-CN" dirty="0"/>
              <a:t>Example: Bias-variance Tradeoff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05" y="1475032"/>
            <a:ext cx="4436534" cy="509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72520" y="2099733"/>
            <a:ext cx="2514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Expected prediction error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B050"/>
                </a:solidFill>
              </a:rPr>
              <a:t>Squared bias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B0F0"/>
                </a:solidFill>
              </a:rPr>
              <a:t>variance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Optimism of the Training Error Rate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training set</a:t>
            </a:r>
          </a:p>
          <a:p>
            <a:endParaRPr lang="en-US" altLang="zh-CN" dirty="0"/>
          </a:p>
          <a:p>
            <a:r>
              <a:rPr lang="en-US" altLang="zh-CN" dirty="0" smtClean="0"/>
              <a:t>Generalization error is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Note: training set is fixed, while               is a new test data point</a:t>
            </a:r>
          </a:p>
          <a:p>
            <a:r>
              <a:rPr lang="en-US" altLang="zh-CN" dirty="0" smtClean="0"/>
              <a:t>Expected error:</a:t>
            </a:r>
          </a:p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98" y="2543438"/>
            <a:ext cx="38290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610" y="3191138"/>
            <a:ext cx="3476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814" y="4898767"/>
            <a:ext cx="3657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210" y="3757875"/>
            <a:ext cx="9620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7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Optimism of the Training Error rate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Training error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will be less than test error</a:t>
            </a:r>
          </a:p>
          <a:p>
            <a:r>
              <a:rPr lang="en-US" altLang="zh-CN" dirty="0" smtClean="0"/>
              <a:t>Hence, training error will be an overly optimistic estimate of the generalization error.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894" y="1905000"/>
            <a:ext cx="26955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3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Optimism of the Training Error Rate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In-sample Error: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Generally speaking, op &gt; 0</a:t>
            </a:r>
          </a:p>
          <a:p>
            <a:r>
              <a:rPr lang="en-US" altLang="zh-CN" dirty="0" smtClean="0"/>
              <a:t>Average optimism: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267" y="2594502"/>
            <a:ext cx="38004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14" y="3721892"/>
            <a:ext cx="2038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714" y="4716194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574" y="5273047"/>
            <a:ext cx="43529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8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Estimate of In-sample Prediction Error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660" y="2016470"/>
            <a:ext cx="1790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844800"/>
            <a:ext cx="2343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768" y="4220966"/>
            <a:ext cx="47148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42533" y="444660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AIC = </a:t>
            </a:r>
            <a:endParaRPr lang="zh-CN" altLang="en-US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14" y="5231677"/>
            <a:ext cx="3390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39330" y="2192867"/>
            <a:ext cx="299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linear fit with d predictors:</a:t>
            </a:r>
          </a:p>
          <a:p>
            <a:endParaRPr lang="zh-CN" altLang="en-US" dirty="0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970" y="2567540"/>
            <a:ext cx="24479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4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Times New Roman" charset="0"/>
                <a:cs typeface="Times New Roman" charset="0"/>
              </a:rPr>
              <a:t>Outline</a:t>
            </a:r>
            <a:r>
              <a:rPr lang="en-US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7244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Tx/>
              <a:buChar char="•"/>
            </a:pPr>
            <a:r>
              <a:rPr lang="en-US" altLang="zh-CN" sz="2800" dirty="0">
                <a:ea typeface="宋体" charset="-122"/>
              </a:rPr>
              <a:t>Introduction </a:t>
            </a:r>
            <a:r>
              <a:rPr lang="en-US" altLang="zh-CN" sz="2800" dirty="0" smtClean="0">
                <a:ea typeface="宋体" charset="-122"/>
              </a:rPr>
              <a:t>– Generalization Error</a:t>
            </a:r>
            <a:endParaRPr lang="en-US" altLang="zh-CN" sz="2800" dirty="0">
              <a:ea typeface="宋体" charset="-122"/>
            </a:endParaRPr>
          </a:p>
          <a:p>
            <a:pPr marL="609600" indent="-609600">
              <a:lnSpc>
                <a:spcPct val="80000"/>
              </a:lnSpc>
              <a:buFontTx/>
              <a:buChar char="•"/>
            </a:pPr>
            <a:r>
              <a:rPr lang="en-US" altLang="zh-CN" sz="2800" dirty="0" smtClean="0">
                <a:ea typeface="宋体" charset="-122"/>
              </a:rPr>
              <a:t>Bias-Variance </a:t>
            </a:r>
            <a:r>
              <a:rPr lang="en-US" altLang="zh-CN" sz="2800" dirty="0">
                <a:ea typeface="宋体" charset="-122"/>
              </a:rPr>
              <a:t>Decomposition</a:t>
            </a:r>
          </a:p>
          <a:p>
            <a:pPr marL="609600" indent="-609600">
              <a:lnSpc>
                <a:spcPct val="80000"/>
              </a:lnSpc>
              <a:buFontTx/>
              <a:buChar char="•"/>
            </a:pPr>
            <a:r>
              <a:rPr lang="en-US" altLang="zh-CN" sz="2800" dirty="0">
                <a:ea typeface="宋体" charset="-122"/>
              </a:rPr>
              <a:t>Optimism of Training Error Rate</a:t>
            </a:r>
          </a:p>
          <a:p>
            <a:pPr marL="609600" indent="-609600">
              <a:lnSpc>
                <a:spcPct val="80000"/>
              </a:lnSpc>
              <a:buFontTx/>
              <a:buChar char="•"/>
            </a:pPr>
            <a:r>
              <a:rPr lang="en-US" altLang="zh-CN" sz="2800" dirty="0">
                <a:ea typeface="宋体" charset="-122"/>
              </a:rPr>
              <a:t>AIC, BIC, </a:t>
            </a:r>
            <a:r>
              <a:rPr lang="en-US" altLang="zh-CN" sz="2800" dirty="0" smtClean="0">
                <a:ea typeface="宋体" charset="-122"/>
              </a:rPr>
              <a:t>MDL</a:t>
            </a:r>
          </a:p>
          <a:p>
            <a:pPr marL="609600" indent="-609600">
              <a:lnSpc>
                <a:spcPct val="80000"/>
              </a:lnSpc>
              <a:buFontTx/>
              <a:buChar char="•"/>
            </a:pPr>
            <a:r>
              <a:rPr lang="en-US" altLang="zh-CN" sz="2800" dirty="0" smtClean="0">
                <a:ea typeface="宋体" charset="-122"/>
              </a:rPr>
              <a:t>Cross Validation</a:t>
            </a:r>
          </a:p>
          <a:p>
            <a:pPr marL="609600" indent="-609600">
              <a:lnSpc>
                <a:spcPct val="80000"/>
              </a:lnSpc>
              <a:buFontTx/>
              <a:buChar char="•"/>
            </a:pPr>
            <a:r>
              <a:rPr lang="en-US" altLang="zh-CN" sz="2800" dirty="0" smtClean="0">
                <a:ea typeface="宋体" charset="-122"/>
              </a:rPr>
              <a:t>Bootstrap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32" y="1458691"/>
            <a:ext cx="78676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8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Bayesian approach and BIC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33" y="1888596"/>
            <a:ext cx="342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42" y="1746780"/>
            <a:ext cx="33909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2954867"/>
            <a:ext cx="66389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242" y="4450292"/>
            <a:ext cx="43624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029" y="5791200"/>
            <a:ext cx="6238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918" y="2593516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Gaussian model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7339" y="6495508"/>
            <a:ext cx="226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Laplace approximation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2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Cross Validation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802342"/>
            <a:ext cx="6477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3910541"/>
            <a:ext cx="36861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4886855"/>
            <a:ext cx="43815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8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Cross Validation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70" y="1506538"/>
            <a:ext cx="66484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91726" y="3040658"/>
            <a:ext cx="1672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Prediction Error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B0F0"/>
                </a:solidFill>
              </a:rPr>
              <a:t>Ten-fold CV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linear fit: </a:t>
            </a:r>
          </a:p>
          <a:p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647" y="2489200"/>
            <a:ext cx="52101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96" y="3852333"/>
            <a:ext cx="47148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679" y="1735138"/>
            <a:ext cx="8667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wrong way to do CV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46" y="3843761"/>
            <a:ext cx="2887948" cy="276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5" y="1440393"/>
            <a:ext cx="81110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8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R</a:t>
            </a:r>
            <a:r>
              <a:rPr lang="en-US" altLang="zh-CN" dirty="0" smtClean="0"/>
              <a:t>ight Way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19" y="1735138"/>
            <a:ext cx="75152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735263"/>
            <a:ext cx="71913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9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73" y="1245130"/>
            <a:ext cx="753427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4378854"/>
            <a:ext cx="40481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5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844" y="1522486"/>
            <a:ext cx="63722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6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92" y="2023005"/>
            <a:ext cx="44005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379" y="4276725"/>
            <a:ext cx="39909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039533"/>
            <a:ext cx="64135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306233"/>
            <a:ext cx="6762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2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we will learn?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Assessment of generalization performance: prediction capability on independent test data</a:t>
            </a:r>
          </a:p>
          <a:p>
            <a:r>
              <a:rPr lang="en-US" altLang="zh-CN" dirty="0" smtClean="0"/>
              <a:t>Use this assessment to select models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15" y="4022411"/>
            <a:ext cx="639445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0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Conditional or Expected Test Error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93" y="1681716"/>
            <a:ext cx="53149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6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Due May 16</a:t>
            </a:r>
          </a:p>
          <a:p>
            <a:r>
              <a:rPr lang="en-US" dirty="0" err="1" smtClean="0"/>
              <a:t>ESLII_print</a:t>
            </a:r>
            <a:r>
              <a:rPr lang="en-US" dirty="0" smtClean="0"/>
              <a:t> 5, pp216.  Exercise 7.3, 7.9,  7.10, Reproduce Figure 7.10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Loss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Y: target variable</a:t>
                </a:r>
              </a:p>
              <a:p>
                <a:r>
                  <a:rPr lang="en-US" altLang="zh-CN" dirty="0" smtClean="0"/>
                  <a:t>X: predictors, inputs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prediction model that is estimated from a training set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altLang="zh-CN" dirty="0" smtClean="0"/>
                  <a:t>: Loss function.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171" y="3288361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290" y="4544110"/>
            <a:ext cx="62484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3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Error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Test error, also referred to as generalization error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Here the training set is fixed, and test error refers to the error for this specific training set.</a:t>
            </a:r>
          </a:p>
          <a:p>
            <a:r>
              <a:rPr lang="en-US" altLang="zh-CN" dirty="0" smtClean="0"/>
              <a:t>Expected prediction error:</a:t>
            </a:r>
          </a:p>
          <a:p>
            <a:endParaRPr lang="en-US" altLang="zh-CN" dirty="0"/>
          </a:p>
          <a:p>
            <a:r>
              <a:rPr lang="en-US" altLang="zh-CN" dirty="0" smtClean="0"/>
              <a:t>Training error</a:t>
            </a:r>
            <a:r>
              <a:rPr lang="en-US" altLang="zh-CN" dirty="0" smtClean="0"/>
              <a:t>: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247" y="2478195"/>
            <a:ext cx="32385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345" y="4307283"/>
            <a:ext cx="4238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345" y="5193883"/>
            <a:ext cx="35052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Behavior of Errors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7" y="1614678"/>
            <a:ext cx="5480103" cy="417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7376" y="2040941"/>
            <a:ext cx="2584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Red: conditional test error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70C0"/>
                </a:solidFill>
              </a:rPr>
              <a:t>Blue: train error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4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Categorical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smtClean="0"/>
              <a:t>2loglikelihood is referred to </a:t>
            </a:r>
            <a:r>
              <a:rPr lang="en-US" altLang="zh-CN" i="1" dirty="0" smtClean="0"/>
              <a:t>deviance</a:t>
            </a:r>
            <a:endParaRPr lang="zh-CN" altLang="en-US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708" y="1905000"/>
            <a:ext cx="72009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4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response densities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𝛽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  <m:r>
                      <a:rPr lang="en-US" altLang="zh-CN" b="0" i="1" smtClean="0">
                        <a:latin typeface="Cambria Math"/>
                      </a:rPr>
                      <m:t>∼</m:t>
                    </m:r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0,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The loss above is just a quadratic loss.</a:t>
                </a:r>
                <a:endParaRPr lang="en-US" altLang="zh-CN" b="0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09" y="2250017"/>
            <a:ext cx="4210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53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Ideal Situation for Performance Assessment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547129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Enough data</a:t>
            </a:r>
          </a:p>
          <a:p>
            <a:r>
              <a:rPr lang="en-US" altLang="zh-CN" dirty="0" smtClean="0"/>
              <a:t>Train – for fitting</a:t>
            </a:r>
          </a:p>
          <a:p>
            <a:r>
              <a:rPr lang="en-US" altLang="zh-CN" dirty="0" smtClean="0"/>
              <a:t>Validation – for estimate prediction error used for Model selection</a:t>
            </a:r>
          </a:p>
          <a:p>
            <a:r>
              <a:rPr lang="en-US" altLang="zh-CN" dirty="0" smtClean="0"/>
              <a:t>Test– for assessment of the generalization error of the final chosen model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97" y="1735138"/>
            <a:ext cx="72199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8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3059</TotalTime>
  <Words>389</Words>
  <Application>Microsoft Office PowerPoint</Application>
  <PresentationFormat>On-screen Show (4:3)</PresentationFormat>
  <Paragraphs>120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宋体</vt:lpstr>
      <vt:lpstr>幼圆</vt:lpstr>
      <vt:lpstr>Arial</vt:lpstr>
      <vt:lpstr>Calibri</vt:lpstr>
      <vt:lpstr>Cambria Math</vt:lpstr>
      <vt:lpstr>Century Gothic</vt:lpstr>
      <vt:lpstr>Times New Roman</vt:lpstr>
      <vt:lpstr>Wingdings 3</vt:lpstr>
      <vt:lpstr>Wisp</vt:lpstr>
      <vt:lpstr>Lecture 6. Model Assessment and Selection</vt:lpstr>
      <vt:lpstr>Outline </vt:lpstr>
      <vt:lpstr>What we will learn?</vt:lpstr>
      <vt:lpstr>Loss Function</vt:lpstr>
      <vt:lpstr>Test Error</vt:lpstr>
      <vt:lpstr>Behavior of Errors</vt:lpstr>
      <vt:lpstr>Categorical data</vt:lpstr>
      <vt:lpstr>General response densities</vt:lpstr>
      <vt:lpstr>Ideal Situation for Performance Assessment</vt:lpstr>
      <vt:lpstr>What if insufficient data?</vt:lpstr>
      <vt:lpstr>The Bias-Variance Decomposition</vt:lpstr>
      <vt:lpstr>Bias-Variance Decomposition</vt:lpstr>
      <vt:lpstr>Bias-variance Decomposition</vt:lpstr>
      <vt:lpstr>Example: Bias-variance Tradeoff</vt:lpstr>
      <vt:lpstr>Example: Bias-variance Tradeoff</vt:lpstr>
      <vt:lpstr>Optimism of the Training Error Rate</vt:lpstr>
      <vt:lpstr>Optimism of the Training Error rate</vt:lpstr>
      <vt:lpstr>Optimism of the Training Error Rate</vt:lpstr>
      <vt:lpstr>Estimate of In-sample Prediction Error</vt:lpstr>
      <vt:lpstr>PowerPoint Presentation</vt:lpstr>
      <vt:lpstr>The Bayesian approach and BIC</vt:lpstr>
      <vt:lpstr>Cross Validation</vt:lpstr>
      <vt:lpstr>Cross Validation</vt:lpstr>
      <vt:lpstr>GCV</vt:lpstr>
      <vt:lpstr>The wrong way to do CV</vt:lpstr>
      <vt:lpstr>The Right Way</vt:lpstr>
      <vt:lpstr>Bootstrap</vt:lpstr>
      <vt:lpstr>Bootstrap</vt:lpstr>
      <vt:lpstr>Bootstrap</vt:lpstr>
      <vt:lpstr>Conditional or Expected Test Error</vt:lpstr>
      <vt:lpstr>Homework</vt:lpstr>
    </vt:vector>
  </TitlesOfParts>
  <Company>PKU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3. Linear Models for Classification</dc:title>
  <dc:creator>YAO Yuan</dc:creator>
  <cp:lastModifiedBy>Yuan Yao</cp:lastModifiedBy>
  <cp:revision>131</cp:revision>
  <dcterms:created xsi:type="dcterms:W3CDTF">2013-03-23T01:11:16Z</dcterms:created>
  <dcterms:modified xsi:type="dcterms:W3CDTF">2015-10-19T04:22:12Z</dcterms:modified>
</cp:coreProperties>
</file>