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6"/>
  </p:notes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9" r:id="rId19"/>
    <p:sldId id="440" r:id="rId20"/>
    <p:sldId id="441" r:id="rId21"/>
    <p:sldId id="442" r:id="rId22"/>
    <p:sldId id="443" r:id="rId23"/>
    <p:sldId id="444" r:id="rId24"/>
    <p:sldId id="45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77" autoAdjust="0"/>
  </p:normalViewPr>
  <p:slideViewPr>
    <p:cSldViewPr snapToGrid="0" snapToObjects="1">
      <p:cViewPr varScale="1">
        <p:scale>
          <a:sx n="92" d="100"/>
          <a:sy n="92" d="100"/>
        </p:scale>
        <p:origin x="1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0" y="61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4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11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5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pam.ucla.edu/programs/gss2012/" TargetMode="External"/><Relationship Id="rId3" Type="http://schemas.openxmlformats.org/officeDocument/2006/relationships/hyperlink" Target="http://ufldl.stanford.edu/wiki/index.php/UFLDL_Tutori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4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3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  <a:latin typeface="Arial Black" charset="0"/>
              </a:rPr>
              <a:t>Neural </a:t>
            </a:r>
            <a:r>
              <a:rPr lang="en-US" altLang="zh-CN" dirty="0" smtClean="0">
                <a:solidFill>
                  <a:srgbClr val="006600"/>
                </a:solidFill>
                <a:latin typeface="Arial Black" charset="0"/>
              </a:rPr>
              <a:t>Networks</a:t>
            </a:r>
            <a:endParaRPr lang="en-US" altLang="zh-CN" dirty="0">
              <a:solidFill>
                <a:srgbClr val="006600"/>
              </a:solidFill>
              <a:latin typeface="Arial Black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Least Square Fitting: </a:t>
            </a:r>
            <a:r>
              <a:rPr lang="en-US" altLang="zh-CN" dirty="0" err="1" smtClean="0">
                <a:solidFill>
                  <a:srgbClr val="006600"/>
                </a:solidFill>
              </a:rPr>
              <a:t>Backpropogation</a:t>
            </a:r>
            <a:r>
              <a:rPr lang="en-US" altLang="zh-CN" dirty="0" smtClean="0">
                <a:solidFill>
                  <a:srgbClr val="006600"/>
                </a:solidFill>
              </a:rPr>
              <a:t> (BP)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905000"/>
            <a:ext cx="6591985" cy="4006222"/>
          </a:xfrm>
        </p:spPr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平方误差损失的反向传播</a:t>
            </a:r>
            <a:r>
              <a:rPr lang="zh-CN" altLang="en-US" dirty="0" smtClean="0">
                <a:solidFill>
                  <a:srgbClr val="006600"/>
                </a:solidFill>
              </a:rPr>
              <a:t>细节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具有导数（</a:t>
            </a:r>
            <a:r>
              <a:rPr lang="en-US" altLang="zh-CN" dirty="0" smtClean="0">
                <a:solidFill>
                  <a:srgbClr val="006600"/>
                </a:solidFill>
              </a:rPr>
              <a:t>Chain Rule for Composite Functions)</a:t>
            </a:r>
          </a:p>
          <a:p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40386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786745"/>
            <a:ext cx="739140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神经网络</a:t>
            </a:r>
            <a:r>
              <a:rPr lang="zh-CN" altLang="en-US" dirty="0">
                <a:solidFill>
                  <a:srgbClr val="006600"/>
                </a:solidFill>
              </a:rPr>
              <a:t>的拟合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6600"/>
                </a:solidFill>
              </a:rPr>
              <a:t>使用梯度下降法迭代，在第（</a:t>
            </a:r>
            <a:r>
              <a:rPr lang="en-US" altLang="zh-CN">
                <a:solidFill>
                  <a:srgbClr val="006600"/>
                </a:solidFill>
              </a:rPr>
              <a:t>r+1</a:t>
            </a:r>
            <a:r>
              <a:rPr lang="zh-CN" altLang="en-US">
                <a:solidFill>
                  <a:srgbClr val="006600"/>
                </a:solidFill>
              </a:rPr>
              <a:t>）次时有如下公式</a:t>
            </a:r>
            <a:endParaRPr lang="en-US" altLang="zh-CN">
              <a:solidFill>
                <a:srgbClr val="006600"/>
              </a:solidFill>
            </a:endParaRPr>
          </a:p>
          <a:p>
            <a:endParaRPr lang="en-US" altLang="zh-CN">
              <a:solidFill>
                <a:srgbClr val="0066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971800"/>
            <a:ext cx="4495800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神经网络</a:t>
            </a:r>
            <a:r>
              <a:rPr lang="zh-CN" altLang="en-US" dirty="0">
                <a:solidFill>
                  <a:srgbClr val="006600"/>
                </a:solidFill>
              </a:rPr>
              <a:t>的拟合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27018"/>
            <a:ext cx="6591985" cy="4484204"/>
          </a:xfrm>
        </p:spPr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如果将迭代前的公式写成如下形式</a:t>
            </a:r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其中</a:t>
            </a:r>
            <a:r>
              <a:rPr lang="en-US" altLang="zh-CN" dirty="0" smtClean="0">
                <a:solidFill>
                  <a:srgbClr val="006600"/>
                </a:solidFill>
              </a:rPr>
              <a:t>        </a:t>
            </a:r>
            <a:r>
              <a:rPr lang="zh-CN" altLang="en-US" dirty="0">
                <a:solidFill>
                  <a:srgbClr val="006600"/>
                </a:solidFill>
              </a:rPr>
              <a:t>和</a:t>
            </a:r>
            <a:r>
              <a:rPr lang="en-US" altLang="zh-CN" dirty="0">
                <a:solidFill>
                  <a:srgbClr val="006600"/>
                </a:solidFill>
              </a:rPr>
              <a:t>   </a:t>
            </a:r>
            <a:r>
              <a:rPr lang="en-US" altLang="zh-CN" dirty="0" smtClean="0">
                <a:solidFill>
                  <a:srgbClr val="006600"/>
                </a:solidFill>
              </a:rPr>
              <a:t>       </a:t>
            </a:r>
            <a:r>
              <a:rPr lang="zh-CN" altLang="en-US" dirty="0" smtClean="0">
                <a:solidFill>
                  <a:srgbClr val="006600"/>
                </a:solidFill>
              </a:rPr>
              <a:t>分别</a:t>
            </a:r>
            <a:r>
              <a:rPr lang="zh-CN" altLang="en-US" dirty="0">
                <a:solidFill>
                  <a:srgbClr val="006600"/>
                </a:solidFill>
              </a:rPr>
              <a:t>是当前模型输出层，隐藏层的</a:t>
            </a:r>
            <a:r>
              <a:rPr lang="en-US" altLang="zh-CN" dirty="0">
                <a:solidFill>
                  <a:srgbClr val="006600"/>
                </a:solidFill>
              </a:rPr>
              <a:t>“</a:t>
            </a:r>
            <a:r>
              <a:rPr lang="zh-CN" altLang="en-US" dirty="0">
                <a:solidFill>
                  <a:srgbClr val="006600"/>
                </a:solidFill>
              </a:rPr>
              <a:t>误差</a:t>
            </a:r>
            <a:r>
              <a:rPr lang="en-US" altLang="zh-CN" dirty="0">
                <a:solidFill>
                  <a:srgbClr val="006600"/>
                </a:solidFill>
              </a:rPr>
              <a:t>”</a:t>
            </a:r>
            <a:r>
              <a:rPr lang="zh-CN" altLang="en-US" dirty="0">
                <a:solidFill>
                  <a:srgbClr val="006600"/>
                </a:solidFill>
              </a:rPr>
              <a:t>，并且满</a:t>
            </a:r>
            <a:r>
              <a:rPr lang="zh-CN" altLang="en-US" dirty="0" smtClean="0">
                <a:solidFill>
                  <a:srgbClr val="006600"/>
                </a:solidFill>
              </a:rPr>
              <a:t>足</a:t>
            </a:r>
            <a:r>
              <a:rPr lang="en-US" altLang="zh-CN" dirty="0" smtClean="0">
                <a:solidFill>
                  <a:srgbClr val="006600"/>
                </a:solidFill>
              </a:rPr>
              <a:t>(</a:t>
            </a:r>
            <a:r>
              <a:rPr lang="en-US" altLang="zh-CN" dirty="0" err="1" smtClean="0">
                <a:solidFill>
                  <a:srgbClr val="006600"/>
                </a:solidFill>
              </a:rPr>
              <a:t>Backpropogation</a:t>
            </a:r>
            <a:r>
              <a:rPr lang="en-US" altLang="zh-CN" dirty="0" smtClean="0">
                <a:solidFill>
                  <a:srgbClr val="006600"/>
                </a:solidFill>
              </a:rPr>
              <a:t> Equation)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176" y="3768411"/>
            <a:ext cx="50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438" y="3770612"/>
            <a:ext cx="59848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5438" y="1831181"/>
            <a:ext cx="23622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2438" y="4711072"/>
            <a:ext cx="464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6600"/>
                </a:solidFill>
              </a:rPr>
              <a:t>Foreward</a:t>
            </a:r>
            <a:r>
              <a:rPr lang="en-US" altLang="zh-CN" dirty="0" smtClean="0">
                <a:solidFill>
                  <a:srgbClr val="006600"/>
                </a:solidFill>
              </a:rPr>
              <a:t> and Backward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上面的关系称作反向传播方</a:t>
            </a:r>
            <a:r>
              <a:rPr lang="zh-CN" altLang="en-US" dirty="0" smtClean="0">
                <a:solidFill>
                  <a:srgbClr val="006600"/>
                </a:solidFill>
              </a:rPr>
              <a:t>程</a:t>
            </a:r>
            <a:r>
              <a:rPr lang="en-US" altLang="zh-CN" dirty="0" smtClean="0">
                <a:solidFill>
                  <a:srgbClr val="006600"/>
                </a:solidFill>
              </a:rPr>
              <a:t> (BP Equation)</a:t>
            </a:r>
          </a:p>
          <a:p>
            <a:r>
              <a:rPr lang="zh-CN" altLang="en-US" dirty="0">
                <a:solidFill>
                  <a:srgbClr val="006600"/>
                </a:solidFill>
              </a:rPr>
              <a:t>向前传递时固定当前权值，计算预测值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向后传递是计算误</a:t>
            </a:r>
            <a:r>
              <a:rPr lang="zh-CN" altLang="en-US" dirty="0" smtClean="0">
                <a:solidFill>
                  <a:srgbClr val="006600"/>
                </a:solidFill>
              </a:rPr>
              <a:t>差</a:t>
            </a:r>
            <a:r>
              <a:rPr lang="en-US" altLang="zh-CN" dirty="0" smtClean="0">
                <a:solidFill>
                  <a:srgbClr val="006600"/>
                </a:solidFill>
              </a:rPr>
              <a:t>           </a:t>
            </a:r>
            <a:r>
              <a:rPr lang="zh-CN" altLang="en-US" dirty="0">
                <a:solidFill>
                  <a:srgbClr val="006600"/>
                </a:solidFill>
              </a:rPr>
              <a:t>，进而又得到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最后使用更新的误差值计算更新的梯度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反向传播方法具有简单性和局部特性，每个隐藏单元只传递信息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480469"/>
            <a:ext cx="99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26557"/>
            <a:ext cx="6858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2418" y="2940844"/>
            <a:ext cx="685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6600"/>
                </a:solidFill>
              </a:rPr>
              <a:t>11.4 </a:t>
            </a:r>
            <a:r>
              <a:rPr lang="zh-CN" altLang="en-US">
                <a:solidFill>
                  <a:srgbClr val="006600"/>
                </a:solidFill>
              </a:rPr>
              <a:t>神经网络的拟合</a:t>
            </a:r>
            <a:endParaRPr lang="en-US" altLang="zh-CN">
              <a:solidFill>
                <a:srgbClr val="0066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迭代公式中的</a:t>
            </a:r>
            <a:r>
              <a:rPr lang="el-GR" altLang="zh-CN" dirty="0">
                <a:solidFill>
                  <a:srgbClr val="006600"/>
                </a:solidFill>
                <a:ea typeface="Arial" charset="0"/>
                <a:cs typeface="Arial" charset="0"/>
              </a:rPr>
              <a:t>γ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称为学习率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(Learning rates)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，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此种迭代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更新称为批学习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(Batch learning)</a:t>
            </a:r>
          </a:p>
          <a:p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对于批学习，学习率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通常取常数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，也可以在每次更新的时候通过极小化误差函数的线搜索来优化</a:t>
            </a:r>
            <a:endParaRPr lang="en-US" altLang="zh-CN" dirty="0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使用在线学习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(Online learning)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，学习率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: (1)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随迭代次数递减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到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零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, 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保证收敛；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(2) 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常数，跟踪环境变化</a:t>
            </a:r>
            <a:endParaRPr lang="en-US" altLang="zh-CN" dirty="0" smtClean="0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endParaRPr lang="zh-CN" altLang="el-GR" dirty="0"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神经网络训练</a:t>
            </a:r>
            <a:r>
              <a:rPr lang="zh-CN" altLang="en-US" dirty="0">
                <a:solidFill>
                  <a:srgbClr val="006600"/>
                </a:solidFill>
              </a:rPr>
              <a:t>的一些问题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初始值？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如果权值接近于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，则</a:t>
            </a:r>
            <a:r>
              <a:rPr lang="en-US" altLang="zh-CN" dirty="0">
                <a:solidFill>
                  <a:srgbClr val="006600"/>
                </a:solidFill>
              </a:rPr>
              <a:t>S</a:t>
            </a:r>
            <a:r>
              <a:rPr lang="zh-CN" altLang="en-US" dirty="0">
                <a:solidFill>
                  <a:srgbClr val="006600"/>
                </a:solidFill>
              </a:rPr>
              <a:t>型函数的运算大多是线性的，并且随着权值的增加变成非线性的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权值恰为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导致</a:t>
            </a:r>
            <a:r>
              <a:rPr lang="en-US" altLang="zh-CN" dirty="0">
                <a:solidFill>
                  <a:srgbClr val="006600"/>
                </a:solidFill>
              </a:rPr>
              <a:t>0</a:t>
            </a:r>
            <a:r>
              <a:rPr lang="zh-CN" altLang="en-US" dirty="0">
                <a:solidFill>
                  <a:srgbClr val="006600"/>
                </a:solidFill>
              </a:rPr>
              <a:t>导数和良好的对称性，且算法永远不会前进，而以大权值开始常常导致很差的</a:t>
            </a:r>
            <a:r>
              <a:rPr lang="zh-CN" altLang="en-US" dirty="0" smtClean="0">
                <a:solidFill>
                  <a:srgbClr val="006600"/>
                </a:solidFill>
              </a:rPr>
              <a:t>解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6600"/>
                </a:solidFill>
              </a:rPr>
              <a:t>初始化训练？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局部最优解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6600"/>
                </a:solidFill>
              </a:rPr>
              <a:t>多次随机初始值</a:t>
            </a:r>
            <a:endParaRPr lang="en-US" altLang="zh-CN" dirty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神经网络训练</a:t>
            </a:r>
            <a:r>
              <a:rPr lang="zh-CN" altLang="en-US" dirty="0">
                <a:solidFill>
                  <a:srgbClr val="006600"/>
                </a:solidFill>
              </a:rPr>
              <a:t>的一些问题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35138"/>
            <a:ext cx="7313613" cy="47410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过分拟合？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权衰减是一种更加直接的正则化方法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将惩罚项加入误差函数得到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6600"/>
                </a:solidFill>
              </a:rPr>
              <a:t>Ridge/LASSO </a:t>
            </a:r>
            <a:r>
              <a:rPr lang="zh-CN" altLang="zh-CN" dirty="0" smtClean="0">
                <a:solidFill>
                  <a:srgbClr val="006600"/>
                </a:solidFill>
              </a:rPr>
              <a:t>e</a:t>
            </a:r>
            <a:r>
              <a:rPr lang="en-US" altLang="zh-CN" dirty="0" err="1" smtClean="0">
                <a:solidFill>
                  <a:srgbClr val="006600"/>
                </a:solidFill>
              </a:rPr>
              <a:t>tc</a:t>
            </a:r>
            <a:r>
              <a:rPr lang="en-US" altLang="zh-CN" dirty="0" smtClean="0">
                <a:solidFill>
                  <a:srgbClr val="006600"/>
                </a:solidFill>
              </a:rPr>
              <a:t>.</a:t>
            </a:r>
            <a:endParaRPr lang="en-US" altLang="zh-CN" dirty="0" smtClean="0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pPr lvl="1"/>
            <a:r>
              <a:rPr lang="el-GR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λ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是大于</a:t>
            </a:r>
            <a:r>
              <a:rPr lang="en-US" altLang="zh-CN" dirty="0">
                <a:solidFill>
                  <a:srgbClr val="006600"/>
                </a:solidFill>
                <a:ea typeface="Arial" charset="0"/>
                <a:cs typeface="Arial" charset="0"/>
              </a:rPr>
              <a:t>0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的调整参数，较大的值使权值向</a:t>
            </a:r>
            <a:r>
              <a:rPr lang="en-US" altLang="zh-CN" dirty="0">
                <a:solidFill>
                  <a:srgbClr val="006600"/>
                </a:solidFill>
                <a:ea typeface="Arial" charset="0"/>
                <a:cs typeface="Arial" charset="0"/>
              </a:rPr>
              <a:t>0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收缩。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 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值由交叉验证估计</a:t>
            </a:r>
            <a:endParaRPr lang="en-US" altLang="zh-CN" dirty="0" smtClean="0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pPr lvl="1"/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还可以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weight sharing (restricted)</a:t>
            </a:r>
            <a:endParaRPr lang="zh-CN" altLang="el-GR" dirty="0">
              <a:solidFill>
                <a:srgbClr val="006600"/>
              </a:solidFill>
              <a:ea typeface="Arial" charset="0"/>
              <a:cs typeface="Arial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4839" y="3644456"/>
            <a:ext cx="35814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2506" y="3016028"/>
            <a:ext cx="2057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神经网络训练</a:t>
            </a:r>
            <a:r>
              <a:rPr lang="zh-CN" altLang="en-US" dirty="0">
                <a:solidFill>
                  <a:srgbClr val="006600"/>
                </a:solidFill>
              </a:rPr>
              <a:t>的一些问题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6600"/>
                </a:solidFill>
              </a:rPr>
              <a:t>输入的</a:t>
            </a:r>
            <a:r>
              <a:rPr lang="en-US" altLang="zh-CN" dirty="0">
                <a:solidFill>
                  <a:srgbClr val="006600"/>
                </a:solidFill>
              </a:rPr>
              <a:t>scale</a:t>
            </a:r>
            <a:r>
              <a:rPr lang="zh-CN" altLang="en-US" dirty="0">
                <a:solidFill>
                  <a:srgbClr val="006600"/>
                </a:solidFill>
              </a:rPr>
              <a:t>对于结果</a:t>
            </a:r>
            <a:r>
              <a:rPr lang="zh-CN" altLang="en-US" dirty="0" smtClean="0">
                <a:solidFill>
                  <a:srgbClr val="006600"/>
                </a:solidFill>
              </a:rPr>
              <a:t>的影响？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最好对于所有的输入都进行标准化，这个可以保证在正则化过程中平等的对数据进行处理，而且为随机初值的选择提供一个有意义的值域</a:t>
            </a:r>
            <a:endParaRPr lang="en-US" altLang="zh-CN" dirty="0">
              <a:solidFill>
                <a:srgbClr val="006600"/>
              </a:solidFill>
            </a:endParaRPr>
          </a:p>
          <a:p>
            <a:pPr lvl="1"/>
            <a:r>
              <a:rPr lang="zh-CN" altLang="en-US" dirty="0">
                <a:solidFill>
                  <a:srgbClr val="006600"/>
                </a:solidFill>
              </a:rPr>
              <a:t>一般在</a:t>
            </a:r>
            <a:r>
              <a:rPr lang="en-US" altLang="zh-CN" dirty="0">
                <a:solidFill>
                  <a:srgbClr val="006600"/>
                </a:solidFill>
              </a:rPr>
              <a:t>[ -0.7, 0.7]</a:t>
            </a:r>
            <a:r>
              <a:rPr lang="zh-CN" altLang="en-US" dirty="0">
                <a:solidFill>
                  <a:srgbClr val="006600"/>
                </a:solidFill>
              </a:rPr>
              <a:t>上面随机选取均匀</a:t>
            </a:r>
            <a:r>
              <a:rPr lang="zh-CN" altLang="en-US" dirty="0" smtClean="0">
                <a:solidFill>
                  <a:srgbClr val="006600"/>
                </a:solidFill>
              </a:rPr>
              <a:t>的权值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r>
              <a:rPr lang="zh-CN" altLang="en-US" dirty="0" smtClean="0">
                <a:solidFill>
                  <a:srgbClr val="006600"/>
                </a:solidFill>
              </a:rPr>
              <a:t>隐藏单元和层的数目：隐藏单元过少则模型可能不具备足够的灵活性，如果隐藏单元过多，则多余的收缩到</a:t>
            </a:r>
            <a:r>
              <a:rPr lang="en-US" altLang="zh-CN" dirty="0" smtClean="0">
                <a:solidFill>
                  <a:srgbClr val="006600"/>
                </a:solidFill>
              </a:rPr>
              <a:t>0. </a:t>
            </a:r>
            <a:r>
              <a:rPr lang="zh-CN" altLang="en-US" dirty="0" smtClean="0">
                <a:solidFill>
                  <a:srgbClr val="006600"/>
                </a:solidFill>
              </a:rPr>
              <a:t>一般来说隐藏单元的数量在</a:t>
            </a:r>
            <a:r>
              <a:rPr lang="en-US" altLang="zh-CN" dirty="0" smtClean="0">
                <a:solidFill>
                  <a:srgbClr val="006600"/>
                </a:solidFill>
              </a:rPr>
              <a:t>5</a:t>
            </a:r>
            <a:r>
              <a:rPr lang="zh-CN" altLang="en-US" dirty="0" smtClean="0">
                <a:solidFill>
                  <a:srgbClr val="006600"/>
                </a:solidFill>
              </a:rPr>
              <a:t>到</a:t>
            </a:r>
            <a:r>
              <a:rPr lang="en-US" altLang="zh-CN" dirty="0" smtClean="0">
                <a:solidFill>
                  <a:srgbClr val="006600"/>
                </a:solidFill>
              </a:rPr>
              <a:t>100</a:t>
            </a:r>
            <a:r>
              <a:rPr lang="zh-CN" altLang="en-US" dirty="0" smtClean="0">
                <a:solidFill>
                  <a:srgbClr val="006600"/>
                </a:solidFill>
              </a:rPr>
              <a:t>之间，可以取合理大的数量，在用正则化加以训练，使得多余的变作</a:t>
            </a:r>
            <a:r>
              <a:rPr lang="en-US" altLang="zh-CN" dirty="0" smtClean="0">
                <a:solidFill>
                  <a:srgbClr val="006600"/>
                </a:solidFill>
              </a:rPr>
              <a:t>0. </a:t>
            </a:r>
          </a:p>
          <a:p>
            <a:pPr lvl="1"/>
            <a:r>
              <a:rPr lang="en-US" altLang="zh-CN" dirty="0" smtClean="0">
                <a:solidFill>
                  <a:srgbClr val="006600"/>
                </a:solidFill>
              </a:rPr>
              <a:t>Deep networks?</a:t>
            </a:r>
          </a:p>
          <a:p>
            <a:pPr lvl="1"/>
            <a:endParaRPr lang="en-US" altLang="zh-CN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Example: Hand-written Digits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971800"/>
            <a:ext cx="500380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五种</a:t>
            </a:r>
            <a:r>
              <a:rPr lang="en-US" altLang="zh-CN" dirty="0" smtClean="0">
                <a:solidFill>
                  <a:srgbClr val="006600"/>
                </a:solidFill>
              </a:rPr>
              <a:t>Network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0066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781800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1-Hidden Layer Neural Networks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A two-stage regression or classification model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14600"/>
            <a:ext cx="4657725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6600"/>
                </a:solidFill>
              </a:rPr>
              <a:t>五种</a:t>
            </a:r>
            <a:r>
              <a:rPr lang="en-US" altLang="zh-CN" dirty="0" smtClean="0">
                <a:solidFill>
                  <a:srgbClr val="006600"/>
                </a:solidFill>
              </a:rPr>
              <a:t>Network Structures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0066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3152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Test Performance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006600"/>
              </a:solidFill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64008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Test Performance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6600"/>
              </a:solidFill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382000" cy="24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altLang="zh-CN" dirty="0" smtClean="0"/>
              <a:t>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多层神经网络？</a:t>
            </a:r>
            <a:r>
              <a:rPr lang="en-US" altLang="zh-CN" dirty="0" smtClean="0"/>
              <a:t>Hierarchical Features?</a:t>
            </a:r>
          </a:p>
          <a:p>
            <a:r>
              <a:rPr lang="en-US" altLang="zh-CN" dirty="0" smtClean="0"/>
              <a:t>IPAM-UCLA 2012 Summer School: Deep Learning, Feature Learning:</a:t>
            </a:r>
            <a:r>
              <a:rPr lang="en-US" altLang="zh-CN" dirty="0" smtClean="0">
                <a:hlinkClick r:id="rId2"/>
              </a:rPr>
              <a:t>http://www.ipam.ucla.edu/programs/gss2012/</a:t>
            </a:r>
            <a:r>
              <a:rPr lang="en-US" altLang="zh-CN" dirty="0" smtClean="0"/>
              <a:t> contains various video streams and slides</a:t>
            </a:r>
          </a:p>
          <a:p>
            <a:r>
              <a:rPr lang="en-US" altLang="zh-CN" dirty="0" smtClean="0"/>
              <a:t>Andrew Ng’s course at Stanford, </a:t>
            </a:r>
            <a:r>
              <a:rPr lang="en-US" altLang="zh-CN" dirty="0" smtClean="0">
                <a:solidFill>
                  <a:srgbClr val="800000"/>
                </a:solidFill>
              </a:rPr>
              <a:t>Unsupervised Feature Learning and Deep Learning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http://ufldl.stanford.edu/wiki/index.php/UFLDL_Tutorial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altLang="zh-CN" dirty="0" smtClean="0"/>
              <a:t>eep vs. Shallow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Shallow Learning as Matrix Factorization: </a:t>
            </a:r>
          </a:p>
          <a:p>
            <a:pPr lvl="1"/>
            <a:r>
              <a:rPr lang="en-US" altLang="zh-CN" dirty="0" smtClean="0"/>
              <a:t>SVD: orthogonal B, C</a:t>
            </a:r>
          </a:p>
          <a:p>
            <a:pPr lvl="1"/>
            <a:r>
              <a:rPr lang="en-US" altLang="zh-CN" dirty="0" smtClean="0"/>
              <a:t>Topic models: nonnegative B, C</a:t>
            </a:r>
          </a:p>
          <a:p>
            <a:pPr lvl="1"/>
            <a:r>
              <a:rPr lang="en-US" altLang="zh-CN" dirty="0" smtClean="0"/>
              <a:t>Sparse coding/dictionary learning: B is dictionary (basis, frame, etc.), C is sparse</a:t>
            </a:r>
          </a:p>
          <a:p>
            <a:pPr lvl="1"/>
            <a:r>
              <a:rPr lang="en-US" altLang="zh-CN" dirty="0" smtClean="0"/>
              <a:t>Conditional independence: </a:t>
            </a:r>
          </a:p>
        </p:txBody>
      </p:sp>
      <p:graphicFrame>
        <p:nvGraphicFramePr>
          <p:cNvPr id="59394" name="Content Placeholder 3"/>
          <p:cNvGraphicFramePr>
            <a:graphicFrameLocks noChangeAspect="1"/>
          </p:cNvGraphicFramePr>
          <p:nvPr/>
        </p:nvGraphicFramePr>
        <p:xfrm>
          <a:off x="6514244" y="1735138"/>
          <a:ext cx="1556615" cy="3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3" imgW="495300" imgH="127000" progId="Equation.3">
                  <p:embed/>
                </p:oleObj>
              </mc:Choice>
              <mc:Fallback>
                <p:oleObj name="Equation" r:id="rId3" imgW="495300" imgH="1270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244" y="1735138"/>
                        <a:ext cx="1556615" cy="39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44425" y="4346728"/>
          <a:ext cx="3369819" cy="55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5" imgW="2159000" imgH="355600" progId="Equation.3">
                  <p:embed/>
                </p:oleObj>
              </mc:Choice>
              <mc:Fallback>
                <p:oleObj name="Equation" r:id="rId5" imgW="21590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425" y="4346728"/>
                        <a:ext cx="3369819" cy="555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52875" y="4989513"/>
          <a:ext cx="1276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7" imgW="533400" imgH="215900" progId="Equation.3">
                  <p:embed/>
                </p:oleObj>
              </mc:Choice>
              <mc:Fallback>
                <p:oleObj name="Equation" r:id="rId7" imgW="5334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989513"/>
                        <a:ext cx="12763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Single-Hidden Layer NN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Z</a:t>
            </a:r>
            <a:r>
              <a:rPr lang="zh-CN" altLang="en-US" dirty="0">
                <a:solidFill>
                  <a:srgbClr val="006600"/>
                </a:solidFill>
              </a:rPr>
              <a:t>称为导出特征，在神经网络中也成为隐藏层。先由输入的线性组合创建</a:t>
            </a:r>
            <a:r>
              <a:rPr lang="en-US" altLang="zh-CN" dirty="0">
                <a:solidFill>
                  <a:srgbClr val="006600"/>
                </a:solidFill>
              </a:rPr>
              <a:t>Z</a:t>
            </a:r>
            <a:r>
              <a:rPr lang="zh-CN" altLang="en-US" dirty="0">
                <a:solidFill>
                  <a:srgbClr val="006600"/>
                </a:solidFill>
              </a:rPr>
              <a:t>，再以</a:t>
            </a:r>
            <a:r>
              <a:rPr lang="en-US" altLang="zh-CN" dirty="0">
                <a:solidFill>
                  <a:srgbClr val="006600"/>
                </a:solidFill>
              </a:rPr>
              <a:t>Y</a:t>
            </a:r>
            <a:r>
              <a:rPr lang="zh-CN" altLang="en-US" dirty="0">
                <a:solidFill>
                  <a:srgbClr val="006600"/>
                </a:solidFill>
              </a:rPr>
              <a:t>为目标用</a:t>
            </a:r>
            <a:r>
              <a:rPr lang="en-US" altLang="zh-CN" dirty="0">
                <a:solidFill>
                  <a:srgbClr val="006600"/>
                </a:solidFill>
              </a:rPr>
              <a:t>Z</a:t>
            </a:r>
            <a:r>
              <a:rPr lang="zh-CN" altLang="en-US" dirty="0">
                <a:solidFill>
                  <a:srgbClr val="006600"/>
                </a:solidFill>
              </a:rPr>
              <a:t>的线性组合建立模型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429000"/>
            <a:ext cx="71628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33400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Sigmoid Hidden Layer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激活函数</a:t>
            </a:r>
            <a:r>
              <a:rPr lang="el-GR" altLang="zh-CN" dirty="0">
                <a:solidFill>
                  <a:srgbClr val="006600"/>
                </a:solidFill>
                <a:ea typeface="Arial" charset="0"/>
                <a:cs typeface="Arial" charset="0"/>
              </a:rPr>
              <a:t>σ</a:t>
            </a:r>
            <a:r>
              <a:rPr lang="zh-CN" altLang="en-US" dirty="0">
                <a:solidFill>
                  <a:srgbClr val="006600"/>
                </a:solidFill>
                <a:ea typeface="Arial" charset="0"/>
                <a:cs typeface="Arial" charset="0"/>
              </a:rPr>
              <a:t>（</a:t>
            </a:r>
            <a:r>
              <a:rPr lang="he-IL" altLang="zh-CN" dirty="0">
                <a:solidFill>
                  <a:srgbClr val="006600"/>
                </a:solidFill>
                <a:ea typeface="Arial" charset="0"/>
                <a:cs typeface="Arial" charset="0"/>
              </a:rPr>
              <a:t>ע</a:t>
            </a:r>
            <a:r>
              <a:rPr lang="zh-CN" altLang="en-US" dirty="0" smtClean="0">
                <a:solidFill>
                  <a:srgbClr val="006600"/>
                </a:solidFill>
                <a:ea typeface="Arial" charset="0"/>
                <a:cs typeface="Arial" charset="0"/>
              </a:rPr>
              <a:t>）</a:t>
            </a:r>
            <a:r>
              <a:rPr lang="en-US" altLang="zh-CN" dirty="0" smtClean="0">
                <a:solidFill>
                  <a:srgbClr val="006600"/>
                </a:solidFill>
                <a:ea typeface="Arial" charset="0"/>
                <a:cs typeface="Arial" charset="0"/>
              </a:rPr>
              <a:t>=exp(y)/(1+exp(y))=1/(1+exp(-y))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神经网络源于人脑开发模型，神经元接收到的信号超过阀值时被激活。</a:t>
            </a:r>
            <a:r>
              <a:rPr lang="zh-CN" altLang="en-US" dirty="0" smtClean="0">
                <a:solidFill>
                  <a:srgbClr val="006600"/>
                </a:solidFill>
              </a:rPr>
              <a:t>由于梯度下降法训练需要光滑</a:t>
            </a:r>
            <a:r>
              <a:rPr lang="zh-CN" altLang="en-US" dirty="0">
                <a:solidFill>
                  <a:srgbClr val="006600"/>
                </a:solidFill>
              </a:rPr>
              <a:t>的性质，阶梯函数被光滑阀</a:t>
            </a:r>
            <a:r>
              <a:rPr lang="zh-CN" altLang="en-US" dirty="0" smtClean="0">
                <a:solidFill>
                  <a:srgbClr val="006600"/>
                </a:solidFill>
              </a:rPr>
              <a:t>函数取代</a:t>
            </a:r>
            <a:r>
              <a:rPr lang="zh-CN" altLang="en-US" dirty="0">
                <a:solidFill>
                  <a:srgbClr val="006600"/>
                </a:solidFill>
              </a:rPr>
              <a:t>。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4648200" cy="281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6600"/>
                </a:solidFill>
              </a:rPr>
              <a:t>Softmax</a:t>
            </a:r>
            <a:r>
              <a:rPr lang="en-US" altLang="zh-CN" dirty="0" smtClean="0">
                <a:solidFill>
                  <a:srgbClr val="006600"/>
                </a:solidFill>
              </a:rPr>
              <a:t> Output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输出</a:t>
            </a:r>
            <a:r>
              <a:rPr lang="zh-CN" altLang="en-US" dirty="0" smtClean="0">
                <a:solidFill>
                  <a:srgbClr val="006600"/>
                </a:solidFill>
              </a:rPr>
              <a:t>函数</a:t>
            </a:r>
            <a:r>
              <a:rPr lang="en-US" altLang="zh-CN" dirty="0" smtClean="0">
                <a:solidFill>
                  <a:srgbClr val="006600"/>
                </a:solidFill>
              </a:rPr>
              <a:t>             </a:t>
            </a:r>
            <a:r>
              <a:rPr lang="zh-CN" altLang="en-US" dirty="0" smtClean="0">
                <a:solidFill>
                  <a:srgbClr val="006600"/>
                </a:solidFill>
              </a:rPr>
              <a:t>是</a:t>
            </a:r>
            <a:r>
              <a:rPr lang="zh-CN" altLang="en-US" dirty="0" smtClean="0">
                <a:solidFill>
                  <a:srgbClr val="006600"/>
                </a:solidFill>
              </a:rPr>
              <a:t>对于</a:t>
            </a:r>
            <a:r>
              <a:rPr lang="zh-CN" altLang="en-US" dirty="0">
                <a:solidFill>
                  <a:srgbClr val="006600"/>
                </a:solidFill>
              </a:rPr>
              <a:t>向量</a:t>
            </a:r>
            <a:r>
              <a:rPr lang="en-US" altLang="zh-CN" dirty="0">
                <a:solidFill>
                  <a:srgbClr val="006600"/>
                </a:solidFill>
              </a:rPr>
              <a:t>T</a:t>
            </a:r>
            <a:r>
              <a:rPr lang="zh-CN" altLang="en-US" dirty="0">
                <a:solidFill>
                  <a:srgbClr val="006600"/>
                </a:solidFill>
              </a:rPr>
              <a:t>的最终变换，早期的</a:t>
            </a:r>
            <a:r>
              <a:rPr lang="en-US" altLang="zh-CN" dirty="0">
                <a:solidFill>
                  <a:srgbClr val="006600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分类使用的是恒等函数，后来被</a:t>
            </a:r>
            <a:r>
              <a:rPr lang="en-US" altLang="zh-CN" dirty="0" err="1">
                <a:solidFill>
                  <a:srgbClr val="006600"/>
                </a:solidFill>
              </a:rPr>
              <a:t>softmax</a:t>
            </a:r>
            <a:r>
              <a:rPr lang="zh-CN" altLang="en-US" dirty="0">
                <a:solidFill>
                  <a:srgbClr val="006600"/>
                </a:solidFill>
              </a:rPr>
              <a:t>函数所取代，因其可以产生和为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的正估计。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239" y="2167075"/>
            <a:ext cx="691415" cy="31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1239" y="3435761"/>
            <a:ext cx="3657600" cy="15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7" y="675106"/>
            <a:ext cx="7313613" cy="8683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Projection Pursuit Regression</a:t>
            </a:r>
            <a:br>
              <a:rPr lang="en-US" altLang="zh-CN" dirty="0" smtClean="0">
                <a:solidFill>
                  <a:srgbClr val="006600"/>
                </a:solidFill>
              </a:rPr>
            </a:br>
            <a:r>
              <a:rPr lang="zh-CN" altLang="en-US" dirty="0" smtClean="0">
                <a:solidFill>
                  <a:srgbClr val="006600"/>
                </a:solidFill>
              </a:rPr>
              <a:t>投影寻踪</a:t>
            </a:r>
            <a:r>
              <a:rPr lang="zh-CN" altLang="en-US" dirty="0">
                <a:solidFill>
                  <a:srgbClr val="006600"/>
                </a:solidFill>
              </a:rPr>
              <a:t>模型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Ridge function g</a:t>
            </a:r>
            <a:r>
              <a:rPr lang="en-US" altLang="zh-CN" baseline="-25000" dirty="0" smtClean="0">
                <a:solidFill>
                  <a:srgbClr val="006600"/>
                </a:solidFill>
              </a:rPr>
              <a:t>m</a:t>
            </a:r>
            <a:r>
              <a:rPr lang="en-US" altLang="zh-CN" dirty="0" smtClean="0">
                <a:solidFill>
                  <a:srgbClr val="006600"/>
                </a:solidFill>
              </a:rPr>
              <a:t>(&lt;</a:t>
            </a:r>
            <a:r>
              <a:rPr lang="en-US" altLang="zh-CN" dirty="0" err="1" smtClean="0">
                <a:solidFill>
                  <a:srgbClr val="006600"/>
                </a:solidFill>
              </a:rPr>
              <a:t>w,X</a:t>
            </a:r>
            <a:r>
              <a:rPr lang="en-US" altLang="zh-CN" dirty="0" smtClean="0">
                <a:solidFill>
                  <a:srgbClr val="006600"/>
                </a:solidFill>
              </a:rPr>
              <a:t>&gt;): </a:t>
            </a:r>
            <a:r>
              <a:rPr lang="zh-CN" altLang="en-US" dirty="0" smtClean="0">
                <a:solidFill>
                  <a:srgbClr val="006600"/>
                </a:solidFill>
              </a:rPr>
              <a:t>先将</a:t>
            </a:r>
            <a:r>
              <a:rPr lang="en-US" altLang="zh-CN" dirty="0">
                <a:solidFill>
                  <a:srgbClr val="006600"/>
                </a:solidFill>
              </a:rPr>
              <a:t>X</a:t>
            </a:r>
            <a:r>
              <a:rPr lang="zh-CN" altLang="en-US" dirty="0">
                <a:solidFill>
                  <a:srgbClr val="006600"/>
                </a:solidFill>
              </a:rPr>
              <a:t>投影于某一方向，再用得到的标量进行回归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r>
              <a:rPr lang="en-US" altLang="zh-CN" dirty="0" smtClean="0">
                <a:solidFill>
                  <a:srgbClr val="006600"/>
                </a:solidFill>
              </a:rPr>
              <a:t>Universal approximation: M</a:t>
            </a:r>
            <a:r>
              <a:rPr lang="zh-CN" altLang="en-US" dirty="0">
                <a:solidFill>
                  <a:srgbClr val="006600"/>
                </a:solidFill>
              </a:rPr>
              <a:t>任意大时可以任意好的逼近空间中的任意连续函数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3174" y="4620508"/>
            <a:ext cx="3322353" cy="108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7" y="3954298"/>
            <a:ext cx="45085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Least Square Fitting for PPR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如何拟合投影寻踪模型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目标：误差函数的近似极</a:t>
            </a:r>
            <a:r>
              <a:rPr lang="zh-CN" altLang="en-US" dirty="0" smtClean="0">
                <a:solidFill>
                  <a:srgbClr val="006600"/>
                </a:solidFill>
              </a:rPr>
              <a:t>小值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为避免过分拟合，对于输出函数</a:t>
            </a:r>
            <a:r>
              <a:rPr lang="en-US" altLang="zh-CN" dirty="0" err="1">
                <a:solidFill>
                  <a:srgbClr val="006600"/>
                </a:solidFill>
              </a:rPr>
              <a:t>g</a:t>
            </a:r>
            <a:r>
              <a:rPr lang="zh-CN" altLang="en-US" dirty="0">
                <a:solidFill>
                  <a:srgbClr val="006600"/>
                </a:solidFill>
              </a:rPr>
              <a:t>需要限制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en-US" altLang="zh-CN" dirty="0">
                <a:solidFill>
                  <a:srgbClr val="006600"/>
                </a:solidFill>
              </a:rPr>
              <a:t>M</a:t>
            </a:r>
            <a:r>
              <a:rPr lang="zh-CN" altLang="en-US" dirty="0">
                <a:solidFill>
                  <a:srgbClr val="006600"/>
                </a:solidFill>
              </a:rPr>
              <a:t>的值通常作为前向分布策略的一部分来估计，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也可以由交叉验证来估计。</a:t>
            </a:r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107" y="2957921"/>
            <a:ext cx="32766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08" y="4579938"/>
            <a:ext cx="83058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24188"/>
            <a:ext cx="6858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Weighted Least Square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476375"/>
            <a:ext cx="8229600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6600"/>
                </a:solidFill>
              </a:rPr>
              <a:t>M=1</a:t>
            </a:r>
            <a:r>
              <a:rPr lang="zh-CN" altLang="en-US" dirty="0">
                <a:solidFill>
                  <a:srgbClr val="006600"/>
                </a:solidFill>
              </a:rPr>
              <a:t>时，首先给定一个投影方向的初值，通过光滑样条估计</a:t>
            </a:r>
            <a:r>
              <a:rPr lang="en-US" altLang="zh-CN" dirty="0" err="1">
                <a:solidFill>
                  <a:srgbClr val="006600"/>
                </a:solidFill>
              </a:rPr>
              <a:t>g</a:t>
            </a:r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给定</a:t>
            </a:r>
            <a:r>
              <a:rPr lang="en-US" altLang="zh-CN" dirty="0" err="1">
                <a:solidFill>
                  <a:srgbClr val="006600"/>
                </a:solidFill>
              </a:rPr>
              <a:t>g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zh-CN" altLang="en-US" dirty="0">
                <a:solidFill>
                  <a:srgbClr val="006600"/>
                </a:solidFill>
              </a:rPr>
              <a:t>在误差函数上对投影方向做极小化</a:t>
            </a:r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舍弃了二阶导数之后，再带入误差函数得</a:t>
            </a:r>
            <a:endParaRPr lang="en-US" altLang="zh-CN" dirty="0">
              <a:solidFill>
                <a:srgbClr val="006600"/>
              </a:solidFill>
            </a:endParaRPr>
          </a:p>
          <a:p>
            <a:endParaRPr lang="en-US" altLang="zh-CN" dirty="0" smtClean="0">
              <a:solidFill>
                <a:srgbClr val="006600"/>
              </a:solidFill>
            </a:endParaRPr>
          </a:p>
          <a:p>
            <a:endParaRPr lang="en-US" altLang="zh-CN" dirty="0">
              <a:solidFill>
                <a:srgbClr val="006600"/>
              </a:solidFill>
            </a:endParaRPr>
          </a:p>
          <a:p>
            <a:r>
              <a:rPr lang="zh-CN" altLang="en-US" dirty="0">
                <a:solidFill>
                  <a:srgbClr val="006600"/>
                </a:solidFill>
              </a:rPr>
              <a:t>对于右端进行最小二乘方回归，得到投影方向的新估计值，重复以上步骤得到</a:t>
            </a:r>
            <a:endParaRPr lang="en-US" altLang="zh-CN" dirty="0">
              <a:solidFill>
                <a:srgbClr val="006600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23599" y="5467350"/>
            <a:ext cx="14478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Training of Neural Networks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6600"/>
                </a:solidFill>
              </a:rPr>
              <a:t>未知参数称为权，用</a:t>
            </a:r>
            <a:r>
              <a:rPr lang="el-GR" altLang="zh-CN">
                <a:solidFill>
                  <a:srgbClr val="006600"/>
                </a:solidFill>
                <a:ea typeface="Arial" charset="0"/>
                <a:cs typeface="Arial" charset="0"/>
              </a:rPr>
              <a:t>θ</a:t>
            </a:r>
            <a:r>
              <a:rPr lang="zh-CN" altLang="en-US">
                <a:solidFill>
                  <a:srgbClr val="006600"/>
                </a:solidFill>
                <a:ea typeface="Arial" charset="0"/>
                <a:cs typeface="Arial" charset="0"/>
              </a:rPr>
              <a:t>表示权的全集</a:t>
            </a:r>
            <a:endParaRPr lang="en-US" altLang="zh-CN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r>
              <a:rPr lang="zh-CN" altLang="en-US">
                <a:solidFill>
                  <a:srgbClr val="006600"/>
                </a:solidFill>
                <a:ea typeface="Arial" charset="0"/>
                <a:cs typeface="Arial" charset="0"/>
              </a:rPr>
              <a:t>对于回归和分类问题，我们分别使用误差的平方和，平方误差或互熵（离散）作为拟合的度量</a:t>
            </a:r>
            <a:endParaRPr lang="en-US" altLang="zh-CN">
              <a:solidFill>
                <a:srgbClr val="006600"/>
              </a:solidFill>
              <a:ea typeface="Arial" charset="0"/>
              <a:cs typeface="Arial" charset="0"/>
            </a:endParaRPr>
          </a:p>
          <a:p>
            <a:pPr>
              <a:buFontTx/>
              <a:buNone/>
            </a:pPr>
            <a:endParaRPr lang="zh-CN" altLang="el-GR">
              <a:solidFill>
                <a:srgbClr val="006600"/>
              </a:solidFill>
              <a:ea typeface="Arial" charset="0"/>
              <a:cs typeface="Arial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595" y="3315659"/>
            <a:ext cx="70104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220" y="4992687"/>
            <a:ext cx="41910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0220" y="4913312"/>
            <a:ext cx="4572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2535</TotalTime>
  <Words>923</Words>
  <Application>Microsoft Macintosh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Black</vt:lpstr>
      <vt:lpstr>Calibri</vt:lpstr>
      <vt:lpstr>Century Gothic</vt:lpstr>
      <vt:lpstr>Wingdings 3</vt:lpstr>
      <vt:lpstr>幼圆</vt:lpstr>
      <vt:lpstr>Arial</vt:lpstr>
      <vt:lpstr>Wisp</vt:lpstr>
      <vt:lpstr>Equation</vt:lpstr>
      <vt:lpstr>Neural Networks</vt:lpstr>
      <vt:lpstr>1-Hidden Layer Neural Networks</vt:lpstr>
      <vt:lpstr>Single-Hidden Layer NN</vt:lpstr>
      <vt:lpstr>Sigmoid Hidden Layer</vt:lpstr>
      <vt:lpstr>Softmax Output</vt:lpstr>
      <vt:lpstr>Projection Pursuit Regression 投影寻踪模型</vt:lpstr>
      <vt:lpstr>Least Square Fitting for PPR</vt:lpstr>
      <vt:lpstr>Weighted Least Square</vt:lpstr>
      <vt:lpstr>Training of Neural Networks</vt:lpstr>
      <vt:lpstr>Least Square Fitting: Backpropogation (BP)</vt:lpstr>
      <vt:lpstr>神经网络的拟合</vt:lpstr>
      <vt:lpstr>神经网络的拟合</vt:lpstr>
      <vt:lpstr>Foreward and Backward</vt:lpstr>
      <vt:lpstr>11.4 神经网络的拟合</vt:lpstr>
      <vt:lpstr>神经网络训练的一些问题</vt:lpstr>
      <vt:lpstr>神经网络训练的一些问题</vt:lpstr>
      <vt:lpstr>神经网络训练的一些问题</vt:lpstr>
      <vt:lpstr>Example: Hand-written Digits</vt:lpstr>
      <vt:lpstr>五种Network</vt:lpstr>
      <vt:lpstr>五种Network Structures</vt:lpstr>
      <vt:lpstr>Test Performance</vt:lpstr>
      <vt:lpstr>Test Performance</vt:lpstr>
      <vt:lpstr>Deep Learning?</vt:lpstr>
      <vt:lpstr>Deep vs. Shallow Learning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Microsoft Office User</cp:lastModifiedBy>
  <cp:revision>119</cp:revision>
  <dcterms:created xsi:type="dcterms:W3CDTF">2014-05-27T06:08:57Z</dcterms:created>
  <dcterms:modified xsi:type="dcterms:W3CDTF">2015-11-22T09:44:21Z</dcterms:modified>
</cp:coreProperties>
</file>