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4"/>
  </p:notesMasterIdLst>
  <p:sldIdLst>
    <p:sldId id="256" r:id="rId2"/>
    <p:sldId id="309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16" r:id="rId18"/>
    <p:sldId id="433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50" r:id="rId27"/>
    <p:sldId id="451" r:id="rId28"/>
    <p:sldId id="452" r:id="rId29"/>
    <p:sldId id="431" r:id="rId30"/>
    <p:sldId id="432" r:id="rId31"/>
    <p:sldId id="453" r:id="rId32"/>
    <p:sldId id="425" r:id="rId33"/>
    <p:sldId id="454" r:id="rId34"/>
    <p:sldId id="426" r:id="rId35"/>
    <p:sldId id="427" r:id="rId36"/>
    <p:sldId id="430" r:id="rId37"/>
    <p:sldId id="429" r:id="rId38"/>
    <p:sldId id="441" r:id="rId39"/>
    <p:sldId id="434" r:id="rId40"/>
    <p:sldId id="435" r:id="rId41"/>
    <p:sldId id="436" r:id="rId42"/>
    <p:sldId id="437" r:id="rId43"/>
    <p:sldId id="438" r:id="rId44"/>
    <p:sldId id="439" r:id="rId45"/>
    <p:sldId id="442" r:id="rId46"/>
    <p:sldId id="444" r:id="rId47"/>
    <p:sldId id="443" r:id="rId48"/>
    <p:sldId id="446" r:id="rId49"/>
    <p:sldId id="447" r:id="rId50"/>
    <p:sldId id="448" r:id="rId51"/>
    <p:sldId id="449" r:id="rId52"/>
    <p:sldId id="44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64" autoAdjust="0"/>
  </p:normalViewPr>
  <p:slideViewPr>
    <p:cSldViewPr snapToGrid="0" snapToObjects="1">
      <p:cViewPr varScale="1">
        <p:scale>
          <a:sx n="91" d="100"/>
          <a:sy n="91" d="100"/>
        </p:scale>
        <p:origin x="9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0" y="6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3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8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65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usu.edu/~adele/for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Ensemble of Trees: Boosting, Bagging, </a:t>
            </a:r>
            <a:r>
              <a:rPr lang="en-US" altLang="zh-CN" dirty="0" smtClean="0"/>
              <a:t>and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target variable is a classification </a:t>
            </a:r>
            <a:r>
              <a:rPr lang="en-US" altLang="zh-CN" dirty="0" smtClean="0"/>
              <a:t>outcome taking </a:t>
            </a:r>
            <a:r>
              <a:rPr lang="en-US" altLang="zh-CN" dirty="0"/>
              <a:t>values 1,2,...,K</a:t>
            </a:r>
          </a:p>
          <a:p>
            <a:r>
              <a:rPr lang="en-US" altLang="zh-CN" dirty="0"/>
              <a:t>The only </a:t>
            </a:r>
            <a:r>
              <a:rPr lang="en-US" altLang="zh-CN" dirty="0" smtClean="0"/>
              <a:t>change </a:t>
            </a:r>
            <a:r>
              <a:rPr lang="en-US" altLang="zh-CN" dirty="0"/>
              <a:t>needed is the criteria </a:t>
            </a:r>
            <a:r>
              <a:rPr lang="en-US" altLang="zh-CN" dirty="0" smtClean="0"/>
              <a:t>for splitting </a:t>
            </a:r>
            <a:r>
              <a:rPr lang="en-US" altLang="zh-CN" dirty="0"/>
              <a:t>nodes and pruning the tree.</a:t>
            </a:r>
          </a:p>
          <a:p>
            <a:r>
              <a:rPr lang="en-US" altLang="zh-CN" dirty="0"/>
              <a:t>Measures of node impurity: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22" y="3537410"/>
            <a:ext cx="552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71" y="5226969"/>
            <a:ext cx="5817290" cy="101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01" y="4214752"/>
            <a:ext cx="2508257" cy="7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75" y="4365458"/>
            <a:ext cx="2497186" cy="2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9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Library(“tree”)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 8.3, Introduction to Statistical Learning with R</a:t>
            </a:r>
          </a:p>
          <a:p>
            <a:pPr lvl="1"/>
            <a:r>
              <a:rPr lang="en-US" altLang="zh-CN" dirty="0" smtClean="0"/>
              <a:t>Classification tree</a:t>
            </a:r>
          </a:p>
          <a:p>
            <a:pPr lvl="1"/>
            <a:r>
              <a:rPr lang="en-US" altLang="zh-CN" dirty="0" smtClean="0"/>
              <a:t>Regression tree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</a:t>
            </a:r>
            <a:r>
              <a:rPr lang="en-US" altLang="zh-CN" dirty="0" smtClean="0">
                <a:solidFill>
                  <a:srgbClr val="00B0F0"/>
                </a:solidFill>
              </a:rPr>
              <a:t>odel = tree(y~., data)</a:t>
            </a:r>
          </a:p>
        </p:txBody>
      </p:sp>
    </p:spTree>
    <p:extLst>
      <p:ext uri="{BB962C8B-B14F-4D97-AF65-F5344CB8AC3E}">
        <p14:creationId xmlns:p14="http://schemas.microsoft.com/office/powerpoint/2010/main" val="328742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Adaptive Regression </a:t>
            </a:r>
            <a:r>
              <a:rPr lang="en-US" altLang="zh-CN" dirty="0" smtClean="0"/>
              <a:t>Splines</a:t>
            </a:r>
          </a:p>
          <a:p>
            <a:r>
              <a:rPr lang="en-US" altLang="zh-CN" dirty="0" smtClean="0"/>
              <a:t>Well suited for high-dim problems</a:t>
            </a:r>
            <a:endParaRPr lang="en-US" altLang="zh-CN" dirty="0"/>
          </a:p>
          <a:p>
            <a:r>
              <a:rPr lang="en-US" altLang="zh-CN" dirty="0"/>
              <a:t>A generalization of stepwise </a:t>
            </a:r>
            <a:r>
              <a:rPr lang="en-US" altLang="zh-CN" dirty="0" smtClean="0"/>
              <a:t>linear regression</a:t>
            </a:r>
            <a:endParaRPr lang="en-US" altLang="zh-CN" dirty="0"/>
          </a:p>
          <a:p>
            <a:r>
              <a:rPr lang="en-US" altLang="zh-CN" dirty="0"/>
              <a:t>It uses expansions in </a:t>
            </a:r>
            <a:r>
              <a:rPr lang="en-US" altLang="zh-CN" dirty="0" smtClean="0"/>
              <a:t>piecewise </a:t>
            </a:r>
            <a:r>
              <a:rPr lang="en-US" altLang="zh-CN" dirty="0"/>
              <a:t>linear </a:t>
            </a:r>
            <a:r>
              <a:rPr lang="en-US" altLang="zh-CN" dirty="0" smtClean="0"/>
              <a:t>basis functions </a:t>
            </a:r>
            <a:r>
              <a:rPr lang="en-US" altLang="zh-CN" dirty="0"/>
              <a:t>of the form: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97" y="4637672"/>
            <a:ext cx="6464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96" y="5695198"/>
            <a:ext cx="6267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3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0" y="1533525"/>
            <a:ext cx="80486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9789" y="5429889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reflected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Where                is a function in      , or a product of two or more such functions.</a:t>
            </a:r>
          </a:p>
          <a:p>
            <a:r>
              <a:rPr lang="en-US" altLang="zh-CN" dirty="0" smtClean="0"/>
              <a:t>Adaptive way to add basis functions:</a:t>
            </a:r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26" y="1506702"/>
            <a:ext cx="3724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38" y="2756611"/>
            <a:ext cx="923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6" y="2981941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" y="4568429"/>
            <a:ext cx="7300913" cy="73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7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7" y="1202408"/>
            <a:ext cx="5300490" cy="532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0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size of terms matters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 is the effective number of parameters in the model: this accounts both  for the number of terms and the number of parameters when selecting the positions of the knots.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20" y="2556508"/>
            <a:ext cx="3108584" cy="7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Originally designed for classification problems</a:t>
            </a:r>
          </a:p>
          <a:p>
            <a:r>
              <a:rPr lang="en-US" altLang="zh-CN" dirty="0" smtClean="0"/>
              <a:t>Can be extended to regression problems</a:t>
            </a:r>
          </a:p>
          <a:p>
            <a:r>
              <a:rPr lang="en-US" altLang="zh-CN" dirty="0" smtClean="0"/>
              <a:t>Motivation: combines the output of many weak classifiers to produce a powerful “committee” (How to boost a weak classifier which is slightly better than random guess to a strong one – Leslie Valiant problem)</a:t>
            </a:r>
          </a:p>
          <a:p>
            <a:pPr lvl="1"/>
            <a:r>
              <a:rPr lang="en-US" altLang="zh-CN" dirty="0" smtClean="0"/>
              <a:t>What are ‘weak’ classifiers?</a:t>
            </a:r>
          </a:p>
          <a:p>
            <a:pPr lvl="1"/>
            <a:r>
              <a:rPr lang="en-US" altLang="zh-CN" dirty="0" smtClean="0"/>
              <a:t>How to combine them?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804" y="5877911"/>
            <a:ext cx="40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altLang="zh-CN" dirty="0" smtClean="0"/>
              <a:t>ere we present a statistical point of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weak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theory, weak classifiers have expected error rate &lt;1/2, but impossible to design with finite samples</a:t>
            </a:r>
          </a:p>
          <a:p>
            <a:r>
              <a:rPr lang="en-US" dirty="0" smtClean="0"/>
              <a:t>In practice, Rob </a:t>
            </a:r>
            <a:r>
              <a:rPr lang="en-US" dirty="0" err="1" smtClean="0"/>
              <a:t>Schapire</a:t>
            </a:r>
            <a:r>
              <a:rPr lang="en-US" dirty="0" smtClean="0"/>
              <a:t> points out two elements about ‘weak’ classifiers:</a:t>
            </a:r>
          </a:p>
          <a:p>
            <a:pPr lvl="1"/>
            <a:r>
              <a:rPr lang="en-US" dirty="0" smtClean="0"/>
              <a:t>Each classifier is simple, decided locally by small number of samples</a:t>
            </a:r>
          </a:p>
          <a:p>
            <a:pPr lvl="1"/>
            <a:r>
              <a:rPr lang="en-US" dirty="0" smtClean="0"/>
              <a:t>Classifiers are independent, not highly correlated through using all samples</a:t>
            </a:r>
          </a:p>
          <a:p>
            <a:r>
              <a:rPr lang="en-US" dirty="0" smtClean="0"/>
              <a:t>So CART (classification-and-regression-trees) are good candidates for weak classifiers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Consider a two-class problem:</a:t>
            </a:r>
          </a:p>
          <a:p>
            <a:endParaRPr lang="en-US" altLang="zh-CN" dirty="0"/>
          </a:p>
          <a:p>
            <a:r>
              <a:rPr lang="en-US" altLang="zh-CN" dirty="0" smtClean="0"/>
              <a:t>G(X) is the classifier</a:t>
            </a:r>
          </a:p>
          <a:p>
            <a:r>
              <a:rPr lang="en-US" altLang="zh-CN" dirty="0" smtClean="0"/>
              <a:t> Error rate: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Weak classifier: error rate is only slightly better than random guessing.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49" y="2577265"/>
            <a:ext cx="155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7" y="2577265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44" y="3576105"/>
            <a:ext cx="3409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5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Outline</a:t>
            </a:r>
            <a:r>
              <a:rPr 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368017" y="1905000"/>
            <a:ext cx="6008166" cy="4600502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Times New Roman" charset="0"/>
                <a:cs typeface="Times New Roman" charset="0"/>
              </a:rPr>
              <a:t>Tree based methods</a:t>
            </a:r>
          </a:p>
          <a:p>
            <a:pPr lvl="1"/>
            <a:r>
              <a:rPr lang="en-US" sz="2600" dirty="0" smtClean="0">
                <a:ea typeface="Times New Roman" charset="0"/>
                <a:cs typeface="Times New Roman" charset="0"/>
              </a:rPr>
              <a:t>CART</a:t>
            </a:r>
          </a:p>
          <a:p>
            <a:pPr lvl="1"/>
            <a:r>
              <a:rPr lang="en-US" sz="2600" dirty="0" smtClean="0">
                <a:ea typeface="Times New Roman" charset="0"/>
                <a:cs typeface="Times New Roman" charset="0"/>
              </a:rPr>
              <a:t>MARS</a:t>
            </a: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Boosting</a:t>
            </a:r>
          </a:p>
          <a:p>
            <a:pPr lvl="1"/>
            <a:r>
              <a:rPr lang="en-US" sz="2600" dirty="0" err="1" smtClean="0">
                <a:ea typeface="Times New Roman" charset="0"/>
                <a:cs typeface="Times New Roman" charset="0"/>
              </a:rPr>
              <a:t>Adaboost</a:t>
            </a:r>
            <a:r>
              <a:rPr lang="en-US" sz="2600" dirty="0" smtClean="0">
                <a:ea typeface="Times New Roman" charset="0"/>
                <a:cs typeface="Times New Roman" charset="0"/>
              </a:rPr>
              <a:t> for Classification</a:t>
            </a:r>
          </a:p>
          <a:p>
            <a:pPr lvl="1"/>
            <a:r>
              <a:rPr lang="en-US" sz="2600" dirty="0" smtClean="0">
                <a:ea typeface="Times New Roman" charset="0"/>
                <a:cs typeface="Times New Roman" charset="0"/>
              </a:rPr>
              <a:t>Gradient Boosting Method</a:t>
            </a:r>
          </a:p>
          <a:p>
            <a:r>
              <a:rPr lang="en-US" altLang="zh-CN" sz="2800" dirty="0" smtClean="0">
                <a:ea typeface="Times New Roman" charset="0"/>
                <a:cs typeface="Times New Roman" charset="0"/>
              </a:rPr>
              <a:t>Bagging</a:t>
            </a:r>
          </a:p>
          <a:p>
            <a:r>
              <a:rPr lang="en-US" altLang="zh-CN" sz="2800" dirty="0" smtClean="0">
                <a:ea typeface="Times New Roman" charset="0"/>
                <a:cs typeface="Times New Roman" charset="0"/>
              </a:rPr>
              <a:t>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53142"/>
            <a:ext cx="6591985" cy="3777622"/>
          </a:xfrm>
        </p:spPr>
        <p:txBody>
          <a:bodyPr/>
          <a:lstStyle/>
          <a:p>
            <a:r>
              <a:rPr lang="en-US" altLang="zh-CN" dirty="0" smtClean="0"/>
              <a:t>Boosting sequentially apply the week classification algorithm to repeatedly modified versions of the data, thereby producing a sequence of weak classifiers: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06" y="2643688"/>
            <a:ext cx="3190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06" y="3341953"/>
            <a:ext cx="3097380" cy="327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Adaboost.M1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971" y="1651376"/>
            <a:ext cx="7313613" cy="40560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68" y="1905000"/>
            <a:ext cx="7543218" cy="467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78755" y="1402663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Freund and </a:t>
            </a:r>
            <a:r>
              <a:rPr lang="en-US" altLang="zh-CN" dirty="0" err="1" smtClean="0"/>
              <a:t>Schapire</a:t>
            </a:r>
            <a:r>
              <a:rPr lang="en-US" altLang="zh-CN" dirty="0" smtClean="0"/>
              <a:t> 1997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Decision Stumps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459" y="2957258"/>
            <a:ext cx="6591985" cy="377762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2000 trains and  10,000 tests </a:t>
            </a:r>
          </a:p>
          <a:p>
            <a:r>
              <a:rPr lang="en-US" altLang="zh-CN" dirty="0" smtClean="0"/>
              <a:t>Weak classifier is just a stump: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 two terminal node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classification tree. </a:t>
            </a:r>
          </a:p>
          <a:p>
            <a:r>
              <a:rPr lang="en-US" altLang="zh-CN" dirty="0" smtClean="0"/>
              <a:t>Error rate: 48.5%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82" y="1735138"/>
            <a:ext cx="47720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61" y="3093811"/>
            <a:ext cx="3899735" cy="328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2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 Fits and Additive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Boosting is a way of fitting an additive expansion in a set of elementary “basis” functions.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, basis functions are weak classifiers </a:t>
            </a:r>
          </a:p>
          <a:p>
            <a:endParaRPr lang="en-US" altLang="zh-CN" dirty="0"/>
          </a:p>
          <a:p>
            <a:r>
              <a:rPr lang="en-US" altLang="zh-CN" dirty="0" smtClean="0"/>
              <a:t>More generally,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47" y="3233427"/>
            <a:ext cx="2114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17" y="4095719"/>
            <a:ext cx="2891088" cy="101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09" y="5525310"/>
            <a:ext cx="5295399" cy="121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8960" y="517141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Additive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</a:t>
            </a:r>
            <a:r>
              <a:rPr lang="en-US" altLang="zh-CN" dirty="0" err="1" smtClean="0"/>
              <a:t>Stagewise</a:t>
            </a:r>
            <a:r>
              <a:rPr lang="en-US" altLang="zh-CN" dirty="0" smtClean="0"/>
              <a:t> Additive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67" y="2237335"/>
            <a:ext cx="7761086" cy="36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Exponential Loss and </a:t>
            </a:r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r>
              <a:rPr lang="en-US" altLang="zh-CN" dirty="0" smtClean="0"/>
              <a:t> is equivalent to forward additive modeling using the following loss function:</a:t>
            </a:r>
          </a:p>
          <a:p>
            <a:endParaRPr lang="en-US" altLang="zh-CN" dirty="0"/>
          </a:p>
          <a:p>
            <a:r>
              <a:rPr lang="en-US" altLang="zh-CN" dirty="0" smtClean="0"/>
              <a:t>Forward step: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84" y="2671261"/>
            <a:ext cx="3657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98" y="3757738"/>
            <a:ext cx="7000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23" y="4710238"/>
            <a:ext cx="47148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91" y="6081963"/>
            <a:ext cx="3524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Joint optimization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Step I: Optimizer over </a:t>
            </a:r>
            <a:r>
              <a:rPr lang="en-US" altLang="zh-CN" i="1" dirty="0" smtClean="0"/>
              <a:t>G:</a:t>
            </a:r>
            <a:endParaRPr lang="zh-CN" alt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42" y="2560653"/>
            <a:ext cx="5350792" cy="812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48" y="3464286"/>
            <a:ext cx="2757194" cy="384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51" y="4526637"/>
            <a:ext cx="4035728" cy="8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57" y="410196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Step II: Optimizer over </a:t>
            </a:r>
            <a:r>
              <a:rPr lang="el-GR" altLang="zh-CN" i="1" dirty="0" smtClean="0"/>
              <a:t>β</a:t>
            </a:r>
            <a:endParaRPr lang="zh-CN" altLang="en-US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419" y="2697102"/>
            <a:ext cx="5603006" cy="883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86" y="1965960"/>
            <a:ext cx="4082841" cy="739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19" y="1210055"/>
            <a:ext cx="2580147" cy="79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629" y="2195168"/>
            <a:ext cx="388717" cy="405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629" y="2749029"/>
            <a:ext cx="388717" cy="405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542" y="4496922"/>
            <a:ext cx="6216467" cy="1994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542" y="3872204"/>
            <a:ext cx="3069607" cy="4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9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daBoost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18" y="2217960"/>
            <a:ext cx="7115746" cy="36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统计学习-Spring2014-14-Lecture 11. Boosting and Tree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77583" r="-77583"/>
              <a:stretch>
                <a:fillRect/>
              </a:stretch>
            </p:blipFill>
          </mc:Choice>
          <mc:Fallback>
            <p:blipFill>
              <a:blip r:embed="rId3"/>
              <a:srcRect l="-77583" r="-77583"/>
              <a:stretch>
                <a:fillRect/>
              </a:stretch>
            </p:blipFill>
          </mc:Fallback>
        </mc:AlternateContent>
        <p:spPr>
          <a:xfrm>
            <a:off x="-1641763" y="1"/>
            <a:ext cx="12365876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based methods: 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1673" y="1651969"/>
            <a:ext cx="6591985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Tree-based methods partition the </a:t>
            </a:r>
            <a:r>
              <a:rPr lang="en-US" altLang="zh-CN" dirty="0" smtClean="0"/>
              <a:t>feature space </a:t>
            </a:r>
            <a:r>
              <a:rPr lang="en-US" altLang="zh-CN" dirty="0"/>
              <a:t>into a set of rectangles, and then fit </a:t>
            </a:r>
            <a:r>
              <a:rPr lang="en-US" altLang="zh-CN" dirty="0" smtClean="0"/>
              <a:t>a simple </a:t>
            </a:r>
            <a:r>
              <a:rPr lang="en-US" altLang="zh-CN" dirty="0"/>
              <a:t>model (like a constant) in each one.</a:t>
            </a:r>
          </a:p>
          <a:p>
            <a:endParaRPr lang="en-US" altLang="zh-CN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59" y="3680540"/>
            <a:ext cx="2381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75" y="2724491"/>
            <a:ext cx="3393473" cy="69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7" y="3790077"/>
            <a:ext cx="23145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1569" y="6405381"/>
            <a:ext cx="36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Nonrecursive</a:t>
            </a:r>
            <a:r>
              <a:rPr lang="en-US" altLang="zh-CN" dirty="0" smtClean="0"/>
              <a:t> partition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7885" y="6400929"/>
            <a:ext cx="36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recursive 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统计学习-Spring2014-14-Lecture 11. Boosting and Tree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77583" r="-77583"/>
              <a:stretch>
                <a:fillRect/>
              </a:stretch>
            </p:blipFill>
          </mc:Choice>
          <mc:Fallback>
            <p:blipFill>
              <a:blip r:embed="rId3"/>
              <a:srcRect l="-77583" r="-77583"/>
              <a:stretch>
                <a:fillRect/>
              </a:stretch>
            </p:blipFill>
          </mc:Fallback>
        </mc:AlternateContent>
        <p:spPr>
          <a:xfrm>
            <a:off x="-1306878" y="503238"/>
            <a:ext cx="11458472" cy="635476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316983"/>
            <a:ext cx="6863752" cy="12808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Exponential Loss reduction goes further than misclassification error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332" y="1653224"/>
            <a:ext cx="5315439" cy="50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Loss? </a:t>
            </a:r>
            <a:br>
              <a:rPr lang="en-US" altLang="zh-CN" dirty="0" smtClean="0"/>
            </a:br>
            <a:r>
              <a:rPr lang="en-US" altLang="zh-CN" dirty="0" smtClean="0"/>
              <a:t>Boosting the 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Computational reason</a:t>
            </a:r>
          </a:p>
          <a:p>
            <a:r>
              <a:rPr lang="en-US" altLang="zh-CN" dirty="0" smtClean="0"/>
              <a:t>Leads the simple reweighting scheme</a:t>
            </a:r>
          </a:p>
          <a:p>
            <a:r>
              <a:rPr lang="en-US" altLang="zh-CN" dirty="0" smtClean="0"/>
              <a:t>Question: what does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estimate?</a:t>
            </a:r>
          </a:p>
          <a:p>
            <a:pPr lvl="1"/>
            <a:r>
              <a:rPr lang="en-US" altLang="zh-CN" dirty="0" smtClean="0"/>
              <a:t>Look at population minimizer…</a:t>
            </a:r>
          </a:p>
        </p:txBody>
      </p:sp>
    </p:spTree>
    <p:extLst>
      <p:ext uri="{BB962C8B-B14F-4D97-AF65-F5344CB8AC3E}">
        <p14:creationId xmlns:p14="http://schemas.microsoft.com/office/powerpoint/2010/main" val="2454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r>
              <a:rPr lang="en-US" altLang="zh-CN" dirty="0" smtClean="0"/>
              <a:t> vs. </a:t>
            </a:r>
            <a:r>
              <a:rPr lang="en-US" altLang="zh-CN" dirty="0" err="1" smtClean="0"/>
              <a:t>LogitBoost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94" y="1624049"/>
            <a:ext cx="7173664" cy="3925172"/>
          </a:xfrm>
        </p:spPr>
        <p:txBody>
          <a:bodyPr/>
          <a:lstStyle/>
          <a:p>
            <a:r>
              <a:rPr lang="en-US" altLang="zh-CN" dirty="0" smtClean="0"/>
              <a:t>In population, </a:t>
            </a:r>
            <a:r>
              <a:rPr lang="en-US" altLang="zh-CN" dirty="0" err="1" smtClean="0"/>
              <a:t>AdaBoost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LogitBoost</a:t>
            </a:r>
            <a:r>
              <a:rPr lang="en-US" altLang="zh-CN" dirty="0" smtClean="0"/>
              <a:t>: It is the same maximal binomial log-likelihood (deviance) in population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75" y="2066739"/>
            <a:ext cx="7105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66" y="2916055"/>
            <a:ext cx="3051158" cy="693164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73" y="4401930"/>
            <a:ext cx="6753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25" y="5213691"/>
            <a:ext cx="4476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90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4486" y="219238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Loss functions and Robustness: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1571682"/>
            <a:ext cx="6633411" cy="51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856" y="210910"/>
            <a:ext cx="6589199" cy="1280890"/>
          </a:xfrm>
        </p:spPr>
        <p:txBody>
          <a:bodyPr/>
          <a:lstStyle/>
          <a:p>
            <a:r>
              <a:rPr lang="en-US" altLang="zh-CN" dirty="0"/>
              <a:t>Loss functions and </a:t>
            </a:r>
            <a:r>
              <a:rPr lang="en-US" altLang="zh-CN" dirty="0" smtClean="0"/>
              <a:t>Robustness: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For regression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8" y="1574025"/>
            <a:ext cx="5768891" cy="39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56" y="5661611"/>
            <a:ext cx="7210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3301" y="52370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Huber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0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578" y="296043"/>
            <a:ext cx="7268601" cy="1120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</a:t>
            </a:r>
            <a:r>
              <a:rPr lang="en-US" altLang="zh-CN" dirty="0" smtClean="0"/>
              <a:t>uber’s M-Estimator in Regression</a:t>
            </a:r>
            <a:endParaRPr lang="en-US" dirty="0"/>
          </a:p>
        </p:txBody>
      </p:sp>
      <p:pic>
        <p:nvPicPr>
          <p:cNvPr id="4" name="Content Placeholder 3" descr="Huber-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191" b="-21191"/>
          <a:stretch>
            <a:fillRect/>
          </a:stretch>
        </p:blipFill>
        <p:spPr>
          <a:xfrm>
            <a:off x="1624114" y="452796"/>
            <a:ext cx="6160720" cy="3416678"/>
          </a:xfrm>
        </p:spPr>
      </p:pic>
      <p:pic>
        <p:nvPicPr>
          <p:cNvPr id="5" name="Picture 4" descr="Huber-M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56" y="3380865"/>
            <a:ext cx="4771563" cy="3428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Interpretations on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altLang="zh-CN" dirty="0" smtClean="0"/>
              <a:t>eo </a:t>
            </a:r>
            <a:r>
              <a:rPr lang="en-US" dirty="0" err="1" smtClean="0"/>
              <a:t>B</a:t>
            </a:r>
            <a:r>
              <a:rPr lang="en-US" altLang="zh-CN" dirty="0" err="1" smtClean="0"/>
              <a:t>reiman</a:t>
            </a:r>
            <a:r>
              <a:rPr lang="en-US" altLang="zh-CN" dirty="0" smtClean="0"/>
              <a:t>, Freund and </a:t>
            </a:r>
            <a:r>
              <a:rPr lang="en-US" altLang="zh-CN" dirty="0" err="1" smtClean="0"/>
              <a:t>Schapire</a:t>
            </a:r>
            <a:r>
              <a:rPr lang="en-US" altLang="zh-CN" dirty="0" smtClean="0"/>
              <a:t>, Game Theoretic View</a:t>
            </a:r>
          </a:p>
          <a:p>
            <a:r>
              <a:rPr lang="en-US" dirty="0" smtClean="0"/>
              <a:t>T</a:t>
            </a:r>
            <a:r>
              <a:rPr lang="en-US" altLang="zh-CN" dirty="0" smtClean="0"/>
              <a:t>ong Zhang, </a:t>
            </a:r>
            <a:r>
              <a:rPr lang="en-US" dirty="0" smtClean="0"/>
              <a:t>B</a:t>
            </a:r>
            <a:r>
              <a:rPr lang="en-US" altLang="zh-CN" dirty="0" smtClean="0"/>
              <a:t>in Yu, Early Stopping Regularization in convex optimization</a:t>
            </a:r>
          </a:p>
          <a:p>
            <a:r>
              <a:rPr lang="en-US" altLang="zh-CN" dirty="0" smtClean="0"/>
              <a:t>Peter </a:t>
            </a:r>
            <a:r>
              <a:rPr lang="en-US" altLang="zh-CN" dirty="0" err="1" smtClean="0"/>
              <a:t>Buhlman</a:t>
            </a:r>
            <a:r>
              <a:rPr lang="en-US" altLang="zh-CN" dirty="0" smtClean="0"/>
              <a:t>, Bin Yu; Yuan Yao, Andrea </a:t>
            </a:r>
            <a:r>
              <a:rPr lang="en-US" altLang="zh-CN" dirty="0" err="1" smtClean="0"/>
              <a:t>Caponnetto</a:t>
            </a:r>
            <a:r>
              <a:rPr lang="en-US" altLang="zh-CN" dirty="0" smtClean="0"/>
              <a:t> and Lorenzo </a:t>
            </a:r>
            <a:r>
              <a:rPr lang="en-US" altLang="zh-CN" dirty="0" err="1" smtClean="0"/>
              <a:t>Rosasco</a:t>
            </a:r>
            <a:r>
              <a:rPr lang="en-US" altLang="zh-CN" dirty="0" smtClean="0"/>
              <a:t>, Early Stopping in RKHS</a:t>
            </a:r>
          </a:p>
          <a:p>
            <a:r>
              <a:rPr lang="en-US" dirty="0" smtClean="0"/>
              <a:t>P</a:t>
            </a:r>
            <a:r>
              <a:rPr lang="en-US" altLang="zh-CN" dirty="0" smtClean="0"/>
              <a:t>eter Bartlett, </a:t>
            </a:r>
            <a:r>
              <a:rPr lang="en-US" altLang="zh-CN" dirty="0" err="1" smtClean="0"/>
              <a:t>Schapire</a:t>
            </a:r>
            <a:r>
              <a:rPr lang="en-US" altLang="zh-CN" dirty="0" smtClean="0"/>
              <a:t> et al.; </a:t>
            </a:r>
            <a:r>
              <a:rPr lang="en-US" dirty="0" err="1" smtClean="0"/>
              <a:t>L</a:t>
            </a:r>
            <a:r>
              <a:rPr lang="en-US" altLang="zh-CN" dirty="0" err="1" smtClean="0"/>
              <a:t>iwei</a:t>
            </a:r>
            <a:r>
              <a:rPr lang="en-US" altLang="zh-CN" dirty="0" smtClean="0"/>
              <a:t> Wang, Margin distribution boosting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Boosted Models</a:t>
            </a:r>
            <a:br>
              <a:rPr lang="en-US" altLang="zh-CN" dirty="0" smtClean="0"/>
            </a:br>
            <a:r>
              <a:rPr lang="en-US" altLang="zh-CN" dirty="0" smtClean="0"/>
              <a:t>Library(“</a:t>
            </a:r>
            <a:r>
              <a:rPr lang="en-US" altLang="zh-CN" dirty="0" err="1" smtClean="0"/>
              <a:t>gbm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Section 8.3.4, ISLR.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model = </a:t>
            </a:r>
            <a:r>
              <a:rPr lang="en-US" altLang="zh-CN" dirty="0" err="1" smtClean="0">
                <a:solidFill>
                  <a:srgbClr val="00B0F0"/>
                </a:solidFill>
              </a:rPr>
              <a:t>gbm</a:t>
            </a:r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 err="1" smtClean="0">
                <a:solidFill>
                  <a:srgbClr val="00B0F0"/>
                </a:solidFill>
              </a:rPr>
              <a:t>y~x</a:t>
            </a:r>
            <a:r>
              <a:rPr lang="en-US" altLang="zh-CN" dirty="0" smtClean="0">
                <a:solidFill>
                  <a:srgbClr val="00B0F0"/>
                </a:solidFill>
              </a:rPr>
              <a:t>, data, </a:t>
            </a:r>
            <a:r>
              <a:rPr lang="en-US" altLang="zh-CN" dirty="0" err="1" smtClean="0">
                <a:solidFill>
                  <a:srgbClr val="00B0F0"/>
                </a:solidFill>
              </a:rPr>
              <a:t>distribution,n.trees,interaction.depth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US" altLang="zh-CN" dirty="0" smtClean="0"/>
              <a:t>distribution = [“</a:t>
            </a:r>
            <a:r>
              <a:rPr lang="en-US" altLang="zh-CN" dirty="0" err="1" smtClean="0">
                <a:solidFill>
                  <a:srgbClr val="C00000"/>
                </a:solidFill>
              </a:rPr>
              <a:t>gaussian</a:t>
            </a:r>
            <a:r>
              <a:rPr lang="en-US" altLang="zh-CN" dirty="0" smtClean="0"/>
              <a:t>”]|”</a:t>
            </a:r>
            <a:r>
              <a:rPr lang="en-US" altLang="zh-CN" dirty="0" smtClean="0">
                <a:solidFill>
                  <a:srgbClr val="C00000"/>
                </a:solidFill>
              </a:rPr>
              <a:t>Bernoulli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/>
              <a:t>n</a:t>
            </a:r>
            <a:r>
              <a:rPr lang="en-US" altLang="zh-CN" dirty="0" err="1" smtClean="0"/>
              <a:t>.trees</a:t>
            </a:r>
            <a:r>
              <a:rPr lang="en-US" altLang="zh-CN" dirty="0" smtClean="0"/>
              <a:t> = 1000, number of trees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nteraction.depth</a:t>
            </a:r>
            <a:r>
              <a:rPr lang="en-US" altLang="zh-CN" dirty="0" smtClean="0"/>
              <a:t> = 2, the depth limit of each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62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 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Leo </a:t>
            </a:r>
            <a:r>
              <a:rPr lang="en-US" altLang="zh-CN" dirty="0" err="1" smtClean="0">
                <a:solidFill>
                  <a:srgbClr val="0070C0"/>
                </a:solidFill>
              </a:rPr>
              <a:t>Breiman</a:t>
            </a:r>
            <a:r>
              <a:rPr lang="en-US" altLang="zh-CN" dirty="0" smtClean="0">
                <a:solidFill>
                  <a:srgbClr val="0070C0"/>
                </a:solidFill>
              </a:rPr>
              <a:t> 1996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 can be used to  assess the accuracy of a prediction or parameter estimate</a:t>
            </a:r>
          </a:p>
          <a:p>
            <a:r>
              <a:rPr lang="en-US" altLang="zh-CN" dirty="0" smtClean="0"/>
              <a:t>Bootstrap can also be used to improve the estimate or prediction itself.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Reduce variances of the prediction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22" y="3308993"/>
            <a:ext cx="2628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52" y="1983150"/>
            <a:ext cx="6554948" cy="36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8629" y="6061672"/>
            <a:ext cx="635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Tree representation for the recursive partition above; Right: piecewise constant function on the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1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 in Reduction of Variance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If            is linear in data, then bagging is just itself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Take cubic smooth spline as an example.</a:t>
            </a:r>
          </a:p>
          <a:p>
            <a:r>
              <a:rPr lang="en-US" altLang="zh-CN" dirty="0" smtClean="0"/>
              <a:t>Property: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162175"/>
            <a:ext cx="559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96" y="2861734"/>
            <a:ext cx="164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20" y="3360737"/>
            <a:ext cx="466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51" y="4634872"/>
            <a:ext cx="64579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7701" y="5254625"/>
            <a:ext cx="78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 fixed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27" y="6307469"/>
            <a:ext cx="1872484" cy="29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 Classifiers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Classifier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Bagging the classifier: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07377"/>
              </p:ext>
            </p:extLst>
          </p:nvPr>
        </p:nvGraphicFramePr>
        <p:xfrm>
          <a:off x="3440113" y="2481263"/>
          <a:ext cx="32146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1574640" imgH="266400" progId="Equation.3">
                  <p:embed/>
                </p:oleObj>
              </mc:Choice>
              <mc:Fallback>
                <p:oleObj name="Equation" r:id="rId3" imgW="1574640" imgH="2664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481263"/>
                        <a:ext cx="321468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57170"/>
              </p:ext>
            </p:extLst>
          </p:nvPr>
        </p:nvGraphicFramePr>
        <p:xfrm>
          <a:off x="2098675" y="3473450"/>
          <a:ext cx="5021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5" imgW="2628720" imgH="253800" progId="Equation.3">
                  <p:embed/>
                </p:oleObj>
              </mc:Choice>
              <mc:Fallback>
                <p:oleObj name="Equation" r:id="rId5" imgW="2628720" imgH="2538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473450"/>
                        <a:ext cx="50212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507720"/>
              </p:ext>
            </p:extLst>
          </p:nvPr>
        </p:nvGraphicFramePr>
        <p:xfrm>
          <a:off x="2847975" y="4165600"/>
          <a:ext cx="3444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7" imgW="2222280" imgH="431640" progId="Equation.3">
                  <p:embed/>
                </p:oleObj>
              </mc:Choice>
              <mc:Fallback>
                <p:oleObj name="Equation" r:id="rId7" imgW="222228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165600"/>
                        <a:ext cx="344487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659078"/>
              </p:ext>
            </p:extLst>
          </p:nvPr>
        </p:nvGraphicFramePr>
        <p:xfrm>
          <a:off x="3378200" y="5053013"/>
          <a:ext cx="23717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9" imgW="1282680" imgH="406080" progId="Equation.3">
                  <p:embed/>
                </p:oleObj>
              </mc:Choice>
              <mc:Fallback>
                <p:oleObj name="Equation" r:id="rId9" imgW="1282680" imgH="4060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053013"/>
                        <a:ext cx="2371725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Bagging is not good for 0-1 loss</a:t>
            </a:r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65892"/>
            <a:ext cx="7962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081776"/>
            <a:ext cx="8115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8274" y="6276769"/>
            <a:ext cx="196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altLang="zh-CN" dirty="0" smtClean="0"/>
              <a:t>isdom of Crowds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Bumping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a better single model.</a:t>
            </a:r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2133600"/>
            <a:ext cx="68008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Bumping</a:t>
            </a:r>
            <a:endParaRPr lang="zh-CN" altLang="en-US" dirty="0"/>
          </a:p>
        </p:txBody>
      </p:sp>
      <p:pic>
        <p:nvPicPr>
          <p:cNvPr id="6" name="Content Placeholder 5" descr="Figure8.1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7059" r="-17059"/>
          <a:stretch>
            <a:fillRect/>
          </a:stretch>
        </p:blipFill>
        <p:spPr>
          <a:xfrm>
            <a:off x="-597764" y="1371600"/>
            <a:ext cx="10288032" cy="5486399"/>
          </a:xfrm>
        </p:spPr>
      </p:pic>
    </p:spTree>
    <p:extLst>
      <p:ext uri="{BB962C8B-B14F-4D97-AF65-F5344CB8AC3E}">
        <p14:creationId xmlns:p14="http://schemas.microsoft.com/office/powerpoint/2010/main" val="4249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Forest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there is a very strong predictor, along with a small set of moderately strong ones: most of bagged trees will split this strong predictor on the top, since they look at all the predictors in every bootstrap – </a:t>
            </a:r>
            <a:r>
              <a:rPr lang="en-US" altLang="zh-CN" dirty="0" smtClean="0">
                <a:solidFill>
                  <a:srgbClr val="FF0000"/>
                </a:solidFill>
              </a:rPr>
              <a:t>correlation</a:t>
            </a:r>
            <a:r>
              <a:rPr lang="en-US" altLang="zh-CN" dirty="0" smtClean="0"/>
              <a:t> of bagged trees</a:t>
            </a:r>
          </a:p>
          <a:p>
            <a:r>
              <a:rPr lang="en-US" altLang="zh-CN" dirty="0" smtClean="0"/>
              <a:t>Random forests provide an improvement over bagging byway of </a:t>
            </a:r>
            <a:r>
              <a:rPr lang="en-US" altLang="zh-CN" dirty="0" err="1" smtClean="0"/>
              <a:t>decorrelating</a:t>
            </a:r>
            <a:r>
              <a:rPr lang="en-US" altLang="zh-CN" dirty="0" smtClean="0"/>
              <a:t> the trees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4678148"/>
            <a:ext cx="6709718" cy="6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400" y="191340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Random Forest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Leo </a:t>
            </a:r>
            <a:r>
              <a:rPr lang="en-US" altLang="zh-CN" dirty="0" err="1" smtClean="0">
                <a:solidFill>
                  <a:srgbClr val="FF0000"/>
                </a:solidFill>
              </a:rPr>
              <a:t>Breiman</a:t>
            </a:r>
            <a:r>
              <a:rPr lang="en-US" altLang="zh-CN" dirty="0" smtClean="0">
                <a:solidFill>
                  <a:srgbClr val="FF0000"/>
                </a:solidFill>
              </a:rPr>
              <a:t> 2001)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00" y="1414290"/>
            <a:ext cx="7048545" cy="5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058" y="1393356"/>
            <a:ext cx="7147676" cy="49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choose m?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903" y="1404731"/>
            <a:ext cx="6940901" cy="2183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700" y="3678539"/>
            <a:ext cx="3889305" cy="30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Estimate: Out-Of-Bag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0" y="1734942"/>
            <a:ext cx="6763521" cy="1098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49" y="3015832"/>
            <a:ext cx="6238053" cy="36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Hitters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05" y="1560936"/>
            <a:ext cx="6365096" cy="511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69" y="1801459"/>
            <a:ext cx="2985064" cy="24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 Importance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363" y="1821820"/>
            <a:ext cx="7312873" cy="42778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Gradient-Boosted Methods: at each split in each tree, the </a:t>
            </a:r>
            <a:r>
              <a:rPr lang="en-US" altLang="zh-CN" i="1" dirty="0" smtClean="0"/>
              <a:t>improvement</a:t>
            </a:r>
            <a:r>
              <a:rPr lang="en-US" altLang="zh-CN" dirty="0" smtClean="0"/>
              <a:t> in the split-criterion is the importance measure attributed to the splitting variable, and is accumulated over all the trees in the forest separately for each variable</a:t>
            </a:r>
          </a:p>
          <a:p>
            <a:r>
              <a:rPr lang="en-US" altLang="zh-CN" dirty="0" smtClean="0"/>
              <a:t>OOB prediction power: </a:t>
            </a:r>
          </a:p>
          <a:p>
            <a:pPr lvl="1"/>
            <a:r>
              <a:rPr lang="en-US" altLang="zh-CN" dirty="0" smtClean="0"/>
              <a:t>for the b-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tree, use OOB samples to estimate the prediction accuracy; </a:t>
            </a:r>
          </a:p>
          <a:p>
            <a:pPr lvl="1"/>
            <a:r>
              <a:rPr lang="en-US" altLang="zh-CN" dirty="0" smtClean="0"/>
              <a:t>then the values for the j-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variable are </a:t>
            </a:r>
            <a:r>
              <a:rPr lang="en-US" altLang="zh-CN" i="1" dirty="0" smtClean="0">
                <a:solidFill>
                  <a:srgbClr val="FF0000"/>
                </a:solidFill>
              </a:rPr>
              <a:t>randomly permut</a:t>
            </a:r>
            <a:r>
              <a:rPr lang="en-US" altLang="zh-CN" dirty="0" smtClean="0">
                <a:solidFill>
                  <a:srgbClr val="FF0000"/>
                </a:solidFill>
              </a:rPr>
              <a:t>ed </a:t>
            </a:r>
            <a:r>
              <a:rPr lang="en-US" altLang="zh-CN" dirty="0" smtClean="0"/>
              <a:t>in the OOB samples and </a:t>
            </a:r>
            <a:r>
              <a:rPr lang="en-US" altLang="zh-CN" dirty="0" err="1" smtClean="0"/>
              <a:t>recompute</a:t>
            </a:r>
            <a:r>
              <a:rPr lang="en-US" altLang="zh-CN" dirty="0" smtClean="0"/>
              <a:t> the prediction accuracy;</a:t>
            </a:r>
          </a:p>
          <a:p>
            <a:pPr lvl="1"/>
            <a:r>
              <a:rPr lang="en-US" altLang="zh-CN" dirty="0" smtClean="0"/>
              <a:t>The accuracy decrease of such a permutation is averaged over all trees, as a measure of the importance of variable j in the random forest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38" y="67473"/>
            <a:ext cx="4594638" cy="67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2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Library(“</a:t>
            </a:r>
            <a:r>
              <a:rPr lang="en-US" altLang="zh-CN" dirty="0" err="1"/>
              <a:t>randomForest</a:t>
            </a:r>
            <a:r>
              <a:rPr lang="en-US" altLang="zh-CN" dirty="0"/>
              <a:t>”)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http://www.math.usu.edu/~adele/forests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model = </a:t>
            </a:r>
            <a:r>
              <a:rPr lang="en-US" altLang="zh-CN" dirty="0" err="1" smtClean="0">
                <a:solidFill>
                  <a:srgbClr val="0070C0"/>
                </a:solidFill>
              </a:rPr>
              <a:t>randomForest</a:t>
            </a:r>
            <a:r>
              <a:rPr lang="en-US" altLang="zh-CN" dirty="0" smtClean="0">
                <a:solidFill>
                  <a:srgbClr val="0070C0"/>
                </a:solidFill>
              </a:rPr>
              <a:t>(formula, data, </a:t>
            </a:r>
            <a:r>
              <a:rPr lang="en-US" altLang="zh-CN" dirty="0" err="1" smtClean="0">
                <a:solidFill>
                  <a:srgbClr val="0070C0"/>
                </a:solidFill>
              </a:rPr>
              <a:t>mtry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ntree</a:t>
            </a:r>
            <a:r>
              <a:rPr lang="en-US" altLang="zh-CN" dirty="0" smtClean="0">
                <a:solidFill>
                  <a:srgbClr val="0070C0"/>
                </a:solidFill>
              </a:rPr>
              <a:t>, importance, subset)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ormula = y~.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dirty="0" err="1" smtClean="0"/>
              <a:t>try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C00000"/>
                </a:solidFill>
              </a:rPr>
              <a:t>[p/3]|[\</a:t>
            </a:r>
            <a:r>
              <a:rPr lang="en-US" altLang="zh-CN" dirty="0" err="1" smtClean="0">
                <a:solidFill>
                  <a:srgbClr val="C00000"/>
                </a:solidFill>
              </a:rPr>
              <a:t>sqrt</a:t>
            </a:r>
            <a:r>
              <a:rPr lang="en-US" altLang="zh-CN" dirty="0" smtClean="0">
                <a:solidFill>
                  <a:srgbClr val="C00000"/>
                </a:solidFill>
              </a:rPr>
              <a:t>{p}]|&lt;=p, </a:t>
            </a:r>
            <a:r>
              <a:rPr lang="en-US" altLang="zh-CN" dirty="0" smtClean="0">
                <a:solidFill>
                  <a:schemeClr val="tx1"/>
                </a:solidFill>
              </a:rPr>
              <a:t>m is the number of variables to explore </a:t>
            </a:r>
            <a:r>
              <a:rPr lang="en-US" altLang="zh-CN" dirty="0" smtClean="0"/>
              <a:t>in random forest, if m=p it gives Bagging</a:t>
            </a:r>
          </a:p>
          <a:p>
            <a:pPr lvl="2"/>
            <a:r>
              <a:rPr lang="en-US" altLang="zh-CN" dirty="0" smtClean="0"/>
              <a:t>p/3 for regression</a:t>
            </a:r>
          </a:p>
          <a:p>
            <a:pPr lvl="2"/>
            <a:r>
              <a:rPr lang="en-US" altLang="zh-CN" dirty="0" smtClean="0"/>
              <a:t>\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{p} for classification</a:t>
            </a:r>
          </a:p>
          <a:p>
            <a:pPr lvl="1"/>
            <a:r>
              <a:rPr lang="en-US" altLang="zh-CN" dirty="0" smtClean="0"/>
              <a:t>importance=</a:t>
            </a:r>
            <a:r>
              <a:rPr lang="en-US" altLang="zh-CN" dirty="0" err="1" smtClean="0"/>
              <a:t>True|False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mportance(model)</a:t>
            </a:r>
            <a:r>
              <a:rPr lang="en-US" altLang="zh-CN" dirty="0" smtClean="0"/>
              <a:t>: show the variable importance 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2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Regression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 inputs and a response</a:t>
            </a:r>
          </a:p>
          <a:p>
            <a:pPr marL="0" indent="0">
              <a:buNone/>
            </a:pPr>
            <a:r>
              <a:rPr lang="en-US" altLang="zh-CN" dirty="0" smtClean="0"/>
              <a:t>               (</a:t>
            </a:r>
            <a:r>
              <a:rPr lang="en-US" altLang="zh-CN" dirty="0" err="1"/>
              <a:t>x_i,y_i</a:t>
            </a:r>
            <a:r>
              <a:rPr lang="en-US" altLang="zh-CN" dirty="0"/>
              <a:t>),</a:t>
            </a:r>
            <a:r>
              <a:rPr lang="en-US" altLang="zh-CN" dirty="0" err="1"/>
              <a:t>i</a:t>
            </a:r>
            <a:r>
              <a:rPr lang="en-US" altLang="zh-CN" dirty="0"/>
              <a:t>=1,2,...,N</a:t>
            </a:r>
          </a:p>
          <a:p>
            <a:r>
              <a:rPr lang="en-US" altLang="zh-CN" dirty="0"/>
              <a:t>Goal: automatically decides on the </a:t>
            </a:r>
            <a:r>
              <a:rPr lang="en-US" altLang="zh-CN" dirty="0" smtClean="0"/>
              <a:t>splitting variables </a:t>
            </a:r>
            <a:r>
              <a:rPr lang="en-US" altLang="zh-CN" dirty="0"/>
              <a:t>and split points, and also </a:t>
            </a:r>
            <a:r>
              <a:rPr lang="en-US" altLang="zh-CN" dirty="0" smtClean="0"/>
              <a:t>the topology </a:t>
            </a:r>
            <a:r>
              <a:rPr lang="en-US" altLang="zh-CN" dirty="0"/>
              <a:t>(shape) of the tree</a:t>
            </a:r>
          </a:p>
          <a:p>
            <a:r>
              <a:rPr lang="en-US" altLang="zh-CN" dirty="0" err="1"/>
              <a:t>Alg</a:t>
            </a:r>
            <a:r>
              <a:rPr lang="en-US" altLang="zh-CN" dirty="0"/>
              <a:t>: suppose we know </a:t>
            </a:r>
            <a:r>
              <a:rPr lang="en-US" altLang="zh-CN"/>
              <a:t>the </a:t>
            </a:r>
            <a:r>
              <a:rPr lang="en-US" altLang="zh-CN" smtClean="0"/>
              <a:t>partition</a:t>
            </a:r>
            <a:endParaRPr lang="en-US" altLang="zh-CN" dirty="0"/>
          </a:p>
          <a:p>
            <a:r>
              <a:rPr lang="en-US" altLang="zh-CN" dirty="0"/>
              <a:t>R_1,R_2,...,R_M</a:t>
            </a:r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38" y="4783054"/>
            <a:ext cx="2793163" cy="8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38" y="5927308"/>
            <a:ext cx="2609869" cy="63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Regression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551789"/>
            <a:ext cx="6591985" cy="3777622"/>
          </a:xfrm>
        </p:spPr>
        <p:txBody>
          <a:bodyPr/>
          <a:lstStyle/>
          <a:p>
            <a:r>
              <a:rPr lang="en-US" altLang="zh-CN" dirty="0" smtClean="0"/>
              <a:t>Recursive binary splitting of variable in greedy way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37" y="2095399"/>
            <a:ext cx="6278491" cy="65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9" y="2832679"/>
            <a:ext cx="6269339" cy="85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1" y="3765926"/>
            <a:ext cx="6857038" cy="39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047" y="4364333"/>
            <a:ext cx="4708200" cy="23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394" y="247182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Tree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205240"/>
            <a:ext cx="6591985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Large tree might over-fit the data</a:t>
            </a:r>
          </a:p>
          <a:p>
            <a:r>
              <a:rPr lang="en-US" altLang="zh-CN" dirty="0"/>
              <a:t>Small tree might not capture the </a:t>
            </a:r>
            <a:r>
              <a:rPr lang="en-US" altLang="zh-CN" dirty="0" smtClean="0"/>
              <a:t>important structure</a:t>
            </a:r>
            <a:endParaRPr lang="en-US" altLang="zh-CN" dirty="0"/>
          </a:p>
          <a:p>
            <a:r>
              <a:rPr lang="en-US" altLang="zh-CN" dirty="0"/>
              <a:t>Tree size is a tuning parameter</a:t>
            </a:r>
          </a:p>
          <a:p>
            <a:r>
              <a:rPr lang="en-US" altLang="zh-CN" dirty="0"/>
              <a:t>Stop the splitting process only when </a:t>
            </a:r>
            <a:r>
              <a:rPr lang="en-US" altLang="zh-CN" dirty="0" smtClean="0"/>
              <a:t>some minimum </a:t>
            </a:r>
            <a:r>
              <a:rPr lang="en-US" altLang="zh-CN" dirty="0"/>
              <a:t>node size (say 5) is reached</a:t>
            </a:r>
          </a:p>
          <a:p>
            <a:r>
              <a:rPr lang="en-US" altLang="zh-CN" dirty="0"/>
              <a:t>Then this large tree is pruned using </a:t>
            </a:r>
            <a:r>
              <a:rPr lang="en-US" altLang="zh-CN" dirty="0" smtClean="0"/>
              <a:t>cost complexity</a:t>
            </a:r>
            <a:r>
              <a:rPr lang="en-US" altLang="zh-CN" dirty="0"/>
              <a:t> </a:t>
            </a:r>
            <a:r>
              <a:rPr lang="en-US" altLang="zh-CN" dirty="0" smtClean="0"/>
              <a:t>pruning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95" y="3489980"/>
            <a:ext cx="3901905" cy="33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Optimal Pruning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72" y="3903245"/>
            <a:ext cx="3930651" cy="203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61" y="5937288"/>
            <a:ext cx="3002290" cy="79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7043" y="1430475"/>
            <a:ext cx="7784963" cy="5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3325</TotalTime>
  <Words>1164</Words>
  <Application>Microsoft Office PowerPoint</Application>
  <PresentationFormat>On-screen Show (4:3)</PresentationFormat>
  <Paragraphs>194</Paragraphs>
  <Slides>52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幼圆</vt:lpstr>
      <vt:lpstr>Arial</vt:lpstr>
      <vt:lpstr>Calibri</vt:lpstr>
      <vt:lpstr>Century Gothic</vt:lpstr>
      <vt:lpstr>Times New Roman</vt:lpstr>
      <vt:lpstr>Wingdings 3</vt:lpstr>
      <vt:lpstr>Wisp</vt:lpstr>
      <vt:lpstr>Microsoft Equation 3.0</vt:lpstr>
      <vt:lpstr>Ensemble of Trees: Boosting, Bagging, and Random Forest</vt:lpstr>
      <vt:lpstr>Outline </vt:lpstr>
      <vt:lpstr>Tree based methods: CART</vt:lpstr>
      <vt:lpstr>Tree based methods</vt:lpstr>
      <vt:lpstr>Example: Hitters</vt:lpstr>
      <vt:lpstr>Regression Trees</vt:lpstr>
      <vt:lpstr>Regression Trees</vt:lpstr>
      <vt:lpstr>Tree size</vt:lpstr>
      <vt:lpstr>Optimal Pruning</vt:lpstr>
      <vt:lpstr>Classification Trees</vt:lpstr>
      <vt:lpstr>Library(“tree”)</vt:lpstr>
      <vt:lpstr>MARS</vt:lpstr>
      <vt:lpstr>MARS</vt:lpstr>
      <vt:lpstr>MARS</vt:lpstr>
      <vt:lpstr>MARS</vt:lpstr>
      <vt:lpstr>MARS</vt:lpstr>
      <vt:lpstr>Boosting</vt:lpstr>
      <vt:lpstr>What’s weak classifiers</vt:lpstr>
      <vt:lpstr>Adaboost</vt:lpstr>
      <vt:lpstr>Adaboost</vt:lpstr>
      <vt:lpstr>Adaboost.M1</vt:lpstr>
      <vt:lpstr>Example: Decision Stumps</vt:lpstr>
      <vt:lpstr>Boosting Fits and Additive Model</vt:lpstr>
      <vt:lpstr>Forward Stagewise Additive Modeling</vt:lpstr>
      <vt:lpstr>Exponential Loss and AdaBoost</vt:lpstr>
      <vt:lpstr>PowerPoint Presentation</vt:lpstr>
      <vt:lpstr>Step II: Optimizer over β</vt:lpstr>
      <vt:lpstr>Finally adaBoost </vt:lpstr>
      <vt:lpstr>PowerPoint Presentation</vt:lpstr>
      <vt:lpstr>PowerPoint Presentation</vt:lpstr>
      <vt:lpstr>Exponential Loss reduction goes further than misclassification error</vt:lpstr>
      <vt:lpstr>Why Exp Loss?  Boosting the Margin</vt:lpstr>
      <vt:lpstr>AdaBoost vs. LogitBoost</vt:lpstr>
      <vt:lpstr>Loss functions and Robustness: classification</vt:lpstr>
      <vt:lpstr>Loss functions and Robustness: Regression</vt:lpstr>
      <vt:lpstr>Huber’s M-Estimator in Regression</vt:lpstr>
      <vt:lpstr>Other Interpretations on Boosting</vt:lpstr>
      <vt:lpstr>Gradient Boosted Models Library(“gbm”)</vt:lpstr>
      <vt:lpstr>Bagging  (Leo Breiman 1996)</vt:lpstr>
      <vt:lpstr>Bagging in Reduction of Variance</vt:lpstr>
      <vt:lpstr>Bagging Classifiers </vt:lpstr>
      <vt:lpstr>Bagging Classifiers</vt:lpstr>
      <vt:lpstr>Bumping</vt:lpstr>
      <vt:lpstr>Example: Bumping</vt:lpstr>
      <vt:lpstr>Random Forest</vt:lpstr>
      <vt:lpstr>Random Forest (Leo Breiman 2001)</vt:lpstr>
      <vt:lpstr>PowerPoint Presentation</vt:lpstr>
      <vt:lpstr>How to choose m?</vt:lpstr>
      <vt:lpstr>Error Estimate: Out-Of-Bag</vt:lpstr>
      <vt:lpstr>Variable Importance</vt:lpstr>
      <vt:lpstr>PowerPoint Presentation</vt:lpstr>
      <vt:lpstr>Library(“randomForest”)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Yuan Yao</cp:lastModifiedBy>
  <cp:revision>148</cp:revision>
  <cp:lastPrinted>2014-05-20T14:53:44Z</cp:lastPrinted>
  <dcterms:created xsi:type="dcterms:W3CDTF">2014-05-20T14:54:14Z</dcterms:created>
  <dcterms:modified xsi:type="dcterms:W3CDTF">2015-12-01T08:59:42Z</dcterms:modified>
</cp:coreProperties>
</file>