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59" r:id="rId5"/>
    <p:sldId id="260" r:id="rId6"/>
    <p:sldId id="263" r:id="rId7"/>
    <p:sldId id="272" r:id="rId8"/>
    <p:sldId id="264" r:id="rId9"/>
    <p:sldId id="262" r:id="rId10"/>
    <p:sldId id="265" r:id="rId11"/>
    <p:sldId id="266" r:id="rId12"/>
    <p:sldId id="267" r:id="rId13"/>
    <p:sldId id="261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3216"/>
  </p:normalViewPr>
  <p:slideViewPr>
    <p:cSldViewPr snapToGrid="0">
      <p:cViewPr varScale="1">
        <p:scale>
          <a:sx n="61" d="100"/>
          <a:sy n="61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12:32:29.17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EA83C7-2F48-468A-99B1-B068912CFAEC}" emma:medium="tactile" emma:mode="ink">
          <msink:context xmlns:msink="http://schemas.microsoft.com/ink/2010/main" type="writingRegion" rotatedBoundingBox="23631,3779 29200,3541 29242,4534 23674,4771"/>
        </emma:interpretation>
      </emma:emma>
    </inkml:annotationXML>
    <inkml:traceGroup>
      <inkml:annotationXML>
        <emma:emma xmlns:emma="http://www.w3.org/2003/04/emma" version="1.0">
          <emma:interpretation id="{EBB6F39B-A187-405A-9DCD-2EC4A70CF03F}" emma:medium="tactile" emma:mode="ink">
            <msink:context xmlns:msink="http://schemas.microsoft.com/ink/2010/main" type="paragraph" rotatedBoundingBox="23631,3779 29200,3541 29242,4534 23674,47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194037-C05C-4172-919A-3AE99826752C}" emma:medium="tactile" emma:mode="ink">
              <msink:context xmlns:msink="http://schemas.microsoft.com/ink/2010/main" type="line" rotatedBoundingBox="23631,3779 29200,3541 29242,4534 23674,4771"/>
            </emma:interpretation>
          </emma:emma>
        </inkml:annotationXML>
        <inkml:traceGroup>
          <inkml:annotationXML>
            <emma:emma xmlns:emma="http://www.w3.org/2003/04/emma" version="1.0">
              <emma:interpretation id="{152C5A18-478F-44A1-B1F8-8627F4410D67}" emma:medium="tactile" emma:mode="ink">
                <msink:context xmlns:msink="http://schemas.microsoft.com/ink/2010/main" type="inkWord" rotatedBoundingBox="23632,3789 25797,3697 25837,4649 23672,4742"/>
              </emma:interpretation>
              <emma:one-of disjunction-type="recognition" id="oneOf0">
                <emma:interpretation id="interp0" emma:lang="x-none" emma:confidence="1">
                  <emma:literal/>
                </emma:interpretation>
              </emma:one-of>
            </emma:emma>
          </inkml:annotationXML>
          <inkml:trace contextRef="#ctx0" brushRef="#br0">366-2058 22 0,'5'-4'11'0,"-10"-7"-14"16,5 11 18-16,0 0-14 16,5-8 0-16,4 8 1 15,-5 0 1-15,9 0-3 16,1 0 0-16,-1 0 3 15,0 0 0-15,5-4 0 0,0-4 0 16,4 0-1 0,0-12 0-16,-1 5-1 0,1-13 0 15,-4 0-3-15,-5-7 1 16,-4 0-1-16,-9 8 0 16,-9 7-1-16,-8 16 1 15,-10 8 2-15,-7 16 0 16,3 10 2-16,0 10 0 15,0 7 0-15,4 4 1 16,5-3 0-16,9-9 0 0,4-4-2 16,9-7 0-16,9-8 0 15,4-12 1-15,13-5-1 16,10-6 0-16,4-9-1 16,0-12 0-16,-6 0-3 15,-7 5 1-15,-1-5-8 16,1 4 0-16</inkml:trace>
          <inkml:trace contextRef="#ctx0" brushRef="#br0" timeOffset="240.5103">680-2144 27 0,'-4'-28'13'0,"26"8"-14"15,-13 13 17-15,-1 7-17 16,1 3 1-16,0 5-1 16,0 4 1-16,-5 4 0 0,-4 8 1 15,0 3-1-15,-4 5 1 16,0-9 0-16,-1 1 0 16,1-12-2-16,-1 0 0 15,5-20-6-15,5-8 0 16</inkml:trace>
          <inkml:trace contextRef="#ctx0" brushRef="#br0" timeOffset="375.5222">742-2466 17 0,'0'8'8'16,"27"0"-23"-16,-14-5 8 0</inkml:trace>
          <inkml:trace contextRef="#ctx0" brushRef="#br0" timeOffset="927.3958">1012-2247 19 0,'0'4'9'0,"22"-8"-11"16,-17 4 19-16,-1 4-17 15,-4-4 0-15,0 0 2 16,0 0 0-16,0 0-2 16,-4-8 0-16,-1 4 2 0,-3 0 0 15,-6 1-1-15,-3-5 1 16,-1 0 0-16,-4 8 0 16,0 4 0-16,-1 4 1 15,1 7-1-15,5 5 0 16,3 4 0-16,1 3 1 15,4 5-2-15,9-1 1 16,9-3-1-16,4-5 1 16,5-7-1-16,0-16 0 15,4-8-1-15,0-7 0 0,0-5 0 16,-4 4 0-16,4-15 0 16,-4 3 0-16,-1-3-1 15,-3 7 0-15,-5 0 0 16,-5 9 1-16,-4 3 0 15,-4 8 0-15,-1 4 0 16,-4 12 0-16,0 7 1 16,1 9 0-16,-1 7 0 15,4 16 0-15,1-3 0 16,4-1 0-16,4 4 0 16,1 0 0-16,-1-7-1 15,-4-1 1-15,0-8 0 16,-4-7 0-16,-5-4-2 15,-4-9 1-15,-10-3-4 16,-8-8 0-16,-4-4-7 16,-5-16 1-16</inkml:trace>
          <inkml:trace contextRef="#ctx0" brushRef="#br0" timeOffset="1457.0472">1283-2691 27 0,'-5'-8'13'0,"1"52"-6"16,-1-40 16-16,1 7-21 15,-1 13 0-15,1 8 1 16,0 7 1-16,-5 12-5 16,4 12 0-16,1 4 3 15,-1-4 1-15,-4-1-2 16,1-11 1-16,-6-3-1 15,1-9 0-15,4-11-2 16,0-13 1-16,5-11-2 16,4-12 0-16,9-11 0 15,8-17 0-15,1-3-1 0,4-8 0 16,1-1 1-16,-6 10 1 16,1 6 1-16,-5 5 0 15,1 7 0-15,-6 8 0 16,1 12 1-16,0 8 0 15,0 12-1-15,0 8 1 16,4 11-1-16,-4 7 0 16,0 13-3-16,4-4 1 15,-4 4-3-15,0-15 1 0,0-13-6 16,8-19 1-16</inkml:trace>
          <inkml:trace contextRef="#ctx0" brushRef="#br0" timeOffset="2118.0378">1398-2372 40 0,'-45'8'20'0,"50"-12"-22"16,-1-4 30-16,5 12-28 15,4-12 0-15,10 1 0 16,16-1 0-16,6 0-1 0,3 4 0 16,1 0-6-16,4 0 1 15,9-4-5-15,-8-8 1 16</inkml:trace>
          <inkml:trace contextRef="#ctx0" brushRef="#br0" timeOffset="1906.6968">1659-2580 28 0,'-13'27'14'0,"-5"16"-8"0,14-27 24 16,-1 12-29-16,-4 15 1 0,0 4 0 16,1 5 1-16,-1 6-4 15,0 5 0-15,4-4 2 16,5-16 1-16,5-11-4 15,4-1 1-15,0-11-10 16,4-20 1-16</inkml:trace>
          <inkml:trace contextRef="#ctx0" brushRef="#br0">-400-2289 20 0,'-4'0'10'0,"4"11"-2"16,0-11 9-16,0 0-14 0,0 0 0 16,4 0 1-16,5 8 0 15,0 3-5-15,-5 9 0 16,5 4 4-16,0 11 0 16,-5 9-2-16,1 7 1 15,-1 4-1-15,5-4 0 16,0-8 0-16,-5-7 0 15,10-9 0-15,-1-11 0 16,5-16 0-16,8-16 0 0,1 1-1 16,-1-21 1-16,-3 1-2 15,-6-12 1-15,-3 7-1 16,-1-7 1-16,-9-8-1 16,5 11 0-16,-4 9 1 15,-1 7 0-15,0 9-1 16,1 12 1-16,-1 10-1 15,1 16 1-15,4 5 0 16,-1 8 0-16,1 11-1 16,0 8 1-16,0-11 0 15,4-5 0-15,1-7 0 16,-1-13 0-16,5-3 1 16,4-16 0-16,4-16 0 15,-4-15 0-15,-4-4-1 16,-4-17 1-16,-1 5-1 15,-4 0 1-15,-9 1-1 16,-5 3 1-16,-4 7-2 0,-4 9 1 16,-5 11-2-16,5 12 0 15,0 12-7-15,-1 16 1 16,10 0-3-16,4 3 1 16</inkml:trace>
        </inkml:traceGroup>
        <inkml:traceGroup>
          <inkml:annotationXML>
            <emma:emma xmlns:emma="http://www.w3.org/2003/04/emma" version="1.0">
              <emma:interpretation id="{DA6071E1-EFFC-4F6A-AC5E-350F94FDA51A}" emma:medium="tactile" emma:mode="ink">
                <msink:context xmlns:msink="http://schemas.microsoft.com/ink/2010/main" type="inkWord" rotatedBoundingBox="26383,3662 28773,3560 28811,4448 26421,4550"/>
              </emma:interpretation>
              <emma:one-of disjunction-type="recognition" id="oneOf1">
                <emma:interpretation id="interp1" emma:lang="x-none" emma:confidence="1">
                  <emma:literal/>
                </emma:interpretation>
              </emma:one-of>
            </emma:emma>
          </inkml:annotationXML>
          <inkml:trace contextRef="#ctx0" brushRef="#br0" timeOffset="32594.5815">4068-2391 26 0,'-13'-16'13'0,"13"28"-8"0,0-8 19 15,-5 0-24-15,5-1 1 16,0-10 0-16,0 7 0 16,0 7-1-16,0 5 1 15,5 0 1-15,-5 8 0 16,9 11 0-16,-5 0 0 15,-4 0-1-15,9 1 1 0,-5-1-1 16,1-11 0-16,-1-4-2 16,1-4 1-16,-5-12-3 15,4-12 0-15,1-12-5 16,-5-7 1-16,4-21-4 16,9-6 1-16</inkml:trace>
          <inkml:trace contextRef="#ctx0" brushRef="#br0" timeOffset="32805.5632">4090-2829 28 0,'-4'12'14'0,"-1"-4"-19"16,10-8 24-16,-1 4-20 15,1 4 1-15,-1-4-1 0,-4 4 1 16,5-4-2-16,-1 8 0 16,0 3-5-16,10-7 1 15</inkml:trace>
          <inkml:trace contextRef="#ctx0" brushRef="#br0" timeOffset="33555.4973">4311-2502 8 0,'-5'-8'4'0,"1"12"16"0,4-4-1 15,-4 4-15-15,4 0 1 16,0 4 1-16,0 8 1 16,0 4-9-1,0-1 0-15,4 9 6 0,0-1 0 16,1 5-3-16,-1-5 1 15,1-11-1-15,-5 0 0 16,0-12-1-16,-5 0 1 16,1-1-2-16,-1-10 1 0,1 7-2 15,4 0 1-15,0 0-1 16,-4 0 1-16,4 0-1 16,0 0 1-16,8-8 0 15,1-12 0-15,5 1 1 16,-1-5 0-16,9 0 0 15,-4-3 1-15,-1 3 0 16,1 8 0-16,-5 5 0 16,-4 11 1-16,-4 4-1 15,-1 7 1-15,1 9-2 16,-1 0 1-16,0 11-1 16,5-7 1-16,0-4-1 15,4-5 0-15,5-3 0 16,4-12 0-16,0-4 0 15,14-12 0-15,-10 1-2 16,1-5 1-16,-5-8-6 16,5 1 1-16,-5-9-5 0,0 5 1 15</inkml:trace>
          <inkml:trace contextRef="#ctx0" brushRef="#br0" timeOffset="30462.1257">2659-2403 12 0,'5'0'6'0,"8"-16"-2"15,-9 8 6-15,10 0-8 16,-10-4 0-16,1 1 2 16,-1-1 1-16,0-8-5 0,1 4 0 15,-5 1 4-15,0-1 1 16,-9 4-1-16,-4-4 0 15,-5 5 0-15,0-1 1 16,1-4-2-16,-6 0 1 16,1 4-2-16,0 4 1 15,-4 8-2-15,3 4 1 16,1 4-2-16,-4 8 1 16,-1 8-1-16,1 3 0 0,3-3 0 15,2 3 0-15,8 9 1 16,8-5 0-16,14-3-1 15,4 7 1-15,13-3-1 16,10-1 1-16,4-3-1 16,4-1 1-16,-4-8-1 15,-5 1 0-15,1 0 0 16,-10-5 0-16,1-3 0 16,-14 4 1-16,-9 8-1 15,-4 15 1-15,-13-4 0 16,-13-3 0-16,-10 3-1 15,1 1 1-15,-5-9 0 16,0 1 0-16,5-8-1 16,-1-9 1-16,5-7-3 15,5-12 1-15,9-3-4 16,8 3 0-16,9-4-8 16,9-8 0-16</inkml:trace>
          <inkml:trace contextRef="#ctx0" brushRef="#br0" timeOffset="31198.586">2921-2777 24 0,'-27'8'12'0,"23"-1"-6"15,4 1 12-15,-5 8-15 16,-4 8 0-16,1 3 1 16,3 13 1-16,1 3-6 15,-1 8 1-15,5 20 3 0,5 0 0 16,4-12-1-16,-1 0 0 15,-3-9-1-15,-1-10 0 16,1-5 0-16,-1-3 0 16,-4-17-2-16,0 1 0 15,0-12 0-15,0-4 0 16,0 0-1-16,0 0 1 16,0 0-2-16,0-8 1 15,5-4 1-15,3 4 0 0,6-7 1 16,-1-5 0-16,5-8-1 15,-1-7 1-15,1 0 0 16,0 0 1-16,-5 8 0 16,0 7 0-16,1 4-1 15,-1 4 1-15,0 16 0 16,1 8 0-16,-6 20-1 16,1-1 1-16,13 3-1 15,-4-2 0-15,0 3 1 16,0-3 0-16,-5-8-1 15,0-5 1-15,-4 1 0 16,-4-12 0-16,12-8-2 16,-3-4 0-16,-1-4-4 15,0-8 0-15,0 4-6 16,5-11 1-16</inkml:trace>
          <inkml:trace contextRef="#ctx0" brushRef="#br0" timeOffset="32099.5024">3505-2376 27 0,'0'0'13'0,"0"-8"-12"0,0 5 19 16,0 6-20-16,-4 1 0 0,-5 4 2 15,0-4 1-15,0-8-3 16,1 4 1-16,-1 0 1 16,0-8 0-16,4 4 0 15,-8 8 1-15,13 0-2 16,-4 4 0-16,-1-4 0 16,1 4 0-16,-1 4-1 15,-3 8 0-15,3 7 0 16,1-4 0-16,-1 0 0 15,1 1 1-15,-1 0-1 16,1 3 1-16,8-7 0 16,1 0 0-16,4-9-1 15,0-7 1-15,-1-4-1 16,1-8 0-16,0-3 0 16,0-5 1-16,0-4-2 15,-5 0 1-15,1-7-1 16,-5 3 0-16,0 5 0 0,0 4 0 15,0 3-1-15,0 12 1 16,0 4 1-16,0 7 0 16,9 8 0-1,-1 1 1-15,1 4-1 0,5-1 1 16,3-3-1-16,6 4 1 16,-1-12-1-16,4-9 0 15,1-6 0-15,-1-1 0 16,-3-8-2-16,-1-8 1 15,-5 0-3-15,-3-7 1 0,-10-1-6 16,-4-3 1-16,-4 12 0 16,-5-1 1-16,4 9 3 15,-3 3 0-15,-1 8 4 16,4 4 0-16,-4 0 5 16,5 0 1-16,0 3 0 15,4 1 1-15,0 4-3 16,4 0 0-16,0-1-1 15,5 4 0-15,0 1-1 16,0 8 1-16,0-4-2 16,0-1 0-16,4 1-1 15,-4 0 1-15,0-5-1 16,-5-7 1-16,-4 4 0 16,0-12 0-16,-4-4-1 15,-1-12 1-15,1-7-1 16,-1-9 1-16,5 1-2 15,0-5 1-15,5 2 0 0,4 2 0 16,0 5-1-16,4 3 1 16,0 4-1-16,0 9 1 15,1-1-2-15,-1 4 1 16,5 0-4-16,-1 4 0 16,1 0-5-16,4 4 1 15</inkml:trace>
        </inkml:traceGroup>
        <inkml:traceGroup>
          <inkml:annotationXML>
            <emma:emma xmlns:emma="http://www.w3.org/2003/04/emma" version="1.0">
              <emma:interpretation id="{3EEDB138-0072-45C2-A03C-09ECB8934DB8}" emma:medium="tactile" emma:mode="ink">
                <msink:context xmlns:msink="http://schemas.microsoft.com/ink/2010/main" type="inkWord" rotatedBoundingBox="28684,3811 29210,3789 29242,4534 28716,4556"/>
              </emma:interpretation>
              <emma:one-of disjunction-type="recognition" id="oneOf2">
                <emma:interpretation id="interp2" emma:lang="x-none" emma:confidence="1">
                  <emma:literal>g</emma:literal>
                </emma:interpretation>
                <emma:interpretation id="interp3" emma:lang="x-none" emma:confidence="0">
                  <emma:literal>y</emma:literal>
                </emma:interpretation>
                <emma:interpretation id="interp4" emma:lang="x-none" emma:confidence="0">
                  <emma:literal>Y</emma:literal>
                </emma:interpretation>
                <emma:interpretation id="interp5" emma:lang="x-none" emma:confidence="0">
                  <emma:literal>W</emma:literal>
                </emma:interpretation>
                <emma:interpretation id="interp6" emma:lang="x-none" emma:confidence="0">
                  <emma:literal>z</emma:literal>
                </emma:interpretation>
              </emma:one-of>
            </emma:emma>
          </inkml:annotationXML>
          <inkml:trace contextRef="#ctx0" brushRef="#br0" timeOffset="34229.9831">4785-2454 29 0,'-5'0'14'0,"5"-4"-17"0,5-4 24 16,-1 0-21-16,1-8 0 15,-1 4 2-15,1-3 0 0,3-1-2 16,-3 0 1-16,-1 4 0 16,1-3 1-16,-1 3 0 15,-4 4 0-15,0 0-1 16,-4 4 1-16,-1 0-1 15,1 4 0-15,-5 8 0 16,0 8 1-16,-4 3-1 16,-5 9 1-16,0 15-1 15,5 12 1-15,4-3-1 16,5-5 1-16,4-4-1 16,4-8 0-16,1-16-1 15,-1 1 0-15,1-12 0 16,3-8 1-16,-3-8-1 15,8-8 0-15,-13-7-1 16,9-4 0-16,0-8 0 16,4-1 0-16,0 1 0 15,1 3 0-15,-1 9 0 0,0 3 0 16,-4 4 0-16,0 16 1 16,-5 12 0-16,1 4 1 15,-5 15 0-15,4 5 0 16,5 3 0-16,0 4 0 15,4 0 0-15,1 8 0 16,3 4 0-16,1 0 0 16,0-12 0-16,-5 1 0 15,0-5 0-15,-8-3 1 0,-10-9 0 16,-8-7 0-16,-14-4 0 16,1-9 0-16,-10-3-1 15,1 0 1-15,-9-4-2 16,-5-4 0-16,9 0 0 15,5 1 0-15,8-1-1 16,14 0 0-16,13-4 0 16,18-8 1-16,8-12 0 15,14-19 0-15,13-12-4 16,9-24 1-16,5-3-10 16,8-4 1-16,18-20-1 15,-27 0 0-15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12:32:21.7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574689-4195-405B-8E9E-EB55A24B3E6C}" emma:medium="tactile" emma:mode="ink">
          <msink:context xmlns:msink="http://schemas.microsoft.com/ink/2010/main" type="writingRegion" rotatedBoundingBox="25795,4907 26646,4907 26646,6159 25795,6159"/>
        </emma:interpretation>
      </emma:emma>
    </inkml:annotationXML>
    <inkml:traceGroup>
      <inkml:annotationXML>
        <emma:emma xmlns:emma="http://www.w3.org/2003/04/emma" version="1.0">
          <emma:interpretation id="{29805825-D4CC-445B-829E-3B9399AD0A82}" emma:medium="tactile" emma:mode="ink">
            <msink:context xmlns:msink="http://schemas.microsoft.com/ink/2010/main" type="paragraph" rotatedBoundingBox="25795,4907 26646,4907 26646,6159 25795,6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BE047B-1BCF-4CFA-A317-7E44CF77A2A9}" emma:medium="tactile" emma:mode="ink">
              <msink:context xmlns:msink="http://schemas.microsoft.com/ink/2010/main" type="line" rotatedBoundingBox="25795,4907 26646,4907 26646,6159 25795,6159"/>
            </emma:interpretation>
          </emma:emma>
        </inkml:annotationXML>
        <inkml:traceGroup>
          <inkml:annotationXML>
            <emma:emma xmlns:emma="http://www.w3.org/2003/04/emma" version="1.0">
              <emma:interpretation id="{79221F94-856C-46DA-B1F5-6F60C22A85C1}" emma:medium="tactile" emma:mode="ink">
                <msink:context xmlns:msink="http://schemas.microsoft.com/ink/2010/main" type="inkWord" rotatedBoundingBox="25795,4907 26646,4907 26646,6159 25795,6159"/>
              </emma:interpretation>
            </emma:emma>
          </inkml:annotationXML>
          <inkml:trace contextRef="#ctx0" brushRef="#br0">2713 156 19 0,'-4'-3'9'0,"4"46"-1"15,-4-27 5-15,-5 3-11 16,-9 5 0-16,5 11 3 0,-5 9 1 15,-4 7-7-15,-5 8 0 16,-4 16 4-16,1-5 0 16,4-3-2-16,4-12 1 15,4-8-2-15,5-12 1 16,4-11-4-16,4-12 1 16,5-8-6-16,14-20 1 15,12-19-2-15,5-13 1 0</inkml:trace>
          <inkml:trace contextRef="#ctx0" brushRef="#br0" timeOffset="314.2854">2678 223 18 0,'0'-4'9'0,"0"8"-9"15,0-4 15-15,0 0-13 16,0 4 1-16,0 0 1 15,9 0 1-15,-9 4-5 16,13 0 0-16,-8 4 4 16,-1 0 1-16,5 3-1 15,0 9 0-15,0 11-1 16,4 9 1-16,5 7-3 16,-2 16 1-16,2-1-1 15,0 1 0-15,0 0 0 16,-1-8 0-16,-3-8-1 0,-1-12 0 15,-9-3-2-15,-4-17 0 16,-9-7-6-16,-4-12 1 16,-5-4-4-16,5-7 0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12:32:19.3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DB9790-2D08-431F-ABE7-C071C4B732D1}" emma:medium="tactile" emma:mode="ink">
          <msink:context xmlns:msink="http://schemas.microsoft.com/ink/2010/main" type="writingRegion" rotatedBoundingBox="23957,7294 25104,4713 25670,4965 24522,7546"/>
        </emma:interpretation>
      </emma:emma>
    </inkml:annotationXML>
    <inkml:traceGroup>
      <inkml:annotationXML>
        <emma:emma xmlns:emma="http://www.w3.org/2003/04/emma" version="1.0">
          <emma:interpretation id="{7D11DD86-1E27-4636-9817-70E13D4A037C}" emma:medium="tactile" emma:mode="ink">
            <msink:context xmlns:msink="http://schemas.microsoft.com/ink/2010/main" type="paragraph" rotatedBoundingBox="23957,7294 25104,4713 25670,4965 24522,7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E54961-DC2F-45F4-AA24-8415305970A2}" emma:medium="tactile" emma:mode="ink">
              <msink:context xmlns:msink="http://schemas.microsoft.com/ink/2010/main" type="line" rotatedBoundingBox="23957,7294 25104,4713 25670,4965 24522,7546"/>
            </emma:interpretation>
          </emma:emma>
        </inkml:annotationXML>
        <inkml:traceGroup>
          <inkml:annotationXML>
            <emma:emma xmlns:emma="http://www.w3.org/2003/04/emma" version="1.0">
              <emma:interpretation id="{66D16894-13D4-4413-870B-F46A512772F4}" emma:medium="tactile" emma:mode="ink">
                <msink:context xmlns:msink="http://schemas.microsoft.com/ink/2010/main" type="inkWord" rotatedBoundingBox="24044,7333 24545,6206 25024,6419 24522,7546"/>
              </emma:interpretation>
              <emma:one-of disjunction-type="recognition" id="oneOf0">
                <emma:interpretation id="interp0" emma:lang="x-none" emma:confidence="1">
                  <emma:literal/>
                </emma:interpretation>
              </emma:one-of>
            </emma:emma>
          </inkml:annotationXML>
          <inkml:trace contextRef="#ctx0" brushRef="#br0">507 29 12 0,'5'-7'6'0,"-10"-13"4"16,5 20 6-16,0-4-15 16,-4 4 1-16,-1 0 1 15,-8 12 1-15,-5 7-4 16,1 9 1-16,-6 4 2 15,-3 15 1-15,-5 4-1 16,-13 20 0-16,-1 12-1 16,-7 7 1-16,-5 9-2 15,12-13 0-15,10-7 0 16,4-8 1-16,4-12-1 16,9-16 0-16,5-7-1 15,9-21 0-15,4-15-4 16,13-11 1-16,5-21-7 15,-1-7 1-15,10-12-1 16,0-1 0-16</inkml:trace>
          <inkml:trace contextRef="#ctx0" brushRef="#br0" timeOffset="299.4482">352 128 24 0,'5'12'12'0,"3"-12"-14"0,-8 4 23 16,5 0-20-16,4 0 0 15,0 3 3-15,4 9 0 0,0 4-5 16,0 7 1-16,1 1 3 16,-1 11 0-16,5 13-1 15,-5 11 1-15,-4 4-2 16,0 19 0-16,0 1 0 15,-5-1 0-15,5 1-1 16,-9-12 1-16,0-16-2 16,0-20 0-16,-4-15-6 15,-5-12 1-15,-5-16-4 16,6-16 0-16</inkml:trace>
          <inkml:trace contextRef="#ctx0" brushRef="#br0" timeOffset="525.8448">189 703 35 0,'-17'-8'17'0,"30"-12"-21"0,-9 12 32 15,5 4-28-15,4 1 0 16,5-5 0-16,-1 4 0 15,5 4-1-15,9-4 1 16,9 0-3-16,0-4 0 16,0 0-7-16,8-12 1 15</inkml:trace>
          <inkml:trace contextRef="#ctx0" brushRef="#br0" timeOffset="932.3635">645 124 35 0,'0'24'17'0,"8"-52"-22"16,-8 28 28-16,0 0-22 0,9 0 0 15,0-4 2-15,4 0 0 16,1 4-4-16,2-4 1 15,7 4 1-15,3-4 1 16,5-4-2-16,5 1 0 16,-5-5-3-16,0-4 0 15,-5 0-2-15,-4 0 0 16,-4 1-5-16,-5 3 0 16</inkml:trace>
          <inkml:trace contextRef="#ctx0" brushRef="#br0" timeOffset="1142.1181">741 120 25 0,'4'8'12'0,"1"8"-13"16,-5-12 18-16,4 0-16 15,-4-1 1-15,5 5 2 16,-5 8 1-16,0 8-6 15,0 3 1-15,0 1 2 16,0-1 1-16,0 5-11 16,9-5 1-16</inkml:trace>
        </inkml:traceGroup>
        <inkml:traceGroup>
          <inkml:annotationXML>
            <emma:emma xmlns:emma="http://www.w3.org/2003/04/emma" version="1.0">
              <emma:interpretation id="{C79C4DD6-52E7-4080-931E-FF77FBC725E1}" emma:medium="tactile" emma:mode="ink">
                <msink:context xmlns:msink="http://schemas.microsoft.com/ink/2010/main" type="inkWord" rotatedBoundingBox="24635,5767 25104,4713 25458,4870 24990,5925"/>
              </emma:interpretation>
            </emma:emma>
          </inkml:annotationXML>
          <inkml:trace contextRef="#ctx0" brushRef="#br0" timeOffset="5931.8068">1400-1537 22 0,'-4'12'11'0,"4"-28"-9"15,0 8 11-15,-5 8-11 16,1 4 0-16,-1 4 4 0,1 4 0 16,-5 8-7-16,-9 11 1 15,-4 9 4-15,-9 7 0 16,-9 20-2-16,-8 11 1 15,-5 13-2-15,-4 4 0 16,-5 3-1-16,0-7 1 16,4-17-1-16,10-7 0 15,8-12-3-15,0-7 0 16,18-13-7-16,8-19 0 0</inkml:trace>
          <inkml:trace contextRef="#ctx0" brushRef="#br0" timeOffset="6260.7137">719-954 24 0,'4'8'12'0,"14"27"-9"16,-9-19 14-16,0 4-17 16,0 7 1-16,-5 9-1 15,0-1 1-15,1 5 0 16,-5 3 0-16,0-12 1 0,0-3 1 16,0-1-1-16,0-7 1 15,4-4-1-15,1-8 0 16,12-12-2-16,1-12 0 15,13-11-4-15,9-21 0 16,18-11-6-16,17-12 1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12:32:22.35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2C68943-C31C-415F-8122-1802739D85E1}" emma:medium="tactile" emma:mode="ink">
          <msink:context xmlns:msink="http://schemas.microsoft.com/ink/2010/main" type="writingRegion" rotatedBoundingBox="27240,6986 25802,8637 25320,8218 26758,6566"/>
        </emma:interpretation>
      </emma:emma>
    </inkml:annotationXML>
    <inkml:traceGroup>
      <inkml:annotationXML>
        <emma:emma xmlns:emma="http://www.w3.org/2003/04/emma" version="1.0">
          <emma:interpretation id="{76F935CA-5E66-4096-A0FF-B1AED197A98F}" emma:medium="tactile" emma:mode="ink">
            <msink:context xmlns:msink="http://schemas.microsoft.com/ink/2010/main" type="paragraph" rotatedBoundingBox="27240,6986 25802,8637 25320,8218 26758,6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05D6DB-13CB-4F49-8A25-E4A48D9C7BE1}" emma:medium="tactile" emma:mode="ink">
              <msink:context xmlns:msink="http://schemas.microsoft.com/ink/2010/main" type="line" rotatedBoundingBox="27240,6986 25802,8637 25320,8218 26758,6566"/>
            </emma:interpretation>
          </emma:emma>
        </inkml:annotationXML>
        <inkml:traceGroup>
          <inkml:annotationXML>
            <emma:emma xmlns:emma="http://www.w3.org/2003/04/emma" version="1.0">
              <emma:interpretation id="{4B0EA035-724C-474A-A43D-47823E78AE58}" emma:medium="tactile" emma:mode="ink">
                <msink:context xmlns:msink="http://schemas.microsoft.com/ink/2010/main" type="inkWord" rotatedBoundingBox="27240,6986 26717,7587 26237,7169 26761,6568"/>
              </emma:interpretation>
              <emma:one-of disjunction-type="recognition" id="oneOf0">
                <emma:interpretation id="interp0" emma:lang="x-none" emma:confidence="1">
                  <emma:literal/>
                </emma:interpretation>
              </emma:one-of>
            </emma:emma>
          </inkml:annotationXML>
          <inkml:trace contextRef="#ctx0" brushRef="#br0">2564 717 16 0,'-18'0'8'15,"14"-8"-5"-15,8 8 9 0,-4 0-10 16,9 0 0-16,0 0 3 16,0 0 0-16,4-7-4 15,5-1 0-15,4 0 3 16,0 0 1-16,-4 0-2 15,-1 0 1-15,6 5-3 16,-6-5 0-16,1 0-5 16,0-4 1-16,-5 0-6 15,5-4 0-15</inkml:trace>
          <inkml:trace contextRef="#ctx0" brushRef="#br0" timeOffset="706.9115">2555 651 11 0,'0'4'5'0,"4"-4"-1"0,-4 4 0 16,0-4-4-16,0 3 0 15,-4 5 3-15,0-4 0 16,-1 0-2-16,1 0 0 16,-1 0 2-16,-4 0 0 15,5 4 0-15,4 3 1 16,0-3-3-16,0 3 1 16,-4-3-2-16,-1 4 1 15,1 0-1-15,-5 0 1 16,0 0-2-16,-4-1 1 15,-1 1 1-15,1-4 0 0,0 0-1 16,0 4 1-16,4 0 0 16,-5-1 1-16,6 1-1 15,-1 4 1-15,4-8-1 16,1 0 1-16,4 0-2 16,0-5 1-16,0 1-1 15,0-4 0-15,9-4-5 16,0-3 0-16,4-1-3 15,5-4 0-15</inkml:trace>
          <inkml:trace contextRef="#ctx0" brushRef="#br0" timeOffset="4249.595">2112-514 26 0,'4'4'13'0,"23"0"-11"0,-14-4 16 0,5 4-15 16,4 0 0-16,9 0 2 16,0 4 1-16,5 3-7 15,3 9 1-15,1 8 4 16,5 11 0-16,-5 0-1 16,-5-7 0-16,-8-1-1 15,-5-11 1-15,-5-12-1 16,-8-16 1-16,-4-12-1 15,-1-11 1-15,-8-12-4 16,4-16 0-16,0-16-6 16,0-8 0-16,4 0-7 15,14-3 1-15</inkml:trace>
          <inkml:trace contextRef="#ctx0" brushRef="#br0" timeOffset="3889.7409">1744-1509 9 0,'9'0'4'0,"18"0"9"0,-18 0-2 0,4 4-8 16,5 7 1-16,-5-7 4 16,5 8 0-16,4 0-9 15,0 4 1-15,4 15 7 16,1 5 0-16,4 15-2 16,5 16 0-16,17 19-2 15,4 21 1-15,5 18-2 16,5-3 0-16,-1-12-2 15,1-7 1-15,-10-21-1 16,-12-19 0 0,-23-55-7-1,-13-16 0-15,-9-7-5 16,-9-9 0-16</inkml:trace>
        </inkml:traceGroup>
        <inkml:traceGroup>
          <inkml:annotationXML>
            <emma:emma xmlns:emma="http://www.w3.org/2003/04/emma" version="1.0">
              <emma:interpretation id="{668031C8-92C1-443A-90B3-81EBE1DD28E1}" emma:medium="tactile" emma:mode="ink">
                <msink:context xmlns:msink="http://schemas.microsoft.com/ink/2010/main" type="inkWord" rotatedBoundingBox="25937,8147 25636,8493 25320,8218 25621,7871"/>
              </emma:interpretation>
              <emma:one-of disjunction-type="recognition" id="oneOf1">
                <emma:interpretation id="interp1" emma:lang="x-none" emma:confidence="0">
                  <emma:literal>S</emma:literal>
                </emma:interpretation>
                <emma:interpretation id="interp2" emma:lang="x-none" emma:confidence="0">
                  <emma:literal>s</emma:literal>
                </emma:interpretation>
                <emma:interpretation id="interp3" emma:lang="x-none" emma:confidence="0">
                  <emma:literal>5</emma:literal>
                </emma:interpretation>
                <emma:interpretation id="interp4" emma:lang="x-none" emma:confidence="0">
                  <emma:literal>,</emma:literal>
                </emma:interpretation>
                <emma:interpretation id="interp5" emma:lang="x-none" emma:confidence="0">
                  <emma:literal>&amp;</emma:literal>
                </emma:interpretation>
              </emma:one-of>
            </emma:emma>
          </inkml:annotationXML>
          <inkml:trace contextRef="#ctx0" brushRef="#br1" timeOffset="60669.904">1691 1586 9 0,'0'-7'4'0,"5"3"1"0,-5 4 4 0,0 0-6 15,4-4 1-15,-4 4 3 16,0 0 0-16,0 0-8 16,0 0 0-16,-4-4 6 15,-1 0 1-15,1-4-2 16,-1 4 0-16,1 1-2 16,-5-5 1-16,0 0-1 15,0 4 0-15,0-8-2 16,1 4 1-16,-1 8 0 15,-5 0 0-15,1 0 0 16,-5 4 1-16,1 4 0 16,-1 0 0-16,0 0-1 15,0 0 1-15,1-1-1 16,-1 9 0-16,5-4-1 16,-1 3 1-16,6 1-1 15,-6 3 1-15,10 1-1 16,-1-4 1-16,5-1-1 0,0 1 0 15,5 0 0-15,4-4 1 16,4 3-1-16,0-3 1 16,1-4-1-16,3 0 1 15,1 0-1-15,4-4 1 16,5 0-1-16,-5 0 1 16,4 0-1-16,-3-4 1 15,-1 4-1-15,0 0 0 0,-4 3 0 16,-1 5 0-16,-3 0 1 15,-1 0 0-15,-4 0 0 16,0-4 0-16,-5-1 0 16,-4-3 1-1,0 4-1-15,-4-4 1 0,-5 0-2 16,0 4 1-16,-4 4 0 16,-1 0 0-16,-3-1-1 15,-1 1 0-15,0 4 0 16,1 0 0-16,-1-4 0 15,0-1 0-15,0 5 0 16,5-8 0-16,0-4 0 16,-1-4 0-16,-3-8-3 15,3-4 1-15,1-3-3 16,4-1 0-16,0 0-7 16,5 4 1-16,4 12-3 15,9-4 1-15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354A8-1D55-411E-BF45-6AF86BAD4A35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FE62-DF05-4110-8472-5459D5C8C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7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3FE62-DF05-4110-8472-5459D5C8C6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4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customXml" Target="../ink/ink1.xml"/><Relationship Id="rId5" Type="http://schemas.openxmlformats.org/officeDocument/2006/relationships/image" Target="../media/image23.emf"/><Relationship Id="rId6" Type="http://schemas.openxmlformats.org/officeDocument/2006/relationships/customXml" Target="../ink/ink2.xml"/><Relationship Id="rId7" Type="http://schemas.openxmlformats.org/officeDocument/2006/relationships/image" Target="../media/image24.emf"/><Relationship Id="rId8" Type="http://schemas.openxmlformats.org/officeDocument/2006/relationships/customXml" Target="../ink/ink3.xml"/><Relationship Id="rId9" Type="http://schemas.openxmlformats.org/officeDocument/2006/relationships/image" Target="../media/image25.emf"/><Relationship Id="rId10" Type="http://schemas.openxmlformats.org/officeDocument/2006/relationships/customXml" Target="../ink/ink4.xml"/><Relationship Id="rId11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407.15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fldl.stanford.edu/wiki/index.php/UFLDL_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Sparse Coding and Dictionary Learning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Yuan Yao and </a:t>
            </a:r>
            <a:r>
              <a:rPr lang="en-US" altLang="zh-CN" dirty="0" err="1" smtClean="0"/>
              <a:t>Ruohan</a:t>
            </a:r>
            <a:r>
              <a:rPr lang="en-US" altLang="zh-CN" dirty="0" smtClean="0"/>
              <a:t> Zhan</a:t>
            </a:r>
          </a:p>
          <a:p>
            <a:r>
              <a:rPr lang="en-US" altLang="zh-CN" dirty="0" smtClean="0"/>
              <a:t>Peking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38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Dictionary Learned from natural image patches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403699" cy="3884951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http://ufldl.stanford.edu/wiki/index.php/Exercise:Sparse_Coding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://ufldl.stanford.edu/wiki/resources/sparse_coding_exercise.zip</a:t>
            </a:r>
            <a:endParaRPr lang="zh-CN" altLang="en-US" dirty="0"/>
          </a:p>
        </p:txBody>
      </p:sp>
      <p:pic>
        <p:nvPicPr>
          <p:cNvPr id="7170" name="Picture 2" descr="File:NormalSparseCoding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18" y="2133600"/>
            <a:ext cx="4122294" cy="412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4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Adjacent features should be similar?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 descr="TopographicSparseCoding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70" y="2631633"/>
            <a:ext cx="4149777" cy="415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NormalSparseCoding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49" y="2631633"/>
            <a:ext cx="4122294" cy="412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6453266" y="4137285"/>
            <a:ext cx="1079291" cy="764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8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Topographic Sparse Coding: </a:t>
            </a:r>
            <a:br>
              <a:rPr lang="en-US" altLang="zh-CN" dirty="0" smtClean="0"/>
            </a:br>
            <a:r>
              <a:rPr lang="en-US" altLang="zh-CN" dirty="0" smtClean="0"/>
              <a:t>Group LASSO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Group adjacent features in group LASSO norm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Example: 3-by-3 neighborhood as ‘adjacency’</a:t>
            </a:r>
            <a:endParaRPr lang="zh-CN" altLang="en-US" dirty="0"/>
          </a:p>
        </p:txBody>
      </p:sp>
      <p:pic>
        <p:nvPicPr>
          <p:cNvPr id="10242" name="Picture 2" descr="&#10;J(A, s) = \lVert As - x \rVert_2^2 + \lambda \sum_{\text{all groups } g}{\sqrt{ \left( \sum_{\text{all } s \in g}{s^2} \right) + \epsilon} } + \gamma \lVert A \rVert_2^2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85" y="2693492"/>
            <a:ext cx="7069063" cy="9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\sqrt{s_{1,1}^2 + s_{1,2}^2 + s_{1,3}^2 + s_{2,1}^2 + s_{2,2}^2 + s_{3,2}^2 + s_{3,1}^2 + s_{3,2}^2 + s_{3,3}^2 + \epsilo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158" y="4997526"/>
            <a:ext cx="6582711" cy="4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\sqrt{s_{1,1}^2 + \epsilo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26" y="5028781"/>
            <a:ext cx="938154" cy="3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296394" y="5117095"/>
            <a:ext cx="577121" cy="294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0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8764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A Neural Network Interpretation: </a:t>
            </a:r>
            <a:br>
              <a:rPr lang="en-US" altLang="zh-CN" dirty="0" smtClean="0"/>
            </a:br>
            <a:r>
              <a:rPr lang="en-US" altLang="zh-CN" dirty="0" smtClean="0"/>
              <a:t>Sparse </a:t>
            </a:r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5788" y="1568536"/>
                <a:ext cx="5045289" cy="4567697"/>
              </a:xfrm>
            </p:spPr>
            <p:txBody>
              <a:bodyPr/>
              <a:lstStyle/>
              <a:p>
                <a:r>
                  <a:rPr lang="en-US" altLang="zh-CN" dirty="0" smtClean="0"/>
                  <a:t>Single-hidden layer NN, to learn features 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 to reconstruct signals </a:t>
                </a:r>
                <a:r>
                  <a:rPr lang="en-US" altLang="zh-CN" i="1" dirty="0" smtClean="0"/>
                  <a:t>x</a:t>
                </a:r>
              </a:p>
              <a:p>
                <a:r>
                  <a:rPr lang="en-US" altLang="zh-CN" dirty="0"/>
                  <a:t>Encoding: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i="1" dirty="0" smtClean="0"/>
              </a:p>
              <a:p>
                <a:r>
                  <a:rPr lang="en-US" altLang="zh-CN" dirty="0"/>
                  <a:t>Decoding: 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Segoe UI Emoji" panose="020B0502040204020203" pitchFamily="34" charset="0"/>
                    <a:cs typeface="Times New Roman" panose="02020603050405020304" pitchFamily="18" charset="0"/>
                  </a:rPr>
                  <a:t>As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Segoe UI Emoji" panose="020B0502040204020203" pitchFamily="34" charset="0"/>
                    <a:cs typeface="Times New Roman" panose="02020603050405020304" pitchFamily="18" charset="0"/>
                  </a:rPr>
                  <a:t>Sample torch codes: https://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Segoe UI Emoji" panose="020B0502040204020203" pitchFamily="34" charset="0"/>
                    <a:cs typeface="Times New Roman" panose="02020603050405020304" pitchFamily="18" charset="0"/>
                  </a:rPr>
                  <a:t>github.com</a:t>
                </a:r>
                <a:r>
                  <a:rPr lang="en-US" altLang="zh-CN" i="1" dirty="0">
                    <a:latin typeface="Times New Roman" panose="02020603050405020304" pitchFamily="18" charset="0"/>
                    <a:ea typeface="Segoe UI Emoji" panose="020B0502040204020203" pitchFamily="34" charset="0"/>
                    <a:cs typeface="Times New Roman" panose="02020603050405020304" pitchFamily="18" charset="0"/>
                  </a:rPr>
                  <a:t>/torch/tutorials/blob/master/3_unsupervised/2_models.lua</a:t>
                </a:r>
                <a:endParaRPr lang="en-US" altLang="zh-CN" i="1" dirty="0" smtClean="0">
                  <a:latin typeface="Times New Roman" panose="02020603050405020304" pitchFamily="18" charset="0"/>
                  <a:ea typeface="Segoe UI Emoji" panose="020B0502040204020203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5788" y="1568536"/>
                <a:ext cx="5045289" cy="4567697"/>
              </a:xfrm>
              <a:blipFill rotWithShape="0">
                <a:blip r:embed="rId2"/>
                <a:stretch>
                  <a:fillRect l="-846" t="-667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STL SparseA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9" y="2314246"/>
            <a:ext cx="2635492" cy="36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8515624" y="1291331"/>
              <a:ext cx="2002320" cy="396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4824" y="1283771"/>
                <a:ext cx="20228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Ink 59"/>
              <p14:cNvContentPartPr/>
              <p14:nvPr/>
            </p14:nvContentPartPr>
            <p14:xfrm>
              <a:off x="9538744" y="2366291"/>
              <a:ext cx="160200" cy="2782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7224" y="2358731"/>
                <a:ext cx="1854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/>
              <p14:cNvContentPartPr/>
              <p14:nvPr/>
            </p14:nvContentPartPr>
            <p14:xfrm>
              <a:off x="8658544" y="1751771"/>
              <a:ext cx="504720" cy="9262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45584" y="1742051"/>
                <a:ext cx="52596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/>
              <p14:cNvContentPartPr/>
              <p14:nvPr/>
            </p14:nvContentPartPr>
            <p14:xfrm>
              <a:off x="9167944" y="1767971"/>
              <a:ext cx="495360" cy="12733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3904" y="1759691"/>
                <a:ext cx="519120" cy="1297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70049"/>
              </p:ext>
            </p:extLst>
          </p:nvPr>
        </p:nvGraphicFramePr>
        <p:xfrm>
          <a:off x="1752961" y="3969708"/>
          <a:ext cx="5535074" cy="2860158"/>
        </p:xfrm>
        <a:graphic>
          <a:graphicData uri="http://schemas.openxmlformats.org/drawingml/2006/table">
            <a:tbl>
              <a:tblPr/>
              <a:tblGrid>
                <a:gridCol w="1046328"/>
                <a:gridCol w="4488746"/>
              </a:tblGrid>
              <a:tr h="285458">
                <a:tc>
                  <a:txBody>
                    <a:bodyPr/>
                    <a:lstStyle/>
                    <a:p>
                      <a:pPr fontAlgn="t"/>
                      <a:r>
                        <a:rPr lang="en-US" sz="600" dirty="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-- encoder</a:t>
                      </a:r>
                      <a:endParaRPr lang="en-US" sz="600" dirty="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2385" marR="32385" marT="16192" marB="16192">
                    <a:lnL>
                      <a:noFill/>
                    </a:ln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encoder </a:t>
                      </a:r>
                      <a:r>
                        <a:rPr lang="en-US" sz="600">
                          <a:solidFill>
                            <a:srgbClr val="A71D5D"/>
                          </a:solidFill>
                          <a:effectLst/>
                          <a:latin typeface="Consolas" charset="0"/>
                        </a:rPr>
                        <a:t>=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nn.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Sequential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3179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encoder: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add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(nn.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Linear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(inputSize,outputSize))</a:t>
                      </a: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encoder: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add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(nn.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Tanh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())</a:t>
                      </a: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encoder: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add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(nn.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Diag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(outputSize))</a:t>
                      </a: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6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-- decoder</a:t>
                      </a:r>
                      <a:endParaRPr lang="en-US" sz="6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decoder </a:t>
                      </a:r>
                      <a:r>
                        <a:rPr lang="en-US" sz="600">
                          <a:solidFill>
                            <a:srgbClr val="A71D5D"/>
                          </a:solidFill>
                          <a:effectLst/>
                          <a:latin typeface="Consolas" charset="0"/>
                        </a:rPr>
                        <a:t>=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nn.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Sequential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3179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decoder: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add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(nn.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Linear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(outputSize,inputSize))</a:t>
                      </a: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6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-- tied weights</a:t>
                      </a:r>
                      <a:endParaRPr lang="en-US" sz="6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3179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A71D5D"/>
                          </a:solidFill>
                          <a:effectLst/>
                          <a:latin typeface="Consolas" charset="0"/>
                        </a:rPr>
                        <a:t>if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params.tied </a:t>
                      </a:r>
                      <a:r>
                        <a:rPr lang="en-US" sz="600">
                          <a:solidFill>
                            <a:srgbClr val="A71D5D"/>
                          </a:solidFill>
                          <a:effectLst/>
                          <a:latin typeface="Consolas" charset="0"/>
                        </a:rPr>
                        <a:t>and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600">
                          <a:solidFill>
                            <a:srgbClr val="A71D5D"/>
                          </a:solidFill>
                          <a:effectLst/>
                          <a:latin typeface="Consolas" charset="0"/>
                        </a:rPr>
                        <a:t>not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params.hessian </a:t>
                      </a:r>
                      <a:r>
                        <a:rPr lang="en-US" sz="600">
                          <a:solidFill>
                            <a:srgbClr val="A71D5D"/>
                          </a:solidFill>
                          <a:effectLst/>
                          <a:latin typeface="Consolas" charset="0"/>
                        </a:rPr>
                        <a:t>then</a:t>
                      </a:r>
                      <a:endParaRPr lang="en-US" sz="6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34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969896"/>
                          </a:solidFill>
                          <a:effectLst/>
                          <a:latin typeface="Consolas" charset="0"/>
                        </a:rPr>
                        <a:t>-- impose weight sharing</a:t>
                      </a:r>
                      <a:endParaRPr lang="en-US" sz="600">
                        <a:solidFill>
                          <a:srgbClr val="333333"/>
                        </a:solidFill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71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decoder: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get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1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).weight </a:t>
                      </a:r>
                      <a:r>
                        <a:rPr lang="en-US" sz="600">
                          <a:solidFill>
                            <a:srgbClr val="A71D5D"/>
                          </a:solidFill>
                          <a:effectLst/>
                          <a:latin typeface="Consolas" charset="0"/>
                        </a:rPr>
                        <a:t>=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encoder: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get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1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).weight:</a:t>
                      </a:r>
                      <a:r>
                        <a:rPr lang="en-US" sz="60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t</a:t>
                      </a:r>
                      <a:r>
                        <a:rPr lang="en-US" sz="60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7133">
                <a:tc>
                  <a:txBody>
                    <a:bodyPr/>
                    <a:lstStyle/>
                    <a:p>
                      <a:pPr algn="r" fontAlgn="t"/>
                      <a:endParaRPr lang="en-US" sz="600">
                        <a:effectLst/>
                        <a:latin typeface="Consolas" charset="0"/>
                      </a:endParaRP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decoder:</a:t>
                      </a:r>
                      <a:r>
                        <a:rPr lang="en-US" sz="600" dirty="0" err="1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get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1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).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gradWeight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600" dirty="0">
                          <a:solidFill>
                            <a:srgbClr val="A71D5D"/>
                          </a:solidFill>
                          <a:effectLst/>
                          <a:latin typeface="Consolas" charset="0"/>
                        </a:rPr>
                        <a:t>=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encoder:</a:t>
                      </a:r>
                      <a:r>
                        <a:rPr lang="en-US" sz="600" dirty="0" err="1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get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lang="en-US" sz="600" dirty="0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1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).</a:t>
                      </a:r>
                      <a:r>
                        <a:rPr lang="en-US" sz="600" dirty="0" err="1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gradWeight:</a:t>
                      </a:r>
                      <a:r>
                        <a:rPr lang="en-US" sz="600" dirty="0" err="1">
                          <a:solidFill>
                            <a:srgbClr val="0086B3"/>
                          </a:solidFill>
                          <a:effectLst/>
                          <a:latin typeface="Consolas" charset="0"/>
                        </a:rPr>
                        <a:t>t</a:t>
                      </a:r>
                      <a:r>
                        <a:rPr lang="en-US" sz="600" dirty="0">
                          <a:solidFill>
                            <a:srgbClr val="333333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marL="44979" marR="44979" marT="16192" marB="16192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86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Networks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 descr="Stacked SparseAE Featur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39" y="1905000"/>
            <a:ext cx="3810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File:Stacked SparseAE Featur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82" y="1893651"/>
            <a:ext cx="3525551" cy="482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861154" y="3357797"/>
            <a:ext cx="1109272" cy="80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0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structures?</a:t>
            </a:r>
            <a:br>
              <a:rPr lang="en-US" altLang="zh-CN" dirty="0" smtClean="0"/>
            </a:br>
            <a:r>
              <a:rPr lang="en-US" altLang="zh-CN" dirty="0" smtClean="0"/>
              <a:t>-- Tight frame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905000"/>
                <a:ext cx="8911687" cy="466513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Encoding: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(easy)</a:t>
                </a:r>
              </a:p>
              <a:p>
                <a:r>
                  <a:rPr lang="en-US" altLang="zh-CN" dirty="0" smtClean="0"/>
                  <a:t>Decoding: 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Segoe UI Emoji" panose="020B0502040204020203" pitchFamily="34" charset="0"/>
                    <a:cs typeface="Times New Roman" panose="02020603050405020304" pitchFamily="18" charset="0"/>
                  </a:rPr>
                  <a:t>As </a:t>
                </a:r>
                <a:endParaRPr lang="en-US" altLang="zh-CN" dirty="0" smtClean="0">
                  <a:latin typeface="Times New Roman" panose="02020603050405020304" pitchFamily="18" charset="0"/>
                  <a:ea typeface="Segoe UI Emoji" panose="020B0502040204020203" pitchFamily="34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r>
                  <a:rPr lang="en-US" altLang="zh-CN" dirty="0" smtClean="0"/>
                  <a:t>That A is a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asis</a:t>
                </a:r>
                <a:r>
                  <a:rPr lang="en-US" altLang="zh-CN" dirty="0" smtClean="0"/>
                  <a:t> requires: </a:t>
                </a:r>
              </a:p>
              <a:p>
                <a:r>
                  <a:rPr lang="en-US" altLang="zh-CN" dirty="0" smtClean="0"/>
                  <a:t>That 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 is a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tight frame </a:t>
                </a:r>
                <a:r>
                  <a:rPr lang="en-US" altLang="zh-CN" dirty="0" smtClean="0"/>
                  <a:t>satisfies:</a:t>
                </a:r>
              </a:p>
              <a:p>
                <a:r>
                  <a:rPr lang="en-US" altLang="zh-CN" dirty="0" smtClean="0"/>
                  <a:t>Replace reconstruction error to representation error: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LASSO (fixed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/>
                  <a:t>, find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 smtClean="0"/>
                  <a:t>)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simply a </a:t>
                </a:r>
                <a:r>
                  <a:rPr lang="en-US" altLang="zh-CN" dirty="0"/>
                  <a:t>soft </a:t>
                </a:r>
                <a:r>
                  <a:rPr lang="en-US" altLang="zh-CN" dirty="0" err="1" smtClean="0"/>
                  <a:t>thresholding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L0 regularization leads to hard </a:t>
                </a:r>
                <a:r>
                  <a:rPr lang="en-US" altLang="zh-CN" dirty="0" err="1" smtClean="0"/>
                  <a:t>thresholding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905000"/>
                <a:ext cx="8911687" cy="4665133"/>
              </a:xfrm>
              <a:blipFill rotWithShape="0">
                <a:blip r:embed="rId2"/>
                <a:stretch>
                  <a:fillRect l="-479" t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&#10;J(A, s) = \lVert As - x \rVert_2^2 + \lambda \sqrt{s^2 + \epsilon} + \gamma \lVert A \rVert_2^2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34" y="3020989"/>
            <a:ext cx="5175524" cy="3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047" y="3505977"/>
            <a:ext cx="1660697" cy="387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03" y="4687240"/>
            <a:ext cx="5618569" cy="687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277" y="3963903"/>
            <a:ext cx="2975306" cy="3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9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does Dictionary Learning work?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Daniel </a:t>
            </a:r>
            <a:r>
              <a:rPr lang="en-US" altLang="zh-CN" dirty="0" err="1" smtClean="0"/>
              <a:t>Spielman</a:t>
            </a:r>
            <a:r>
              <a:rPr lang="en-US" altLang="zh-CN" dirty="0" smtClean="0"/>
              <a:t>, Huan Wang, and John Wright</a:t>
            </a:r>
            <a:r>
              <a:rPr lang="en-US" altLang="zh-CN" b="1" dirty="0" smtClean="0"/>
              <a:t>, Exact </a:t>
            </a:r>
            <a:r>
              <a:rPr lang="en-US" altLang="zh-CN" b="1" dirty="0" smtClean="0"/>
              <a:t>Recovery of Sparsely-Used Dictionaries, </a:t>
            </a:r>
            <a:r>
              <a:rPr lang="en-US" altLang="zh-CN" dirty="0" smtClean="0"/>
              <a:t>arXiv:1206.5882</a:t>
            </a:r>
          </a:p>
          <a:p>
            <a:r>
              <a:rPr lang="en-US" altLang="zh-CN" dirty="0" smtClean="0"/>
              <a:t>Agarwal, </a:t>
            </a:r>
            <a:r>
              <a:rPr lang="en-US" altLang="zh-CN" dirty="0" err="1" smtClean="0"/>
              <a:t>Anandkumar</a:t>
            </a:r>
            <a:r>
              <a:rPr lang="en-US" altLang="zh-CN" dirty="0" smtClean="0"/>
              <a:t>, Jain, </a:t>
            </a:r>
            <a:r>
              <a:rPr lang="en-US" altLang="zh-CN" dirty="0" err="1" smtClean="0"/>
              <a:t>Netrapalli</a:t>
            </a:r>
            <a:r>
              <a:rPr lang="en-US" altLang="zh-CN" dirty="0"/>
              <a:t>, </a:t>
            </a:r>
            <a:r>
              <a:rPr lang="en-US" altLang="zh-CN" b="1" dirty="0"/>
              <a:t>Learning Sparsely Used </a:t>
            </a:r>
            <a:r>
              <a:rPr lang="en-US" altLang="zh-CN" b="1" dirty="0" err="1"/>
              <a:t>Overcomplete</a:t>
            </a:r>
            <a:r>
              <a:rPr lang="en-US" altLang="zh-CN" b="1" dirty="0"/>
              <a:t> Dictionaries via Alternating Minimization</a:t>
            </a:r>
            <a:r>
              <a:rPr lang="en-US" altLang="zh-CN" dirty="0" smtClean="0"/>
              <a:t>, arXiv:1310.7991</a:t>
            </a:r>
          </a:p>
          <a:p>
            <a:r>
              <a:rPr lang="en-US" altLang="zh-CN" dirty="0" smtClean="0"/>
              <a:t>Sanjeev Arora,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 Ge, and </a:t>
            </a:r>
            <a:r>
              <a:rPr lang="en-US" altLang="zh-CN" dirty="0" err="1" smtClean="0"/>
              <a:t>Ankur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Moistra</a:t>
            </a:r>
            <a:r>
              <a:rPr lang="en-US" altLang="zh-CN" dirty="0" smtClean="0"/>
              <a:t>, </a:t>
            </a:r>
            <a:r>
              <a:rPr lang="en-US" altLang="zh-CN" b="1" dirty="0"/>
              <a:t>New Algorithms for Learning Incoherent and </a:t>
            </a:r>
            <a:r>
              <a:rPr lang="en-US" altLang="zh-CN" b="1" dirty="0" err="1"/>
              <a:t>Overcomplete</a:t>
            </a:r>
            <a:r>
              <a:rPr lang="en-US" altLang="zh-CN" b="1" dirty="0"/>
              <a:t> </a:t>
            </a:r>
            <a:r>
              <a:rPr lang="en-US" altLang="zh-CN" b="1" dirty="0" smtClean="0"/>
              <a:t>Dictionaries,</a:t>
            </a:r>
            <a:r>
              <a:rPr lang="en-US" altLang="zh-CN" dirty="0" smtClean="0"/>
              <a:t> arXiv:1308.6273, 2013</a:t>
            </a:r>
            <a:endParaRPr lang="en-US" altLang="zh-CN" dirty="0"/>
          </a:p>
          <a:p>
            <a:r>
              <a:rPr lang="en-US" altLang="zh-CN" dirty="0" smtClean="0"/>
              <a:t>Barak, </a:t>
            </a:r>
            <a:r>
              <a:rPr lang="en-US" altLang="zh-CN" dirty="0" err="1" smtClean="0"/>
              <a:t>Kelner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Steurer</a:t>
            </a:r>
            <a:r>
              <a:rPr lang="en-US" altLang="zh-CN" dirty="0" smtClean="0"/>
              <a:t>, </a:t>
            </a:r>
            <a:r>
              <a:rPr lang="en-US" altLang="zh-CN" b="1" dirty="0"/>
              <a:t>Dictionary Learning and Tensor Decomposition via the Sum-of-Squares Method,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arxiv.org/abs/1407.1543</a:t>
            </a:r>
            <a:r>
              <a:rPr lang="en-US" altLang="zh-CN" dirty="0" smtClean="0"/>
              <a:t>, 2014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6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Reference: Andrew 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ufldl.stanford.edu/wiki/index.php/UFLDL_Tutorial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479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Sparse Coding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aim </a:t>
            </a:r>
            <a:r>
              <a:rPr lang="en-US" altLang="zh-CN" dirty="0" smtClean="0"/>
              <a:t>is </a:t>
            </a:r>
            <a:r>
              <a:rPr lang="en-US" altLang="zh-CN" dirty="0"/>
              <a:t>to find a set of basis </a:t>
            </a:r>
            <a:r>
              <a:rPr lang="en-US" altLang="zh-CN" dirty="0" smtClean="0"/>
              <a:t>vectors (dictionary)       such </a:t>
            </a:r>
            <a:r>
              <a:rPr lang="en-US" altLang="zh-CN" dirty="0"/>
              <a:t>that we can represent an input </a:t>
            </a:r>
            <a:r>
              <a:rPr lang="en-US" altLang="zh-CN" dirty="0" smtClean="0"/>
              <a:t>vector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 as </a:t>
            </a:r>
            <a:r>
              <a:rPr lang="en-US" altLang="zh-CN" dirty="0"/>
              <a:t>a linear combination of these basis vectors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PCA: a complete basis </a:t>
            </a:r>
          </a:p>
          <a:p>
            <a:r>
              <a:rPr lang="en-US" altLang="zh-CN" dirty="0" smtClean="0"/>
              <a:t>Sparse coding: an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overcomplete</a:t>
            </a:r>
            <a:r>
              <a:rPr lang="en-US" altLang="zh-CN" dirty="0" smtClean="0"/>
              <a:t> basis to represent                 </a:t>
            </a:r>
            <a:r>
              <a:rPr lang="en-US" altLang="zh-CN" dirty="0"/>
              <a:t> (i.e. such that </a:t>
            </a:r>
            <a:r>
              <a:rPr lang="en-US" altLang="zh-CN" i="1" dirty="0"/>
              <a:t>k</a:t>
            </a:r>
            <a:r>
              <a:rPr lang="en-US" altLang="zh-CN" dirty="0"/>
              <a:t> &gt; 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coefficients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 </a:t>
            </a:r>
            <a:r>
              <a:rPr lang="en-US" altLang="zh-CN" dirty="0" smtClean="0"/>
              <a:t> are </a:t>
            </a:r>
            <a:r>
              <a:rPr lang="en-US" altLang="zh-CN" dirty="0"/>
              <a:t>no longer </a:t>
            </a:r>
            <a:r>
              <a:rPr lang="en-US" altLang="zh-CN" i="1" dirty="0"/>
              <a:t>uniquely</a:t>
            </a:r>
            <a:r>
              <a:rPr lang="en-US" altLang="zh-CN" dirty="0"/>
              <a:t> determined by the input </a:t>
            </a:r>
            <a:r>
              <a:rPr lang="en-US" altLang="zh-CN" dirty="0" smtClean="0"/>
              <a:t>vector </a:t>
            </a:r>
            <a:r>
              <a:rPr lang="en-US" altLang="zh-CN" b="1" dirty="0" smtClean="0"/>
              <a:t>x</a:t>
            </a:r>
          </a:p>
          <a:p>
            <a:pPr lvl="1"/>
            <a:r>
              <a:rPr lang="en-US" altLang="zh-CN" dirty="0" smtClean="0"/>
              <a:t>Need additional </a:t>
            </a:r>
            <a:r>
              <a:rPr lang="en-US" altLang="zh-CN" dirty="0"/>
              <a:t>criterion of </a:t>
            </a:r>
            <a:r>
              <a:rPr lang="en-US" altLang="zh-CN" b="1" dirty="0"/>
              <a:t>sparsity</a:t>
            </a:r>
            <a:r>
              <a:rPr lang="en-US" altLang="zh-CN" dirty="0"/>
              <a:t> to resolve the degeneracy introduced by over-completeness.</a:t>
            </a:r>
            <a:endParaRPr lang="zh-CN" altLang="en-US" dirty="0"/>
          </a:p>
        </p:txBody>
      </p:sp>
      <p:pic>
        <p:nvPicPr>
          <p:cNvPr id="2052" name="Picture 4" descr="\mathbf{\phi}_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81" y="2174496"/>
            <a:ext cx="239232" cy="2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begin{align}&#10;\mathbf{x} = \sum_{i=1}^k a_i \mathbf{\phi}_{i} &#10;\end{alig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84" y="2787939"/>
            <a:ext cx="1628620" cy="9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mathbf{x}\in\mathbb{R}^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197" y="4271923"/>
            <a:ext cx="914636" cy="2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2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Sparsity Penalty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define the sparse coding cost function on a set of </a:t>
            </a:r>
            <a:r>
              <a:rPr lang="en-US" altLang="zh-CN" i="1" dirty="0"/>
              <a:t>m</a:t>
            </a:r>
            <a:r>
              <a:rPr lang="en-US" altLang="zh-CN" dirty="0"/>
              <a:t> input vectors </a:t>
            </a:r>
            <a:r>
              <a:rPr lang="en-US" altLang="zh-CN" dirty="0" smtClean="0"/>
              <a:t>as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 </a:t>
            </a:r>
            <a:r>
              <a:rPr lang="en-US" altLang="zh-CN" i="1" dirty="0"/>
              <a:t>S</a:t>
            </a:r>
            <a:r>
              <a:rPr lang="en-US" altLang="zh-CN" dirty="0"/>
              <a:t>(.) is a sparsity cost function which penalizes 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 for being far from zero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"</a:t>
            </a:r>
            <a:r>
              <a:rPr lang="en-US" altLang="zh-CN" i="1" dirty="0" smtClean="0"/>
              <a:t>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-norm”:  </a:t>
            </a:r>
          </a:p>
          <a:p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 </a:t>
            </a:r>
            <a:r>
              <a:rPr lang="en-US" altLang="zh-CN" dirty="0" smtClean="0"/>
              <a:t>penalty: </a:t>
            </a:r>
          </a:p>
          <a:p>
            <a:r>
              <a:rPr lang="en-US" altLang="zh-CN" dirty="0" smtClean="0"/>
              <a:t>log penalty:</a:t>
            </a:r>
          </a:p>
        </p:txBody>
      </p:sp>
      <p:pic>
        <p:nvPicPr>
          <p:cNvPr id="3074" name="Picture 2" descr="\begin{align}&#10;\text{minimize}_{a^{(j)}_i,\mathbf{\phi}_{i}} \sum_{j=1}^{m} \left|\left| \mathbf{x}^{(j)} - \sum_{i=1}^k a^{(j)}_i \mathbf{\phi}_{i}\right|\right|^{2} + \lambda \sum_{i=1}^{k}S(a^{(j)}_i)&#10;\end{align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726" y="2699099"/>
            <a:ext cx="5635720" cy="8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(a_i) = \mathbf{1}(|a_i|&gt;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22" y="4245435"/>
            <a:ext cx="1805139" cy="2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(a_i)=\left|a_i\right|_1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77" y="4623607"/>
            <a:ext cx="1366412" cy="26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(a_i)=\log(1+a_i^2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78" y="5036903"/>
            <a:ext cx="2036013" cy="30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" t="3651" r="6905" b="4603"/>
          <a:stretch/>
        </p:blipFill>
        <p:spPr>
          <a:xfrm>
            <a:off x="7198282" y="4096719"/>
            <a:ext cx="3328769" cy="26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freedom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10274810" cy="7104058"/>
          </a:xfrm>
        </p:spPr>
        <p:txBody>
          <a:bodyPr/>
          <a:lstStyle/>
          <a:p>
            <a:r>
              <a:rPr lang="en-US" altLang="zh-CN" dirty="0"/>
              <a:t>In addition, it is also possible to make the sparsity penalty arbitrarily small by scaling down 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 and </a:t>
            </a:r>
            <a:r>
              <a:rPr lang="en-US" altLang="zh-CN" dirty="0" smtClean="0"/>
              <a:t>scaling</a:t>
            </a:r>
            <a:r>
              <a:rPr lang="en-US" altLang="zh-CN" dirty="0"/>
              <a:t> </a:t>
            </a:r>
            <a:r>
              <a:rPr lang="en-US" altLang="zh-CN" dirty="0" smtClean="0"/>
              <a:t>      up </a:t>
            </a:r>
            <a:r>
              <a:rPr lang="en-US" altLang="zh-CN" dirty="0"/>
              <a:t>by some large constant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To prevent this from happening, </a:t>
            </a:r>
            <a:endParaRPr lang="zh-CN" altLang="en-US" dirty="0"/>
          </a:p>
        </p:txBody>
      </p:sp>
      <p:pic>
        <p:nvPicPr>
          <p:cNvPr id="4098" name="Picture 2" descr="\mathbf{\phi}_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15" y="2443124"/>
            <a:ext cx="240175" cy="28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begin{array}{rc}&#10;\text{minimize}_{a^{(j)}_i,\mathbf{\phi}_{i}} &amp; \sum_{j=1}^{m} \left|\left| \mathbf{x}^{(j)} - \sum_{i=1}^k a^{(j)}_i \mathbf{\phi}_{i}\right|\right|^{2} + \lambda \sum_{i=1}^{k}S(a^{(j)}_i) &#10;\\&#10;\text{subject to}  &amp;  \left|\left|\mathbf{\phi}_i\right|\right|^2 \leq C, \forall i = 1,...,k &#10;\\&#10;\end{array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502269"/>
            <a:ext cx="9135307" cy="112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93163" y="5814753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</a:rPr>
              <a:t>Olshausen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 and Field 1996</a:t>
            </a:r>
            <a:endParaRPr lang="en-US" altLang="zh-CN" b="0" i="0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5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Identifiability</a:t>
            </a:r>
            <a:r>
              <a:rPr lang="en-US" altLang="zh-CN" dirty="0" smtClean="0"/>
              <a:t>: Scale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234193" cy="45011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One can remove the scale degree of freedom either in constraint form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Or </a:t>
            </a:r>
            <a:r>
              <a:rPr lang="en-US" altLang="zh-CN" dirty="0" err="1" smtClean="0"/>
              <a:t>Lagrangian</a:t>
            </a:r>
            <a:r>
              <a:rPr lang="en-US" altLang="zh-CN" dirty="0" smtClean="0"/>
              <a:t> form: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w</a:t>
            </a:r>
            <a:r>
              <a:rPr lang="en-US" altLang="zh-CN" dirty="0" smtClean="0"/>
              <a:t>here                               </a:t>
            </a:r>
            <a:r>
              <a:rPr lang="en-US" altLang="zh-CN" dirty="0"/>
              <a:t>	</a:t>
            </a:r>
            <a:r>
              <a:rPr lang="en-US" altLang="zh-CN" dirty="0" smtClean="0"/>
              <a:t>	 </a:t>
            </a:r>
            <a:r>
              <a:rPr lang="en-US" altLang="zh-CN" dirty="0"/>
              <a:t>is simply the sum of squares of the entries of A (squared </a:t>
            </a:r>
            <a:r>
              <a:rPr lang="en-US" altLang="zh-CN" dirty="0" err="1"/>
              <a:t>Frobenius</a:t>
            </a:r>
            <a:r>
              <a:rPr lang="en-US" altLang="zh-CN" dirty="0"/>
              <a:t> norm)</a:t>
            </a:r>
          </a:p>
          <a:p>
            <a:endParaRPr lang="zh-CN" altLang="en-US" dirty="0"/>
          </a:p>
        </p:txBody>
      </p:sp>
      <p:pic>
        <p:nvPicPr>
          <p:cNvPr id="4" name="Picture 6" descr="&#10;\begin{array}{rcl}&#10;     {\rm minimize} &amp; \lVert As - x \rVert_2^2 + \lambda \lVert s \rVert_1 \\&#10;     {\rm s.t.}     &amp;    A_j^TA_j \le 1 \; \forall j \\&#10;\end{array} 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46" y="2634957"/>
            <a:ext cx="4727695" cy="9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&#10;J(A, s) = \lVert As - x \rVert_2^2 + \lambda \lVert s \rVert_1 + \gamma \lVert A \rVert_2^2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60" y="4656189"/>
            <a:ext cx="6029758" cy="4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494" y="5726242"/>
            <a:ext cx="2341970" cy="3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381152"/>
            <a:ext cx="8915400" cy="2530069"/>
          </a:xfrm>
        </p:spPr>
        <p:txBody>
          <a:bodyPr/>
          <a:lstStyle/>
          <a:p>
            <a:r>
              <a:rPr lang="en-US" altLang="zh-CN" dirty="0"/>
              <a:t>Bi-</a:t>
            </a:r>
            <a:r>
              <a:rPr lang="en-US" altLang="zh-CN" dirty="0" err="1"/>
              <a:t>variate</a:t>
            </a:r>
            <a:r>
              <a:rPr lang="en-US" altLang="zh-CN" dirty="0"/>
              <a:t> cost: </a:t>
            </a:r>
            <a:r>
              <a:rPr lang="en-US" altLang="zh-CN" dirty="0">
                <a:solidFill>
                  <a:srgbClr val="C00000"/>
                </a:solidFill>
              </a:rPr>
              <a:t>not jointly convex, not differentiable </a:t>
            </a:r>
          </a:p>
          <a:p>
            <a:r>
              <a:rPr lang="en-US" altLang="zh-CN" dirty="0"/>
              <a:t>But </a:t>
            </a:r>
            <a:r>
              <a:rPr lang="en-US" altLang="zh-CN" i="1" dirty="0"/>
              <a:t>J</a:t>
            </a:r>
            <a:r>
              <a:rPr lang="en-US" altLang="zh-CN" dirty="0"/>
              <a:t>(A,s) is convex in A fixed s, and </a:t>
            </a:r>
            <a:r>
              <a:rPr lang="en-US" altLang="zh-CN" dirty="0" smtClean="0"/>
              <a:t>convex in </a:t>
            </a:r>
            <a:r>
              <a:rPr lang="en-US" altLang="zh-CN" dirty="0"/>
              <a:t>s fixed A. 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4" name="Picture 10" descr="&#10;J(A, s) = \lVert As - x \rVert_2^2 + \lambda \lVert s \rVert_1 + \gamma \lVert A \rVert_2^2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09" y="2361034"/>
            <a:ext cx="6029758" cy="4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Alternating Optimization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 </a:t>
            </a:r>
            <a:r>
              <a:rPr lang="en-US" altLang="zh-CN" i="1" dirty="0"/>
              <a:t>A</a:t>
            </a:r>
            <a:r>
              <a:rPr lang="en-US" altLang="zh-CN" dirty="0"/>
              <a:t> randomly</a:t>
            </a:r>
          </a:p>
          <a:p>
            <a:r>
              <a:rPr lang="en-US" altLang="zh-CN" dirty="0"/>
              <a:t>Repeat until convergence</a:t>
            </a:r>
          </a:p>
          <a:p>
            <a:pPr lvl="1"/>
            <a:r>
              <a:rPr lang="en-US" altLang="zh-CN" dirty="0"/>
              <a:t>Find the 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 that minimizes </a:t>
            </a:r>
            <a:r>
              <a:rPr lang="en-US" altLang="zh-CN" i="1" dirty="0"/>
              <a:t>J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s</a:t>
            </a:r>
            <a:r>
              <a:rPr lang="en-US" altLang="zh-CN" dirty="0"/>
              <a:t>) for the </a:t>
            </a:r>
            <a:r>
              <a:rPr lang="en-US" altLang="zh-CN" i="1" dirty="0"/>
              <a:t>A</a:t>
            </a:r>
            <a:r>
              <a:rPr lang="en-US" altLang="zh-CN" dirty="0"/>
              <a:t> found in the previous </a:t>
            </a:r>
            <a:r>
              <a:rPr lang="en-US" altLang="zh-CN" dirty="0" smtClean="0"/>
              <a:t>step (LASSO)</a:t>
            </a:r>
            <a:endParaRPr lang="en-US" altLang="zh-CN" dirty="0"/>
          </a:p>
          <a:p>
            <a:pPr lvl="1"/>
            <a:r>
              <a:rPr lang="en-US" altLang="zh-CN" dirty="0"/>
              <a:t>Solve for the 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 that minimizes </a:t>
            </a:r>
            <a:r>
              <a:rPr lang="en-US" altLang="zh-CN" i="1" dirty="0"/>
              <a:t>J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s</a:t>
            </a:r>
            <a:r>
              <a:rPr lang="en-US" altLang="zh-CN" dirty="0"/>
              <a:t>) for the </a:t>
            </a:r>
            <a:r>
              <a:rPr lang="en-US" altLang="zh-CN" i="1" dirty="0"/>
              <a:t>s</a:t>
            </a:r>
            <a:r>
              <a:rPr lang="en-US" altLang="zh-CN" dirty="0"/>
              <a:t> found in the previous </a:t>
            </a:r>
            <a:r>
              <a:rPr lang="en-US" altLang="zh-CN" dirty="0" smtClean="0"/>
              <a:t>step </a:t>
            </a:r>
            <a:r>
              <a:rPr lang="en-US" altLang="zh-CN" dirty="0" smtClean="0"/>
              <a:t>(Ridge Regression -&gt; SVD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3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09"/>
            <a:ext cx="6483638" cy="2104209"/>
          </a:xfrm>
        </p:spPr>
        <p:txBody>
          <a:bodyPr/>
          <a:lstStyle/>
          <a:p>
            <a:r>
              <a:rPr lang="en-US" altLang="zh-CN" dirty="0" smtClean="0"/>
              <a:t>Smoothing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 our final objective function: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here                    is shorthand for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third term  		 is simply </a:t>
            </a:r>
            <a:r>
              <a:rPr lang="en-US" altLang="zh-CN" dirty="0"/>
              <a:t>the sum of squares of the entries of </a:t>
            </a:r>
            <a:r>
              <a:rPr lang="en-US" altLang="zh-CN" dirty="0" smtClean="0"/>
              <a:t>A (squared </a:t>
            </a:r>
            <a:r>
              <a:rPr lang="en-US" altLang="zh-CN" dirty="0" err="1" smtClean="0"/>
              <a:t>Frobenius</a:t>
            </a:r>
            <a:r>
              <a:rPr lang="en-US" altLang="zh-CN" dirty="0" smtClean="0"/>
              <a:t> norm)</a:t>
            </a:r>
          </a:p>
          <a:p>
            <a:r>
              <a:rPr lang="en-US" altLang="zh-CN" dirty="0" smtClean="0"/>
              <a:t>Then you have a smooth objective function, restricted convex in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s</a:t>
            </a:r>
          </a:p>
          <a:p>
            <a:r>
              <a:rPr lang="en-US" altLang="zh-CN" dirty="0" smtClean="0"/>
              <a:t>Gradient descent such as BP algorithm can be applied here</a:t>
            </a:r>
            <a:endParaRPr lang="en-US" altLang="zh-CN" dirty="0"/>
          </a:p>
        </p:txBody>
      </p:sp>
      <p:pic>
        <p:nvPicPr>
          <p:cNvPr id="6146" name="Picture 2" descr="&#10;J(A, s) = \lVert As - x \rVert_2^2 + \lambda \sqrt{s^2 + \epsilon} + \gamma \lVert A \rVert_2^2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03" y="2768274"/>
            <a:ext cx="5175524" cy="3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sqrt{s^2 + \epsilo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03" y="3756830"/>
            <a:ext cx="943428" cy="30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\sum_k{\sqrt{s_k^2 + \epsilon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47" y="3633682"/>
            <a:ext cx="1174880" cy="55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lVert A \rVert_2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8" y="4150695"/>
            <a:ext cx="520505" cy="2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826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364</Words>
  <Application>Microsoft Macintosh PowerPoint</Application>
  <PresentationFormat>Widescreen</PresentationFormat>
  <Paragraphs>103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Cambria Math</vt:lpstr>
      <vt:lpstr>Century Gothic</vt:lpstr>
      <vt:lpstr>Consolas</vt:lpstr>
      <vt:lpstr>Segoe UI Emoji</vt:lpstr>
      <vt:lpstr>Times New Roman</vt:lpstr>
      <vt:lpstr>Wingdings 3</vt:lpstr>
      <vt:lpstr>等线</vt:lpstr>
      <vt:lpstr>幼圆</vt:lpstr>
      <vt:lpstr>Arial</vt:lpstr>
      <vt:lpstr>Wisp</vt:lpstr>
      <vt:lpstr>Sparse Coding and Dictionary Learning</vt:lpstr>
      <vt:lpstr>Reference: Andrew Ng</vt:lpstr>
      <vt:lpstr>Sparse Coding</vt:lpstr>
      <vt:lpstr>Sparsity Penalty</vt:lpstr>
      <vt:lpstr>Scale freedom</vt:lpstr>
      <vt:lpstr>Identifiability: Scale</vt:lpstr>
      <vt:lpstr>Nonlinear Optimization</vt:lpstr>
      <vt:lpstr>Alternating Optimization</vt:lpstr>
      <vt:lpstr>Smoothing</vt:lpstr>
      <vt:lpstr>Dictionary Learned from natural image patches </vt:lpstr>
      <vt:lpstr>Adjacent features should be similar?</vt:lpstr>
      <vt:lpstr>Topographic Sparse Coding:  Group LASSO</vt:lpstr>
      <vt:lpstr>A Neural Network Interpretation:  Sparse Autoencoder</vt:lpstr>
      <vt:lpstr>Deep Networks</vt:lpstr>
      <vt:lpstr>Other structures? -- Tight frame</vt:lpstr>
      <vt:lpstr>When does Dictionary Learning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Coding and Dictionary Learning</dc:title>
  <dc:creator>Yuan Yao</dc:creator>
  <cp:lastModifiedBy>Microsoft Office User</cp:lastModifiedBy>
  <cp:revision>35</cp:revision>
  <cp:lastPrinted>2015-12-15T03:15:59Z</cp:lastPrinted>
  <dcterms:created xsi:type="dcterms:W3CDTF">2015-12-13T09:08:21Z</dcterms:created>
  <dcterms:modified xsi:type="dcterms:W3CDTF">2015-12-15T05:07:28Z</dcterms:modified>
</cp:coreProperties>
</file>