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47"/>
  </p:notesMasterIdLst>
  <p:sldIdLst>
    <p:sldId id="256" r:id="rId2"/>
    <p:sldId id="338" r:id="rId3"/>
    <p:sldId id="258" r:id="rId4"/>
    <p:sldId id="259" r:id="rId5"/>
    <p:sldId id="290" r:id="rId6"/>
    <p:sldId id="291" r:id="rId7"/>
    <p:sldId id="332" r:id="rId8"/>
    <p:sldId id="333" r:id="rId9"/>
    <p:sldId id="334" r:id="rId10"/>
    <p:sldId id="335" r:id="rId11"/>
    <p:sldId id="336" r:id="rId12"/>
    <p:sldId id="337"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40" r:id="rId45"/>
    <p:sldId id="339"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0" d="100"/>
          <a:sy n="90" d="100"/>
        </p:scale>
        <p:origin x="1004"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30.wmf"/><Relationship Id="rId4"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E62DC0-67D7-F049-A722-525116FBB4FC}" type="datetimeFigureOut">
              <a:rPr lang="en-US" smtClean="0"/>
              <a:pPr/>
              <a:t>9/21/2015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152BB4-AE19-104E-9EB3-81EF9630DAF4}" type="slidenum">
              <a:rPr lang="en-US" smtClean="0"/>
              <a:pPr/>
              <a:t>‹#›</a:t>
            </a:fld>
            <a:endParaRPr lang="en-US"/>
          </a:p>
        </p:txBody>
      </p:sp>
    </p:spTree>
    <p:extLst>
      <p:ext uri="{BB962C8B-B14F-4D97-AF65-F5344CB8AC3E}">
        <p14:creationId xmlns:p14="http://schemas.microsoft.com/office/powerpoint/2010/main" val="210634631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5788EE-1288-5F46-AF86-5F8FB7BE45C0}" type="slidenum">
              <a:rPr lang="en-US"/>
              <a:pPr/>
              <a:t>2</a:t>
            </a:fld>
            <a:endParaRPr lang="en-US"/>
          </a:p>
        </p:txBody>
      </p:sp>
      <p:sp>
        <p:nvSpPr>
          <p:cNvPr id="1720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720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4038016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C34A7E-06CB-F54E-854C-8CC9D685EB96}" type="slidenum">
              <a:rPr lang="en-US"/>
              <a:pPr/>
              <a:t>16</a:t>
            </a:fld>
            <a:endParaRPr lang="en-US"/>
          </a:p>
        </p:txBody>
      </p:sp>
      <p:sp>
        <p:nvSpPr>
          <p:cNvPr id="284674" name="Rectangle 1026"/>
          <p:cNvSpPr>
            <a:spLocks noGrp="1" noRot="1" noChangeAspect="1" noChangeArrowheads="1" noTextEdit="1"/>
          </p:cNvSpPr>
          <p:nvPr>
            <p:ph type="sldImg"/>
          </p:nvPr>
        </p:nvSpPr>
        <p:spPr>
          <a:ln/>
        </p:spPr>
      </p:sp>
      <p:sp>
        <p:nvSpPr>
          <p:cNvPr id="28467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03528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B6BB0E-4D40-FF4D-A46B-2E7E5038445F}" type="slidenum">
              <a:rPr lang="en-US"/>
              <a:pPr/>
              <a:t>17</a:t>
            </a:fld>
            <a:endParaRPr lang="en-US"/>
          </a:p>
        </p:txBody>
      </p:sp>
      <p:sp>
        <p:nvSpPr>
          <p:cNvPr id="285698" name="Rectangle 1026"/>
          <p:cNvSpPr>
            <a:spLocks noGrp="1" noRot="1" noChangeAspect="1" noChangeArrowheads="1" noTextEdit="1"/>
          </p:cNvSpPr>
          <p:nvPr>
            <p:ph type="sldImg"/>
          </p:nvPr>
        </p:nvSpPr>
        <p:spPr>
          <a:ln/>
        </p:spPr>
      </p:sp>
      <p:sp>
        <p:nvSpPr>
          <p:cNvPr id="285699"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94070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6DF1AD-CC1A-FD49-A7F3-DFEA4E70D62A}" type="slidenum">
              <a:rPr lang="en-US"/>
              <a:pPr/>
              <a:t>18</a:t>
            </a:fld>
            <a:endParaRPr lang="en-US"/>
          </a:p>
        </p:txBody>
      </p:sp>
      <p:sp>
        <p:nvSpPr>
          <p:cNvPr id="286722" name="Rectangle 1026"/>
          <p:cNvSpPr>
            <a:spLocks noGrp="1" noRot="1" noChangeAspect="1" noChangeArrowheads="1" noTextEdit="1"/>
          </p:cNvSpPr>
          <p:nvPr>
            <p:ph type="sldImg"/>
          </p:nvPr>
        </p:nvSpPr>
        <p:spPr>
          <a:ln/>
        </p:spPr>
      </p:sp>
      <p:sp>
        <p:nvSpPr>
          <p:cNvPr id="286723"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06399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1FD7FD-D980-FD44-A8F5-5FE7B147212C}" type="slidenum">
              <a:rPr lang="en-US"/>
              <a:pPr/>
              <a:t>19</a:t>
            </a:fld>
            <a:endParaRPr lang="en-US"/>
          </a:p>
        </p:txBody>
      </p:sp>
      <p:sp>
        <p:nvSpPr>
          <p:cNvPr id="287746" name="Rectangle 1026"/>
          <p:cNvSpPr>
            <a:spLocks noGrp="1" noRot="1" noChangeAspect="1" noChangeArrowheads="1" noTextEdit="1"/>
          </p:cNvSpPr>
          <p:nvPr>
            <p:ph type="sldImg"/>
          </p:nvPr>
        </p:nvSpPr>
        <p:spPr>
          <a:ln/>
        </p:spPr>
      </p:sp>
      <p:sp>
        <p:nvSpPr>
          <p:cNvPr id="287747"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62131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925DF0-FBCD-1A4B-BF3D-475AE880EB74}" type="slidenum">
              <a:rPr lang="en-US"/>
              <a:pPr/>
              <a:t>20</a:t>
            </a:fld>
            <a:endParaRPr lang="en-US"/>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21516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BBA9D1-4FAC-264B-98FA-16B95CE61BA1}" type="slidenum">
              <a:rPr lang="en-US"/>
              <a:pPr/>
              <a:t>21</a:t>
            </a:fld>
            <a:endParaRPr lang="en-US"/>
          </a:p>
        </p:txBody>
      </p:sp>
      <p:sp>
        <p:nvSpPr>
          <p:cNvPr id="141314" name="Rectangle 1026"/>
          <p:cNvSpPr>
            <a:spLocks noGrp="1" noRot="1" noChangeAspect="1" noChangeArrowheads="1" noTextEdit="1"/>
          </p:cNvSpPr>
          <p:nvPr>
            <p:ph type="sldImg"/>
          </p:nvPr>
        </p:nvSpPr>
        <p:spPr>
          <a:ln/>
        </p:spPr>
      </p:sp>
      <p:sp>
        <p:nvSpPr>
          <p:cNvPr id="14131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13571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9165FE-2257-7B4B-A8D9-C359A12549ED}" type="slidenum">
              <a:rPr lang="en-US"/>
              <a:pPr/>
              <a:t>22</a:t>
            </a:fld>
            <a:endParaRPr lang="en-US"/>
          </a:p>
        </p:txBody>
      </p:sp>
      <p:sp>
        <p:nvSpPr>
          <p:cNvPr id="139266" name="Rectangle 1026"/>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9267" name="Rectangle 1027"/>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862775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6DEDC4-0C77-2144-B862-92886C5EDE64}" type="slidenum">
              <a:rPr lang="en-US"/>
              <a:pPr/>
              <a:t>23</a:t>
            </a:fld>
            <a:endParaRPr lang="en-US"/>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52633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0A9E73-4343-FA4F-A3C3-7B857BE4B8CB}" type="slidenum">
              <a:rPr lang="en-US"/>
              <a:pPr/>
              <a:t>24</a:t>
            </a:fld>
            <a:endParaRPr lang="en-US"/>
          </a:p>
        </p:txBody>
      </p:sp>
      <p:sp>
        <p:nvSpPr>
          <p:cNvPr id="289794" name="Rectangle 2"/>
          <p:cNvSpPr>
            <a:spLocks noGrp="1" noRot="1" noChangeAspect="1" noChangeArrowheads="1" noTextEdit="1"/>
          </p:cNvSpPr>
          <p:nvPr>
            <p:ph type="sldImg"/>
          </p:nvPr>
        </p:nvSpPr>
        <p:spPr>
          <a:ln/>
        </p:spPr>
      </p:sp>
      <p:sp>
        <p:nvSpPr>
          <p:cNvPr id="289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16717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B1046D-9B5D-A749-B22A-8CB50B099609}" type="slidenum">
              <a:rPr lang="en-US"/>
              <a:pPr/>
              <a:t>25</a:t>
            </a:fld>
            <a:endParaRPr lang="en-US"/>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03598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69B193-5BE4-C64E-97AB-731E1DAAD794}" type="slidenum">
              <a:rPr lang="en-US"/>
              <a:pPr/>
              <a:t>4</a:t>
            </a:fld>
            <a:endParaRPr lang="en-US"/>
          </a:p>
        </p:txBody>
      </p:sp>
      <p:sp>
        <p:nvSpPr>
          <p:cNvPr id="13312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31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42844856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4CE0-1515-2344-8875-8430B93695B8}" type="slidenum">
              <a:rPr lang="en-US"/>
              <a:pPr/>
              <a:t>26</a:t>
            </a:fld>
            <a:endParaRPr lang="en-US"/>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4137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268394-3187-5142-BF78-DDC242E6B3B9}" type="slidenum">
              <a:rPr lang="en-US"/>
              <a:pPr/>
              <a:t>27</a:t>
            </a:fld>
            <a:endParaRPr lang="en-US"/>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58961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12118C-10E3-374D-80FF-09F01DB195F4}" type="slidenum">
              <a:rPr lang="en-US"/>
              <a:pPr/>
              <a:t>28</a:t>
            </a:fld>
            <a:endParaRPr lang="en-US"/>
          </a:p>
        </p:txBody>
      </p:sp>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04251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72FE4C-2B12-BC46-9456-DA5BDC317EC4}" type="slidenum">
              <a:rPr lang="en-US"/>
              <a:pPr/>
              <a:t>29</a:t>
            </a:fld>
            <a:endParaRPr lang="en-US"/>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18410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002D4E-BBD3-B84A-B154-E7D6104405F4}" type="slidenum">
              <a:rPr lang="en-US"/>
              <a:pPr/>
              <a:t>30</a:t>
            </a:fld>
            <a:endParaRPr lang="en-US"/>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544333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622803-9C7D-9F49-A521-B7E353F81213}" type="slidenum">
              <a:rPr lang="en-US"/>
              <a:pPr/>
              <a:t>31</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652576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EA6DD0-3870-BF4C-A668-B36FD30C2EEF}" type="slidenum">
              <a:rPr lang="en-US"/>
              <a:pPr/>
              <a:t>32</a:t>
            </a:fld>
            <a:endParaRPr lang="en-US"/>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pPr marL="228600" indent="-228600" algn="r" fontAlgn="b"/>
            <a:r>
              <a:rPr lang="en-US">
                <a:ea typeface="Arial" charset="0"/>
                <a:cs typeface="Arial" charset="0"/>
              </a:rPr>
              <a:t>1</a:t>
            </a:r>
          </a:p>
          <a:p>
            <a:pPr marL="228600" indent="-228600" algn="r" fontAlgn="b"/>
            <a:r>
              <a:rPr lang="en-US">
                <a:ea typeface="Arial" charset="0"/>
                <a:cs typeface="Arial" charset="0"/>
              </a:rPr>
              <a:t>0.01</a:t>
            </a:r>
          </a:p>
          <a:p>
            <a:pPr marL="228600" indent="-228600" algn="r" fontAlgn="b"/>
            <a:r>
              <a:rPr lang="en-US">
                <a:ea typeface="Arial" charset="0"/>
                <a:cs typeface="Arial" charset="0"/>
              </a:rPr>
              <a:t>10</a:t>
            </a:r>
          </a:p>
          <a:p>
            <a:pPr marL="228600" indent="-228600" algn="r" fontAlgn="b"/>
            <a:r>
              <a:rPr lang="en-US">
                <a:ea typeface="Arial" charset="0"/>
                <a:cs typeface="Arial" charset="0"/>
              </a:rPr>
              <a:t>0.630957</a:t>
            </a:r>
          </a:p>
          <a:p>
            <a:pPr marL="228600" indent="-228600" algn="r" fontAlgn="b"/>
            <a:r>
              <a:rPr lang="en-US">
                <a:ea typeface="Arial" charset="0"/>
                <a:cs typeface="Arial" charset="0"/>
              </a:rPr>
              <a:t>20</a:t>
            </a:r>
          </a:p>
          <a:p>
            <a:pPr marL="228600" indent="-228600" algn="r" fontAlgn="b"/>
            <a:r>
              <a:rPr lang="en-US">
                <a:ea typeface="Arial" charset="0"/>
                <a:cs typeface="Arial" charset="0"/>
              </a:rPr>
              <a:t>0.794328</a:t>
            </a:r>
          </a:p>
          <a:p>
            <a:pPr marL="228600" indent="-228600" algn="r" fontAlgn="b"/>
            <a:r>
              <a:rPr lang="en-US">
                <a:ea typeface="Arial" charset="0"/>
                <a:cs typeface="Arial" charset="0"/>
              </a:rPr>
              <a:t>50</a:t>
            </a:r>
          </a:p>
          <a:p>
            <a:pPr marL="228600" indent="-228600" algn="r" fontAlgn="b"/>
            <a:r>
              <a:rPr lang="en-US">
                <a:ea typeface="Arial" charset="0"/>
                <a:cs typeface="Arial" charset="0"/>
              </a:rPr>
              <a:t>0.912011</a:t>
            </a:r>
          </a:p>
          <a:p>
            <a:pPr marL="228600" indent="-228600" fontAlgn="b"/>
            <a:r>
              <a:rPr lang="en-US">
                <a:ea typeface="Arial" charset="0"/>
                <a:cs typeface="Arial" charset="0"/>
              </a:rPr>
              <a:t>1	0.01</a:t>
            </a:r>
          </a:p>
          <a:p>
            <a:pPr marL="228600" indent="-228600" fontAlgn="b"/>
            <a:r>
              <a:rPr lang="en-US">
                <a:ea typeface="Arial" charset="0"/>
                <a:cs typeface="Arial" charset="0"/>
              </a:rPr>
              <a:t>10	0.630957344</a:t>
            </a:r>
          </a:p>
          <a:p>
            <a:pPr marL="228600" indent="-228600" fontAlgn="b"/>
            <a:r>
              <a:rPr lang="en-US">
                <a:ea typeface="Arial" charset="0"/>
                <a:cs typeface="Arial" charset="0"/>
              </a:rPr>
              <a:t>20	0.794328235</a:t>
            </a:r>
          </a:p>
          <a:p>
            <a:pPr marL="228600" indent="-228600" fontAlgn="b">
              <a:buFontTx/>
              <a:buAutoNum type="arabicPlain" startAt="50"/>
            </a:pPr>
            <a:r>
              <a:rPr lang="en-US">
                <a:ea typeface="Arial" charset="0"/>
                <a:cs typeface="Arial" charset="0"/>
              </a:rPr>
              <a:t>     0.912010839</a:t>
            </a:r>
          </a:p>
          <a:p>
            <a:pPr marL="228600" indent="-228600" fontAlgn="b"/>
            <a:r>
              <a:rPr lang="en-US">
                <a:ea typeface="Arial" charset="0"/>
                <a:cs typeface="Arial" charset="0"/>
              </a:rPr>
              <a:t>     N points distributed uniformly in an unit sphere around the origin  </a:t>
            </a:r>
          </a:p>
          <a:p>
            <a:pPr marL="228600" indent="-228600" fontAlgn="b"/>
            <a:r>
              <a:rPr lang="en-US">
                <a:ea typeface="Arial" charset="0"/>
                <a:cs typeface="Arial" charset="0"/>
              </a:rPr>
              <a:t>    Prob. (a point within distance d of the center) = d^p.</a:t>
            </a:r>
          </a:p>
          <a:p>
            <a:pPr marL="228600" indent="-228600" fontAlgn="b"/>
            <a:r>
              <a:rPr lang="en-US">
                <a:ea typeface="Arial" charset="0"/>
                <a:cs typeface="Arial" charset="0"/>
              </a:rPr>
              <a:t>    Prob(a point outside a sphere of radius d)=1-d^p</a:t>
            </a:r>
          </a:p>
          <a:p>
            <a:pPr marL="228600" indent="-228600" fontAlgn="b"/>
            <a:r>
              <a:rPr lang="en-US">
                <a:ea typeface="Arial" charset="0"/>
                <a:cs typeface="Arial" charset="0"/>
              </a:rPr>
              <a:t>    Prob( all points outside a sphere of radius d) = (1-d^p)^N.   </a:t>
            </a:r>
          </a:p>
          <a:p>
            <a:pPr marL="228600" indent="-228600" fontAlgn="b"/>
            <a:r>
              <a:rPr lang="en-US">
                <a:ea typeface="Arial" charset="0"/>
                <a:cs typeface="Arial" charset="0"/>
              </a:rPr>
              <a:t>    Median distance from the origin to the closest data point </a:t>
            </a:r>
          </a:p>
          <a:p>
            <a:pPr marL="228600" indent="-228600" fontAlgn="b"/>
            <a:r>
              <a:rPr lang="en-US">
                <a:ea typeface="Arial" charset="0"/>
                <a:cs typeface="Arial" charset="0"/>
              </a:rPr>
              <a:t>    d(p,N) requires this prob = ½. Thus d(p,N) = (1 - .5^1/N)^1/p</a:t>
            </a:r>
          </a:p>
          <a:p>
            <a:pPr marL="228600" indent="-228600" fontAlgn="b"/>
            <a:r>
              <a:rPr lang="en-US">
                <a:ea typeface="Arial" charset="0"/>
                <a:cs typeface="Arial" charset="0"/>
              </a:rPr>
              <a:t> </a:t>
            </a:r>
          </a:p>
          <a:p>
            <a:pPr marL="228600" indent="-228600" fontAlgn="b"/>
            <a:endParaRPr lang="en-US">
              <a:ea typeface="Arial" charset="0"/>
              <a:cs typeface="Arial" charset="0"/>
            </a:endParaRPr>
          </a:p>
          <a:p>
            <a:pPr marL="228600" indent="-228600" fontAlgn="b"/>
            <a:endParaRPr lang="en-US">
              <a:ea typeface="Arial" charset="0"/>
              <a:cs typeface="Arial" charset="0"/>
            </a:endParaRPr>
          </a:p>
          <a:p>
            <a:pPr marL="228600" indent="-228600"/>
            <a:endParaRPr lang="en-US"/>
          </a:p>
        </p:txBody>
      </p:sp>
    </p:spTree>
    <p:extLst>
      <p:ext uri="{BB962C8B-B14F-4D97-AF65-F5344CB8AC3E}">
        <p14:creationId xmlns:p14="http://schemas.microsoft.com/office/powerpoint/2010/main" val="21210541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832654-69F7-3340-A902-068926A80F03}" type="slidenum">
              <a:rPr lang="en-US"/>
              <a:pPr/>
              <a:t>33</a:t>
            </a:fld>
            <a:endParaRPr lang="en-US"/>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05828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566638-6F71-4346-9F63-230DCC823405}" type="slidenum">
              <a:rPr lang="en-US"/>
              <a:pPr/>
              <a:t>34</a:t>
            </a:fld>
            <a:endParaRPr lang="en-US"/>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28240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33F3DA-0E0D-284B-9068-E2E05D8CC58E}" type="slidenum">
              <a:rPr lang="en-US"/>
              <a:pPr/>
              <a:t>35</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69681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E7A1F5-5A37-BE41-81EC-933E3CCFCF39}" type="slidenum">
              <a:rPr lang="en-US"/>
              <a:pPr/>
              <a:t>5</a:t>
            </a:fld>
            <a:endParaRPr lang="en-US"/>
          </a:p>
        </p:txBody>
      </p:sp>
      <p:sp>
        <p:nvSpPr>
          <p:cNvPr id="278530" name="Rectangle 1026"/>
          <p:cNvSpPr>
            <a:spLocks noGrp="1" noRot="1" noChangeAspect="1" noChangeArrowheads="1" noTextEdit="1"/>
          </p:cNvSpPr>
          <p:nvPr>
            <p:ph type="sldImg"/>
          </p:nvPr>
        </p:nvSpPr>
        <p:spPr>
          <a:ln/>
        </p:spPr>
      </p:sp>
      <p:sp>
        <p:nvSpPr>
          <p:cNvPr id="27853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161227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3B18AF-4016-A147-9102-116B36BD68A2}" type="slidenum">
              <a:rPr lang="en-US"/>
              <a:pPr/>
              <a:t>36</a:t>
            </a:fld>
            <a:endParaRPr lang="en-US"/>
          </a:p>
        </p:txBody>
      </p:sp>
      <p:sp>
        <p:nvSpPr>
          <p:cNvPr id="304130" name="Rectangle 2"/>
          <p:cNvSpPr>
            <a:spLocks noGrp="1" noRot="1" noChangeAspect="1" noChangeArrowheads="1" noTextEdit="1"/>
          </p:cNvSpPr>
          <p:nvPr>
            <p:ph type="sldImg"/>
          </p:nvPr>
        </p:nvSpPr>
        <p:spPr>
          <a:ln/>
        </p:spPr>
      </p:sp>
      <p:sp>
        <p:nvSpPr>
          <p:cNvPr id="304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560805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8EC09E-4531-0341-B2AC-E7088905164F}" type="slidenum">
              <a:rPr lang="en-US"/>
              <a:pPr/>
              <a:t>37</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497412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5D0BB6-A08D-304F-8345-590D9315C29F}" type="slidenum">
              <a:rPr lang="en-US"/>
              <a:pPr/>
              <a:t>38</a:t>
            </a:fld>
            <a:endParaRPr lang="en-US"/>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08187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24D9BD-DDC5-7947-98C6-A97722B7401E}" type="slidenum">
              <a:rPr lang="en-US"/>
              <a:pPr/>
              <a:t>39</a:t>
            </a:fld>
            <a:endParaRPr lang="en-US"/>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527238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B350F5-3364-E247-B3BA-68953CD23CBD}" type="slidenum">
              <a:rPr lang="en-US"/>
              <a:pPr/>
              <a:t>40</a:t>
            </a:fld>
            <a:endParaRPr lang="en-US"/>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30344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4CE996-D73B-684B-B5BF-2443643FC099}" type="slidenum">
              <a:rPr lang="en-US"/>
              <a:pPr/>
              <a:t>41</a:t>
            </a:fld>
            <a:endParaRPr lang="en-US"/>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946868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4E9AA3-6907-C147-9F63-383F72F1D695}" type="slidenum">
              <a:rPr lang="en-US"/>
              <a:pPr/>
              <a:t>42</a:t>
            </a:fld>
            <a:endParaRPr lang="en-US"/>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76408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D0746F-6C14-7940-83F7-C479A66C5842}" type="slidenum">
              <a:rPr lang="en-US"/>
              <a:pPr/>
              <a:t>43</a:t>
            </a:fld>
            <a:endParaRPr lang="en-US"/>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391914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6DEDC4-0C77-2144-B862-92886C5EDE64}" type="slidenum">
              <a:rPr lang="en-US"/>
              <a:pPr/>
              <a:t>45</a:t>
            </a:fld>
            <a:endParaRPr lang="en-US"/>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01030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CD56F5-DBE8-DB40-918B-B67C44758971}" type="slidenum">
              <a:rPr lang="en-US"/>
              <a:pPr/>
              <a:t>6</a:t>
            </a:fld>
            <a:endParaRPr lang="en-US"/>
          </a:p>
        </p:txBody>
      </p:sp>
      <p:sp>
        <p:nvSpPr>
          <p:cNvPr id="279554" name="Rectangle 1026"/>
          <p:cNvSpPr>
            <a:spLocks noGrp="1" noRot="1" noChangeAspect="1" noChangeArrowheads="1" noTextEdit="1"/>
          </p:cNvSpPr>
          <p:nvPr>
            <p:ph type="sldImg"/>
          </p:nvPr>
        </p:nvSpPr>
        <p:spPr>
          <a:ln/>
        </p:spPr>
      </p:sp>
      <p:sp>
        <p:nvSpPr>
          <p:cNvPr id="27955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1910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48D6C5-35A1-2E4F-A3DA-51B09F846823}" type="slidenum">
              <a:rPr lang="en-US"/>
              <a:pPr/>
              <a:t>11</a:t>
            </a:fld>
            <a:endParaRPr lang="en-US"/>
          </a:p>
        </p:txBody>
      </p:sp>
      <p:sp>
        <p:nvSpPr>
          <p:cNvPr id="210946" name="Rectangle 2"/>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2109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635" tIns="45818" rIns="91635" bIns="45818">
            <a:prstTxWarp prst="textNoShape">
              <a:avLst/>
            </a:prstTxWarp>
          </a:bodyPr>
          <a:lstStyle/>
          <a:p>
            <a:endParaRPr lang="en-US"/>
          </a:p>
        </p:txBody>
      </p:sp>
    </p:spTree>
    <p:extLst>
      <p:ext uri="{BB962C8B-B14F-4D97-AF65-F5344CB8AC3E}">
        <p14:creationId xmlns:p14="http://schemas.microsoft.com/office/powerpoint/2010/main" val="45145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788C36-0FF3-8B49-A0C6-E899822C2899}" type="slidenum">
              <a:rPr lang="en-US"/>
              <a:pPr/>
              <a:t>12</a:t>
            </a:fld>
            <a:endParaRPr lang="en-US"/>
          </a:p>
        </p:txBody>
      </p:sp>
      <p:sp>
        <p:nvSpPr>
          <p:cNvPr id="208898" name="Rectangle 2"/>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2088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635" tIns="45818" rIns="91635" bIns="45818">
            <a:prstTxWarp prst="textNoShape">
              <a:avLst/>
            </a:prstTxWarp>
          </a:bodyPr>
          <a:lstStyle/>
          <a:p>
            <a:endParaRPr lang="en-US"/>
          </a:p>
        </p:txBody>
      </p:sp>
    </p:spTree>
    <p:extLst>
      <p:ext uri="{BB962C8B-B14F-4D97-AF65-F5344CB8AC3E}">
        <p14:creationId xmlns:p14="http://schemas.microsoft.com/office/powerpoint/2010/main" val="4090197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C8C993-487B-FA4C-8B60-47C72450141D}" type="slidenum">
              <a:rPr lang="en-US"/>
              <a:pPr/>
              <a:t>13</a:t>
            </a:fld>
            <a:endParaRPr lang="en-US"/>
          </a:p>
        </p:txBody>
      </p:sp>
      <p:sp>
        <p:nvSpPr>
          <p:cNvPr id="281602" name="Rectangle 1026"/>
          <p:cNvSpPr>
            <a:spLocks noGrp="1" noRot="1" noChangeAspect="1" noChangeArrowheads="1" noTextEdit="1"/>
          </p:cNvSpPr>
          <p:nvPr>
            <p:ph type="sldImg"/>
          </p:nvPr>
        </p:nvSpPr>
        <p:spPr>
          <a:ln/>
        </p:spPr>
      </p:sp>
      <p:sp>
        <p:nvSpPr>
          <p:cNvPr id="281603"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85502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10E3B8-F2BB-9748-BE76-99FE23DCAFF3}" type="slidenum">
              <a:rPr lang="en-US"/>
              <a:pPr/>
              <a:t>14</a:t>
            </a:fld>
            <a:endParaRPr lang="en-US"/>
          </a:p>
        </p:txBody>
      </p:sp>
      <p:sp>
        <p:nvSpPr>
          <p:cNvPr id="282626" name="Rectangle 1026"/>
          <p:cNvSpPr>
            <a:spLocks noGrp="1" noRot="1" noChangeAspect="1" noChangeArrowheads="1" noTextEdit="1"/>
          </p:cNvSpPr>
          <p:nvPr>
            <p:ph type="sldImg"/>
          </p:nvPr>
        </p:nvSpPr>
        <p:spPr>
          <a:ln/>
        </p:spPr>
      </p:sp>
      <p:sp>
        <p:nvSpPr>
          <p:cNvPr id="282627"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87332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F4EA6D-38C0-E842-A67B-BE4062B59518}" type="slidenum">
              <a:rPr lang="en-US"/>
              <a:pPr/>
              <a:t>15</a:t>
            </a:fld>
            <a:endParaRPr lang="en-US"/>
          </a:p>
        </p:txBody>
      </p:sp>
      <p:sp>
        <p:nvSpPr>
          <p:cNvPr id="283650" name="Rectangle 1026"/>
          <p:cNvSpPr>
            <a:spLocks noGrp="1" noRot="1" noChangeAspect="1" noChangeArrowheads="1" noTextEdit="1"/>
          </p:cNvSpPr>
          <p:nvPr>
            <p:ph type="sldImg"/>
          </p:nvPr>
        </p:nvSpPr>
        <p:spPr>
          <a:ln/>
        </p:spPr>
      </p:sp>
      <p:sp>
        <p:nvSpPr>
          <p:cNvPr id="28365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08883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17431A95-E81E-044C-8747-3773DC5ACE24}" type="datetimeFigureOut">
              <a:rPr lang="en-US" smtClean="0"/>
              <a:pPr/>
              <a:t>9/21/2015</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5568DDC2-7927-994A-982F-5C8ECEB401B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7431A95-E81E-044C-8747-3773DC5ACE24}" type="datetimeFigureOut">
              <a:rPr lang="en-US" smtClean="0"/>
              <a:pPr/>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8DDC2-7927-994A-982F-5C8ECEB401BB}" type="slidenum">
              <a:rPr lang="en-US" smtClean="0"/>
              <a:pPr/>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17431A95-E81E-044C-8747-3773DC5ACE24}" type="datetimeFigureOut">
              <a:rPr lang="en-US" smtClean="0"/>
              <a:pPr/>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8DDC2-7927-994A-982F-5C8ECEB401BB}" type="slidenum">
              <a:rPr lang="en-US" smtClean="0"/>
              <a:pPr/>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7431A95-E81E-044C-8747-3773DC5ACE24}" type="datetimeFigureOut">
              <a:rPr lang="en-US" smtClean="0"/>
              <a:pPr/>
              <a:t>9/21/2015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68DDC2-7927-994A-982F-5C8ECEB401B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431A95-E81E-044C-8747-3773DC5ACE24}" type="datetimeFigureOut">
              <a:rPr lang="en-US" smtClean="0"/>
              <a:pPr/>
              <a:t>9/21/2015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68DDC2-7927-994A-982F-5C8ECEB401B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914398" y="2866030"/>
            <a:ext cx="3563938" cy="2163171"/>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431A95-E81E-044C-8747-3773DC5ACE24}" type="datetimeFigureOut">
              <a:rPr lang="en-US" smtClean="0"/>
              <a:pPr/>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8DDC2-7927-994A-982F-5C8ECEB401B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431A95-E81E-044C-8747-3773DC5ACE24}" type="datetimeFigureOut">
              <a:rPr lang="en-US" smtClean="0"/>
              <a:pPr/>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8DDC2-7927-994A-982F-5C8ECEB401BB}" type="slidenum">
              <a:rPr lang="en-US" smtClean="0"/>
              <a:pPr/>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smtClean="0"/>
              <a:t>Click icon to add picture</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431A95-E81E-044C-8747-3773DC5ACE24}" type="datetimeFigureOut">
              <a:rPr lang="en-US" smtClean="0"/>
              <a:pPr/>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8DDC2-7927-994A-982F-5C8ECEB401B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431A95-E81E-044C-8747-3773DC5ACE24}" type="datetimeFigureOut">
              <a:rPr lang="en-US" smtClean="0"/>
              <a:pPr/>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8DDC2-7927-994A-982F-5C8ECEB401BB}" type="slidenum">
              <a:rPr lang="en-US" smtClean="0"/>
              <a:pPr/>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431A95-E81E-044C-8747-3773DC5ACE24}" type="datetimeFigureOut">
              <a:rPr lang="en-US" smtClean="0"/>
              <a:pPr/>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8DDC2-7927-994A-982F-5C8ECEB401B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7431A95-E81E-044C-8747-3773DC5ACE24}" type="datetimeFigureOut">
              <a:rPr lang="en-US" smtClean="0"/>
              <a:pPr/>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8DDC2-7927-994A-982F-5C8ECEB401B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7431A95-E81E-044C-8747-3773DC5ACE24}" type="datetimeFigureOut">
              <a:rPr lang="en-US" smtClean="0"/>
              <a:pPr/>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8DDC2-7927-994A-982F-5C8ECEB401B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7431A95-E81E-044C-8747-3773DC5ACE24}" type="datetimeFigureOut">
              <a:rPr lang="en-US" smtClean="0"/>
              <a:pPr/>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8DDC2-7927-994A-982F-5C8ECEB401B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15400" cy="106680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457200" y="1874838"/>
            <a:ext cx="4038600" cy="4525962"/>
          </a:xfrm>
        </p:spPr>
        <p:txBody>
          <a:bodyPr/>
          <a:lstStyle/>
          <a:p>
            <a:endParaRPr lang="en-US"/>
          </a:p>
        </p:txBody>
      </p:sp>
      <p:sp>
        <p:nvSpPr>
          <p:cNvPr id="4" name="Text Placeholder 3"/>
          <p:cNvSpPr>
            <a:spLocks noGrp="1"/>
          </p:cNvSpPr>
          <p:nvPr>
            <p:ph type="body" sz="half" idx="2"/>
          </p:nvPr>
        </p:nvSpPr>
        <p:spPr>
          <a:xfrm>
            <a:off x="4648200" y="1874838"/>
            <a:ext cx="4038600"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0" y="6553200"/>
            <a:ext cx="1219200" cy="304800"/>
          </a:xfrm>
        </p:spPr>
        <p:txBody>
          <a:bodyPr/>
          <a:lstStyle>
            <a:lvl1pPr>
              <a:defRPr/>
            </a:lvl1pPr>
          </a:lstStyle>
          <a:p>
            <a:endParaRPr lang="en-US"/>
          </a:p>
        </p:txBody>
      </p:sp>
      <p:sp>
        <p:nvSpPr>
          <p:cNvPr id="6" name="Footer Placeholder 5"/>
          <p:cNvSpPr>
            <a:spLocks noGrp="1"/>
          </p:cNvSpPr>
          <p:nvPr>
            <p:ph type="ftr" sz="quarter" idx="11"/>
          </p:nvPr>
        </p:nvSpPr>
        <p:spPr>
          <a:xfrm>
            <a:off x="1371600" y="6553200"/>
            <a:ext cx="7162800" cy="304800"/>
          </a:xfrm>
        </p:spPr>
        <p:txBody>
          <a:bodyPr/>
          <a:lstStyle>
            <a:lvl1pPr>
              <a:defRPr/>
            </a:lvl1pPr>
          </a:lstStyle>
          <a:p>
            <a:endParaRPr lang="en-US"/>
          </a:p>
        </p:txBody>
      </p:sp>
      <p:sp>
        <p:nvSpPr>
          <p:cNvPr id="7" name="Slide Number Placeholder 6"/>
          <p:cNvSpPr>
            <a:spLocks noGrp="1"/>
          </p:cNvSpPr>
          <p:nvPr>
            <p:ph type="sldNum" sz="quarter" idx="12"/>
          </p:nvPr>
        </p:nvSpPr>
        <p:spPr>
          <a:xfrm>
            <a:off x="8686800" y="6324600"/>
            <a:ext cx="457200" cy="533400"/>
          </a:xfrm>
        </p:spPr>
        <p:txBody>
          <a:bodyPr/>
          <a:lstStyle>
            <a:lvl1pPr>
              <a:defRPr smtClean="0"/>
            </a:lvl1pPr>
          </a:lstStyle>
          <a:p>
            <a:fld id="{0933DEDD-5E8A-984D-8ABA-A287F4645B5D}"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154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874838"/>
            <a:ext cx="4038600"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874838"/>
            <a:ext cx="4038600" cy="4525962"/>
          </a:xfrm>
        </p:spPr>
        <p:txBody>
          <a:bodyPr/>
          <a:lstStyle/>
          <a:p>
            <a:endParaRPr lang="en-US"/>
          </a:p>
        </p:txBody>
      </p:sp>
      <p:sp>
        <p:nvSpPr>
          <p:cNvPr id="5" name="Date Placeholder 4"/>
          <p:cNvSpPr>
            <a:spLocks noGrp="1"/>
          </p:cNvSpPr>
          <p:nvPr>
            <p:ph type="dt" sz="half" idx="10"/>
          </p:nvPr>
        </p:nvSpPr>
        <p:spPr>
          <a:xfrm>
            <a:off x="0" y="6553200"/>
            <a:ext cx="1219200" cy="304800"/>
          </a:xfrm>
        </p:spPr>
        <p:txBody>
          <a:bodyPr/>
          <a:lstStyle>
            <a:lvl1pPr>
              <a:defRPr/>
            </a:lvl1pPr>
          </a:lstStyle>
          <a:p>
            <a:endParaRPr lang="en-US"/>
          </a:p>
        </p:txBody>
      </p:sp>
      <p:sp>
        <p:nvSpPr>
          <p:cNvPr id="6" name="Footer Placeholder 5"/>
          <p:cNvSpPr>
            <a:spLocks noGrp="1"/>
          </p:cNvSpPr>
          <p:nvPr>
            <p:ph type="ftr" sz="quarter" idx="11"/>
          </p:nvPr>
        </p:nvSpPr>
        <p:spPr>
          <a:xfrm>
            <a:off x="1371600" y="6553200"/>
            <a:ext cx="7162800" cy="304800"/>
          </a:xfrm>
        </p:spPr>
        <p:txBody>
          <a:bodyPr/>
          <a:lstStyle>
            <a:lvl1pPr>
              <a:defRPr/>
            </a:lvl1pPr>
          </a:lstStyle>
          <a:p>
            <a:endParaRPr lang="en-US"/>
          </a:p>
        </p:txBody>
      </p:sp>
      <p:sp>
        <p:nvSpPr>
          <p:cNvPr id="7" name="Slide Number Placeholder 6"/>
          <p:cNvSpPr>
            <a:spLocks noGrp="1"/>
          </p:cNvSpPr>
          <p:nvPr>
            <p:ph type="sldNum" sz="quarter" idx="12"/>
          </p:nvPr>
        </p:nvSpPr>
        <p:spPr>
          <a:xfrm>
            <a:off x="8686800" y="6324600"/>
            <a:ext cx="457200" cy="533400"/>
          </a:xfrm>
        </p:spPr>
        <p:txBody>
          <a:bodyPr/>
          <a:lstStyle>
            <a:lvl1pPr>
              <a:defRPr smtClean="0"/>
            </a:lvl1pPr>
          </a:lstStyle>
          <a:p>
            <a:fld id="{6FE68D62-3029-0C40-A62E-97704C4760B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smtClean="0"/>
              <a:t>Click to edit Master title style</a:t>
            </a:r>
            <a:endParaRPr/>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17431A95-E81E-044C-8747-3773DC5ACE24}" type="datetimeFigureOut">
              <a:rPr lang="en-US" smtClean="0"/>
              <a:pPr/>
              <a:t>9/21/2015</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5568DDC2-7927-994A-982F-5C8ECEB401B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ct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smtClean="0"/>
              <a:t>Click to edit Master text styles</a:t>
            </a:r>
          </a:p>
        </p:txBody>
      </p:sp>
      <p:sp>
        <p:nvSpPr>
          <p:cNvPr id="4" name="Date Placeholder 3"/>
          <p:cNvSpPr>
            <a:spLocks noGrp="1"/>
          </p:cNvSpPr>
          <p:nvPr>
            <p:ph type="dt" sz="half" idx="10"/>
          </p:nvPr>
        </p:nvSpPr>
        <p:spPr/>
        <p:txBody>
          <a:bodyPr/>
          <a:lstStyle/>
          <a:p>
            <a:fld id="{17431A95-E81E-044C-8747-3773DC5ACE24}" type="datetimeFigureOut">
              <a:rPr lang="en-US" smtClean="0"/>
              <a:pPr/>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8DDC2-7927-994A-982F-5C8ECEB401B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31A95-E81E-044C-8747-3773DC5ACE24}" type="datetimeFigureOut">
              <a:rPr lang="en-US" smtClean="0"/>
              <a:pPr/>
              <a:t>9/21/2015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8DDC2-7927-994A-982F-5C8ECEB401B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431A95-E81E-044C-8747-3773DC5ACE24}" type="datetimeFigureOut">
              <a:rPr lang="en-US" smtClean="0"/>
              <a:pPr/>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8DDC2-7927-994A-982F-5C8ECEB401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17431A95-E81E-044C-8747-3773DC5ACE24}" type="datetimeFigureOut">
              <a:rPr lang="en-US" smtClean="0"/>
              <a:pPr/>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8DDC2-7927-994A-982F-5C8ECEB401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17431A95-E81E-044C-8747-3773DC5ACE24}" type="datetimeFigureOut">
              <a:rPr lang="en-US" smtClean="0"/>
              <a:pPr/>
              <a:t>9/21/2015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68DDC2-7927-994A-982F-5C8ECEB401BB}" type="slidenum">
              <a:rPr lang="en-US" smtClean="0"/>
              <a:pPr/>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17431A95-E81E-044C-8747-3773DC5ACE24}" type="datetimeFigureOut">
              <a:rPr lang="en-US" smtClean="0"/>
              <a:pPr/>
              <a:t>9/21/2015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8DDC2-7927-994A-982F-5C8ECEB401BB}" type="slidenum">
              <a:rPr lang="en-US" smtClean="0"/>
              <a:pPr/>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8.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7.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17431A95-E81E-044C-8747-3773DC5ACE24}" type="datetimeFigureOut">
              <a:rPr lang="en-US" smtClean="0"/>
              <a:pPr/>
              <a:t>9/21/2015</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5568DDC2-7927-994A-982F-5C8ECEB401B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7" r:id="rId21"/>
    <p:sldLayoutId id="2147483738" r:id="rId22"/>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4"/>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5"/>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6"/>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6"/>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6"/>
        </a:buBlip>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4.wmf"/><Relationship Id="rId5" Type="http://schemas.openxmlformats.org/officeDocument/2006/relationships/oleObject" Target="../embeddings/oleObject13.bin"/><Relationship Id="rId4" Type="http://schemas.openxmlformats.org/officeDocument/2006/relationships/image" Target="../media/image23.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30.wmf"/><Relationship Id="rId3" Type="http://schemas.openxmlformats.org/officeDocument/2006/relationships/notesSlide" Target="../notesSlides/notesSlide8.xml"/><Relationship Id="rId7" Type="http://schemas.openxmlformats.org/officeDocument/2006/relationships/image" Target="../media/image27.wmf"/><Relationship Id="rId12"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6.bin"/><Relationship Id="rId11" Type="http://schemas.openxmlformats.org/officeDocument/2006/relationships/image" Target="../media/image29.wmf"/><Relationship Id="rId5" Type="http://schemas.openxmlformats.org/officeDocument/2006/relationships/image" Target="../media/image26.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28.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9.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1.bin"/><Relationship Id="rId5" Type="http://schemas.openxmlformats.org/officeDocument/2006/relationships/image" Target="../media/image31.wmf"/><Relationship Id="rId4" Type="http://schemas.openxmlformats.org/officeDocument/2006/relationships/oleObject" Target="../embeddings/oleObject20.bin"/><Relationship Id="rId9" Type="http://schemas.openxmlformats.org/officeDocument/2006/relationships/image" Target="../media/image33.wmf"/></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12.xml"/><Relationship Id="rId7" Type="http://schemas.openxmlformats.org/officeDocument/2006/relationships/image" Target="../media/image38.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4.bin"/><Relationship Id="rId5" Type="http://schemas.openxmlformats.org/officeDocument/2006/relationships/image" Target="../media/image37.wmf"/><Relationship Id="rId4" Type="http://schemas.openxmlformats.org/officeDocument/2006/relationships/oleObject" Target="../embeddings/oleObject23.bin"/><Relationship Id="rId9" Type="http://schemas.openxmlformats.org/officeDocument/2006/relationships/image" Target="../media/image39.wmf"/></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2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18.xml"/><Relationship Id="rId7" Type="http://schemas.openxmlformats.org/officeDocument/2006/relationships/image" Target="../media/image45.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27.bin"/><Relationship Id="rId11" Type="http://schemas.openxmlformats.org/officeDocument/2006/relationships/image" Target="../media/image47.wmf"/><Relationship Id="rId5" Type="http://schemas.openxmlformats.org/officeDocument/2006/relationships/image" Target="../media/image44.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46.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49.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31.bin"/><Relationship Id="rId5" Type="http://schemas.openxmlformats.org/officeDocument/2006/relationships/image" Target="../media/image48.wmf"/><Relationship Id="rId4" Type="http://schemas.openxmlformats.org/officeDocument/2006/relationships/oleObject" Target="../embeddings/oleObject30.bin"/></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52.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33.bin"/><Relationship Id="rId5" Type="http://schemas.openxmlformats.org/officeDocument/2006/relationships/image" Target="../media/image51.wmf"/><Relationship Id="rId4" Type="http://schemas.openxmlformats.org/officeDocument/2006/relationships/oleObject" Target="../embeddings/oleObject32.bin"/></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5.xml"/><Relationship Id="rId1" Type="http://schemas.openxmlformats.org/officeDocument/2006/relationships/slideLayout" Target="../slideLayouts/slideLayout22.xml"/><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55.wmf"/><Relationship Id="rId4" Type="http://schemas.openxmlformats.org/officeDocument/2006/relationships/oleObject" Target="../embeddings/oleObject34.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29.xml"/><Relationship Id="rId7"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6.bin"/><Relationship Id="rId5" Type="http://schemas.openxmlformats.org/officeDocument/2006/relationships/image" Target="../media/image56.wmf"/><Relationship Id="rId4" Type="http://schemas.openxmlformats.org/officeDocument/2006/relationships/oleObject" Target="../embeddings/oleObject35.bin"/><Relationship Id="rId9" Type="http://schemas.openxmlformats.org/officeDocument/2006/relationships/image" Target="../media/image58.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notesSlide" Target="../notesSlides/notesSlide30.xml"/><Relationship Id="rId7" Type="http://schemas.openxmlformats.org/officeDocument/2006/relationships/image" Target="../media/image60.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39.bin"/><Relationship Id="rId5" Type="http://schemas.openxmlformats.org/officeDocument/2006/relationships/image" Target="../media/image59.wmf"/><Relationship Id="rId10" Type="http://schemas.openxmlformats.org/officeDocument/2006/relationships/image" Target="../media/image61.wmf"/><Relationship Id="rId4" Type="http://schemas.openxmlformats.org/officeDocument/2006/relationships/oleObject" Target="../embeddings/oleObject38.bin"/><Relationship Id="rId9" Type="http://schemas.openxmlformats.org/officeDocument/2006/relationships/oleObject" Target="../embeddings/oleObject41.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62.wmf"/><Relationship Id="rId4" Type="http://schemas.openxmlformats.org/officeDocument/2006/relationships/oleObject" Target="../embeddings/oleObject42.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63.wmf"/><Relationship Id="rId4" Type="http://schemas.openxmlformats.org/officeDocument/2006/relationships/oleObject" Target="../embeddings/oleObject43.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45.bin"/><Relationship Id="rId5" Type="http://schemas.openxmlformats.org/officeDocument/2006/relationships/image" Target="../media/image64.wmf"/><Relationship Id="rId4" Type="http://schemas.openxmlformats.org/officeDocument/2006/relationships/oleObject" Target="../embeddings/oleObject44.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3.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8.wmf"/><Relationship Id="rId5" Type="http://schemas.openxmlformats.org/officeDocument/2006/relationships/oleObject" Target="../embeddings/oleObject7.bin"/><Relationship Id="rId4" Type="http://schemas.openxmlformats.org/officeDocument/2006/relationships/image" Target="../media/image17.wmf"/></Relationships>
</file>

<file path=ppt/slides/_rels/slide9.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1.wmf"/><Relationship Id="rId5" Type="http://schemas.openxmlformats.org/officeDocument/2006/relationships/oleObject" Target="../embeddings/oleObject10.bin"/><Relationship Id="rId4" Type="http://schemas.openxmlformats.org/officeDocument/2006/relationships/image" Target="../media/image2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t>
            </a:r>
            <a:r>
              <a:rPr lang="en-US" altLang="zh-CN" dirty="0" smtClean="0"/>
              <a:t>ecture 2: </a:t>
            </a:r>
            <a:r>
              <a:rPr lang="en-US" dirty="0" smtClean="0"/>
              <a:t>Overview of Supervised Learning</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标题 1"/>
          <p:cNvSpPr>
            <a:spLocks noGrp="1"/>
          </p:cNvSpPr>
          <p:nvPr>
            <p:ph type="title"/>
          </p:nvPr>
        </p:nvSpPr>
        <p:spPr/>
        <p:txBody>
          <a:bodyPr/>
          <a:lstStyle/>
          <a:p>
            <a:r>
              <a:rPr lang="en-US" altLang="zh-CN" dirty="0"/>
              <a:t>Loss </a:t>
            </a:r>
            <a:r>
              <a:rPr lang="en-US" altLang="zh-CN" dirty="0" smtClean="0"/>
              <a:t>Function and Optimal </a:t>
            </a:r>
            <a:r>
              <a:rPr lang="en-US" altLang="zh-CN" dirty="0"/>
              <a:t>Prediction</a:t>
            </a:r>
            <a:endParaRPr lang="zh-CN" altLang="en-US" dirty="0"/>
          </a:p>
        </p:txBody>
      </p:sp>
      <p:sp>
        <p:nvSpPr>
          <p:cNvPr id="10246" name="内容占位符 2"/>
          <p:cNvSpPr>
            <a:spLocks noGrp="1"/>
          </p:cNvSpPr>
          <p:nvPr>
            <p:ph idx="1"/>
          </p:nvPr>
        </p:nvSpPr>
        <p:spPr/>
        <p:txBody>
          <a:bodyPr/>
          <a:lstStyle/>
          <a:p>
            <a:r>
              <a:rPr lang="en-US" altLang="zh-CN" dirty="0" smtClean="0"/>
              <a:t>With 0</a:t>
            </a:r>
            <a:r>
              <a:rPr lang="en-US" altLang="zh-CN" dirty="0"/>
              <a:t>-</a:t>
            </a:r>
            <a:r>
              <a:rPr lang="en-US" altLang="zh-CN" dirty="0" smtClean="0"/>
              <a:t>1 loss function</a:t>
            </a:r>
          </a:p>
          <a:p>
            <a:endParaRPr lang="en-US" altLang="zh-CN" dirty="0"/>
          </a:p>
          <a:p>
            <a:endParaRPr lang="en-US" altLang="zh-CN" dirty="0" smtClean="0"/>
          </a:p>
          <a:p>
            <a:r>
              <a:rPr lang="en-US" altLang="zh-CN" dirty="0" smtClean="0"/>
              <a:t>The optimal prediction function is</a:t>
            </a:r>
            <a:endParaRPr lang="en-US" altLang="zh-CN" dirty="0"/>
          </a:p>
        </p:txBody>
      </p:sp>
      <p:graphicFrame>
        <p:nvGraphicFramePr>
          <p:cNvPr id="10242" name="Object 2"/>
          <p:cNvGraphicFramePr>
            <a:graphicFrameLocks noChangeAspect="1"/>
          </p:cNvGraphicFramePr>
          <p:nvPr/>
        </p:nvGraphicFramePr>
        <p:xfrm>
          <a:off x="3200400" y="2857500"/>
          <a:ext cx="2762250" cy="455613"/>
        </p:xfrm>
        <a:graphic>
          <a:graphicData uri="http://schemas.openxmlformats.org/presentationml/2006/ole">
            <mc:AlternateContent xmlns:mc="http://schemas.openxmlformats.org/markup-compatibility/2006">
              <mc:Choice xmlns:v="urn:schemas-microsoft-com:vml" Requires="v">
                <p:oleObj spid="_x0000_s180241" name="Equation" r:id="rId3" imgW="1231560" imgH="203040" progId="">
                  <p:embed/>
                </p:oleObj>
              </mc:Choice>
              <mc:Fallback>
                <p:oleObj name="Equation" r:id="rId3" imgW="1231560" imgH="20304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857500"/>
                        <a:ext cx="2762250"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3"/>
          <p:cNvGraphicFramePr>
            <a:graphicFrameLocks noChangeAspect="1"/>
          </p:cNvGraphicFramePr>
          <p:nvPr/>
        </p:nvGraphicFramePr>
        <p:xfrm>
          <a:off x="2652713" y="4305300"/>
          <a:ext cx="4032250" cy="671513"/>
        </p:xfrm>
        <a:graphic>
          <a:graphicData uri="http://schemas.openxmlformats.org/presentationml/2006/ole">
            <mc:AlternateContent xmlns:mc="http://schemas.openxmlformats.org/markup-compatibility/2006">
              <mc:Choice xmlns:v="urn:schemas-microsoft-com:vml" Requires="v">
                <p:oleObj spid="_x0000_s180242" name="Equation" r:id="rId5" imgW="1752480" imgH="291960" progId="">
                  <p:embed/>
                </p:oleObj>
              </mc:Choice>
              <mc:Fallback>
                <p:oleObj name="Equation" r:id="rId5" imgW="1752480" imgH="29196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713" y="4305300"/>
                        <a:ext cx="4032250" cy="671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29" name="Object 5"/>
          <p:cNvGraphicFramePr>
            <a:graphicFrameLocks noChangeAspect="1"/>
          </p:cNvGraphicFramePr>
          <p:nvPr>
            <p:extLst>
              <p:ext uri="{D42A27DB-BD31-4B8C-83A1-F6EECF244321}">
                <p14:modId xmlns:p14="http://schemas.microsoft.com/office/powerpoint/2010/main" val="2405130899"/>
              </p:ext>
            </p:extLst>
          </p:nvPr>
        </p:nvGraphicFramePr>
        <p:xfrm>
          <a:off x="3411538" y="2351088"/>
          <a:ext cx="2427287" cy="420687"/>
        </p:xfrm>
        <a:graphic>
          <a:graphicData uri="http://schemas.openxmlformats.org/presentationml/2006/ole">
            <mc:AlternateContent xmlns:mc="http://schemas.openxmlformats.org/markup-compatibility/2006">
              <mc:Choice xmlns:v="urn:schemas-microsoft-com:vml" Requires="v">
                <p:oleObj spid="_x0000_s180243" name="Equation" r:id="rId7" imgW="1168200" imgH="203040" progId="Equation.3">
                  <p:embed/>
                </p:oleObj>
              </mc:Choice>
              <mc:Fallback>
                <p:oleObj name="Equation" r:id="rId7" imgW="1168200" imgH="203040" progId="Equation.3">
                  <p:embed/>
                  <p:pic>
                    <p:nvPicPr>
                      <p:cNvPr id="0" name="Picture 4"/>
                      <p:cNvPicPr>
                        <a:picLocks noChangeAspect="1" noChangeArrowheads="1"/>
                      </p:cNvPicPr>
                      <p:nvPr/>
                    </p:nvPicPr>
                    <p:blipFill>
                      <a:blip r:embed="rId8"/>
                      <a:srcRect/>
                      <a:stretch>
                        <a:fillRect/>
                      </a:stretch>
                    </p:blipFill>
                    <p:spPr bwMode="auto">
                      <a:xfrm>
                        <a:off x="3411538" y="2351088"/>
                        <a:ext cx="2427287" cy="420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078B985-A95A-2B4F-A3CC-2B97445CE302}" type="slidenum">
              <a:rPr lang="en-US"/>
              <a:pPr/>
              <a:t>11</a:t>
            </a:fld>
            <a:endParaRPr lang="en-US"/>
          </a:p>
        </p:txBody>
      </p:sp>
      <p:sp>
        <p:nvSpPr>
          <p:cNvPr id="209922" name="Rectangle 2"/>
          <p:cNvSpPr>
            <a:spLocks noGrp="1" noChangeArrowheads="1"/>
          </p:cNvSpPr>
          <p:nvPr>
            <p:ph type="title"/>
          </p:nvPr>
        </p:nvSpPr>
        <p:spPr/>
        <p:txBody>
          <a:bodyPr/>
          <a:lstStyle/>
          <a:p>
            <a:r>
              <a:rPr lang="en-US" sz="3600">
                <a:latin typeface="Times New Roman" charset="0"/>
              </a:rPr>
              <a:t>Supervised Learning - Classification</a:t>
            </a:r>
            <a:endParaRPr lang="en-US" sz="3600" b="0">
              <a:latin typeface="Times New Roman" charset="0"/>
            </a:endParaRPr>
          </a:p>
        </p:txBody>
      </p:sp>
      <p:sp>
        <p:nvSpPr>
          <p:cNvPr id="209923" name="Rectangle 3"/>
          <p:cNvSpPr>
            <a:spLocks noGrp="1" noChangeArrowheads="1"/>
          </p:cNvSpPr>
          <p:nvPr>
            <p:ph type="body" idx="1"/>
          </p:nvPr>
        </p:nvSpPr>
        <p:spPr/>
        <p:txBody>
          <a:bodyPr>
            <a:normAutofit fontScale="92500" lnSpcReduction="20000"/>
          </a:bodyPr>
          <a:lstStyle/>
          <a:p>
            <a:r>
              <a:rPr lang="en-US" sz="2400" dirty="0" err="1">
                <a:latin typeface="Times New Roman" charset="0"/>
              </a:rPr>
              <a:t>Discriminant</a:t>
            </a:r>
            <a:r>
              <a:rPr lang="en-US" sz="2400" dirty="0">
                <a:latin typeface="Times New Roman" charset="0"/>
              </a:rPr>
              <a:t> Analysis (DA)</a:t>
            </a:r>
          </a:p>
          <a:p>
            <a:pPr lvl="1"/>
            <a:r>
              <a:rPr lang="en-US" sz="2000" dirty="0">
                <a:latin typeface="Times New Roman" charset="0"/>
              </a:rPr>
              <a:t>Linear, Quadratic, Flexible, Penalized, Mixture</a:t>
            </a:r>
          </a:p>
          <a:p>
            <a:r>
              <a:rPr lang="en-US" sz="2400" dirty="0">
                <a:latin typeface="Times New Roman" charset="0"/>
              </a:rPr>
              <a:t>Logistic Regression</a:t>
            </a:r>
          </a:p>
          <a:p>
            <a:r>
              <a:rPr lang="en-US" sz="2400" dirty="0">
                <a:latin typeface="Times New Roman" charset="0"/>
              </a:rPr>
              <a:t>Support Vector Machines (SVM)</a:t>
            </a:r>
          </a:p>
          <a:p>
            <a:r>
              <a:rPr lang="en-US" sz="2400" dirty="0">
                <a:latin typeface="Times New Roman" charset="0"/>
              </a:rPr>
              <a:t>K-Nearest Neighbors (NN)</a:t>
            </a:r>
          </a:p>
          <a:p>
            <a:r>
              <a:rPr lang="en-US" sz="2400" dirty="0">
                <a:latin typeface="Times New Roman" charset="0"/>
              </a:rPr>
              <a:t>Adaptive </a:t>
            </a:r>
            <a:r>
              <a:rPr lang="en-US" sz="2400" dirty="0" err="1">
                <a:latin typeface="Times New Roman" charset="0"/>
              </a:rPr>
              <a:t>k</a:t>
            </a:r>
            <a:r>
              <a:rPr lang="en-US" sz="2400" dirty="0">
                <a:latin typeface="Times New Roman" charset="0"/>
              </a:rPr>
              <a:t>-NN</a:t>
            </a:r>
          </a:p>
          <a:p>
            <a:r>
              <a:rPr lang="en-US" sz="2400" dirty="0">
                <a:latin typeface="Times New Roman" charset="0"/>
              </a:rPr>
              <a:t>Bayesian Classification</a:t>
            </a:r>
            <a:endParaRPr lang="en-US" sz="2400" dirty="0" smtClean="0">
              <a:latin typeface="Times New Roman" charset="0"/>
            </a:endParaRPr>
          </a:p>
          <a:p>
            <a:r>
              <a:rPr lang="en-US" smtClean="0">
                <a:latin typeface="Times New Roman" charset="0"/>
              </a:rPr>
              <a:t>Monte Carlo</a:t>
            </a:r>
            <a:r>
              <a:rPr lang="en-US" sz="2400" smtClean="0">
                <a:latin typeface="Times New Roman" charset="0"/>
              </a:rPr>
              <a:t> </a:t>
            </a:r>
            <a:r>
              <a:rPr lang="en-US" sz="2400" dirty="0" smtClean="0">
                <a:latin typeface="Times New Roman" charset="0"/>
              </a:rPr>
              <a:t>and Genetic </a:t>
            </a:r>
            <a:r>
              <a:rPr lang="en-US" sz="2400" dirty="0">
                <a:latin typeface="Times New Roman" charset="0"/>
              </a:rPr>
              <a:t>Algorithms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4158F13-C32C-604F-81E3-05C9B1BE4B21}" type="slidenum">
              <a:rPr lang="en-US"/>
              <a:pPr/>
              <a:t>12</a:t>
            </a:fld>
            <a:endParaRPr lang="en-US"/>
          </a:p>
        </p:txBody>
      </p:sp>
      <p:sp>
        <p:nvSpPr>
          <p:cNvPr id="207874" name="Rectangle 2"/>
          <p:cNvSpPr>
            <a:spLocks noGrp="1" noChangeArrowheads="1"/>
          </p:cNvSpPr>
          <p:nvPr>
            <p:ph type="title"/>
          </p:nvPr>
        </p:nvSpPr>
        <p:spPr/>
        <p:txBody>
          <a:bodyPr/>
          <a:lstStyle/>
          <a:p>
            <a:r>
              <a:rPr lang="en-US" sz="3600">
                <a:latin typeface="Times New Roman" charset="0"/>
              </a:rPr>
              <a:t>Supervised Learning – Classification and Regression</a:t>
            </a:r>
            <a:endParaRPr lang="en-US" sz="3600" b="0">
              <a:latin typeface="Times New Roman" charset="0"/>
            </a:endParaRPr>
          </a:p>
        </p:txBody>
      </p:sp>
      <p:sp>
        <p:nvSpPr>
          <p:cNvPr id="207875" name="Rectangle 3"/>
          <p:cNvSpPr>
            <a:spLocks noGrp="1" noChangeArrowheads="1"/>
          </p:cNvSpPr>
          <p:nvPr>
            <p:ph type="body" idx="1"/>
          </p:nvPr>
        </p:nvSpPr>
        <p:spPr>
          <a:xfrm>
            <a:off x="1144588" y="2017713"/>
            <a:ext cx="7772400" cy="4114800"/>
          </a:xfrm>
        </p:spPr>
        <p:txBody>
          <a:bodyPr>
            <a:normAutofit fontScale="92500" lnSpcReduction="20000"/>
          </a:bodyPr>
          <a:lstStyle/>
          <a:p>
            <a:r>
              <a:rPr lang="en-US" sz="2200" dirty="0">
                <a:latin typeface="Times New Roman" charset="0"/>
              </a:rPr>
              <a:t>Linear Models, GLM, Kernel methods</a:t>
            </a:r>
          </a:p>
          <a:p>
            <a:r>
              <a:rPr lang="en-US" sz="2200" dirty="0">
                <a:latin typeface="Times New Roman" charset="0"/>
              </a:rPr>
              <a:t>Generalized Additive Models (Hastie &amp; </a:t>
            </a:r>
            <a:r>
              <a:rPr lang="en-US" sz="2200" dirty="0" err="1">
                <a:latin typeface="Times New Roman" charset="0"/>
              </a:rPr>
              <a:t>Tibshirani</a:t>
            </a:r>
            <a:r>
              <a:rPr lang="en-US" sz="2200" dirty="0">
                <a:latin typeface="Times New Roman" charset="0"/>
              </a:rPr>
              <a:t>, 1990)</a:t>
            </a:r>
          </a:p>
          <a:p>
            <a:r>
              <a:rPr lang="en-US" sz="2200" dirty="0">
                <a:latin typeface="Times New Roman" charset="0"/>
              </a:rPr>
              <a:t>Decision Trees</a:t>
            </a:r>
          </a:p>
          <a:p>
            <a:pPr lvl="1"/>
            <a:r>
              <a:rPr lang="en-US" sz="1800" dirty="0">
                <a:latin typeface="Times New Roman" charset="0"/>
              </a:rPr>
              <a:t>CART (Classification and Regression Trees) (</a:t>
            </a:r>
            <a:r>
              <a:rPr lang="en-US" sz="1800" dirty="0" err="1">
                <a:latin typeface="Times New Roman" charset="0"/>
              </a:rPr>
              <a:t>Breiman</a:t>
            </a:r>
            <a:r>
              <a:rPr lang="en-US" sz="1800" dirty="0">
                <a:latin typeface="Times New Roman" charset="0"/>
              </a:rPr>
              <a:t>, etc. 1984)</a:t>
            </a:r>
          </a:p>
          <a:p>
            <a:pPr lvl="1"/>
            <a:r>
              <a:rPr lang="en-US" sz="1800" dirty="0">
                <a:latin typeface="Times New Roman" charset="0"/>
              </a:rPr>
              <a:t>MARS (Multivariate Adaptive Regression </a:t>
            </a:r>
            <a:r>
              <a:rPr lang="en-US" sz="1800" dirty="0" err="1">
                <a:latin typeface="Times New Roman" charset="0"/>
              </a:rPr>
              <a:t>Splines</a:t>
            </a:r>
            <a:r>
              <a:rPr lang="en-US" sz="1800" dirty="0">
                <a:latin typeface="Times New Roman" charset="0"/>
              </a:rPr>
              <a:t>) (</a:t>
            </a:r>
            <a:r>
              <a:rPr lang="en-US" sz="1800" dirty="0" smtClean="0">
                <a:latin typeface="Times New Roman" charset="0"/>
              </a:rPr>
              <a:t>Friedman</a:t>
            </a:r>
            <a:r>
              <a:rPr lang="en-US" sz="1800" dirty="0">
                <a:latin typeface="Times New Roman" charset="0"/>
              </a:rPr>
              <a:t>, 1990)</a:t>
            </a:r>
          </a:p>
          <a:p>
            <a:pPr lvl="1"/>
            <a:r>
              <a:rPr lang="en-US" sz="1800" dirty="0">
                <a:latin typeface="Times New Roman" charset="0"/>
              </a:rPr>
              <a:t>QUEST (Quick, Unbiased, Efficient Statistical Tree) (</a:t>
            </a:r>
            <a:r>
              <a:rPr lang="en-US" sz="1800" dirty="0" err="1">
                <a:latin typeface="Times New Roman" charset="0"/>
              </a:rPr>
              <a:t>Loh</a:t>
            </a:r>
            <a:r>
              <a:rPr lang="en-US" sz="1800" dirty="0">
                <a:latin typeface="Times New Roman" charset="0"/>
              </a:rPr>
              <a:t>, 1997)</a:t>
            </a:r>
          </a:p>
          <a:p>
            <a:r>
              <a:rPr lang="en-US" sz="2200" dirty="0">
                <a:latin typeface="Times New Roman" charset="0"/>
              </a:rPr>
              <a:t>Decision Forests</a:t>
            </a:r>
          </a:p>
          <a:p>
            <a:pPr lvl="1"/>
            <a:r>
              <a:rPr lang="en-US" sz="1800" dirty="0">
                <a:latin typeface="Times New Roman" charset="0"/>
              </a:rPr>
              <a:t>Bagging (</a:t>
            </a:r>
            <a:r>
              <a:rPr lang="en-US" sz="1800" dirty="0" err="1">
                <a:latin typeface="Times New Roman" charset="0"/>
              </a:rPr>
              <a:t>Breiman</a:t>
            </a:r>
            <a:r>
              <a:rPr lang="en-US" sz="1800" dirty="0">
                <a:latin typeface="Times New Roman" charset="0"/>
              </a:rPr>
              <a:t>, 1996)</a:t>
            </a:r>
          </a:p>
          <a:p>
            <a:pPr lvl="1"/>
            <a:r>
              <a:rPr lang="en-US" sz="1800" dirty="0">
                <a:latin typeface="Times New Roman" charset="0"/>
              </a:rPr>
              <a:t>Boosting (Freund and </a:t>
            </a:r>
            <a:r>
              <a:rPr lang="en-US" sz="1800" dirty="0" err="1">
                <a:latin typeface="Times New Roman" charset="0"/>
              </a:rPr>
              <a:t>Schapire</a:t>
            </a:r>
            <a:r>
              <a:rPr lang="en-US" sz="1800" dirty="0">
                <a:latin typeface="Times New Roman" charset="0"/>
              </a:rPr>
              <a:t>, 1997)</a:t>
            </a:r>
          </a:p>
          <a:p>
            <a:pPr lvl="1"/>
            <a:r>
              <a:rPr lang="en-US" sz="1800" dirty="0">
                <a:latin typeface="Times New Roman" charset="0"/>
              </a:rPr>
              <a:t>MART (Multiple Additive Regression Trees) (</a:t>
            </a:r>
            <a:r>
              <a:rPr lang="en-US" sz="1800" dirty="0" err="1">
                <a:latin typeface="Times New Roman" charset="0"/>
              </a:rPr>
              <a:t>Freiman</a:t>
            </a:r>
            <a:r>
              <a:rPr lang="en-US" sz="1800" dirty="0">
                <a:latin typeface="Times New Roman" charset="0"/>
              </a:rPr>
              <a:t>, 1999)</a:t>
            </a:r>
          </a:p>
          <a:p>
            <a:r>
              <a:rPr lang="en-US" sz="2200" dirty="0">
                <a:latin typeface="Times New Roman" charset="0"/>
              </a:rPr>
              <a:t>Neural Networks (Adaptive Non-linear Models)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91444A9-369A-0045-8D2C-C2D2D7FE5EB7}" type="slidenum">
              <a:rPr lang="en-US"/>
              <a:pPr/>
              <a:t>13</a:t>
            </a:fld>
            <a:endParaRPr lang="en-US"/>
          </a:p>
        </p:txBody>
      </p:sp>
      <p:sp>
        <p:nvSpPr>
          <p:cNvPr id="216066" name="Rectangle 2"/>
          <p:cNvSpPr>
            <a:spLocks noGrp="1" noChangeArrowheads="1"/>
          </p:cNvSpPr>
          <p:nvPr>
            <p:ph type="title"/>
          </p:nvPr>
        </p:nvSpPr>
        <p:spPr/>
        <p:txBody>
          <a:bodyPr/>
          <a:lstStyle/>
          <a:p>
            <a:r>
              <a:rPr lang="en-US" sz="3600"/>
              <a:t>Least Squares v.s. Nearest Neighbors</a:t>
            </a:r>
            <a:endParaRPr lang="en-US"/>
          </a:p>
        </p:txBody>
      </p:sp>
      <p:sp>
        <p:nvSpPr>
          <p:cNvPr id="216067" name="Rectangle 3"/>
          <p:cNvSpPr>
            <a:spLocks noGrp="1" noChangeArrowheads="1"/>
          </p:cNvSpPr>
          <p:nvPr>
            <p:ph type="body" idx="1"/>
          </p:nvPr>
        </p:nvSpPr>
        <p:spPr/>
        <p:txBody>
          <a:bodyPr>
            <a:normAutofit lnSpcReduction="10000"/>
          </a:bodyPr>
          <a:lstStyle/>
          <a:p>
            <a:r>
              <a:rPr lang="en-US" sz="2800"/>
              <a:t>Linear model fit by Least Squares</a:t>
            </a:r>
          </a:p>
          <a:p>
            <a:pPr lvl="1"/>
            <a:r>
              <a:rPr lang="en-US" sz="2400"/>
              <a:t>Makes huge structural assumption</a:t>
            </a:r>
          </a:p>
          <a:p>
            <a:pPr lvl="2"/>
            <a:r>
              <a:rPr lang="en-US" sz="2000"/>
              <a:t>a linear relationship, </a:t>
            </a:r>
          </a:p>
          <a:p>
            <a:pPr lvl="1"/>
            <a:r>
              <a:rPr lang="en-US" sz="2400"/>
              <a:t>yields stable but possibly inaccurate predictions</a:t>
            </a:r>
          </a:p>
          <a:p>
            <a:r>
              <a:rPr lang="en-US" sz="2800"/>
              <a:t>Method of k-nearest Neighbors</a:t>
            </a:r>
          </a:p>
          <a:p>
            <a:pPr lvl="1"/>
            <a:r>
              <a:rPr lang="en-US" sz="2400"/>
              <a:t>Makes very mild structural assumptions</a:t>
            </a:r>
          </a:p>
          <a:p>
            <a:pPr lvl="2"/>
            <a:r>
              <a:rPr lang="en-US" sz="2000"/>
              <a:t> points in close proximity in the feature space have similar responses (needs a distance metric)</a:t>
            </a:r>
          </a:p>
          <a:p>
            <a:pPr lvl="1"/>
            <a:r>
              <a:rPr lang="en-US" sz="2400"/>
              <a:t>Its predictions are often accurate, but can be unstable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CC1A0C8F-AE7E-8041-8837-3BEBC6C067D3}" type="slidenum">
              <a:rPr lang="en-US"/>
              <a:pPr/>
              <a:t>14</a:t>
            </a:fld>
            <a:endParaRPr lang="en-US"/>
          </a:p>
        </p:txBody>
      </p:sp>
      <p:sp>
        <p:nvSpPr>
          <p:cNvPr id="215042" name="Rectangle 2"/>
          <p:cNvSpPr>
            <a:spLocks noGrp="1" noChangeArrowheads="1"/>
          </p:cNvSpPr>
          <p:nvPr>
            <p:ph type="title"/>
          </p:nvPr>
        </p:nvSpPr>
        <p:spPr/>
        <p:txBody>
          <a:bodyPr/>
          <a:lstStyle/>
          <a:p>
            <a:r>
              <a:rPr lang="en-US" sz="3600"/>
              <a:t>Least Squares</a:t>
            </a:r>
            <a:endParaRPr lang="en-US"/>
          </a:p>
        </p:txBody>
      </p:sp>
      <p:sp>
        <p:nvSpPr>
          <p:cNvPr id="215043" name="Rectangle 3"/>
          <p:cNvSpPr>
            <a:spLocks noGrp="1" noChangeArrowheads="1"/>
          </p:cNvSpPr>
          <p:nvPr>
            <p:ph type="body" idx="1"/>
          </p:nvPr>
        </p:nvSpPr>
        <p:spPr/>
        <p:txBody>
          <a:bodyPr/>
          <a:lstStyle/>
          <a:p>
            <a:pPr>
              <a:lnSpc>
                <a:spcPct val="90000"/>
              </a:lnSpc>
            </a:pPr>
            <a:r>
              <a:rPr lang="en-US" dirty="0"/>
              <a:t>Linear Model </a:t>
            </a:r>
          </a:p>
          <a:p>
            <a:pPr>
              <a:lnSpc>
                <a:spcPct val="90000"/>
              </a:lnSpc>
            </a:pPr>
            <a:r>
              <a:rPr lang="en-US" dirty="0" smtClean="0"/>
              <a:t>Intercept      </a:t>
            </a:r>
            <a:r>
              <a:rPr lang="en-US" dirty="0"/>
              <a:t>: Bias in machine learning</a:t>
            </a:r>
          </a:p>
          <a:p>
            <a:pPr>
              <a:lnSpc>
                <a:spcPct val="90000"/>
              </a:lnSpc>
            </a:pPr>
            <a:r>
              <a:rPr lang="en-US" dirty="0"/>
              <a:t>Include a constant variable in X.</a:t>
            </a:r>
          </a:p>
          <a:p>
            <a:pPr>
              <a:lnSpc>
                <a:spcPct val="90000"/>
              </a:lnSpc>
            </a:pPr>
            <a:r>
              <a:rPr lang="en-US" dirty="0"/>
              <a:t>In matrix notation</a:t>
            </a:r>
            <a:r>
              <a:rPr lang="en-US" dirty="0" smtClean="0"/>
              <a:t>,              </a:t>
            </a:r>
            <a:r>
              <a:rPr lang="en-US" dirty="0"/>
              <a:t>,</a:t>
            </a:r>
            <a:r>
              <a:rPr lang="en-US" dirty="0" smtClean="0"/>
              <a:t>   an </a:t>
            </a:r>
            <a:r>
              <a:rPr lang="en-US" dirty="0"/>
              <a:t>inner product of </a:t>
            </a:r>
            <a:r>
              <a:rPr lang="en-US" dirty="0" err="1"/>
              <a:t>x</a:t>
            </a:r>
            <a:r>
              <a:rPr lang="en-US" dirty="0"/>
              <a:t> and    .</a:t>
            </a:r>
          </a:p>
          <a:p>
            <a:pPr>
              <a:lnSpc>
                <a:spcPct val="90000"/>
              </a:lnSpc>
            </a:pPr>
            <a:r>
              <a:rPr lang="en-US" dirty="0"/>
              <a:t>In (p+1) dimensional Input-output space,       </a:t>
            </a:r>
            <a:r>
              <a:rPr lang="en-US" dirty="0" smtClean="0"/>
              <a:t>      is </a:t>
            </a:r>
            <a:r>
              <a:rPr lang="en-US" dirty="0"/>
              <a:t>a </a:t>
            </a:r>
            <a:r>
              <a:rPr lang="en-US" dirty="0" err="1"/>
              <a:t>hyperplane</a:t>
            </a:r>
            <a:r>
              <a:rPr lang="en-US" dirty="0"/>
              <a:t>, including the origin.</a:t>
            </a:r>
          </a:p>
          <a:p>
            <a:pPr>
              <a:lnSpc>
                <a:spcPct val="90000"/>
              </a:lnSpc>
            </a:pPr>
            <a:endParaRPr lang="en-US" dirty="0"/>
          </a:p>
        </p:txBody>
      </p:sp>
      <p:graphicFrame>
        <p:nvGraphicFramePr>
          <p:cNvPr id="215044" name="Object 4"/>
          <p:cNvGraphicFramePr>
            <a:graphicFrameLocks noChangeAspect="1"/>
          </p:cNvGraphicFramePr>
          <p:nvPr/>
        </p:nvGraphicFramePr>
        <p:xfrm>
          <a:off x="3385344" y="1550988"/>
          <a:ext cx="2840037" cy="908050"/>
        </p:xfrm>
        <a:graphic>
          <a:graphicData uri="http://schemas.openxmlformats.org/presentationml/2006/ole">
            <mc:AlternateContent xmlns:mc="http://schemas.openxmlformats.org/markup-compatibility/2006">
              <mc:Choice xmlns:v="urn:schemas-microsoft-com:vml" Requires="v">
                <p:oleObj spid="_x0000_s111643" name="Equation" r:id="rId4" imgW="1333897" imgH="457597" progId="Equation.3">
                  <p:embed/>
                </p:oleObj>
              </mc:Choice>
              <mc:Fallback>
                <p:oleObj name="Equation" r:id="rId4" imgW="1333897" imgH="457597"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5344" y="1550988"/>
                        <a:ext cx="2840037"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45" name="Object 5"/>
          <p:cNvGraphicFramePr>
            <a:graphicFrameLocks noChangeAspect="1"/>
          </p:cNvGraphicFramePr>
          <p:nvPr/>
        </p:nvGraphicFramePr>
        <p:xfrm>
          <a:off x="2697163" y="2230438"/>
          <a:ext cx="381000" cy="457200"/>
        </p:xfrm>
        <a:graphic>
          <a:graphicData uri="http://schemas.openxmlformats.org/presentationml/2006/ole">
            <mc:AlternateContent xmlns:mc="http://schemas.openxmlformats.org/markup-compatibility/2006">
              <mc:Choice xmlns:v="urn:schemas-microsoft-com:vml" Requires="v">
                <p:oleObj spid="_x0000_s111644" name="Equation" r:id="rId6" imgW="190897" imgH="228997" progId="">
                  <p:embed/>
                </p:oleObj>
              </mc:Choice>
              <mc:Fallback>
                <p:oleObj name="Equation" r:id="rId6" imgW="190897" imgH="228997"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7163" y="223043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46" name="Object 6"/>
          <p:cNvGraphicFramePr>
            <a:graphicFrameLocks noChangeAspect="1"/>
          </p:cNvGraphicFramePr>
          <p:nvPr>
            <p:extLst>
              <p:ext uri="{D42A27DB-BD31-4B8C-83A1-F6EECF244321}">
                <p14:modId xmlns:p14="http://schemas.microsoft.com/office/powerpoint/2010/main" val="2815019233"/>
              </p:ext>
            </p:extLst>
          </p:nvPr>
        </p:nvGraphicFramePr>
        <p:xfrm>
          <a:off x="3825921" y="3455987"/>
          <a:ext cx="1104900" cy="446088"/>
        </p:xfrm>
        <a:graphic>
          <a:graphicData uri="http://schemas.openxmlformats.org/presentationml/2006/ole">
            <mc:AlternateContent xmlns:mc="http://schemas.openxmlformats.org/markup-compatibility/2006">
              <mc:Choice xmlns:v="urn:schemas-microsoft-com:vml" Requires="v">
                <p:oleObj spid="_x0000_s111645" name="Equation" r:id="rId8" imgW="597297" imgH="241697" progId="">
                  <p:embed/>
                </p:oleObj>
              </mc:Choice>
              <mc:Fallback>
                <p:oleObj name="Equation" r:id="rId8" imgW="597297" imgH="241697"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25921" y="3455987"/>
                        <a:ext cx="1104900"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47" name="Object 7"/>
          <p:cNvGraphicFramePr>
            <a:graphicFrameLocks noChangeAspect="1"/>
          </p:cNvGraphicFramePr>
          <p:nvPr/>
        </p:nvGraphicFramePr>
        <p:xfrm>
          <a:off x="1947069" y="3875088"/>
          <a:ext cx="382588" cy="604837"/>
        </p:xfrm>
        <a:graphic>
          <a:graphicData uri="http://schemas.openxmlformats.org/presentationml/2006/ole">
            <mc:AlternateContent xmlns:mc="http://schemas.openxmlformats.org/markup-compatibility/2006">
              <mc:Choice xmlns:v="urn:schemas-microsoft-com:vml" Requires="v">
                <p:oleObj spid="_x0000_s111646" name="Equation" r:id="rId10" imgW="152731" imgH="241592" progId="">
                  <p:embed/>
                </p:oleObj>
              </mc:Choice>
              <mc:Fallback>
                <p:oleObj name="Equation" r:id="rId10" imgW="152731" imgH="241592"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47069" y="3875088"/>
                        <a:ext cx="382588"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48" name="Object 8"/>
          <p:cNvGraphicFramePr>
            <a:graphicFrameLocks noChangeAspect="1"/>
          </p:cNvGraphicFramePr>
          <p:nvPr/>
        </p:nvGraphicFramePr>
        <p:xfrm>
          <a:off x="6540500" y="4479925"/>
          <a:ext cx="749300" cy="419100"/>
        </p:xfrm>
        <a:graphic>
          <a:graphicData uri="http://schemas.openxmlformats.org/presentationml/2006/ole">
            <mc:AlternateContent xmlns:mc="http://schemas.openxmlformats.org/markup-compatibility/2006">
              <mc:Choice xmlns:v="urn:schemas-microsoft-com:vml" Requires="v">
                <p:oleObj spid="_x0000_s111647" name="Equation" r:id="rId12" imgW="432009" imgH="241592" progId="">
                  <p:embed/>
                </p:oleObj>
              </mc:Choice>
              <mc:Fallback>
                <p:oleObj name="Equation" r:id="rId12" imgW="432009" imgH="241592" progId="">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40500" y="4479925"/>
                        <a:ext cx="7493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709E1DA4-8538-3A43-8F9E-5575713D9636}" type="slidenum">
              <a:rPr lang="en-US"/>
              <a:pPr/>
              <a:t>15</a:t>
            </a:fld>
            <a:endParaRPr lang="en-US"/>
          </a:p>
        </p:txBody>
      </p:sp>
      <p:sp>
        <p:nvSpPr>
          <p:cNvPr id="217090" name="Rectangle 2"/>
          <p:cNvSpPr>
            <a:spLocks noGrp="1" noChangeArrowheads="1"/>
          </p:cNvSpPr>
          <p:nvPr>
            <p:ph type="title"/>
          </p:nvPr>
        </p:nvSpPr>
        <p:spPr/>
        <p:txBody>
          <a:bodyPr/>
          <a:lstStyle/>
          <a:p>
            <a:r>
              <a:rPr lang="en-US" sz="3600"/>
              <a:t>Least Squares (cont)</a:t>
            </a:r>
            <a:endParaRPr lang="en-US"/>
          </a:p>
        </p:txBody>
      </p:sp>
      <p:sp>
        <p:nvSpPr>
          <p:cNvPr id="217091" name="Rectangle 3"/>
          <p:cNvSpPr>
            <a:spLocks noGrp="1" noChangeArrowheads="1"/>
          </p:cNvSpPr>
          <p:nvPr>
            <p:ph type="body" idx="1"/>
          </p:nvPr>
        </p:nvSpPr>
        <p:spPr/>
        <p:txBody>
          <a:bodyPr/>
          <a:lstStyle/>
          <a:p>
            <a:pPr>
              <a:lnSpc>
                <a:spcPct val="90000"/>
              </a:lnSpc>
            </a:pPr>
            <a:r>
              <a:rPr lang="en-US" sz="2800">
                <a:ea typeface="Times New Roman" charset="0"/>
                <a:cs typeface="Times New Roman" charset="0"/>
              </a:rPr>
              <a:t>Choose the coefficient vector to minimize Residual Sum of Squares RSS(</a:t>
            </a:r>
            <a:r>
              <a:rPr lang="en-US" sz="2800" i="1">
                <a:latin typeface="Symbol" charset="2"/>
                <a:ea typeface="Times New Roman" charset="0"/>
                <a:cs typeface="Times New Roman" charset="0"/>
              </a:rPr>
              <a:t>b</a:t>
            </a:r>
            <a:r>
              <a:rPr lang="en-US" sz="2800">
                <a:ea typeface="Times New Roman" charset="0"/>
                <a:cs typeface="Times New Roman" charset="0"/>
              </a:rPr>
              <a:t>) </a:t>
            </a:r>
          </a:p>
          <a:p>
            <a:pPr>
              <a:lnSpc>
                <a:spcPct val="90000"/>
              </a:lnSpc>
            </a:pPr>
            <a:endParaRPr lang="en-US" sz="2800">
              <a:ea typeface="Times New Roman" charset="0"/>
              <a:cs typeface="Times New Roman" charset="0"/>
            </a:endParaRPr>
          </a:p>
          <a:p>
            <a:pPr>
              <a:lnSpc>
                <a:spcPct val="90000"/>
              </a:lnSpc>
            </a:pPr>
            <a:endParaRPr lang="en-US" sz="2800">
              <a:ea typeface="Times New Roman" charset="0"/>
              <a:cs typeface="Times New Roman" charset="0"/>
            </a:endParaRPr>
          </a:p>
          <a:p>
            <a:pPr>
              <a:lnSpc>
                <a:spcPct val="90000"/>
              </a:lnSpc>
            </a:pPr>
            <a:r>
              <a:rPr lang="en-US" sz="2800">
                <a:ea typeface="Times New Roman" charset="0"/>
                <a:cs typeface="Times New Roman" charset="0"/>
              </a:rPr>
              <a:t>Differentiating wrt </a:t>
            </a:r>
            <a:r>
              <a:rPr lang="en-US" sz="2800" i="1">
                <a:latin typeface="Symbol" charset="2"/>
                <a:ea typeface="Times New Roman" charset="0"/>
                <a:cs typeface="Times New Roman" charset="0"/>
              </a:rPr>
              <a:t>b:</a:t>
            </a:r>
          </a:p>
          <a:p>
            <a:pPr>
              <a:lnSpc>
                <a:spcPct val="90000"/>
              </a:lnSpc>
            </a:pPr>
            <a:r>
              <a:rPr lang="en-US" sz="2800">
                <a:latin typeface="Times New Roman" charset="0"/>
                <a:ea typeface="Times New Roman" charset="0"/>
                <a:cs typeface="Times New Roman" charset="0"/>
              </a:rPr>
              <a:t>If X</a:t>
            </a:r>
            <a:r>
              <a:rPr lang="en-US" sz="2800" baseline="30000">
                <a:latin typeface="Times New Roman" charset="0"/>
                <a:ea typeface="Times New Roman" charset="0"/>
                <a:cs typeface="Times New Roman" charset="0"/>
              </a:rPr>
              <a:t>T</a:t>
            </a:r>
            <a:r>
              <a:rPr lang="en-US" sz="2800">
                <a:latin typeface="Times New Roman" charset="0"/>
                <a:ea typeface="Times New Roman" charset="0"/>
                <a:cs typeface="Times New Roman" charset="0"/>
              </a:rPr>
              <a:t>X is non-singular, </a:t>
            </a:r>
          </a:p>
          <a:p>
            <a:pPr>
              <a:lnSpc>
                <a:spcPct val="90000"/>
              </a:lnSpc>
            </a:pPr>
            <a:endParaRPr lang="en-US" sz="2800">
              <a:ea typeface="Times New Roman" charset="0"/>
              <a:cs typeface="Times New Roman" charset="0"/>
            </a:endParaRPr>
          </a:p>
          <a:p>
            <a:pPr>
              <a:lnSpc>
                <a:spcPct val="90000"/>
              </a:lnSpc>
            </a:pPr>
            <a:endParaRPr lang="en-US" sz="2800">
              <a:ea typeface="Times New Roman" charset="0"/>
              <a:cs typeface="Times New Roman" charset="0"/>
            </a:endParaRPr>
          </a:p>
          <a:p>
            <a:pPr>
              <a:lnSpc>
                <a:spcPct val="90000"/>
              </a:lnSpc>
              <a:buFont typeface="Times" charset="0"/>
              <a:buNone/>
            </a:pPr>
            <a:endParaRPr lang="en-US" sz="2800"/>
          </a:p>
        </p:txBody>
      </p:sp>
      <p:graphicFrame>
        <p:nvGraphicFramePr>
          <p:cNvPr id="217093" name="Object 5"/>
          <p:cNvGraphicFramePr>
            <a:graphicFrameLocks noChangeAspect="1"/>
          </p:cNvGraphicFramePr>
          <p:nvPr/>
        </p:nvGraphicFramePr>
        <p:xfrm>
          <a:off x="1354138" y="2638425"/>
          <a:ext cx="6959600" cy="1016000"/>
        </p:xfrm>
        <a:graphic>
          <a:graphicData uri="http://schemas.openxmlformats.org/presentationml/2006/ole">
            <mc:AlternateContent xmlns:mc="http://schemas.openxmlformats.org/markup-compatibility/2006">
              <mc:Choice xmlns:v="urn:schemas-microsoft-com:vml" Requires="v">
                <p:oleObj spid="_x0000_s113681" name="Equation" r:id="rId4" imgW="2451497" imgH="457597" progId="Equation.3">
                  <p:embed/>
                </p:oleObj>
              </mc:Choice>
              <mc:Fallback>
                <p:oleObj name="Equation" r:id="rId4" imgW="2451497" imgH="457597"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4138" y="2638425"/>
                        <a:ext cx="69596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7094" name="Object 6"/>
          <p:cNvGraphicFramePr>
            <a:graphicFrameLocks noChangeAspect="1"/>
          </p:cNvGraphicFramePr>
          <p:nvPr/>
        </p:nvGraphicFramePr>
        <p:xfrm>
          <a:off x="4981575" y="4044155"/>
          <a:ext cx="2159000" cy="500063"/>
        </p:xfrm>
        <a:graphic>
          <a:graphicData uri="http://schemas.openxmlformats.org/presentationml/2006/ole">
            <mc:AlternateContent xmlns:mc="http://schemas.openxmlformats.org/markup-compatibility/2006">
              <mc:Choice xmlns:v="urn:schemas-microsoft-com:vml" Requires="v">
                <p:oleObj spid="_x0000_s113682" name="Equation" r:id="rId6" imgW="1041345" imgH="241592" progId="">
                  <p:embed/>
                </p:oleObj>
              </mc:Choice>
              <mc:Fallback>
                <p:oleObj name="Equation" r:id="rId6" imgW="1041345" imgH="241592"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81575" y="4044155"/>
                        <a:ext cx="2159000"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7095" name="Object 7"/>
          <p:cNvGraphicFramePr>
            <a:graphicFrameLocks noChangeAspect="1"/>
          </p:cNvGraphicFramePr>
          <p:nvPr/>
        </p:nvGraphicFramePr>
        <p:xfrm>
          <a:off x="3328988" y="5345113"/>
          <a:ext cx="2044700" cy="436562"/>
        </p:xfrm>
        <a:graphic>
          <a:graphicData uri="http://schemas.openxmlformats.org/presentationml/2006/ole">
            <mc:AlternateContent xmlns:mc="http://schemas.openxmlformats.org/markup-compatibility/2006">
              <mc:Choice xmlns:v="urn:schemas-microsoft-com:vml" Requires="v">
                <p:oleObj spid="_x0000_s113683" name="Equation" r:id="rId8" imgW="1130206" imgH="241592" progId="">
                  <p:embed/>
                </p:oleObj>
              </mc:Choice>
              <mc:Fallback>
                <p:oleObj name="Equation" r:id="rId8" imgW="1130206" imgH="241592"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28988" y="5345113"/>
                        <a:ext cx="2044700" cy="43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D17A8EED-CDC5-6341-813C-9DAA8161ECAF}" type="slidenum">
              <a:rPr lang="en-US"/>
              <a:pPr/>
              <a:t>16</a:t>
            </a:fld>
            <a:endParaRPr lang="en-US"/>
          </a:p>
        </p:txBody>
      </p:sp>
      <p:sp>
        <p:nvSpPr>
          <p:cNvPr id="225282" name="Rectangle 2"/>
          <p:cNvSpPr>
            <a:spLocks noGrp="1" noChangeArrowheads="1"/>
          </p:cNvSpPr>
          <p:nvPr>
            <p:ph type="title"/>
          </p:nvPr>
        </p:nvSpPr>
        <p:spPr/>
        <p:txBody>
          <a:bodyPr/>
          <a:lstStyle/>
          <a:p>
            <a:r>
              <a:rPr lang="en-US" sz="3600"/>
              <a:t>Least Squares- </a:t>
            </a:r>
            <a:br>
              <a:rPr lang="en-US" sz="3600"/>
            </a:br>
            <a:r>
              <a:rPr lang="en-US" sz="3600"/>
              <a:t>Geometrical Insight</a:t>
            </a:r>
            <a:endParaRPr lang="en-US"/>
          </a:p>
        </p:txBody>
      </p:sp>
      <p:pic>
        <p:nvPicPr>
          <p:cNvPr id="225283" name="Picture 3"/>
          <p:cNvPicPr>
            <a:picLocks noGrp="1" noChangeAspect="1" noChangeArrowheads="1"/>
          </p:cNvPicPr>
          <p:nvPr>
            <p:ph type="body" sz="half" idx="1"/>
          </p:nvPr>
        </p:nvPicPr>
        <p:blipFill>
          <a:blip r:embed="rId3"/>
          <a:srcRect/>
          <a:stretch>
            <a:fillRect/>
          </a:stretch>
        </p:blipFill>
        <p:spPr>
          <a:xfrm>
            <a:off x="322263" y="1874838"/>
            <a:ext cx="4168775" cy="4525962"/>
          </a:xfrm>
        </p:spPr>
      </p:pic>
      <p:pic>
        <p:nvPicPr>
          <p:cNvPr id="225284" name="Picture 4"/>
          <p:cNvPicPr>
            <a:picLocks noGrp="1" noChangeAspect="1" noChangeArrowheads="1"/>
          </p:cNvPicPr>
          <p:nvPr>
            <p:ph type="body" sz="half" idx="2"/>
          </p:nvPr>
        </p:nvPicPr>
        <p:blipFill>
          <a:blip r:embed="rId4"/>
          <a:srcRect/>
          <a:stretch>
            <a:fillRect/>
          </a:stretch>
        </p:blipFill>
        <p:spPr>
          <a:xfrm>
            <a:off x="4425950" y="1874838"/>
            <a:ext cx="4221163" cy="4525962"/>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C89C0599-1293-ED47-88D6-D97B68EBB3B7}" type="slidenum">
              <a:rPr lang="en-US"/>
              <a:pPr/>
              <a:t>17</a:t>
            </a:fld>
            <a:endParaRPr lang="en-US"/>
          </a:p>
        </p:txBody>
      </p:sp>
      <p:sp>
        <p:nvSpPr>
          <p:cNvPr id="220162" name="Rectangle 2"/>
          <p:cNvSpPr>
            <a:spLocks noGrp="1" noChangeArrowheads="1"/>
          </p:cNvSpPr>
          <p:nvPr>
            <p:ph type="title"/>
          </p:nvPr>
        </p:nvSpPr>
        <p:spPr/>
        <p:txBody>
          <a:bodyPr/>
          <a:lstStyle/>
          <a:p>
            <a:r>
              <a:rPr lang="en-US" sz="3600"/>
              <a:t>LS applied to Classification</a:t>
            </a:r>
            <a:endParaRPr lang="en-US"/>
          </a:p>
        </p:txBody>
      </p:sp>
      <p:pic>
        <p:nvPicPr>
          <p:cNvPr id="220163" name="Picture 3"/>
          <p:cNvPicPr>
            <a:picLocks noGrp="1" noChangeAspect="1" noChangeArrowheads="1"/>
          </p:cNvPicPr>
          <p:nvPr>
            <p:ph type="chart" sz="half" idx="1"/>
          </p:nvPr>
        </p:nvPicPr>
        <p:blipFill>
          <a:blip r:embed="rId3"/>
          <a:srcRect t="8208"/>
          <a:stretch>
            <a:fillRect/>
          </a:stretch>
        </p:blipFill>
        <p:spPr>
          <a:xfrm>
            <a:off x="219075" y="1989138"/>
            <a:ext cx="4322763" cy="4513262"/>
          </a:xfrm>
        </p:spPr>
      </p:pic>
      <p:sp>
        <p:nvSpPr>
          <p:cNvPr id="220164" name="Rectangle 4"/>
          <p:cNvSpPr>
            <a:spLocks noGrp="1" noChangeArrowheads="1"/>
          </p:cNvSpPr>
          <p:nvPr>
            <p:ph type="body" sz="half" idx="2"/>
          </p:nvPr>
        </p:nvSpPr>
        <p:spPr>
          <a:xfrm>
            <a:off x="4652963" y="1874838"/>
            <a:ext cx="4033837" cy="4525962"/>
          </a:xfrm>
        </p:spPr>
        <p:txBody>
          <a:bodyPr/>
          <a:lstStyle/>
          <a:p>
            <a:pPr>
              <a:lnSpc>
                <a:spcPct val="90000"/>
              </a:lnSpc>
            </a:pPr>
            <a:r>
              <a:rPr lang="en-US" sz="2400">
                <a:solidFill>
                  <a:srgbClr val="000000"/>
                </a:solidFill>
                <a:latin typeface="" pitchFamily="-106" charset="0"/>
              </a:rPr>
              <a:t>A </a:t>
            </a:r>
            <a:r>
              <a:rPr lang="en-US" sz="2400" i="1">
                <a:solidFill>
                  <a:srgbClr val="000000"/>
                </a:solidFill>
                <a:latin typeface="CMTI9" charset="0"/>
              </a:rPr>
              <a:t>classification example:</a:t>
            </a:r>
          </a:p>
          <a:p>
            <a:pPr>
              <a:lnSpc>
                <a:spcPct val="90000"/>
              </a:lnSpc>
            </a:pPr>
            <a:r>
              <a:rPr lang="en-US" sz="2000" i="1">
                <a:solidFill>
                  <a:srgbClr val="000000"/>
                </a:solidFill>
              </a:rPr>
              <a:t>The classes are coded as a binary variable—</a:t>
            </a:r>
            <a:r>
              <a:rPr lang="en-US" sz="2000">
                <a:solidFill>
                  <a:srgbClr val="01FF00"/>
                </a:solidFill>
              </a:rPr>
              <a:t>GREEN </a:t>
            </a:r>
            <a:r>
              <a:rPr lang="en-US" sz="2000">
                <a:solidFill>
                  <a:srgbClr val="000000"/>
                </a:solidFill>
              </a:rPr>
              <a:t>= 0</a:t>
            </a:r>
            <a:r>
              <a:rPr lang="en-US" sz="2000" i="1">
                <a:solidFill>
                  <a:srgbClr val="000000"/>
                </a:solidFill>
              </a:rPr>
              <a:t>, </a:t>
            </a:r>
            <a:r>
              <a:rPr lang="en-US" sz="2000">
                <a:solidFill>
                  <a:srgbClr val="FF0000"/>
                </a:solidFill>
              </a:rPr>
              <a:t>RED </a:t>
            </a:r>
            <a:r>
              <a:rPr lang="en-US" sz="2000">
                <a:solidFill>
                  <a:srgbClr val="000000"/>
                </a:solidFill>
              </a:rPr>
              <a:t>= 1</a:t>
            </a:r>
            <a:r>
              <a:rPr lang="en-US" sz="2000" i="1">
                <a:solidFill>
                  <a:srgbClr val="000000"/>
                </a:solidFill>
              </a:rPr>
              <a:t>—and then fit by linear regression.</a:t>
            </a:r>
          </a:p>
          <a:p>
            <a:pPr>
              <a:lnSpc>
                <a:spcPct val="90000"/>
              </a:lnSpc>
            </a:pPr>
            <a:r>
              <a:rPr lang="en-US" sz="2000" i="1">
                <a:solidFill>
                  <a:srgbClr val="000000"/>
                </a:solidFill>
              </a:rPr>
              <a:t>The line is the decision boundary defined by x</a:t>
            </a:r>
            <a:r>
              <a:rPr lang="en-US" sz="2000" i="1" baseline="30000">
                <a:solidFill>
                  <a:srgbClr val="000000"/>
                </a:solidFill>
              </a:rPr>
              <a:t>T</a:t>
            </a:r>
            <a:r>
              <a:rPr lang="en-US" sz="2000" i="1">
                <a:solidFill>
                  <a:srgbClr val="000000"/>
                </a:solidFill>
              </a:rPr>
              <a:t>β </a:t>
            </a:r>
            <a:r>
              <a:rPr lang="en-US" sz="2000">
                <a:solidFill>
                  <a:srgbClr val="000000"/>
                </a:solidFill>
              </a:rPr>
              <a:t>= 0</a:t>
            </a:r>
            <a:r>
              <a:rPr lang="en-US" sz="2000" i="1">
                <a:solidFill>
                  <a:srgbClr val="000000"/>
                </a:solidFill>
              </a:rPr>
              <a:t>.</a:t>
            </a:r>
            <a:r>
              <a:rPr lang="en-US" sz="2000">
                <a:solidFill>
                  <a:srgbClr val="000000"/>
                </a:solidFill>
              </a:rPr>
              <a:t>5</a:t>
            </a:r>
            <a:r>
              <a:rPr lang="en-US" sz="2000" i="1">
                <a:solidFill>
                  <a:srgbClr val="000000"/>
                </a:solidFill>
              </a:rPr>
              <a:t>.</a:t>
            </a:r>
          </a:p>
          <a:p>
            <a:pPr>
              <a:lnSpc>
                <a:spcPct val="90000"/>
              </a:lnSpc>
            </a:pPr>
            <a:r>
              <a:rPr lang="en-US" sz="2000" i="1">
                <a:solidFill>
                  <a:srgbClr val="000000"/>
                </a:solidFill>
              </a:rPr>
              <a:t>The red shaded region denotes that part of input space, classified as </a:t>
            </a:r>
            <a:r>
              <a:rPr lang="en-US" sz="2000">
                <a:solidFill>
                  <a:srgbClr val="FF0000"/>
                </a:solidFill>
              </a:rPr>
              <a:t>RED</a:t>
            </a:r>
            <a:r>
              <a:rPr lang="en-US" sz="2000" i="1">
                <a:solidFill>
                  <a:srgbClr val="000000"/>
                </a:solidFill>
              </a:rPr>
              <a:t>, while the green region is classified as </a:t>
            </a:r>
            <a:r>
              <a:rPr lang="en-US" sz="2000">
                <a:solidFill>
                  <a:srgbClr val="01FF00"/>
                </a:solidFill>
              </a:rPr>
              <a:t>GREEN</a:t>
            </a:r>
            <a:r>
              <a:rPr lang="en-US" sz="2000" i="1">
                <a:solidFill>
                  <a:srgbClr val="000000"/>
                </a:solidFill>
              </a:rPr>
              <a:t>.</a:t>
            </a:r>
            <a:endParaRPr lang="en-US" sz="2000">
              <a:solidFill>
                <a:srgbClr val="000000"/>
              </a:solidFill>
            </a:endParaRPr>
          </a:p>
          <a:p>
            <a:pPr>
              <a:lnSpc>
                <a:spcPct val="90000"/>
              </a:lnSpc>
            </a:pPr>
            <a:endParaRPr 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p:txBody>
          <a:bodyPr/>
          <a:lstStyle/>
          <a:p>
            <a:fld id="{F67F5693-99C0-814C-BF67-9F80C15FC00F}" type="slidenum">
              <a:rPr lang="en-US"/>
              <a:pPr/>
              <a:t>18</a:t>
            </a:fld>
            <a:endParaRPr lang="en-US"/>
          </a:p>
        </p:txBody>
      </p:sp>
      <p:sp>
        <p:nvSpPr>
          <p:cNvPr id="218114" name="Rectangle 2"/>
          <p:cNvSpPr>
            <a:spLocks noGrp="1" noChangeArrowheads="1"/>
          </p:cNvSpPr>
          <p:nvPr>
            <p:ph type="title"/>
          </p:nvPr>
        </p:nvSpPr>
        <p:spPr/>
        <p:txBody>
          <a:bodyPr/>
          <a:lstStyle/>
          <a:p>
            <a:r>
              <a:rPr lang="en-US" sz="3600"/>
              <a:t>Nearest Neighbors</a:t>
            </a:r>
            <a:endParaRPr lang="en-US"/>
          </a:p>
        </p:txBody>
      </p:sp>
      <p:sp>
        <p:nvSpPr>
          <p:cNvPr id="218115" name="Rectangle 3"/>
          <p:cNvSpPr>
            <a:spLocks noGrp="1" noChangeArrowheads="1"/>
          </p:cNvSpPr>
          <p:nvPr>
            <p:ph type="body" sz="half" idx="1"/>
          </p:nvPr>
        </p:nvSpPr>
        <p:spPr>
          <a:xfrm>
            <a:off x="457200" y="1874838"/>
            <a:ext cx="4033838" cy="4525962"/>
          </a:xfrm>
        </p:spPr>
        <p:txBody>
          <a:bodyPr/>
          <a:lstStyle/>
          <a:p>
            <a:r>
              <a:rPr lang="en-US" dirty="0"/>
              <a:t>Nearest Neighbor methods use those observations in the training set closest in the input space to </a:t>
            </a:r>
            <a:r>
              <a:rPr lang="en-US" dirty="0" err="1"/>
              <a:t>x</a:t>
            </a:r>
            <a:r>
              <a:rPr lang="en-US" dirty="0"/>
              <a:t>. </a:t>
            </a:r>
          </a:p>
          <a:p>
            <a:r>
              <a:rPr lang="en-US" dirty="0"/>
              <a:t>K-NN fit for </a:t>
            </a:r>
            <a:r>
              <a:rPr lang="en-US" dirty="0" smtClean="0"/>
              <a:t>     </a:t>
            </a:r>
            <a:r>
              <a:rPr lang="en-US" dirty="0"/>
              <a:t>,</a:t>
            </a:r>
          </a:p>
          <a:p>
            <a:pPr>
              <a:buFont typeface="Times" charset="0"/>
              <a:buNone/>
            </a:pPr>
            <a:r>
              <a:rPr lang="en-US" dirty="0"/>
              <a:t>    </a:t>
            </a:r>
          </a:p>
        </p:txBody>
      </p:sp>
      <p:sp>
        <p:nvSpPr>
          <p:cNvPr id="218116" name="Rectangle 4"/>
          <p:cNvSpPr>
            <a:spLocks noGrp="1" noChangeArrowheads="1"/>
          </p:cNvSpPr>
          <p:nvPr>
            <p:ph type="body" sz="half" idx="2"/>
          </p:nvPr>
        </p:nvSpPr>
        <p:spPr>
          <a:xfrm>
            <a:off x="4652963" y="1874838"/>
            <a:ext cx="4033837" cy="4525962"/>
          </a:xfrm>
        </p:spPr>
        <p:txBody>
          <a:bodyPr>
            <a:normAutofit lnSpcReduction="10000"/>
          </a:bodyPr>
          <a:lstStyle/>
          <a:p>
            <a:r>
              <a:rPr lang="en-US" sz="2000" dirty="0" err="1"/>
              <a:t>k</a:t>
            </a:r>
            <a:r>
              <a:rPr lang="en-US" sz="2000" dirty="0"/>
              <a:t>-NN requires a parameter </a:t>
            </a:r>
            <a:r>
              <a:rPr lang="en-US" sz="2000" dirty="0" err="1"/>
              <a:t>k</a:t>
            </a:r>
            <a:r>
              <a:rPr lang="en-US" sz="2000" dirty="0"/>
              <a:t> and a distance metric.</a:t>
            </a:r>
          </a:p>
          <a:p>
            <a:r>
              <a:rPr lang="en-US" sz="2000" dirty="0"/>
              <a:t>For </a:t>
            </a:r>
            <a:r>
              <a:rPr lang="en-US" sz="2000" dirty="0" err="1"/>
              <a:t>k</a:t>
            </a:r>
            <a:r>
              <a:rPr lang="en-US" sz="2000" dirty="0"/>
              <a:t> = 1, training error is zero, but test error could be large (saturated model). </a:t>
            </a:r>
          </a:p>
          <a:p>
            <a:r>
              <a:rPr lang="en-US" sz="2000" dirty="0"/>
              <a:t>As </a:t>
            </a:r>
            <a:r>
              <a:rPr lang="en-US" sz="2000" dirty="0" err="1"/>
              <a:t>k</a:t>
            </a:r>
            <a:r>
              <a:rPr lang="en-US" sz="2000" dirty="0"/>
              <a:t>  , training error tends to increase, but test error tends to decrease first, and then tends to increase. </a:t>
            </a:r>
          </a:p>
          <a:p>
            <a:r>
              <a:rPr lang="en-US" sz="2000" dirty="0"/>
              <a:t>For a reasonable </a:t>
            </a:r>
            <a:r>
              <a:rPr lang="en-US" sz="2000" dirty="0" err="1"/>
              <a:t>k</a:t>
            </a:r>
            <a:r>
              <a:rPr lang="en-US" sz="2000" dirty="0"/>
              <a:t>, both the training and test errors could be smaller than the Linear decision boundary.</a:t>
            </a:r>
          </a:p>
        </p:txBody>
      </p:sp>
      <p:graphicFrame>
        <p:nvGraphicFramePr>
          <p:cNvPr id="218117" name="Object 5"/>
          <p:cNvGraphicFramePr>
            <a:graphicFrameLocks noChangeAspect="1"/>
          </p:cNvGraphicFramePr>
          <p:nvPr/>
        </p:nvGraphicFramePr>
        <p:xfrm>
          <a:off x="2463800" y="3486150"/>
          <a:ext cx="279400" cy="344487"/>
        </p:xfrm>
        <a:graphic>
          <a:graphicData uri="http://schemas.openxmlformats.org/presentationml/2006/ole">
            <mc:AlternateContent xmlns:mc="http://schemas.openxmlformats.org/markup-compatibility/2006">
              <mc:Choice xmlns:v="urn:schemas-microsoft-com:vml" Requires="v">
                <p:oleObj spid="_x0000_s120849" name="Equation" r:id="rId4" imgW="165353" imgH="203420" progId="">
                  <p:embed/>
                </p:oleObj>
              </mc:Choice>
              <mc:Fallback>
                <p:oleObj name="Equation" r:id="rId4" imgW="165353" imgH="20342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3800" y="3486150"/>
                        <a:ext cx="279400"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8118" name="Object 6"/>
          <p:cNvGraphicFramePr>
            <a:graphicFrameLocks noChangeAspect="1"/>
          </p:cNvGraphicFramePr>
          <p:nvPr/>
        </p:nvGraphicFramePr>
        <p:xfrm>
          <a:off x="1138238" y="4634722"/>
          <a:ext cx="2949575" cy="841375"/>
        </p:xfrm>
        <a:graphic>
          <a:graphicData uri="http://schemas.openxmlformats.org/presentationml/2006/ole">
            <mc:AlternateContent xmlns:mc="http://schemas.openxmlformats.org/markup-compatibility/2006">
              <mc:Choice xmlns:v="urn:schemas-microsoft-com:vml" Requires="v">
                <p:oleObj spid="_x0000_s120850" name="Equation" r:id="rId6" imgW="1105297" imgH="444897" progId="">
                  <p:embed/>
                </p:oleObj>
              </mc:Choice>
              <mc:Fallback>
                <p:oleObj name="Equation" r:id="rId6" imgW="1105297" imgH="444897"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8238" y="4634722"/>
                        <a:ext cx="2949575"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8119" name="Object 7"/>
          <p:cNvGraphicFramePr>
            <a:graphicFrameLocks noChangeAspect="1"/>
          </p:cNvGraphicFramePr>
          <p:nvPr/>
        </p:nvGraphicFramePr>
        <p:xfrm>
          <a:off x="5624513" y="3819525"/>
          <a:ext cx="228600" cy="333375"/>
        </p:xfrm>
        <a:graphic>
          <a:graphicData uri="http://schemas.openxmlformats.org/presentationml/2006/ole">
            <mc:AlternateContent xmlns:mc="http://schemas.openxmlformats.org/markup-compatibility/2006">
              <mc:Choice xmlns:v="urn:schemas-microsoft-com:vml" Requires="v">
                <p:oleObj spid="_x0000_s120851" name="Equation" r:id="rId8" imgW="140036" imgH="203509" progId="">
                  <p:embed/>
                </p:oleObj>
              </mc:Choice>
              <mc:Fallback>
                <p:oleObj name="Equation" r:id="rId8" imgW="140036" imgH="203509"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4513" y="3819525"/>
                        <a:ext cx="228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E934C66F-31BC-E843-B176-34E812336D5D}" type="slidenum">
              <a:rPr lang="en-US"/>
              <a:pPr/>
              <a:t>19</a:t>
            </a:fld>
            <a:endParaRPr lang="en-US"/>
          </a:p>
        </p:txBody>
      </p:sp>
      <p:sp>
        <p:nvSpPr>
          <p:cNvPr id="223234" name="Rectangle 2"/>
          <p:cNvSpPr>
            <a:spLocks noGrp="1" noChangeArrowheads="1"/>
          </p:cNvSpPr>
          <p:nvPr>
            <p:ph type="title"/>
          </p:nvPr>
        </p:nvSpPr>
        <p:spPr/>
        <p:txBody>
          <a:bodyPr/>
          <a:lstStyle/>
          <a:p>
            <a:r>
              <a:rPr lang="en-US" sz="3600"/>
              <a:t>NN Example</a:t>
            </a:r>
            <a:endParaRPr lang="en-US"/>
          </a:p>
        </p:txBody>
      </p:sp>
      <p:pic>
        <p:nvPicPr>
          <p:cNvPr id="223236" name="Picture 4"/>
          <p:cNvPicPr>
            <a:picLocks noGrp="1" noChangeAspect="1" noChangeArrowheads="1"/>
          </p:cNvPicPr>
          <p:nvPr>
            <p:ph type="chart" sz="half" idx="2"/>
          </p:nvPr>
        </p:nvPicPr>
        <p:blipFill>
          <a:blip r:embed="rId3"/>
          <a:srcRect/>
          <a:stretch>
            <a:fillRect/>
          </a:stretch>
        </p:blipFill>
        <p:spPr>
          <a:xfrm>
            <a:off x="4652963" y="1874838"/>
            <a:ext cx="4033837" cy="4525962"/>
          </a:xfrm>
        </p:spPr>
      </p:pic>
      <p:pic>
        <p:nvPicPr>
          <p:cNvPr id="223237" name="Picture 5"/>
          <p:cNvPicPr>
            <a:picLocks noGrp="1" noChangeAspect="1" noChangeArrowheads="1"/>
          </p:cNvPicPr>
          <p:nvPr>
            <p:ph type="body" sz="half" idx="1"/>
          </p:nvPr>
        </p:nvPicPr>
        <p:blipFill>
          <a:blip r:embed="rId4"/>
          <a:srcRect/>
          <a:stretch>
            <a:fillRect/>
          </a:stretch>
        </p:blipFill>
        <p:spPr>
          <a:xfrm>
            <a:off x="457200" y="1874838"/>
            <a:ext cx="4033838" cy="4525962"/>
          </a:xfrm>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sz="3600" dirty="0">
                <a:ea typeface="Times New Roman" charset="0"/>
                <a:cs typeface="Times New Roman" charset="0"/>
              </a:rPr>
              <a:t>Outline</a:t>
            </a:r>
            <a:endParaRPr lang="en-US" dirty="0"/>
          </a:p>
        </p:txBody>
      </p:sp>
      <p:sp>
        <p:nvSpPr>
          <p:cNvPr id="171011" name="Rectangle 3"/>
          <p:cNvSpPr>
            <a:spLocks noGrp="1" noChangeArrowheads="1"/>
          </p:cNvSpPr>
          <p:nvPr>
            <p:ph type="body" idx="1"/>
          </p:nvPr>
        </p:nvSpPr>
        <p:spPr>
          <a:xfrm>
            <a:off x="533400" y="1752600"/>
            <a:ext cx="7808913" cy="4383088"/>
          </a:xfrm>
        </p:spPr>
        <p:txBody>
          <a:bodyPr/>
          <a:lstStyle/>
          <a:p>
            <a:r>
              <a:rPr lang="en-US" altLang="zh-CN" dirty="0" smtClean="0">
                <a:ea typeface="Times New Roman" charset="0"/>
                <a:cs typeface="Times New Roman" charset="0"/>
              </a:rPr>
              <a:t>Regression vs. Classification</a:t>
            </a:r>
          </a:p>
          <a:p>
            <a:r>
              <a:rPr lang="en-US" altLang="zh-CN" dirty="0" smtClean="0">
                <a:ea typeface="Times New Roman" charset="0"/>
                <a:cs typeface="Times New Roman" charset="0"/>
              </a:rPr>
              <a:t>Two </a:t>
            </a:r>
            <a:r>
              <a:rPr lang="en-US" altLang="zh-CN" dirty="0" smtClean="0">
                <a:ea typeface="Times New Roman" charset="0"/>
                <a:cs typeface="Times New Roman" charset="0"/>
              </a:rPr>
              <a:t>Basic Methods: Linear Least Square vs. Nearest Neighbors</a:t>
            </a:r>
          </a:p>
          <a:p>
            <a:r>
              <a:rPr lang="en-US" dirty="0" smtClean="0">
                <a:ea typeface="Times New Roman" charset="0"/>
                <a:cs typeface="Times New Roman" charset="0"/>
              </a:rPr>
              <a:t>C</a:t>
            </a:r>
            <a:r>
              <a:rPr lang="en-US" altLang="zh-CN" dirty="0" smtClean="0">
                <a:ea typeface="Times New Roman" charset="0"/>
                <a:cs typeface="Times New Roman" charset="0"/>
              </a:rPr>
              <a:t>lassification via Regression</a:t>
            </a:r>
          </a:p>
          <a:p>
            <a:r>
              <a:rPr lang="en-US" dirty="0" smtClean="0">
                <a:ea typeface="Times New Roman" charset="0"/>
                <a:cs typeface="Times New Roman" charset="0"/>
              </a:rPr>
              <a:t>C</a:t>
            </a:r>
            <a:r>
              <a:rPr lang="en-US" altLang="zh-CN" dirty="0" smtClean="0">
                <a:ea typeface="Times New Roman" charset="0"/>
                <a:cs typeface="Times New Roman" charset="0"/>
              </a:rPr>
              <a:t>urse of Dimensionality and </a:t>
            </a:r>
            <a:r>
              <a:rPr lang="en-US" dirty="0" smtClean="0">
                <a:ea typeface="Times New Roman" charset="0"/>
                <a:cs typeface="Times New Roman" charset="0"/>
              </a:rPr>
              <a:t>M</a:t>
            </a:r>
            <a:r>
              <a:rPr lang="en-US" altLang="zh-CN" dirty="0" smtClean="0">
                <a:ea typeface="Times New Roman" charset="0"/>
                <a:cs typeface="Times New Roman" charset="0"/>
              </a:rPr>
              <a:t>odel Selection</a:t>
            </a:r>
            <a:endParaRPr lang="en-US" dirty="0" smtClean="0">
              <a:ea typeface="Times New Roman" charset="0"/>
              <a:cs typeface="Times New Roman" charset="0"/>
            </a:endParaRPr>
          </a:p>
          <a:p>
            <a:r>
              <a:rPr lang="en-US" dirty="0" smtClean="0">
                <a:ea typeface="Times New Roman" charset="0"/>
                <a:cs typeface="Times New Roman" charset="0"/>
              </a:rPr>
              <a:t>G</a:t>
            </a:r>
            <a:r>
              <a:rPr lang="en-US" altLang="zh-CN" dirty="0" smtClean="0">
                <a:ea typeface="Times New Roman" charset="0"/>
                <a:cs typeface="Times New Roman" charset="0"/>
              </a:rPr>
              <a:t>eneralized Linear Models and Basis Expansion</a:t>
            </a:r>
            <a:endParaRPr lang="en-US" dirty="0" smtClean="0">
              <a:ea typeface="Times New Roman" charset="0"/>
              <a:cs typeface="Times New Roman"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FA5B1896-4134-AC4C-B4EA-BEFB706252E1}" type="slidenum">
              <a:rPr lang="en-US"/>
              <a:pPr/>
              <a:t>20</a:t>
            </a:fld>
            <a:endParaRPr lang="en-US"/>
          </a:p>
        </p:txBody>
      </p:sp>
      <p:sp>
        <p:nvSpPr>
          <p:cNvPr id="224258" name="Rectangle 2"/>
          <p:cNvSpPr>
            <a:spLocks noGrp="1" noChangeArrowheads="1"/>
          </p:cNvSpPr>
          <p:nvPr>
            <p:ph type="title"/>
          </p:nvPr>
        </p:nvSpPr>
        <p:spPr/>
        <p:txBody>
          <a:bodyPr/>
          <a:lstStyle/>
          <a:p>
            <a:r>
              <a:rPr lang="en-US" sz="3600"/>
              <a:t>K vs misclassification error</a:t>
            </a:r>
            <a:endParaRPr lang="en-US"/>
          </a:p>
        </p:txBody>
      </p:sp>
      <p:sp>
        <p:nvSpPr>
          <p:cNvPr id="224259" name="Rectangle 3"/>
          <p:cNvSpPr>
            <a:spLocks noGrp="1" noChangeArrowheads="1"/>
          </p:cNvSpPr>
          <p:nvPr>
            <p:ph type="body" sz="half" idx="1"/>
          </p:nvPr>
        </p:nvSpPr>
        <p:spPr>
          <a:xfrm>
            <a:off x="457200" y="1874838"/>
            <a:ext cx="4033838" cy="4525962"/>
          </a:xfrm>
        </p:spPr>
        <p:txBody>
          <a:bodyPr>
            <a:normAutofit/>
          </a:bodyPr>
          <a:lstStyle/>
          <a:p>
            <a:pPr>
              <a:lnSpc>
                <a:spcPct val="90000"/>
              </a:lnSpc>
            </a:pPr>
            <a:r>
              <a:rPr lang="en-US" sz="2400" dirty="0"/>
              <a:t>How to choose </a:t>
            </a:r>
            <a:r>
              <a:rPr lang="en-US" sz="2400" dirty="0" err="1"/>
              <a:t>k</a:t>
            </a:r>
            <a:r>
              <a:rPr lang="en-US" sz="2400" dirty="0"/>
              <a:t>? Cross-validation</a:t>
            </a:r>
          </a:p>
          <a:p>
            <a:pPr>
              <a:lnSpc>
                <a:spcPct val="90000"/>
              </a:lnSpc>
            </a:pPr>
            <a:r>
              <a:rPr lang="en-US" sz="2400" dirty="0" err="1"/>
              <a:t>Bayes</a:t>
            </a:r>
            <a:r>
              <a:rPr lang="en-US" sz="2400" dirty="0"/>
              <a:t> Error: If the underlying joint distribution was known (lowest expected loss)</a:t>
            </a:r>
            <a:endParaRPr lang="en-US" sz="2400" dirty="0" smtClean="0"/>
          </a:p>
          <a:p>
            <a:pPr>
              <a:lnSpc>
                <a:spcPct val="90000"/>
              </a:lnSpc>
            </a:pPr>
            <a:r>
              <a:rPr lang="en-US" sz="2400" dirty="0" smtClean="0"/>
              <a:t>Training error </a:t>
            </a:r>
            <a:r>
              <a:rPr lang="en-US" dirty="0" smtClean="0"/>
              <a:t>may go down to zero while test error goes large (</a:t>
            </a:r>
            <a:r>
              <a:rPr lang="en-US" dirty="0" err="1" smtClean="0"/>
              <a:t>overfitting</a:t>
            </a:r>
            <a:r>
              <a:rPr lang="en-US" dirty="0" smtClean="0"/>
              <a:t>)</a:t>
            </a:r>
          </a:p>
          <a:p>
            <a:pPr>
              <a:lnSpc>
                <a:spcPct val="90000"/>
              </a:lnSpc>
            </a:pPr>
            <a:r>
              <a:rPr lang="en-US" dirty="0" smtClean="0"/>
              <a:t>Optimal </a:t>
            </a:r>
            <a:r>
              <a:rPr lang="en-US" dirty="0" err="1" smtClean="0"/>
              <a:t>k</a:t>
            </a:r>
            <a:r>
              <a:rPr lang="en-US" dirty="0" smtClean="0"/>
              <a:t>*</a:t>
            </a:r>
            <a:r>
              <a:rPr lang="en-US" sz="2400" dirty="0" smtClean="0"/>
              <a:t> </a:t>
            </a:r>
            <a:r>
              <a:rPr lang="en-US" dirty="0" smtClean="0"/>
              <a:t>reaches the smallest test error</a:t>
            </a:r>
            <a:r>
              <a:rPr lang="en-US" sz="2400" dirty="0" smtClean="0"/>
              <a:t> </a:t>
            </a:r>
          </a:p>
        </p:txBody>
      </p:sp>
      <p:pic>
        <p:nvPicPr>
          <p:cNvPr id="224260" name="Picture 4"/>
          <p:cNvPicPr>
            <a:picLocks noGrp="1" noChangeAspect="1" noChangeArrowheads="1"/>
          </p:cNvPicPr>
          <p:nvPr>
            <p:ph type="chart" sz="half" idx="2"/>
          </p:nvPr>
        </p:nvPicPr>
        <p:blipFill>
          <a:blip r:embed="rId3"/>
          <a:srcRect t="6117"/>
          <a:stretch>
            <a:fillRect/>
          </a:stretch>
        </p:blipFill>
        <p:spPr>
          <a:xfrm>
            <a:off x="4364038" y="1674813"/>
            <a:ext cx="4441825" cy="4424362"/>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026"/>
          <p:cNvSpPr>
            <a:spLocks noGrp="1" noChangeArrowheads="1"/>
          </p:cNvSpPr>
          <p:nvPr>
            <p:ph type="title"/>
          </p:nvPr>
        </p:nvSpPr>
        <p:spPr/>
        <p:txBody>
          <a:bodyPr/>
          <a:lstStyle/>
          <a:p>
            <a:r>
              <a:rPr lang="en-US" sz="3600"/>
              <a:t>Model Assessment and Selection</a:t>
            </a:r>
            <a:endParaRPr lang="en-US"/>
          </a:p>
        </p:txBody>
      </p:sp>
      <p:sp>
        <p:nvSpPr>
          <p:cNvPr id="140291" name="Rectangle 1027"/>
          <p:cNvSpPr>
            <a:spLocks noGrp="1" noChangeArrowheads="1"/>
          </p:cNvSpPr>
          <p:nvPr>
            <p:ph type="body" idx="1"/>
          </p:nvPr>
        </p:nvSpPr>
        <p:spPr>
          <a:xfrm>
            <a:off x="457200" y="1874838"/>
            <a:ext cx="8229600" cy="1554162"/>
          </a:xfrm>
        </p:spPr>
        <p:txBody>
          <a:bodyPr/>
          <a:lstStyle/>
          <a:p>
            <a:r>
              <a:rPr lang="en-US"/>
              <a:t>If we are in data-rich situation, split data into three parts: training, validation, and testing.</a:t>
            </a:r>
          </a:p>
        </p:txBody>
      </p:sp>
      <p:sp>
        <p:nvSpPr>
          <p:cNvPr id="140292" name="Rectangle 1028"/>
          <p:cNvSpPr>
            <a:spLocks noChangeArrowheads="1"/>
          </p:cNvSpPr>
          <p:nvPr/>
        </p:nvSpPr>
        <p:spPr bwMode="auto">
          <a:xfrm>
            <a:off x="1295400" y="3581400"/>
            <a:ext cx="3276600" cy="19812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a:r>
              <a:rPr lang="en-US"/>
              <a:t>Train</a:t>
            </a:r>
          </a:p>
        </p:txBody>
      </p:sp>
      <p:sp>
        <p:nvSpPr>
          <p:cNvPr id="140293" name="Rectangle 1029"/>
          <p:cNvSpPr>
            <a:spLocks noChangeArrowheads="1"/>
          </p:cNvSpPr>
          <p:nvPr/>
        </p:nvSpPr>
        <p:spPr bwMode="auto">
          <a:xfrm>
            <a:off x="4572000" y="3581400"/>
            <a:ext cx="1828800" cy="1981200"/>
          </a:xfrm>
          <a:prstGeom prst="rect">
            <a:avLst/>
          </a:prstGeom>
          <a:solidFill>
            <a:srgbClr val="22C749"/>
          </a:solidFill>
          <a:ln w="9525">
            <a:solidFill>
              <a:schemeClr val="tx1"/>
            </a:solidFill>
            <a:miter lim="800000"/>
            <a:headEnd/>
            <a:tailEnd/>
          </a:ln>
          <a:effectLst/>
        </p:spPr>
        <p:txBody>
          <a:bodyPr wrap="none" anchor="ctr">
            <a:prstTxWarp prst="textNoShape">
              <a:avLst/>
            </a:prstTxWarp>
          </a:bodyPr>
          <a:lstStyle/>
          <a:p>
            <a:pPr algn="ctr"/>
            <a:r>
              <a:rPr lang="en-US"/>
              <a:t>Validation</a:t>
            </a:r>
          </a:p>
        </p:txBody>
      </p:sp>
      <p:sp>
        <p:nvSpPr>
          <p:cNvPr id="140294" name="Rectangle 1030"/>
          <p:cNvSpPr>
            <a:spLocks noChangeArrowheads="1"/>
          </p:cNvSpPr>
          <p:nvPr/>
        </p:nvSpPr>
        <p:spPr bwMode="auto">
          <a:xfrm>
            <a:off x="6400800" y="3581400"/>
            <a:ext cx="990600" cy="1981200"/>
          </a:xfrm>
          <a:prstGeom prst="rect">
            <a:avLst/>
          </a:prstGeom>
          <a:solidFill>
            <a:srgbClr val="C7130C"/>
          </a:solidFill>
          <a:ln w="9525">
            <a:solidFill>
              <a:schemeClr val="tx1"/>
            </a:solidFill>
            <a:miter lim="800000"/>
            <a:headEnd/>
            <a:tailEnd/>
          </a:ln>
          <a:effectLst/>
        </p:spPr>
        <p:txBody>
          <a:bodyPr wrap="none" anchor="ctr">
            <a:prstTxWarp prst="textNoShape">
              <a:avLst/>
            </a:prstTxWarp>
          </a:bodyPr>
          <a:lstStyle/>
          <a:p>
            <a:pPr algn="ctr"/>
            <a:r>
              <a:rPr lang="en-US"/>
              <a:t>Test</a:t>
            </a:r>
          </a:p>
        </p:txBody>
      </p:sp>
      <p:sp>
        <p:nvSpPr>
          <p:cNvPr id="140295" name="Text Box 1031"/>
          <p:cNvSpPr txBox="1">
            <a:spLocks noChangeArrowheads="1"/>
          </p:cNvSpPr>
          <p:nvPr/>
        </p:nvSpPr>
        <p:spPr bwMode="auto">
          <a:xfrm>
            <a:off x="898525" y="5715000"/>
            <a:ext cx="3825875" cy="457200"/>
          </a:xfrm>
          <a:prstGeom prst="rect">
            <a:avLst/>
          </a:prstGeom>
          <a:noFill/>
          <a:ln w="9525">
            <a:noFill/>
            <a:miter lim="800000"/>
            <a:headEnd/>
            <a:tailEnd/>
          </a:ln>
          <a:effectLst/>
        </p:spPr>
        <p:txBody>
          <a:bodyPr wrap="none">
            <a:prstTxWarp prst="textNoShape">
              <a:avLst/>
            </a:prstTxWarp>
            <a:spAutoFit/>
          </a:bodyPr>
          <a:lstStyle/>
          <a:p>
            <a:r>
              <a:rPr lang="en-US"/>
              <a:t>See chapter 7.1 for details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sz="3600"/>
              <a:t>Cross Validation</a:t>
            </a:r>
            <a:endParaRPr lang="en-US"/>
          </a:p>
        </p:txBody>
      </p:sp>
      <p:sp>
        <p:nvSpPr>
          <p:cNvPr id="138243" name="Rectangle 3"/>
          <p:cNvSpPr>
            <a:spLocks noGrp="1" noChangeArrowheads="1"/>
          </p:cNvSpPr>
          <p:nvPr>
            <p:ph type="body" idx="1"/>
          </p:nvPr>
        </p:nvSpPr>
        <p:spPr/>
        <p:txBody>
          <a:bodyPr/>
          <a:lstStyle/>
          <a:p>
            <a:r>
              <a:rPr lang="en-US" sz="2400"/>
              <a:t>When sample size not sufficiently large, Cross Validation is a way to estimate the out of sample estimation error (or classification rate).</a:t>
            </a:r>
            <a:r>
              <a:rPr lang="en-US"/>
              <a:t> </a:t>
            </a:r>
          </a:p>
        </p:txBody>
      </p:sp>
      <p:sp>
        <p:nvSpPr>
          <p:cNvPr id="138244" name="Rectangle 4"/>
          <p:cNvSpPr>
            <a:spLocks noChangeArrowheads="1"/>
          </p:cNvSpPr>
          <p:nvPr/>
        </p:nvSpPr>
        <p:spPr bwMode="auto">
          <a:xfrm>
            <a:off x="457200" y="3200400"/>
            <a:ext cx="2514600" cy="19812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a:r>
              <a:rPr lang="en-US"/>
              <a:t>Available Data</a:t>
            </a:r>
          </a:p>
        </p:txBody>
      </p:sp>
      <p:sp>
        <p:nvSpPr>
          <p:cNvPr id="138245" name="Rectangle 5"/>
          <p:cNvSpPr>
            <a:spLocks noChangeArrowheads="1"/>
          </p:cNvSpPr>
          <p:nvPr/>
        </p:nvSpPr>
        <p:spPr bwMode="auto">
          <a:xfrm>
            <a:off x="5105400" y="3200400"/>
            <a:ext cx="1905000" cy="19812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a:r>
              <a:rPr lang="en-US"/>
              <a:t>Training</a:t>
            </a:r>
          </a:p>
        </p:txBody>
      </p:sp>
      <p:sp>
        <p:nvSpPr>
          <p:cNvPr id="138246" name="Rectangle 6"/>
          <p:cNvSpPr>
            <a:spLocks noChangeArrowheads="1"/>
          </p:cNvSpPr>
          <p:nvPr/>
        </p:nvSpPr>
        <p:spPr bwMode="auto">
          <a:xfrm>
            <a:off x="7010400" y="3200400"/>
            <a:ext cx="609600" cy="1981200"/>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pPr algn="ctr"/>
            <a:r>
              <a:rPr lang="en-US"/>
              <a:t>Test</a:t>
            </a:r>
          </a:p>
        </p:txBody>
      </p:sp>
      <p:sp>
        <p:nvSpPr>
          <p:cNvPr id="138247" name="Text Box 7"/>
          <p:cNvSpPr txBox="1">
            <a:spLocks noChangeArrowheads="1"/>
          </p:cNvSpPr>
          <p:nvPr/>
        </p:nvSpPr>
        <p:spPr bwMode="auto">
          <a:xfrm>
            <a:off x="2971800" y="3276600"/>
            <a:ext cx="2155825" cy="457200"/>
          </a:xfrm>
          <a:prstGeom prst="rect">
            <a:avLst/>
          </a:prstGeom>
          <a:noFill/>
          <a:ln w="9525">
            <a:noFill/>
            <a:miter lim="800000"/>
            <a:headEnd/>
            <a:tailEnd/>
          </a:ln>
          <a:effectLst/>
        </p:spPr>
        <p:txBody>
          <a:bodyPr wrap="none">
            <a:prstTxWarp prst="textNoShape">
              <a:avLst/>
            </a:prstTxWarp>
            <a:spAutoFit/>
          </a:bodyPr>
          <a:lstStyle/>
          <a:p>
            <a:r>
              <a:rPr lang="en-US"/>
              <a:t>Randomly split</a:t>
            </a:r>
          </a:p>
        </p:txBody>
      </p:sp>
      <p:sp>
        <p:nvSpPr>
          <p:cNvPr id="138248" name="Text Box 8"/>
          <p:cNvSpPr txBox="1">
            <a:spLocks noChangeArrowheads="1"/>
          </p:cNvSpPr>
          <p:nvPr/>
        </p:nvSpPr>
        <p:spPr bwMode="auto">
          <a:xfrm>
            <a:off x="3890963" y="5334000"/>
            <a:ext cx="4567237" cy="1187450"/>
          </a:xfrm>
          <a:prstGeom prst="rect">
            <a:avLst/>
          </a:prstGeom>
          <a:noFill/>
          <a:ln w="9525">
            <a:noFill/>
            <a:miter lim="800000"/>
            <a:headEnd/>
            <a:tailEnd/>
          </a:ln>
          <a:effectLst/>
        </p:spPr>
        <p:txBody>
          <a:bodyPr wrap="none">
            <a:prstTxWarp prst="textNoShape">
              <a:avLst/>
            </a:prstTxWarp>
            <a:spAutoFit/>
          </a:bodyPr>
          <a:lstStyle/>
          <a:p>
            <a:r>
              <a:rPr lang="en-US"/>
              <a:t>Split many times and get</a:t>
            </a:r>
          </a:p>
          <a:p>
            <a:r>
              <a:rPr lang="en-US"/>
              <a:t>error</a:t>
            </a:r>
            <a:r>
              <a:rPr lang="en-US" baseline="-25000"/>
              <a:t>2</a:t>
            </a:r>
            <a:r>
              <a:rPr lang="en-US"/>
              <a:t>, …, error</a:t>
            </a:r>
            <a:r>
              <a:rPr lang="en-US" baseline="-25000"/>
              <a:t>m</a:t>
            </a:r>
            <a:r>
              <a:rPr lang="en-US"/>
              <a:t> ,then average</a:t>
            </a:r>
          </a:p>
          <a:p>
            <a:r>
              <a:rPr lang="en-US"/>
              <a:t>over all error to get an estimate </a:t>
            </a:r>
          </a:p>
        </p:txBody>
      </p:sp>
      <p:sp>
        <p:nvSpPr>
          <p:cNvPr id="138249" name="Text Box 9"/>
          <p:cNvSpPr txBox="1">
            <a:spLocks noChangeArrowheads="1"/>
          </p:cNvSpPr>
          <p:nvPr/>
        </p:nvSpPr>
        <p:spPr bwMode="auto">
          <a:xfrm>
            <a:off x="7812088" y="3810000"/>
            <a:ext cx="950912" cy="457200"/>
          </a:xfrm>
          <a:prstGeom prst="rect">
            <a:avLst/>
          </a:prstGeom>
          <a:noFill/>
          <a:ln w="9525">
            <a:noFill/>
            <a:miter lim="800000"/>
            <a:headEnd/>
            <a:tailEnd/>
          </a:ln>
          <a:effectLst/>
        </p:spPr>
        <p:txBody>
          <a:bodyPr wrap="none">
            <a:prstTxWarp prst="textNoShape">
              <a:avLst/>
            </a:prstTxWarp>
            <a:spAutoFit/>
          </a:bodyPr>
          <a:lstStyle/>
          <a:p>
            <a:r>
              <a:rPr lang="en-US">
                <a:solidFill>
                  <a:schemeClr val="accent2"/>
                </a:solidFill>
              </a:rPr>
              <a:t>error</a:t>
            </a:r>
            <a:r>
              <a:rPr lang="en-US" baseline="-25000">
                <a:solidFill>
                  <a:schemeClr val="accent2"/>
                </a:solidFill>
              </a:rPr>
              <a:t>1</a:t>
            </a:r>
            <a:endParaRPr lang="en-US">
              <a:solidFill>
                <a:schemeClr val="accent2"/>
              </a:solidFill>
            </a:endParaRPr>
          </a:p>
        </p:txBody>
      </p:sp>
      <p:cxnSp>
        <p:nvCxnSpPr>
          <p:cNvPr id="138254" name="AutoShape 14"/>
          <p:cNvCxnSpPr>
            <a:cxnSpLocks noChangeShapeType="1"/>
          </p:cNvCxnSpPr>
          <p:nvPr/>
        </p:nvCxnSpPr>
        <p:spPr bwMode="auto">
          <a:xfrm>
            <a:off x="2971800" y="3962400"/>
            <a:ext cx="2133600" cy="0"/>
          </a:xfrm>
          <a:prstGeom prst="straightConnector1">
            <a:avLst/>
          </a:prstGeom>
          <a:noFill/>
          <a:ln w="9525">
            <a:solidFill>
              <a:schemeClr val="tx1"/>
            </a:solidFill>
            <a:miter lim="800000"/>
            <a:headEnd/>
            <a:tailEnd type="triangle" w="med" len="med"/>
          </a:ln>
          <a:effectLst/>
        </p:spPr>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96299F7B-B387-3348-8679-2C3B7764DD24}" type="slidenum">
              <a:rPr lang="en-US"/>
              <a:pPr/>
              <a:t>23</a:t>
            </a:fld>
            <a:endParaRPr lang="en-US"/>
          </a:p>
        </p:txBody>
      </p:sp>
      <p:sp>
        <p:nvSpPr>
          <p:cNvPr id="262150" name="Rectangle 6"/>
          <p:cNvSpPr>
            <a:spLocks noGrp="1" noChangeArrowheads="1"/>
          </p:cNvSpPr>
          <p:nvPr>
            <p:ph type="title"/>
          </p:nvPr>
        </p:nvSpPr>
        <p:spPr/>
        <p:txBody>
          <a:bodyPr/>
          <a:lstStyle/>
          <a:p>
            <a:r>
              <a:rPr lang="en-US" sz="3600"/>
              <a:t>Model Selection and Bias-Variance Tradeoff</a:t>
            </a:r>
            <a:endParaRPr lang="en-US"/>
          </a:p>
        </p:txBody>
      </p:sp>
      <p:pic>
        <p:nvPicPr>
          <p:cNvPr id="262148" name="Picture 4"/>
          <p:cNvPicPr>
            <a:picLocks noGrp="1" noChangeAspect="1" noChangeArrowheads="1"/>
          </p:cNvPicPr>
          <p:nvPr>
            <p:ph type="body" sz="half" idx="4294967295"/>
          </p:nvPr>
        </p:nvPicPr>
        <p:blipFill>
          <a:blip r:embed="rId3"/>
          <a:srcRect t="4822" b="5786"/>
          <a:stretch>
            <a:fillRect/>
          </a:stretch>
        </p:blipFill>
        <p:spPr>
          <a:xfrm>
            <a:off x="857250" y="1844675"/>
            <a:ext cx="7332663" cy="4708525"/>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6"/>
          <p:cNvSpPr>
            <a:spLocks noGrp="1"/>
          </p:cNvSpPr>
          <p:nvPr>
            <p:ph type="sldNum" sz="quarter" idx="12"/>
          </p:nvPr>
        </p:nvSpPr>
        <p:spPr/>
        <p:txBody>
          <a:bodyPr/>
          <a:lstStyle/>
          <a:p>
            <a:fld id="{41D5D779-3228-C945-9EDD-26ED4028BA20}" type="slidenum">
              <a:rPr lang="en-US"/>
              <a:pPr/>
              <a:t>24</a:t>
            </a:fld>
            <a:endParaRPr lang="en-US"/>
          </a:p>
        </p:txBody>
      </p:sp>
      <p:sp>
        <p:nvSpPr>
          <p:cNvPr id="228354" name="Rectangle 2"/>
          <p:cNvSpPr>
            <a:spLocks noGrp="1" noChangeArrowheads="1"/>
          </p:cNvSpPr>
          <p:nvPr>
            <p:ph type="title"/>
          </p:nvPr>
        </p:nvSpPr>
        <p:spPr/>
        <p:txBody>
          <a:bodyPr/>
          <a:lstStyle/>
          <a:p>
            <a:r>
              <a:rPr lang="en-US" sz="3600"/>
              <a:t>Linear Regression v.s. NN</a:t>
            </a:r>
            <a:endParaRPr lang="en-US"/>
          </a:p>
        </p:txBody>
      </p:sp>
      <p:sp>
        <p:nvSpPr>
          <p:cNvPr id="228355" name="Rectangle 3"/>
          <p:cNvSpPr>
            <a:spLocks noGrp="1" noChangeArrowheads="1"/>
          </p:cNvSpPr>
          <p:nvPr>
            <p:ph type="body" sz="half" idx="1"/>
          </p:nvPr>
        </p:nvSpPr>
        <p:spPr>
          <a:xfrm>
            <a:off x="457200" y="1874838"/>
            <a:ext cx="4033838" cy="4525962"/>
          </a:xfrm>
        </p:spPr>
        <p:txBody>
          <a:bodyPr>
            <a:normAutofit/>
          </a:bodyPr>
          <a:lstStyle/>
          <a:p>
            <a:pPr>
              <a:lnSpc>
                <a:spcPct val="90000"/>
              </a:lnSpc>
            </a:pPr>
            <a:r>
              <a:rPr lang="en-US" sz="2000" dirty="0"/>
              <a:t>Linear Regression- Assumed Model</a:t>
            </a:r>
            <a:r>
              <a:rPr lang="en-US" sz="2400" dirty="0"/>
              <a:t>:</a:t>
            </a:r>
          </a:p>
          <a:p>
            <a:pPr>
              <a:lnSpc>
                <a:spcPct val="90000"/>
              </a:lnSpc>
            </a:pPr>
            <a:r>
              <a:rPr lang="en-US" sz="2400" dirty="0"/>
              <a:t>Then</a:t>
            </a:r>
          </a:p>
          <a:p>
            <a:pPr>
              <a:lnSpc>
                <a:spcPct val="90000"/>
              </a:lnSpc>
            </a:pPr>
            <a:r>
              <a:rPr lang="en-US" sz="2400" dirty="0"/>
              <a:t>Corresponding solution may not be conditional mean, if our assumption is wrong!</a:t>
            </a:r>
            <a:endParaRPr lang="en-US" sz="2400" dirty="0" smtClean="0"/>
          </a:p>
          <a:p>
            <a:pPr>
              <a:lnSpc>
                <a:spcPct val="90000"/>
              </a:lnSpc>
            </a:pPr>
            <a:r>
              <a:rPr lang="en-US" sz="2400" dirty="0" smtClean="0"/>
              <a:t>Estimates </a:t>
            </a:r>
            <a:r>
              <a:rPr lang="en-US" sz="2400" dirty="0"/>
              <a:t>based on pooling over all </a:t>
            </a:r>
            <a:r>
              <a:rPr lang="en-US" sz="2400" dirty="0" err="1"/>
              <a:t>x’s</a:t>
            </a:r>
            <a:r>
              <a:rPr lang="en-US" sz="2400" dirty="0"/>
              <a:t>, assuming a parametric model </a:t>
            </a:r>
            <a:r>
              <a:rPr lang="en-US" sz="2400" dirty="0" smtClean="0"/>
              <a:t>for          </a:t>
            </a:r>
            <a:r>
              <a:rPr lang="en-US" sz="2400" dirty="0"/>
              <a:t>.</a:t>
            </a:r>
          </a:p>
        </p:txBody>
      </p:sp>
      <p:sp>
        <p:nvSpPr>
          <p:cNvPr id="228356" name="Rectangle 4"/>
          <p:cNvSpPr>
            <a:spLocks noGrp="1" noChangeArrowheads="1"/>
          </p:cNvSpPr>
          <p:nvPr>
            <p:ph type="body" sz="half" idx="2"/>
          </p:nvPr>
        </p:nvSpPr>
        <p:spPr>
          <a:xfrm>
            <a:off x="4652963" y="1874838"/>
            <a:ext cx="4033837" cy="4525962"/>
          </a:xfrm>
        </p:spPr>
        <p:txBody>
          <a:bodyPr/>
          <a:lstStyle/>
          <a:p>
            <a:pPr>
              <a:lnSpc>
                <a:spcPct val="90000"/>
              </a:lnSpc>
            </a:pPr>
            <a:r>
              <a:rPr lang="en-US" sz="2000"/>
              <a:t>NN-methods attempt to estimate the regression, assuming only that the responses for all x’s in a small neighborhood are close.</a:t>
            </a:r>
          </a:p>
          <a:p>
            <a:pPr>
              <a:lnSpc>
                <a:spcPct val="90000"/>
              </a:lnSpc>
            </a:pPr>
            <a:r>
              <a:rPr lang="en-US" sz="2000"/>
              <a:t>Typically, we have at most one observation at any particular point. So</a:t>
            </a:r>
          </a:p>
          <a:p>
            <a:pPr>
              <a:lnSpc>
                <a:spcPct val="90000"/>
              </a:lnSpc>
              <a:buFont typeface="Times" charset="0"/>
              <a:buNone/>
            </a:pPr>
            <a:endParaRPr lang="en-US" sz="2400"/>
          </a:p>
          <a:p>
            <a:pPr>
              <a:lnSpc>
                <a:spcPct val="90000"/>
              </a:lnSpc>
            </a:pPr>
            <a:r>
              <a:rPr lang="en-US" sz="2000"/>
              <a:t>Conditioning at a point relaxed to conditioning on a region close to the target point x.</a:t>
            </a:r>
          </a:p>
        </p:txBody>
      </p:sp>
      <p:graphicFrame>
        <p:nvGraphicFramePr>
          <p:cNvPr id="228357" name="Object 5"/>
          <p:cNvGraphicFramePr>
            <a:graphicFrameLocks noChangeAspect="1"/>
          </p:cNvGraphicFramePr>
          <p:nvPr/>
        </p:nvGraphicFramePr>
        <p:xfrm>
          <a:off x="1885950" y="2144712"/>
          <a:ext cx="1422400" cy="433388"/>
        </p:xfrm>
        <a:graphic>
          <a:graphicData uri="http://schemas.openxmlformats.org/presentationml/2006/ole">
            <mc:AlternateContent xmlns:mc="http://schemas.openxmlformats.org/markup-compatibility/2006">
              <mc:Choice xmlns:v="urn:schemas-microsoft-com:vml" Requires="v">
                <p:oleObj spid="_x0000_s134166" name="Equation" r:id="rId4" imgW="749697" imgH="228997" progId="">
                  <p:embed/>
                </p:oleObj>
              </mc:Choice>
              <mc:Fallback>
                <p:oleObj name="Equation" r:id="rId4" imgW="749697" imgH="228997"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5950" y="2144712"/>
                        <a:ext cx="14224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8358" name="Object 6"/>
          <p:cNvGraphicFramePr>
            <a:graphicFrameLocks noChangeAspect="1"/>
          </p:cNvGraphicFramePr>
          <p:nvPr/>
        </p:nvGraphicFramePr>
        <p:xfrm>
          <a:off x="1639094" y="2774950"/>
          <a:ext cx="2471738" cy="393700"/>
        </p:xfrm>
        <a:graphic>
          <a:graphicData uri="http://schemas.openxmlformats.org/presentationml/2006/ole">
            <mc:AlternateContent xmlns:mc="http://schemas.openxmlformats.org/markup-compatibility/2006">
              <mc:Choice xmlns:v="urn:schemas-microsoft-com:vml" Requires="v">
                <p:oleObj spid="_x0000_s134167" name="Equation" r:id="rId6" imgW="1435497" imgH="228997" progId="">
                  <p:embed/>
                </p:oleObj>
              </mc:Choice>
              <mc:Fallback>
                <p:oleObj name="Equation" r:id="rId6" imgW="1435497" imgH="228997"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9094" y="2774950"/>
                        <a:ext cx="247173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8359" name="Object 7"/>
          <p:cNvGraphicFramePr>
            <a:graphicFrameLocks noChangeAspect="1"/>
          </p:cNvGraphicFramePr>
          <p:nvPr/>
        </p:nvGraphicFramePr>
        <p:xfrm>
          <a:off x="5218113" y="4227513"/>
          <a:ext cx="3009900" cy="463550"/>
        </p:xfrm>
        <a:graphic>
          <a:graphicData uri="http://schemas.openxmlformats.org/presentationml/2006/ole">
            <mc:AlternateContent xmlns:mc="http://schemas.openxmlformats.org/markup-compatibility/2006">
              <mc:Choice xmlns:v="urn:schemas-microsoft-com:vml" Requires="v">
                <p:oleObj spid="_x0000_s134168" name="Equation" r:id="rId8" imgW="1651397" imgH="254397" progId="">
                  <p:embed/>
                </p:oleObj>
              </mc:Choice>
              <mc:Fallback>
                <p:oleObj name="Equation" r:id="rId8" imgW="1651397" imgH="254397"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18113" y="4227513"/>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8360" name="Object 8"/>
          <p:cNvGraphicFramePr>
            <a:graphicFrameLocks noChangeAspect="1"/>
          </p:cNvGraphicFramePr>
          <p:nvPr/>
        </p:nvGraphicFramePr>
        <p:xfrm>
          <a:off x="3594100" y="5577682"/>
          <a:ext cx="711200" cy="366712"/>
        </p:xfrm>
        <a:graphic>
          <a:graphicData uri="http://schemas.openxmlformats.org/presentationml/2006/ole">
            <mc:AlternateContent xmlns:mc="http://schemas.openxmlformats.org/markup-compatibility/2006">
              <mc:Choice xmlns:v="urn:schemas-microsoft-com:vml" Requires="v">
                <p:oleObj spid="_x0000_s134169" name="Equation" r:id="rId10" imgW="393926" imgH="203509" progId="">
                  <p:embed/>
                </p:oleObj>
              </mc:Choice>
              <mc:Fallback>
                <p:oleObj name="Equation" r:id="rId10" imgW="393926" imgH="203509"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4100" y="5577682"/>
                        <a:ext cx="711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8361" name="Rectangle 9"/>
          <p:cNvSpPr>
            <a:spLocks noChangeArrowheads="1"/>
          </p:cNvSpPr>
          <p:nvPr/>
        </p:nvSpPr>
        <p:spPr bwMode="auto">
          <a:xfrm>
            <a:off x="388938" y="1862138"/>
            <a:ext cx="4098925" cy="4487862"/>
          </a:xfrm>
          <a:prstGeom prst="rect">
            <a:avLst/>
          </a:prstGeom>
          <a:noFill/>
          <a:ln w="19050">
            <a:solidFill>
              <a:schemeClr val="tx1"/>
            </a:solidFill>
            <a:miter lim="800000"/>
            <a:headEnd/>
            <a:tailEnd/>
          </a:ln>
          <a:effectLst/>
        </p:spPr>
        <p:txBody>
          <a:bodyPr wrap="none" anchor="ctr">
            <a:prstTxWarp prst="textNoShape">
              <a:avLst/>
            </a:prstTxWarp>
          </a:bodyPr>
          <a:lstStyle/>
          <a:p>
            <a:endParaRPr lang="en-US"/>
          </a:p>
        </p:txBody>
      </p:sp>
      <p:sp>
        <p:nvSpPr>
          <p:cNvPr id="228362" name="Rectangle 10"/>
          <p:cNvSpPr>
            <a:spLocks noChangeArrowheads="1"/>
          </p:cNvSpPr>
          <p:nvPr/>
        </p:nvSpPr>
        <p:spPr bwMode="auto">
          <a:xfrm>
            <a:off x="4654550" y="1863725"/>
            <a:ext cx="4098925" cy="4487863"/>
          </a:xfrm>
          <a:prstGeom prst="rect">
            <a:avLst/>
          </a:prstGeom>
          <a:noFill/>
          <a:ln w="19050">
            <a:solidFill>
              <a:schemeClr val="tx1"/>
            </a:solidFill>
            <a:miter lim="800000"/>
            <a:headEnd/>
            <a:tailEnd/>
          </a:ln>
          <a:effectLst/>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087EBA8-C041-674B-9C1E-49A7EE6750EC}" type="slidenum">
              <a:rPr lang="en-US"/>
              <a:pPr/>
              <a:t>25</a:t>
            </a:fld>
            <a:endParaRPr lang="en-US"/>
          </a:p>
        </p:txBody>
      </p:sp>
      <p:sp>
        <p:nvSpPr>
          <p:cNvPr id="231426" name="Rectangle 2"/>
          <p:cNvSpPr>
            <a:spLocks noGrp="1" noChangeArrowheads="1"/>
          </p:cNvSpPr>
          <p:nvPr>
            <p:ph type="title"/>
          </p:nvPr>
        </p:nvSpPr>
        <p:spPr/>
        <p:txBody>
          <a:bodyPr/>
          <a:lstStyle/>
          <a:p>
            <a:r>
              <a:rPr lang="en-US" sz="3600"/>
              <a:t>Linear Regression and NN</a:t>
            </a:r>
            <a:endParaRPr lang="en-US"/>
          </a:p>
        </p:txBody>
      </p:sp>
      <p:sp>
        <p:nvSpPr>
          <p:cNvPr id="231427" name="Rectangle 3"/>
          <p:cNvSpPr>
            <a:spLocks noGrp="1" noChangeArrowheads="1"/>
          </p:cNvSpPr>
          <p:nvPr>
            <p:ph type="body" idx="1"/>
          </p:nvPr>
        </p:nvSpPr>
        <p:spPr/>
        <p:txBody>
          <a:bodyPr>
            <a:normAutofit fontScale="92500" lnSpcReduction="10000"/>
          </a:bodyPr>
          <a:lstStyle/>
          <a:p>
            <a:pPr>
              <a:lnSpc>
                <a:spcPct val="90000"/>
              </a:lnSpc>
            </a:pPr>
            <a:r>
              <a:rPr lang="en-US" sz="2400"/>
              <a:t>In both approaches, the conditional</a:t>
            </a:r>
            <a:r>
              <a:rPr lang="en-US" sz="2800"/>
              <a:t> </a:t>
            </a:r>
            <a:r>
              <a:rPr lang="en-US" sz="2400"/>
              <a:t>expectation over the population of  x-values has been substituted by the average over the training sample. </a:t>
            </a:r>
          </a:p>
          <a:p>
            <a:pPr>
              <a:lnSpc>
                <a:spcPct val="90000"/>
              </a:lnSpc>
            </a:pPr>
            <a:r>
              <a:rPr lang="en-US" sz="2400" b="1"/>
              <a:t>E</a:t>
            </a:r>
            <a:r>
              <a:rPr lang="en-US" sz="2400"/>
              <a:t>mpirical </a:t>
            </a:r>
            <a:r>
              <a:rPr lang="en-US" sz="2400" b="1"/>
              <a:t>R</a:t>
            </a:r>
            <a:r>
              <a:rPr lang="en-US" sz="2400"/>
              <a:t>isk </a:t>
            </a:r>
            <a:r>
              <a:rPr lang="en-US" sz="2400" b="1"/>
              <a:t>M</a:t>
            </a:r>
            <a:r>
              <a:rPr lang="en-US" sz="2400"/>
              <a:t>inimization (ERM) principle.</a:t>
            </a:r>
            <a:r>
              <a:rPr lang="en-US" sz="2800"/>
              <a:t> </a:t>
            </a:r>
          </a:p>
          <a:p>
            <a:pPr>
              <a:lnSpc>
                <a:spcPct val="90000"/>
              </a:lnSpc>
            </a:pPr>
            <a:r>
              <a:rPr lang="en-US" sz="2400"/>
              <a:t>Least Squares assumes f(x) is well approximated by a global linear function [low variance (stable estimates) , high bias]</a:t>
            </a:r>
            <a:r>
              <a:rPr lang="en-US" sz="2800"/>
              <a:t>.</a:t>
            </a:r>
          </a:p>
          <a:p>
            <a:pPr>
              <a:lnSpc>
                <a:spcPct val="90000"/>
              </a:lnSpc>
            </a:pPr>
            <a:r>
              <a:rPr lang="en-US" sz="2400"/>
              <a:t>k-NN only assumes f(x) is well approximated by a locally constant function- Adaptable to any situation [high variance (decision boundaries change from sample to sample), low bias]</a:t>
            </a:r>
            <a:r>
              <a:rPr lang="en-US" sz="2800"/>
              <a:t>. </a:t>
            </a:r>
          </a:p>
          <a:p>
            <a:pPr>
              <a:lnSpc>
                <a:spcPct val="90000"/>
              </a:lnSpc>
            </a:pPr>
            <a:endParaRPr lang="en-US"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2D7997B6-9D87-3A45-861C-F05B2ECC5DFA}" type="slidenum">
              <a:rPr lang="en-US"/>
              <a:pPr/>
              <a:t>26</a:t>
            </a:fld>
            <a:endParaRPr lang="en-US"/>
          </a:p>
        </p:txBody>
      </p:sp>
      <p:sp>
        <p:nvSpPr>
          <p:cNvPr id="232450" name="Rectangle 2"/>
          <p:cNvSpPr>
            <a:spLocks noGrp="1" noChangeArrowheads="1"/>
          </p:cNvSpPr>
          <p:nvPr>
            <p:ph type="title"/>
          </p:nvPr>
        </p:nvSpPr>
        <p:spPr/>
        <p:txBody>
          <a:bodyPr/>
          <a:lstStyle/>
          <a:p>
            <a:r>
              <a:rPr lang="en-US" sz="3600"/>
              <a:t>Popular Variations &amp; Enhancements</a:t>
            </a:r>
            <a:r>
              <a:rPr lang="en-US"/>
              <a:t> </a:t>
            </a:r>
          </a:p>
        </p:txBody>
      </p:sp>
      <p:sp>
        <p:nvSpPr>
          <p:cNvPr id="232451" name="Rectangle 3"/>
          <p:cNvSpPr>
            <a:spLocks noGrp="1" noChangeArrowheads="1"/>
          </p:cNvSpPr>
          <p:nvPr>
            <p:ph type="body" sz="half" idx="1"/>
          </p:nvPr>
        </p:nvSpPr>
        <p:spPr>
          <a:xfrm>
            <a:off x="457200" y="1874838"/>
            <a:ext cx="4033838" cy="4525962"/>
          </a:xfrm>
        </p:spPr>
        <p:txBody>
          <a:bodyPr/>
          <a:lstStyle/>
          <a:p>
            <a:pPr>
              <a:lnSpc>
                <a:spcPct val="90000"/>
              </a:lnSpc>
            </a:pPr>
            <a:r>
              <a:rPr lang="en-US" sz="2000"/>
              <a:t>Kernel methods use weights that decrease smoothly to zero with the distance from the target point, rather than 0/1 weights used by k-NN methods.</a:t>
            </a:r>
          </a:p>
          <a:p>
            <a:pPr>
              <a:lnSpc>
                <a:spcPct val="90000"/>
              </a:lnSpc>
            </a:pPr>
            <a:r>
              <a:rPr lang="en-US" sz="2000"/>
              <a:t>In high-dimensional spaces, kernels are modified to emphasize some features more than the others</a:t>
            </a:r>
          </a:p>
          <a:p>
            <a:pPr lvl="1">
              <a:lnSpc>
                <a:spcPct val="90000"/>
              </a:lnSpc>
            </a:pPr>
            <a:r>
              <a:rPr lang="en-US" sz="1800"/>
              <a:t>[variable (feature) selection]</a:t>
            </a:r>
          </a:p>
          <a:p>
            <a:pPr lvl="1">
              <a:lnSpc>
                <a:spcPct val="90000"/>
              </a:lnSpc>
            </a:pPr>
            <a:r>
              <a:rPr lang="en-US" sz="1800"/>
              <a:t>Kernel design – possibly kernel with compact support</a:t>
            </a:r>
          </a:p>
          <a:p>
            <a:pPr>
              <a:lnSpc>
                <a:spcPct val="90000"/>
              </a:lnSpc>
              <a:buFont typeface="Times" charset="0"/>
              <a:buNone/>
            </a:pPr>
            <a:endParaRPr lang="en-US" sz="2000"/>
          </a:p>
        </p:txBody>
      </p:sp>
      <p:sp>
        <p:nvSpPr>
          <p:cNvPr id="232452" name="Rectangle 4"/>
          <p:cNvSpPr>
            <a:spLocks noGrp="1" noChangeArrowheads="1"/>
          </p:cNvSpPr>
          <p:nvPr>
            <p:ph type="body" sz="half" idx="2"/>
          </p:nvPr>
        </p:nvSpPr>
        <p:spPr>
          <a:xfrm>
            <a:off x="4652963" y="1874838"/>
            <a:ext cx="4033837" cy="4525962"/>
          </a:xfrm>
        </p:spPr>
        <p:txBody>
          <a:bodyPr/>
          <a:lstStyle/>
          <a:p>
            <a:pPr>
              <a:lnSpc>
                <a:spcPct val="90000"/>
              </a:lnSpc>
            </a:pPr>
            <a:r>
              <a:rPr lang="en-US" sz="2000" dirty="0"/>
              <a:t>Local regression fits piecewise linear models by locally weighted least squares, rather than fitting constants locally.</a:t>
            </a:r>
          </a:p>
          <a:p>
            <a:pPr>
              <a:lnSpc>
                <a:spcPct val="90000"/>
              </a:lnSpc>
            </a:pPr>
            <a:r>
              <a:rPr lang="en-US" sz="2000" dirty="0"/>
              <a:t>Linear models fit to a basis expansion of the measured inputs allow arbitrarily complex models.</a:t>
            </a:r>
            <a:endParaRPr lang="en-US" sz="2000" dirty="0" smtClean="0"/>
          </a:p>
          <a:p>
            <a:pPr>
              <a:lnSpc>
                <a:spcPct val="90000"/>
              </a:lnSpc>
            </a:pPr>
            <a:r>
              <a:rPr lang="en-US" sz="2000" dirty="0" smtClean="0"/>
              <a:t>Neural </a:t>
            </a:r>
            <a:r>
              <a:rPr lang="en-US" sz="2000" dirty="0"/>
              <a:t>network models consists of sums of non-linearly transformed linear models. </a:t>
            </a:r>
          </a:p>
          <a:p>
            <a:pPr>
              <a:lnSpc>
                <a:spcPct val="90000"/>
              </a:lnSpc>
            </a:pPr>
            <a:endParaRPr lang="en-US" sz="2000" dirty="0"/>
          </a:p>
          <a:p>
            <a:pPr>
              <a:lnSpc>
                <a:spcPct val="90000"/>
              </a:lnSpc>
            </a:pP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CA0B5473-F0AF-6C4D-B8DA-AFE88EFF8DF1}" type="slidenum">
              <a:rPr lang="en-US"/>
              <a:pPr/>
              <a:t>27</a:t>
            </a:fld>
            <a:endParaRPr lang="en-US"/>
          </a:p>
        </p:txBody>
      </p:sp>
      <p:sp>
        <p:nvSpPr>
          <p:cNvPr id="233474" name="Rectangle 2"/>
          <p:cNvSpPr>
            <a:spLocks noGrp="1" noChangeArrowheads="1"/>
          </p:cNvSpPr>
          <p:nvPr>
            <p:ph type="title"/>
          </p:nvPr>
        </p:nvSpPr>
        <p:spPr/>
        <p:txBody>
          <a:bodyPr/>
          <a:lstStyle/>
          <a:p>
            <a:r>
              <a:rPr lang="en-US" sz="3600"/>
              <a:t>Framework for Classification</a:t>
            </a:r>
            <a:endParaRPr lang="en-US"/>
          </a:p>
        </p:txBody>
      </p:sp>
      <p:sp>
        <p:nvSpPr>
          <p:cNvPr id="233475" name="Rectangle 3"/>
          <p:cNvSpPr>
            <a:spLocks noGrp="1" noChangeArrowheads="1"/>
          </p:cNvSpPr>
          <p:nvPr>
            <p:ph type="body" sz="half" idx="1"/>
          </p:nvPr>
        </p:nvSpPr>
        <p:spPr>
          <a:xfrm>
            <a:off x="457200" y="1874838"/>
            <a:ext cx="4033838" cy="4525962"/>
          </a:xfrm>
        </p:spPr>
        <p:txBody>
          <a:bodyPr/>
          <a:lstStyle/>
          <a:p>
            <a:pPr>
              <a:lnSpc>
                <a:spcPct val="90000"/>
              </a:lnSpc>
            </a:pPr>
            <a:r>
              <a:rPr lang="en-US" sz="2000"/>
              <a:t>y-f(x): not meaningful error - need a different loss fn.</a:t>
            </a:r>
          </a:p>
          <a:p>
            <a:pPr>
              <a:lnSpc>
                <a:spcPct val="90000"/>
              </a:lnSpc>
            </a:pPr>
            <a:r>
              <a:rPr lang="en-US" sz="2000"/>
              <a:t>When G has K categories, the loss function can be expressed as a K x K matrix with 0 on the diagonal and non-negative elsewhere.</a:t>
            </a:r>
          </a:p>
          <a:p>
            <a:pPr>
              <a:lnSpc>
                <a:spcPct val="90000"/>
              </a:lnSpc>
            </a:pPr>
            <a:r>
              <a:rPr lang="en-US" sz="2000"/>
              <a:t> L(k,j) is the cost paid for erroneously classifying an object in class k as belonging to class j.</a:t>
            </a:r>
          </a:p>
          <a:p>
            <a:pPr>
              <a:lnSpc>
                <a:spcPct val="90000"/>
              </a:lnSpc>
            </a:pPr>
            <a:r>
              <a:rPr lang="en-US" sz="2000"/>
              <a:t>0-1 loss used most often. All misclassifications cost the same unit amount.</a:t>
            </a:r>
          </a:p>
        </p:txBody>
      </p:sp>
      <p:sp>
        <p:nvSpPr>
          <p:cNvPr id="233476" name="Rectangle 4"/>
          <p:cNvSpPr>
            <a:spLocks noGrp="1" noChangeArrowheads="1"/>
          </p:cNvSpPr>
          <p:nvPr>
            <p:ph type="body" sz="half" idx="2"/>
          </p:nvPr>
        </p:nvSpPr>
        <p:spPr>
          <a:xfrm>
            <a:off x="4652963" y="1874838"/>
            <a:ext cx="4033837" cy="4525962"/>
          </a:xfrm>
        </p:spPr>
        <p:txBody>
          <a:bodyPr>
            <a:normAutofit fontScale="92500" lnSpcReduction="10000"/>
          </a:bodyPr>
          <a:lstStyle/>
          <a:p>
            <a:r>
              <a:rPr lang="en-US" sz="2000" dirty="0"/>
              <a:t>Exp. Prediction Error =</a:t>
            </a:r>
          </a:p>
          <a:p>
            <a:endParaRPr lang="en-US" sz="2400" dirty="0"/>
          </a:p>
          <a:p>
            <a:endParaRPr lang="en-US" sz="2000" dirty="0"/>
          </a:p>
          <a:p>
            <a:r>
              <a:rPr lang="en-US" sz="2000" dirty="0"/>
              <a:t>As before, suffices to minimize EPE </a:t>
            </a:r>
            <a:r>
              <a:rPr lang="en-US" sz="2000" dirty="0" err="1"/>
              <a:t>pointwise</a:t>
            </a:r>
            <a:r>
              <a:rPr lang="en-US" sz="2000" dirty="0"/>
              <a:t>:</a:t>
            </a:r>
            <a:r>
              <a:rPr lang="en-US" sz="2400" dirty="0"/>
              <a:t> </a:t>
            </a:r>
          </a:p>
          <a:p>
            <a:endParaRPr lang="en-US" sz="2400" dirty="0"/>
          </a:p>
          <a:p>
            <a:endParaRPr lang="en-US" sz="2000" dirty="0"/>
          </a:p>
          <a:p>
            <a:r>
              <a:rPr lang="en-US" sz="2000" dirty="0"/>
              <a:t>For 0-1 loss, </a:t>
            </a:r>
            <a:r>
              <a:rPr lang="en-US" sz="2000" i="1" dirty="0" err="1"/>
              <a:t>Bayes</a:t>
            </a:r>
            <a:r>
              <a:rPr lang="en-US" sz="2000" i="1" dirty="0"/>
              <a:t> classifier</a:t>
            </a:r>
            <a:r>
              <a:rPr lang="en-US" sz="2000" dirty="0"/>
              <a:t> uses the conditional distribution </a:t>
            </a:r>
            <a:r>
              <a:rPr lang="en-US" sz="2000" dirty="0" err="1"/>
              <a:t>Pr(G|X</a:t>
            </a:r>
            <a:r>
              <a:rPr lang="en-US" sz="2000" dirty="0"/>
              <a:t>). Its error rate is called </a:t>
            </a:r>
            <a:r>
              <a:rPr lang="en-US" sz="2000" i="1" dirty="0" err="1"/>
              <a:t>Bayes</a:t>
            </a:r>
            <a:r>
              <a:rPr lang="en-US" sz="2000" i="1" dirty="0"/>
              <a:t> rate</a:t>
            </a:r>
            <a:r>
              <a:rPr lang="en-US" sz="2000" dirty="0"/>
              <a:t>. </a:t>
            </a:r>
            <a:endParaRPr lang="en-US" sz="2400" dirty="0"/>
          </a:p>
        </p:txBody>
      </p:sp>
      <p:graphicFrame>
        <p:nvGraphicFramePr>
          <p:cNvPr id="233477" name="Object 5"/>
          <p:cNvGraphicFramePr>
            <a:graphicFrameLocks noChangeAspect="1"/>
          </p:cNvGraphicFramePr>
          <p:nvPr/>
        </p:nvGraphicFramePr>
        <p:xfrm>
          <a:off x="5268913" y="2293938"/>
          <a:ext cx="2378075" cy="549275"/>
        </p:xfrm>
        <a:graphic>
          <a:graphicData uri="http://schemas.openxmlformats.org/presentationml/2006/ole">
            <mc:AlternateContent xmlns:mc="http://schemas.openxmlformats.org/markup-compatibility/2006">
              <mc:Choice xmlns:v="urn:schemas-microsoft-com:vml" Requires="v">
                <p:oleObj spid="_x0000_s140300" name="Equation" r:id="rId4" imgW="1155595" imgH="266981" progId="">
                  <p:embed/>
                </p:oleObj>
              </mc:Choice>
              <mc:Fallback>
                <p:oleObj name="Equation" r:id="rId4" imgW="1155595" imgH="266981"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8913" y="2293938"/>
                        <a:ext cx="23780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3478" name="Object 6"/>
          <p:cNvGraphicFramePr>
            <a:graphicFrameLocks noChangeAspect="1"/>
          </p:cNvGraphicFramePr>
          <p:nvPr/>
        </p:nvGraphicFramePr>
        <p:xfrm>
          <a:off x="4689475" y="4432300"/>
          <a:ext cx="3997325" cy="673100"/>
        </p:xfrm>
        <a:graphic>
          <a:graphicData uri="http://schemas.openxmlformats.org/presentationml/2006/ole">
            <mc:AlternateContent xmlns:mc="http://schemas.openxmlformats.org/markup-compatibility/2006">
              <mc:Choice xmlns:v="urn:schemas-microsoft-com:vml" Requires="v">
                <p:oleObj spid="_x0000_s140301" name="Equation" r:id="rId6" imgW="2565797" imgH="432197" progId="">
                  <p:embed/>
                </p:oleObj>
              </mc:Choice>
              <mc:Fallback>
                <p:oleObj name="Equation" r:id="rId6" imgW="2565797" imgH="432197"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9475" y="4432300"/>
                        <a:ext cx="3997325"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7E6BCBBC-DC85-CB48-BC3F-F948DF67D85A}" type="slidenum">
              <a:rPr lang="en-US"/>
              <a:pPr/>
              <a:t>28</a:t>
            </a:fld>
            <a:endParaRPr lang="en-US"/>
          </a:p>
        </p:txBody>
      </p:sp>
      <p:sp>
        <p:nvSpPr>
          <p:cNvPr id="234498" name="Rectangle 2"/>
          <p:cNvSpPr>
            <a:spLocks noGrp="1" noChangeArrowheads="1"/>
          </p:cNvSpPr>
          <p:nvPr>
            <p:ph type="title"/>
          </p:nvPr>
        </p:nvSpPr>
        <p:spPr/>
        <p:txBody>
          <a:bodyPr/>
          <a:lstStyle/>
          <a:p>
            <a:r>
              <a:rPr lang="en-US" sz="3600"/>
              <a:t>Bayes Classifier - Example</a:t>
            </a:r>
            <a:endParaRPr lang="en-US"/>
          </a:p>
        </p:txBody>
      </p:sp>
      <p:sp>
        <p:nvSpPr>
          <p:cNvPr id="234499" name="Rectangle 3"/>
          <p:cNvSpPr>
            <a:spLocks noGrp="1" noChangeArrowheads="1"/>
          </p:cNvSpPr>
          <p:nvPr>
            <p:ph type="body" sz="half" idx="1"/>
          </p:nvPr>
        </p:nvSpPr>
        <p:spPr>
          <a:xfrm>
            <a:off x="457200" y="1874838"/>
            <a:ext cx="4287838" cy="4525962"/>
          </a:xfrm>
        </p:spPr>
        <p:txBody>
          <a:bodyPr/>
          <a:lstStyle/>
          <a:p>
            <a:r>
              <a:rPr lang="en-US" sz="2000" dirty="0"/>
              <a:t>Knowing the true joint distribution in the simulated example, we can get the </a:t>
            </a:r>
            <a:r>
              <a:rPr lang="en-US" sz="2000" dirty="0" err="1"/>
              <a:t>Bayes</a:t>
            </a:r>
            <a:r>
              <a:rPr lang="en-US" sz="2000" dirty="0"/>
              <a:t> optimal classifier.</a:t>
            </a:r>
          </a:p>
          <a:p>
            <a:r>
              <a:rPr lang="en-US" sz="2000" dirty="0" err="1"/>
              <a:t>k</a:t>
            </a:r>
            <a:r>
              <a:rPr lang="en-US" sz="2000" dirty="0"/>
              <a:t>-NN  classifier approximates </a:t>
            </a:r>
            <a:r>
              <a:rPr lang="en-US" sz="2000" dirty="0" err="1"/>
              <a:t>Bayes</a:t>
            </a:r>
            <a:r>
              <a:rPr lang="en-US" sz="2000" dirty="0"/>
              <a:t> solution: </a:t>
            </a:r>
          </a:p>
          <a:p>
            <a:pPr>
              <a:buFont typeface="Times" charset="0"/>
              <a:buNone/>
            </a:pPr>
            <a:r>
              <a:rPr lang="en-US" sz="2000" dirty="0"/>
              <a:t> - conditional </a:t>
            </a:r>
            <a:r>
              <a:rPr lang="en-US" sz="2000" dirty="0" err="1"/>
              <a:t>prob.is</a:t>
            </a:r>
            <a:r>
              <a:rPr lang="en-US" sz="2000" dirty="0"/>
              <a:t> estimated by the  training sample proportion in a </a:t>
            </a:r>
            <a:r>
              <a:rPr lang="en-US" sz="2000" dirty="0" err="1"/>
              <a:t>nbd</a:t>
            </a:r>
            <a:r>
              <a:rPr lang="en-US" sz="2000" dirty="0"/>
              <a:t>. of the point.</a:t>
            </a:r>
          </a:p>
          <a:p>
            <a:pPr>
              <a:buFont typeface="Times" charset="0"/>
              <a:buNone/>
            </a:pPr>
            <a:r>
              <a:rPr lang="en-US" sz="2000" dirty="0"/>
              <a:t> -</a:t>
            </a:r>
            <a:r>
              <a:rPr lang="en-US" sz="2000" dirty="0" smtClean="0"/>
              <a:t> Bayesian rule </a:t>
            </a:r>
            <a:r>
              <a:rPr lang="en-US" sz="2000" dirty="0"/>
              <a:t>leads to a majority vote in the </a:t>
            </a:r>
            <a:r>
              <a:rPr lang="en-US" sz="2000" dirty="0" err="1"/>
              <a:t>nbd</a:t>
            </a:r>
            <a:r>
              <a:rPr lang="en-US" sz="2000" dirty="0"/>
              <a:t>. around at point.</a:t>
            </a:r>
          </a:p>
          <a:p>
            <a:pPr>
              <a:buFont typeface="Times" charset="0"/>
              <a:buNone/>
            </a:pPr>
            <a:r>
              <a:rPr lang="en-US" sz="2000" dirty="0"/>
              <a:t> </a:t>
            </a:r>
          </a:p>
        </p:txBody>
      </p:sp>
      <p:pic>
        <p:nvPicPr>
          <p:cNvPr id="234500" name="Picture 4"/>
          <p:cNvPicPr>
            <a:picLocks noGrp="1" noChangeAspect="1" noChangeArrowheads="1"/>
          </p:cNvPicPr>
          <p:nvPr>
            <p:ph type="chart" sz="half" idx="2"/>
          </p:nvPr>
        </p:nvPicPr>
        <p:blipFill>
          <a:blip r:embed="rId3"/>
          <a:srcRect/>
          <a:stretch>
            <a:fillRect/>
          </a:stretch>
        </p:blipFill>
        <p:spPr>
          <a:xfrm>
            <a:off x="4652963" y="1874838"/>
            <a:ext cx="4033837" cy="4525962"/>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0C0403A-A420-B840-81C0-84AB5A582BF1}" type="slidenum">
              <a:rPr lang="en-US"/>
              <a:pPr/>
              <a:t>29</a:t>
            </a:fld>
            <a:endParaRPr lang="en-US"/>
          </a:p>
        </p:txBody>
      </p:sp>
      <p:sp>
        <p:nvSpPr>
          <p:cNvPr id="235522" name="Rectangle 2"/>
          <p:cNvSpPr>
            <a:spLocks noGrp="1" noChangeArrowheads="1"/>
          </p:cNvSpPr>
          <p:nvPr>
            <p:ph type="title"/>
          </p:nvPr>
        </p:nvSpPr>
        <p:spPr/>
        <p:txBody>
          <a:bodyPr/>
          <a:lstStyle/>
          <a:p>
            <a:r>
              <a:rPr lang="en-US" sz="3600"/>
              <a:t>Classification via Regression</a:t>
            </a:r>
            <a:endParaRPr lang="en-US"/>
          </a:p>
        </p:txBody>
      </p:sp>
      <p:sp>
        <p:nvSpPr>
          <p:cNvPr id="235523" name="Rectangle 3"/>
          <p:cNvSpPr>
            <a:spLocks noGrp="1" noChangeArrowheads="1"/>
          </p:cNvSpPr>
          <p:nvPr>
            <p:ph type="body" idx="1"/>
          </p:nvPr>
        </p:nvSpPr>
        <p:spPr/>
        <p:txBody>
          <a:bodyPr>
            <a:normAutofit fontScale="92500" lnSpcReduction="20000"/>
          </a:bodyPr>
          <a:lstStyle/>
          <a:p>
            <a:pPr>
              <a:lnSpc>
                <a:spcPct val="90000"/>
              </a:lnSpc>
            </a:pPr>
            <a:r>
              <a:rPr lang="en-US" sz="2400" dirty="0"/>
              <a:t>For the two class, code </a:t>
            </a:r>
            <a:r>
              <a:rPr lang="en-US" sz="2400" dirty="0" err="1"/>
              <a:t>g</a:t>
            </a:r>
            <a:r>
              <a:rPr lang="en-US" sz="2400" dirty="0"/>
              <a:t> by a binary Y, Y=1 if in group 1, 0 otherwise, followed by squared error loss estimation. </a:t>
            </a:r>
          </a:p>
          <a:p>
            <a:pPr>
              <a:lnSpc>
                <a:spcPct val="90000"/>
              </a:lnSpc>
            </a:pPr>
            <a:endParaRPr lang="en-US" sz="2400" dirty="0"/>
          </a:p>
          <a:p>
            <a:pPr>
              <a:lnSpc>
                <a:spcPct val="90000"/>
              </a:lnSpc>
            </a:pPr>
            <a:r>
              <a:rPr lang="en-US" sz="2400" dirty="0"/>
              <a:t>For the K-class problem, use K-dummy variables.</a:t>
            </a:r>
          </a:p>
          <a:p>
            <a:pPr>
              <a:lnSpc>
                <a:spcPct val="90000"/>
              </a:lnSpc>
              <a:buFont typeface="Times" charset="0"/>
              <a:buNone/>
            </a:pPr>
            <a:endParaRPr lang="en-US" sz="2400" dirty="0"/>
          </a:p>
          <a:p>
            <a:pPr>
              <a:lnSpc>
                <a:spcPct val="90000"/>
              </a:lnSpc>
            </a:pPr>
            <a:r>
              <a:rPr lang="en-US" sz="2400" dirty="0"/>
              <a:t>Exact representation, but with linear regression, the fitted function may not be positive, and thus not an estimate of class probability for a given </a:t>
            </a:r>
            <a:r>
              <a:rPr lang="en-US" sz="2400" dirty="0" err="1"/>
              <a:t>x</a:t>
            </a:r>
            <a:r>
              <a:rPr lang="en-US" sz="2400" dirty="0"/>
              <a:t>. </a:t>
            </a:r>
          </a:p>
          <a:p>
            <a:pPr>
              <a:lnSpc>
                <a:spcPct val="90000"/>
              </a:lnSpc>
            </a:pPr>
            <a:endParaRPr lang="en-US" sz="2400" dirty="0"/>
          </a:p>
          <a:p>
            <a:pPr>
              <a:lnSpc>
                <a:spcPct val="90000"/>
              </a:lnSpc>
            </a:pPr>
            <a:r>
              <a:rPr lang="en-US" sz="2400" dirty="0"/>
              <a:t>Modeling </a:t>
            </a:r>
            <a:r>
              <a:rPr lang="en-US" sz="2400" dirty="0" err="1"/>
              <a:t>Pr(G|X</a:t>
            </a:r>
            <a:r>
              <a:rPr lang="en-US" sz="2400" dirty="0"/>
              <a:t>) will be discussed in Chapter 4.</a:t>
            </a:r>
          </a:p>
          <a:p>
            <a:pPr>
              <a:lnSpc>
                <a:spcPct val="90000"/>
              </a:lnSpc>
            </a:pPr>
            <a:endParaRPr lang="en-US" sz="2400" dirty="0"/>
          </a:p>
          <a:p>
            <a:pPr>
              <a:lnSpc>
                <a:spcPct val="90000"/>
              </a:lnSpc>
              <a:buFont typeface="Times" charset="0"/>
              <a:buNone/>
            </a:pP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
            </a:r>
            <a:r>
              <a:rPr lang="en-US" altLang="zh-CN" dirty="0" smtClean="0"/>
              <a:t>egression vs. Classification in </a:t>
            </a:r>
            <a:r>
              <a:rPr lang="en-US" dirty="0" smtClean="0"/>
              <a:t>S</a:t>
            </a:r>
            <a:r>
              <a:rPr lang="en-US" altLang="zh-CN" dirty="0" smtClean="0"/>
              <a:t>upervised Learning</a:t>
            </a:r>
            <a:endParaRPr lang="en-US" dirty="0"/>
          </a:p>
        </p:txBody>
      </p:sp>
      <p:graphicFrame>
        <p:nvGraphicFramePr>
          <p:cNvPr id="4" name="Content Placeholder 3"/>
          <p:cNvGraphicFramePr>
            <a:graphicFrameLocks noGrp="1"/>
          </p:cNvGraphicFramePr>
          <p:nvPr>
            <p:ph idx="1"/>
          </p:nvPr>
        </p:nvGraphicFramePr>
        <p:xfrm>
          <a:off x="914400" y="2857500"/>
          <a:ext cx="7313613" cy="1112520"/>
        </p:xfrm>
        <a:graphic>
          <a:graphicData uri="http://schemas.openxmlformats.org/drawingml/2006/table">
            <a:tbl>
              <a:tblPr firstRow="1" bandRow="1">
                <a:tableStyleId>{5C22544A-7EE6-4342-B048-85BDC9FD1C3A}</a:tableStyleId>
              </a:tblPr>
              <a:tblGrid>
                <a:gridCol w="2437871"/>
                <a:gridCol w="2437871"/>
                <a:gridCol w="2437871"/>
              </a:tblGrid>
              <a:tr h="370840">
                <a:tc>
                  <a:txBody>
                    <a:bodyPr/>
                    <a:lstStyle/>
                    <a:p>
                      <a:endParaRPr lang="en-US" dirty="0"/>
                    </a:p>
                  </a:txBody>
                  <a:tcPr/>
                </a:tc>
                <a:tc>
                  <a:txBody>
                    <a:bodyPr/>
                    <a:lstStyle/>
                    <a:p>
                      <a:r>
                        <a:rPr lang="en-US" dirty="0" smtClean="0"/>
                        <a:t>S</a:t>
                      </a:r>
                      <a:r>
                        <a:rPr lang="en-US" altLang="zh-CN" dirty="0" smtClean="0"/>
                        <a:t>tatistics</a:t>
                      </a:r>
                      <a:endParaRPr lang="en-US" dirty="0"/>
                    </a:p>
                  </a:txBody>
                  <a:tcPr/>
                </a:tc>
                <a:tc>
                  <a:txBody>
                    <a:bodyPr/>
                    <a:lstStyle/>
                    <a:p>
                      <a:r>
                        <a:rPr lang="en-US" dirty="0" smtClean="0"/>
                        <a:t>M</a:t>
                      </a:r>
                      <a:r>
                        <a:rPr lang="en-US" altLang="zh-CN" dirty="0" smtClean="0"/>
                        <a:t>achine Learning</a:t>
                      </a:r>
                      <a:endParaRPr lang="en-US" dirty="0"/>
                    </a:p>
                  </a:txBody>
                  <a:tcPr/>
                </a:tc>
              </a:tr>
              <a:tr h="370840">
                <a:tc>
                  <a:txBody>
                    <a:bodyPr/>
                    <a:lstStyle/>
                    <a:p>
                      <a:r>
                        <a:rPr lang="en-US" dirty="0" smtClean="0"/>
                        <a:t>R</a:t>
                      </a:r>
                      <a:r>
                        <a:rPr lang="en-US" altLang="zh-CN" dirty="0" smtClean="0"/>
                        <a:t>egression</a:t>
                      </a:r>
                      <a:endParaRPr lang="en-US" dirty="0"/>
                    </a:p>
                  </a:txBody>
                  <a:tcPr/>
                </a:tc>
                <a:tc>
                  <a:txBody>
                    <a:bodyPr/>
                    <a:lstStyle/>
                    <a:p>
                      <a:r>
                        <a:rPr lang="en-US" dirty="0" smtClean="0"/>
                        <a:t>90%</a:t>
                      </a:r>
                      <a:endParaRPr lang="en-US" dirty="0"/>
                    </a:p>
                  </a:txBody>
                  <a:tcPr/>
                </a:tc>
                <a:tc>
                  <a:txBody>
                    <a:bodyPr/>
                    <a:lstStyle/>
                    <a:p>
                      <a:r>
                        <a:rPr lang="en-US" dirty="0" smtClean="0"/>
                        <a:t>&lt;10%</a:t>
                      </a:r>
                      <a:endParaRPr lang="en-US" dirty="0"/>
                    </a:p>
                  </a:txBody>
                  <a:tcPr/>
                </a:tc>
              </a:tr>
              <a:tr h="370840">
                <a:tc>
                  <a:txBody>
                    <a:bodyPr/>
                    <a:lstStyle/>
                    <a:p>
                      <a:r>
                        <a:rPr lang="en-US" dirty="0" smtClean="0"/>
                        <a:t>C</a:t>
                      </a:r>
                      <a:r>
                        <a:rPr lang="en-US" altLang="zh-CN" dirty="0" smtClean="0"/>
                        <a:t>lassification</a:t>
                      </a:r>
                      <a:endParaRPr lang="en-US" dirty="0"/>
                    </a:p>
                  </a:txBody>
                  <a:tcPr/>
                </a:tc>
                <a:tc>
                  <a:txBody>
                    <a:bodyPr/>
                    <a:lstStyle/>
                    <a:p>
                      <a:r>
                        <a:rPr lang="en-US" dirty="0" smtClean="0"/>
                        <a:t>&lt;10%</a:t>
                      </a:r>
                      <a:endParaRPr lang="en-US" dirty="0"/>
                    </a:p>
                  </a:txBody>
                  <a:tcPr/>
                </a:tc>
                <a:tc>
                  <a:txBody>
                    <a:bodyPr/>
                    <a:lstStyle/>
                    <a:p>
                      <a:r>
                        <a:rPr lang="en-US" dirty="0" smtClean="0"/>
                        <a:t>90%</a:t>
                      </a:r>
                      <a:endParaRPr lang="en-US" dirty="0"/>
                    </a:p>
                  </a:txBody>
                  <a:tcPr/>
                </a:tc>
              </a:tr>
            </a:tbl>
          </a:graphicData>
        </a:graphic>
      </p:graphicFrame>
      <p:sp>
        <p:nvSpPr>
          <p:cNvPr id="7" name="TextBox 6"/>
          <p:cNvSpPr txBox="1"/>
          <p:nvPr/>
        </p:nvSpPr>
        <p:spPr>
          <a:xfrm>
            <a:off x="1460500" y="2070100"/>
            <a:ext cx="2181569" cy="369332"/>
          </a:xfrm>
          <a:prstGeom prst="rect">
            <a:avLst/>
          </a:prstGeom>
          <a:noFill/>
        </p:spPr>
        <p:txBody>
          <a:bodyPr wrap="none" rtlCol="0">
            <a:spAutoFit/>
          </a:bodyPr>
          <a:lstStyle/>
          <a:p>
            <a:r>
              <a:rPr lang="en-US" dirty="0" smtClean="0"/>
              <a:t>A R</a:t>
            </a:r>
            <a:r>
              <a:rPr lang="en-US" altLang="zh-CN" dirty="0" smtClean="0"/>
              <a:t>ough comparison:</a:t>
            </a:r>
            <a:endParaRPr lang="en-US" dirty="0"/>
          </a:p>
        </p:txBody>
      </p:sp>
      <p:sp>
        <p:nvSpPr>
          <p:cNvPr id="8" name="TextBox 7"/>
          <p:cNvSpPr txBox="1"/>
          <p:nvPr/>
        </p:nvSpPr>
        <p:spPr>
          <a:xfrm>
            <a:off x="1270000" y="4532868"/>
            <a:ext cx="6601424" cy="369332"/>
          </a:xfrm>
          <a:prstGeom prst="rect">
            <a:avLst/>
          </a:prstGeom>
          <a:noFill/>
        </p:spPr>
        <p:txBody>
          <a:bodyPr wrap="none" rtlCol="0">
            <a:spAutoFit/>
          </a:bodyPr>
          <a:lstStyle/>
          <a:p>
            <a:r>
              <a:rPr lang="en-US" dirty="0" smtClean="0"/>
              <a:t>O</a:t>
            </a:r>
            <a:r>
              <a:rPr lang="en-US" altLang="zh-CN" dirty="0" smtClean="0"/>
              <a:t>ther problems such as ranking </a:t>
            </a:r>
            <a:r>
              <a:rPr lang="zh-CN" altLang="zh-CN" dirty="0" smtClean="0"/>
              <a:t>i</a:t>
            </a:r>
            <a:r>
              <a:rPr lang="en-US" altLang="zh-CN" dirty="0" err="1" smtClean="0"/>
              <a:t>s</a:t>
            </a:r>
            <a:r>
              <a:rPr lang="en-US" altLang="zh-CN" dirty="0" smtClean="0"/>
              <a:t> often formulated as either problem.</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E3219371-1324-A74B-886F-9F2C70EF3CDF}" type="slidenum">
              <a:rPr lang="en-US"/>
              <a:pPr/>
              <a:t>30</a:t>
            </a:fld>
            <a:endParaRPr lang="en-US"/>
          </a:p>
        </p:txBody>
      </p:sp>
      <p:sp>
        <p:nvSpPr>
          <p:cNvPr id="236546" name="Rectangle 2"/>
          <p:cNvSpPr>
            <a:spLocks noGrp="1" noChangeArrowheads="1"/>
          </p:cNvSpPr>
          <p:nvPr>
            <p:ph type="title"/>
          </p:nvPr>
        </p:nvSpPr>
        <p:spPr/>
        <p:txBody>
          <a:bodyPr/>
          <a:lstStyle/>
          <a:p>
            <a:r>
              <a:rPr lang="en-US" sz="3600"/>
              <a:t>Local Methods in High Dimensions</a:t>
            </a:r>
            <a:endParaRPr lang="en-US"/>
          </a:p>
        </p:txBody>
      </p:sp>
      <p:sp>
        <p:nvSpPr>
          <p:cNvPr id="236547" name="Rectangle 3"/>
          <p:cNvSpPr>
            <a:spLocks noGrp="1" noChangeArrowheads="1"/>
          </p:cNvSpPr>
          <p:nvPr>
            <p:ph type="body" sz="half" idx="1"/>
          </p:nvPr>
        </p:nvSpPr>
        <p:spPr>
          <a:xfrm>
            <a:off x="457200" y="1717675"/>
            <a:ext cx="4033838" cy="4525963"/>
          </a:xfrm>
        </p:spPr>
        <p:txBody>
          <a:bodyPr/>
          <a:lstStyle/>
          <a:p>
            <a:pPr>
              <a:lnSpc>
                <a:spcPct val="90000"/>
              </a:lnSpc>
            </a:pPr>
            <a:r>
              <a:rPr lang="en-US" sz="2000"/>
              <a:t>With a reasonably large set of training data, intuitively  we should be able to find a fairly large neighborhood of observations close to any x</a:t>
            </a:r>
          </a:p>
          <a:p>
            <a:pPr>
              <a:lnSpc>
                <a:spcPct val="90000"/>
              </a:lnSpc>
            </a:pPr>
            <a:r>
              <a:rPr lang="en-US" sz="2000"/>
              <a:t>Could estimate the optimal conditional expectation by averaging k-nearest neighbors.</a:t>
            </a:r>
          </a:p>
          <a:p>
            <a:pPr>
              <a:lnSpc>
                <a:spcPct val="90000"/>
              </a:lnSpc>
            </a:pPr>
            <a:r>
              <a:rPr lang="en-US" sz="2000"/>
              <a:t>In high dimensions, this intuition breaks down. Points are spread sparsely even for N very large (</a:t>
            </a:r>
            <a:r>
              <a:rPr lang="en-US" sz="2400" b="1"/>
              <a:t>“curse of dimensionality”)</a:t>
            </a:r>
            <a:r>
              <a:rPr lang="en-US" sz="2000"/>
              <a:t> </a:t>
            </a:r>
          </a:p>
          <a:p>
            <a:pPr lvl="1">
              <a:lnSpc>
                <a:spcPct val="90000"/>
              </a:lnSpc>
            </a:pPr>
            <a:endParaRPr lang="en-US" sz="2000"/>
          </a:p>
        </p:txBody>
      </p:sp>
      <p:sp>
        <p:nvSpPr>
          <p:cNvPr id="236548" name="Rectangle 4"/>
          <p:cNvSpPr>
            <a:spLocks noGrp="1" noChangeArrowheads="1"/>
          </p:cNvSpPr>
          <p:nvPr>
            <p:ph type="body" sz="half" idx="2"/>
          </p:nvPr>
        </p:nvSpPr>
        <p:spPr>
          <a:xfrm>
            <a:off x="4652963" y="1700213"/>
            <a:ext cx="4033837" cy="4525962"/>
          </a:xfrm>
        </p:spPr>
        <p:txBody>
          <a:bodyPr/>
          <a:lstStyle/>
          <a:p>
            <a:pPr>
              <a:lnSpc>
                <a:spcPct val="90000"/>
              </a:lnSpc>
            </a:pPr>
            <a:r>
              <a:rPr lang="en-US" sz="2400" dirty="0"/>
              <a:t>Input uniformly dist. on an unit hypercube in </a:t>
            </a:r>
            <a:r>
              <a:rPr lang="en-US" sz="2400" dirty="0" err="1"/>
              <a:t>p</a:t>
            </a:r>
            <a:r>
              <a:rPr lang="en-US" sz="2400" dirty="0"/>
              <a:t>-dimension</a:t>
            </a:r>
          </a:p>
          <a:p>
            <a:pPr lvl="1">
              <a:lnSpc>
                <a:spcPct val="90000"/>
              </a:lnSpc>
            </a:pPr>
            <a:r>
              <a:rPr lang="en-US" sz="2000" dirty="0"/>
              <a:t>Volume of a hypercube in in </a:t>
            </a:r>
            <a:r>
              <a:rPr lang="en-US" sz="2000" dirty="0" err="1"/>
              <a:t>p</a:t>
            </a:r>
            <a:r>
              <a:rPr lang="en-US" sz="2000" dirty="0"/>
              <a:t> dimensions, with an edge size </a:t>
            </a:r>
            <a:r>
              <a:rPr lang="en-US" sz="2000" i="1" dirty="0"/>
              <a:t>a</a:t>
            </a:r>
            <a:r>
              <a:rPr lang="en-US" sz="2000" dirty="0"/>
              <a:t> is</a:t>
            </a:r>
          </a:p>
          <a:p>
            <a:pPr lvl="1">
              <a:lnSpc>
                <a:spcPct val="90000"/>
              </a:lnSpc>
            </a:pPr>
            <a:endParaRPr lang="en-US" sz="2000" dirty="0"/>
          </a:p>
          <a:p>
            <a:pPr lvl="1">
              <a:lnSpc>
                <a:spcPct val="90000"/>
              </a:lnSpc>
            </a:pPr>
            <a:r>
              <a:rPr lang="en-US" sz="2000" dirty="0"/>
              <a:t>For a </a:t>
            </a:r>
            <a:r>
              <a:rPr lang="en-US" sz="2000" dirty="0" err="1"/>
              <a:t>hypercubical</a:t>
            </a:r>
            <a:r>
              <a:rPr lang="en-US" sz="2000" dirty="0"/>
              <a:t> </a:t>
            </a:r>
            <a:r>
              <a:rPr lang="en-US" sz="2000" dirty="0" err="1"/>
              <a:t>nbd</a:t>
            </a:r>
            <a:r>
              <a:rPr lang="en-US" sz="2000" dirty="0"/>
              <a:t> about a target point chosen at random to capture a fraction </a:t>
            </a:r>
            <a:r>
              <a:rPr lang="en-US" sz="2000" b="1" i="1" dirty="0" err="1"/>
              <a:t>r</a:t>
            </a:r>
            <a:r>
              <a:rPr lang="en-US" sz="2000" dirty="0"/>
              <a:t> of the observations, the expected edge length will be                </a:t>
            </a:r>
          </a:p>
          <a:p>
            <a:pPr>
              <a:lnSpc>
                <a:spcPct val="90000"/>
              </a:lnSpc>
            </a:pPr>
            <a:endParaRPr lang="en-US" sz="2400" dirty="0"/>
          </a:p>
        </p:txBody>
      </p:sp>
      <p:graphicFrame>
        <p:nvGraphicFramePr>
          <p:cNvPr id="236549" name="Object 5"/>
          <p:cNvGraphicFramePr>
            <a:graphicFrameLocks noChangeAspect="1"/>
          </p:cNvGraphicFramePr>
          <p:nvPr/>
        </p:nvGraphicFramePr>
        <p:xfrm>
          <a:off x="6416675" y="3454400"/>
          <a:ext cx="635000" cy="390525"/>
        </p:xfrm>
        <a:graphic>
          <a:graphicData uri="http://schemas.openxmlformats.org/presentationml/2006/ole">
            <mc:AlternateContent xmlns:mc="http://schemas.openxmlformats.org/markup-compatibility/2006">
              <mc:Choice xmlns:v="urn:schemas-microsoft-com:vml" Requires="v">
                <p:oleObj spid="_x0000_s146444" name="Equation" r:id="rId4" imgW="330453" imgH="203509" progId="">
                  <p:embed/>
                </p:oleObj>
              </mc:Choice>
              <mc:Fallback>
                <p:oleObj name="Equation" r:id="rId4" imgW="330453" imgH="203509"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6675" y="3454400"/>
                        <a:ext cx="6350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6550" name="Object 6"/>
          <p:cNvGraphicFramePr>
            <a:graphicFrameLocks noChangeAspect="1"/>
          </p:cNvGraphicFramePr>
          <p:nvPr/>
        </p:nvGraphicFramePr>
        <p:xfrm>
          <a:off x="6416675" y="5589588"/>
          <a:ext cx="1460500" cy="511175"/>
        </p:xfrm>
        <a:graphic>
          <a:graphicData uri="http://schemas.openxmlformats.org/presentationml/2006/ole">
            <mc:AlternateContent xmlns:mc="http://schemas.openxmlformats.org/markup-compatibility/2006">
              <mc:Choice xmlns:v="urn:schemas-microsoft-com:vml" Requires="v">
                <p:oleObj spid="_x0000_s146445" name="Equation" r:id="rId6" imgW="723983" imgH="254287" progId="">
                  <p:embed/>
                </p:oleObj>
              </mc:Choice>
              <mc:Fallback>
                <p:oleObj name="Equation" r:id="rId6" imgW="723983" imgH="254287"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16675" y="5589588"/>
                        <a:ext cx="14605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E0FC4474-BE34-5146-9430-22A445DAA205}" type="slidenum">
              <a:rPr lang="en-US"/>
              <a:pPr/>
              <a:t>31</a:t>
            </a:fld>
            <a:endParaRPr lang="en-US"/>
          </a:p>
        </p:txBody>
      </p:sp>
      <p:sp>
        <p:nvSpPr>
          <p:cNvPr id="237570" name="Rectangle 2"/>
          <p:cNvSpPr>
            <a:spLocks noGrp="1" noChangeArrowheads="1"/>
          </p:cNvSpPr>
          <p:nvPr>
            <p:ph type="title"/>
          </p:nvPr>
        </p:nvSpPr>
        <p:spPr/>
        <p:txBody>
          <a:bodyPr/>
          <a:lstStyle/>
          <a:p>
            <a:r>
              <a:rPr lang="en-US" sz="3600"/>
              <a:t>Curse of Dimensionality</a:t>
            </a:r>
            <a:endParaRPr lang="en-US"/>
          </a:p>
        </p:txBody>
      </p:sp>
      <p:pic>
        <p:nvPicPr>
          <p:cNvPr id="237571" name="Picture 3"/>
          <p:cNvPicPr>
            <a:picLocks noGrp="1" noChangeAspect="1" noChangeArrowheads="1"/>
          </p:cNvPicPr>
          <p:nvPr>
            <p:ph type="body" sz="half" idx="1"/>
          </p:nvPr>
        </p:nvPicPr>
        <p:blipFill>
          <a:blip r:embed="rId3"/>
          <a:srcRect/>
          <a:stretch>
            <a:fillRect/>
          </a:stretch>
        </p:blipFill>
        <p:spPr>
          <a:xfrm>
            <a:off x="457200" y="1874838"/>
            <a:ext cx="4033838" cy="4525962"/>
          </a:xfrm>
        </p:spPr>
      </p:pic>
      <p:pic>
        <p:nvPicPr>
          <p:cNvPr id="237572" name="Picture 4"/>
          <p:cNvPicPr>
            <a:picLocks noGrp="1" noChangeAspect="1" noChangeArrowheads="1"/>
          </p:cNvPicPr>
          <p:nvPr>
            <p:ph type="chart" sz="half" idx="2"/>
          </p:nvPr>
        </p:nvPicPr>
        <p:blipFill>
          <a:blip r:embed="rId4"/>
          <a:srcRect/>
          <a:stretch>
            <a:fillRect/>
          </a:stretch>
        </p:blipFill>
        <p:spPr>
          <a:xfrm>
            <a:off x="4652963" y="1874838"/>
            <a:ext cx="4033837" cy="4525962"/>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77043BFD-582A-0B40-AE01-1F7BDAF4537B}" type="slidenum">
              <a:rPr lang="en-US"/>
              <a:pPr/>
              <a:t>32</a:t>
            </a:fld>
            <a:endParaRPr lang="en-US"/>
          </a:p>
        </p:txBody>
      </p:sp>
      <p:sp>
        <p:nvSpPr>
          <p:cNvPr id="238594" name="Rectangle 2"/>
          <p:cNvSpPr>
            <a:spLocks noGrp="1" noChangeArrowheads="1"/>
          </p:cNvSpPr>
          <p:nvPr>
            <p:ph type="title"/>
          </p:nvPr>
        </p:nvSpPr>
        <p:spPr/>
        <p:txBody>
          <a:bodyPr/>
          <a:lstStyle/>
          <a:p>
            <a:r>
              <a:rPr lang="en-US" sz="3600"/>
              <a:t>Curse of Dimensionality (cont)</a:t>
            </a:r>
            <a:endParaRPr lang="en-US"/>
          </a:p>
        </p:txBody>
      </p:sp>
      <p:sp>
        <p:nvSpPr>
          <p:cNvPr id="238595" name="Rectangle 3"/>
          <p:cNvSpPr>
            <a:spLocks noGrp="1" noChangeArrowheads="1"/>
          </p:cNvSpPr>
          <p:nvPr>
            <p:ph type="body" sz="half" idx="1"/>
          </p:nvPr>
        </p:nvSpPr>
        <p:spPr>
          <a:xfrm>
            <a:off x="457200" y="1874838"/>
            <a:ext cx="4033838" cy="4525962"/>
          </a:xfrm>
        </p:spPr>
        <p:txBody>
          <a:bodyPr/>
          <a:lstStyle/>
          <a:p>
            <a:pPr>
              <a:lnSpc>
                <a:spcPct val="90000"/>
              </a:lnSpc>
            </a:pPr>
            <a:r>
              <a:rPr lang="en-US" sz="2400" dirty="0"/>
              <a:t>As </a:t>
            </a:r>
            <a:r>
              <a:rPr lang="en-US" sz="2400" dirty="0" err="1"/>
              <a:t>p</a:t>
            </a:r>
            <a:r>
              <a:rPr lang="en-US" sz="2400" dirty="0"/>
              <a:t> increases, even for a very small </a:t>
            </a:r>
            <a:r>
              <a:rPr lang="en-US" sz="2400" dirty="0" err="1"/>
              <a:t>r</a:t>
            </a:r>
            <a:r>
              <a:rPr lang="en-US" sz="2400" dirty="0"/>
              <a:t>,              approaches 1 fast.</a:t>
            </a:r>
          </a:p>
          <a:p>
            <a:pPr lvl="1">
              <a:lnSpc>
                <a:spcPct val="90000"/>
              </a:lnSpc>
            </a:pPr>
            <a:r>
              <a:rPr lang="en-US" sz="2000" dirty="0"/>
              <a:t>To capture 1% of the data for local averaging,</a:t>
            </a:r>
          </a:p>
          <a:p>
            <a:pPr lvl="2">
              <a:lnSpc>
                <a:spcPct val="90000"/>
              </a:lnSpc>
            </a:pPr>
            <a:r>
              <a:rPr lang="en-US" sz="1800" dirty="0"/>
              <a:t>For 10 (50) dim, 63% (91%) of the range for each variable needs to be used.  </a:t>
            </a:r>
          </a:p>
          <a:p>
            <a:pPr lvl="1">
              <a:lnSpc>
                <a:spcPct val="90000"/>
              </a:lnSpc>
            </a:pPr>
            <a:r>
              <a:rPr lang="en-US" sz="2000" dirty="0"/>
              <a:t>Such </a:t>
            </a:r>
            <a:r>
              <a:rPr lang="en-US" sz="2000" dirty="0" err="1"/>
              <a:t>nbd</a:t>
            </a:r>
            <a:r>
              <a:rPr lang="en-US" sz="2000" dirty="0"/>
              <a:t> are no longer local.</a:t>
            </a:r>
          </a:p>
          <a:p>
            <a:pPr lvl="1">
              <a:lnSpc>
                <a:spcPct val="90000"/>
              </a:lnSpc>
            </a:pPr>
            <a:r>
              <a:rPr lang="en-US" sz="2000" dirty="0"/>
              <a:t>Using very small </a:t>
            </a:r>
            <a:r>
              <a:rPr lang="en-US" sz="2000" dirty="0" err="1"/>
              <a:t>r</a:t>
            </a:r>
            <a:r>
              <a:rPr lang="en-US" sz="2000" dirty="0"/>
              <a:t> leads to very small </a:t>
            </a:r>
            <a:r>
              <a:rPr lang="en-US" sz="2000" dirty="0" err="1"/>
              <a:t>k</a:t>
            </a:r>
            <a:r>
              <a:rPr lang="en-US" sz="2000" dirty="0"/>
              <a:t> and a high variance estimate. </a:t>
            </a:r>
          </a:p>
        </p:txBody>
      </p:sp>
      <p:sp>
        <p:nvSpPr>
          <p:cNvPr id="238596" name="Rectangle 4"/>
          <p:cNvSpPr>
            <a:spLocks noGrp="1" noChangeArrowheads="1"/>
          </p:cNvSpPr>
          <p:nvPr>
            <p:ph type="body" sz="half" idx="2"/>
          </p:nvPr>
        </p:nvSpPr>
        <p:spPr>
          <a:xfrm>
            <a:off x="4652963" y="1874838"/>
            <a:ext cx="4033837" cy="4525962"/>
          </a:xfrm>
        </p:spPr>
        <p:txBody>
          <a:bodyPr/>
          <a:lstStyle/>
          <a:p>
            <a:pPr>
              <a:lnSpc>
                <a:spcPct val="90000"/>
              </a:lnSpc>
            </a:pPr>
            <a:r>
              <a:rPr lang="en-US" sz="2400"/>
              <a:t>Consequences of sampling points in high dimensions</a:t>
            </a:r>
          </a:p>
          <a:p>
            <a:pPr lvl="1">
              <a:lnSpc>
                <a:spcPct val="90000"/>
              </a:lnSpc>
            </a:pPr>
            <a:r>
              <a:rPr lang="en-US" sz="2000"/>
              <a:t>Sampling uniformly within an unit hypersphere</a:t>
            </a:r>
          </a:p>
          <a:p>
            <a:pPr lvl="2">
              <a:lnSpc>
                <a:spcPct val="90000"/>
              </a:lnSpc>
            </a:pPr>
            <a:r>
              <a:rPr lang="en-US" sz="1800"/>
              <a:t> Most points are close to the boundary of the sample space. </a:t>
            </a:r>
          </a:p>
          <a:p>
            <a:pPr lvl="2">
              <a:lnSpc>
                <a:spcPct val="90000"/>
              </a:lnSpc>
            </a:pPr>
            <a:r>
              <a:rPr lang="en-US" sz="1800"/>
              <a:t>Prediction is much more difficult near the edges of the training sample –extrapolation rather than interpolation.   </a:t>
            </a:r>
          </a:p>
          <a:p>
            <a:pPr lvl="2">
              <a:lnSpc>
                <a:spcPct val="90000"/>
              </a:lnSpc>
            </a:pPr>
            <a:endParaRPr lang="en-US" sz="1800"/>
          </a:p>
        </p:txBody>
      </p:sp>
      <p:graphicFrame>
        <p:nvGraphicFramePr>
          <p:cNvPr id="238597" name="Object 5"/>
          <p:cNvGraphicFramePr>
            <a:graphicFrameLocks noChangeAspect="1"/>
          </p:cNvGraphicFramePr>
          <p:nvPr/>
        </p:nvGraphicFramePr>
        <p:xfrm>
          <a:off x="2903538" y="2205038"/>
          <a:ext cx="723900" cy="492125"/>
        </p:xfrm>
        <a:graphic>
          <a:graphicData uri="http://schemas.openxmlformats.org/presentationml/2006/ole">
            <mc:AlternateContent xmlns:mc="http://schemas.openxmlformats.org/markup-compatibility/2006">
              <mc:Choice xmlns:v="urn:schemas-microsoft-com:vml" Requires="v">
                <p:oleObj spid="_x0000_s150535" name="Equation" r:id="rId4" imgW="355842" imgH="241592" progId="">
                  <p:embed/>
                </p:oleObj>
              </mc:Choice>
              <mc:Fallback>
                <p:oleObj name="Equation" r:id="rId4" imgW="355842" imgH="241592"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3538" y="2205038"/>
                        <a:ext cx="7239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31623CA-3E72-E64D-93A2-2FAAB8E89C74}" type="slidenum">
              <a:rPr lang="en-US"/>
              <a:pPr/>
              <a:t>33</a:t>
            </a:fld>
            <a:endParaRPr lang="en-US"/>
          </a:p>
        </p:txBody>
      </p:sp>
      <p:sp>
        <p:nvSpPr>
          <p:cNvPr id="240642" name="Rectangle 2"/>
          <p:cNvSpPr>
            <a:spLocks noGrp="1" noChangeArrowheads="1"/>
          </p:cNvSpPr>
          <p:nvPr>
            <p:ph type="title"/>
          </p:nvPr>
        </p:nvSpPr>
        <p:spPr/>
        <p:txBody>
          <a:bodyPr/>
          <a:lstStyle/>
          <a:p>
            <a:r>
              <a:rPr lang="en-US" sz="3600"/>
              <a:t>Curse of Dimensionality (cont)</a:t>
            </a:r>
            <a:endParaRPr lang="en-US"/>
          </a:p>
        </p:txBody>
      </p:sp>
      <p:sp>
        <p:nvSpPr>
          <p:cNvPr id="240643" name="Rectangle 3"/>
          <p:cNvSpPr>
            <a:spLocks noGrp="1" noChangeArrowheads="1"/>
          </p:cNvSpPr>
          <p:nvPr>
            <p:ph type="body" idx="1"/>
          </p:nvPr>
        </p:nvSpPr>
        <p:spPr/>
        <p:txBody>
          <a:bodyPr/>
          <a:lstStyle/>
          <a:p>
            <a:r>
              <a:rPr lang="en-US" sz="2800" dirty="0"/>
              <a:t>Sampling density prop. to N</a:t>
            </a:r>
            <a:r>
              <a:rPr lang="en-US" sz="2800" baseline="30000" dirty="0"/>
              <a:t>(1/p)</a:t>
            </a:r>
            <a:endParaRPr lang="en-US" sz="2800" dirty="0"/>
          </a:p>
          <a:p>
            <a:pPr lvl="1"/>
            <a:r>
              <a:rPr lang="en-US" sz="2400" dirty="0"/>
              <a:t>Thus if 100 </a:t>
            </a:r>
            <a:r>
              <a:rPr lang="en-US" sz="2400" dirty="0" err="1"/>
              <a:t>obs</a:t>
            </a:r>
            <a:r>
              <a:rPr lang="en-US" sz="2400" dirty="0"/>
              <a:t> in one dim are dense, the sample size required for same denseness in 10 dimensions is 100</a:t>
            </a:r>
            <a:r>
              <a:rPr lang="en-US" sz="2400" baseline="30000" dirty="0"/>
              <a:t>10</a:t>
            </a:r>
            <a:r>
              <a:rPr lang="en-US" sz="2400" dirty="0"/>
              <a:t> (infeasible!)</a:t>
            </a:r>
          </a:p>
          <a:p>
            <a:pPr lvl="2"/>
            <a:r>
              <a:rPr lang="en-US" sz="2000" dirty="0"/>
              <a:t>In high dimensions, all feasible training samples sparsely populate the sample space.</a:t>
            </a:r>
          </a:p>
          <a:p>
            <a:pPr lvl="2"/>
            <a:r>
              <a:rPr lang="en-US" sz="2000" dirty="0"/>
              <a:t>Bias-Variance trade-off phenomena for NN methods depends on the complexity of the function, which can grow exponentially with the dimension</a:t>
            </a:r>
            <a:r>
              <a:rPr lang="en-US" sz="2000" dirty="0" smtClean="0"/>
              <a:t>.</a:t>
            </a:r>
            <a:endParaRPr 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1E7AEE6-B567-A242-8D28-D2734598CB89}" type="slidenum">
              <a:rPr lang="en-US"/>
              <a:pPr/>
              <a:t>34</a:t>
            </a:fld>
            <a:endParaRPr lang="en-US"/>
          </a:p>
        </p:txBody>
      </p:sp>
      <p:sp>
        <p:nvSpPr>
          <p:cNvPr id="247810" name="Rectangle 2"/>
          <p:cNvSpPr>
            <a:spLocks noGrp="1" noChangeArrowheads="1"/>
          </p:cNvSpPr>
          <p:nvPr>
            <p:ph type="title"/>
          </p:nvPr>
        </p:nvSpPr>
        <p:spPr/>
        <p:txBody>
          <a:bodyPr/>
          <a:lstStyle/>
          <a:p>
            <a:r>
              <a:rPr lang="en-US" sz="3600"/>
              <a:t>Summary-NN versus model based prediction</a:t>
            </a:r>
            <a:endParaRPr lang="en-US"/>
          </a:p>
        </p:txBody>
      </p:sp>
      <p:sp>
        <p:nvSpPr>
          <p:cNvPr id="247811" name="Rectangle 3"/>
          <p:cNvSpPr>
            <a:spLocks noGrp="1" noChangeArrowheads="1"/>
          </p:cNvSpPr>
          <p:nvPr>
            <p:ph type="body" idx="1"/>
          </p:nvPr>
        </p:nvSpPr>
        <p:spPr/>
        <p:txBody>
          <a:bodyPr>
            <a:normAutofit lnSpcReduction="10000"/>
          </a:bodyPr>
          <a:lstStyle/>
          <a:p>
            <a:pPr>
              <a:lnSpc>
                <a:spcPct val="90000"/>
              </a:lnSpc>
            </a:pPr>
            <a:r>
              <a:rPr lang="en-US" sz="2400"/>
              <a:t>By relying on rigid model assumptions, the linear model has no bias at all and small variance (when model is “true”), while the error in 1-NN is substantially larger.</a:t>
            </a:r>
          </a:p>
          <a:p>
            <a:pPr>
              <a:lnSpc>
                <a:spcPct val="90000"/>
              </a:lnSpc>
            </a:pPr>
            <a:r>
              <a:rPr lang="en-US" sz="2400"/>
              <a:t>If assumptions wrong, all bets are off and 1-NN may dominate</a:t>
            </a:r>
          </a:p>
          <a:p>
            <a:pPr>
              <a:lnSpc>
                <a:spcPct val="90000"/>
              </a:lnSpc>
            </a:pPr>
            <a:r>
              <a:rPr lang="en-US" sz="2400"/>
              <a:t>Whole spectrum of models between rigid linear models and flexible 1-NN models, each with its own assumptions and biases to avoid exponential growth in complexity of functions in high dimensions by drawing heavily on these assumptions.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30D9F431-9433-834F-855F-0DCCB2131521}" type="slidenum">
              <a:rPr lang="en-US"/>
              <a:pPr/>
              <a:t>35</a:t>
            </a:fld>
            <a:endParaRPr lang="en-US"/>
          </a:p>
        </p:txBody>
      </p:sp>
      <p:sp>
        <p:nvSpPr>
          <p:cNvPr id="249858" name="Rectangle 2"/>
          <p:cNvSpPr>
            <a:spLocks noGrp="1" noChangeArrowheads="1"/>
          </p:cNvSpPr>
          <p:nvPr>
            <p:ph type="title"/>
          </p:nvPr>
        </p:nvSpPr>
        <p:spPr/>
        <p:txBody>
          <a:bodyPr/>
          <a:lstStyle/>
          <a:p>
            <a:r>
              <a:rPr lang="en-US" sz="3600" dirty="0"/>
              <a:t>Supervised </a:t>
            </a:r>
            <a:r>
              <a:rPr lang="en-US" sz="3600" dirty="0" smtClean="0"/>
              <a:t>Learning as Function Approximation</a:t>
            </a:r>
            <a:endParaRPr lang="en-US" sz="3600" dirty="0"/>
          </a:p>
        </p:txBody>
      </p:sp>
      <p:sp>
        <p:nvSpPr>
          <p:cNvPr id="249859" name="Rectangle 3"/>
          <p:cNvSpPr>
            <a:spLocks noGrp="1" noChangeArrowheads="1"/>
          </p:cNvSpPr>
          <p:nvPr>
            <p:ph type="body" idx="1"/>
          </p:nvPr>
        </p:nvSpPr>
        <p:spPr>
          <a:xfrm>
            <a:off x="457200" y="1752600"/>
            <a:ext cx="8229600" cy="4525963"/>
          </a:xfrm>
        </p:spPr>
        <p:txBody>
          <a:bodyPr/>
          <a:lstStyle/>
          <a:p>
            <a:pPr>
              <a:lnSpc>
                <a:spcPct val="90000"/>
              </a:lnSpc>
            </a:pPr>
            <a:r>
              <a:rPr lang="en-US" sz="2400" dirty="0"/>
              <a:t>Function fitting paradigm in ML</a:t>
            </a:r>
          </a:p>
          <a:p>
            <a:pPr lvl="1">
              <a:lnSpc>
                <a:spcPct val="90000"/>
              </a:lnSpc>
            </a:pPr>
            <a:r>
              <a:rPr lang="en-US" sz="2000" dirty="0"/>
              <a:t>Error additive, Model </a:t>
            </a:r>
          </a:p>
          <a:p>
            <a:pPr lvl="1">
              <a:lnSpc>
                <a:spcPct val="90000"/>
              </a:lnSpc>
            </a:pPr>
            <a:r>
              <a:rPr lang="en-US" sz="2000" dirty="0"/>
              <a:t>Supervised learning (learning </a:t>
            </a:r>
            <a:r>
              <a:rPr lang="en-US" sz="2000" dirty="0" err="1"/>
              <a:t>f</a:t>
            </a:r>
            <a:r>
              <a:rPr lang="en-US" sz="2000" dirty="0"/>
              <a:t> by example) through a </a:t>
            </a:r>
            <a:r>
              <a:rPr lang="en-US" sz="2000" i="1" dirty="0"/>
              <a:t>teacher</a:t>
            </a:r>
            <a:r>
              <a:rPr lang="en-US" sz="2000" dirty="0"/>
              <a:t>.</a:t>
            </a:r>
          </a:p>
          <a:p>
            <a:pPr lvl="1">
              <a:lnSpc>
                <a:spcPct val="90000"/>
              </a:lnSpc>
            </a:pPr>
            <a:r>
              <a:rPr lang="en-US" sz="2000" dirty="0"/>
              <a:t>Observe the system under study, both the inputs and outputs</a:t>
            </a:r>
          </a:p>
          <a:p>
            <a:pPr lvl="2">
              <a:lnSpc>
                <a:spcPct val="90000"/>
              </a:lnSpc>
            </a:pPr>
            <a:r>
              <a:rPr lang="en-US" sz="2000" dirty="0"/>
              <a:t>Assemble a training set T =                       </a:t>
            </a:r>
          </a:p>
          <a:p>
            <a:pPr lvl="1">
              <a:lnSpc>
                <a:spcPct val="90000"/>
              </a:lnSpc>
            </a:pPr>
            <a:r>
              <a:rPr lang="en-US" sz="2000" dirty="0"/>
              <a:t>Feed the observed input x</a:t>
            </a:r>
            <a:r>
              <a:rPr lang="en-US" sz="2000" baseline="-25000" dirty="0"/>
              <a:t>i</a:t>
            </a:r>
            <a:r>
              <a:rPr lang="en-US" sz="2000" dirty="0"/>
              <a:t> into a Learning algorithm, which produces </a:t>
            </a:r>
          </a:p>
          <a:p>
            <a:pPr lvl="1">
              <a:lnSpc>
                <a:spcPct val="90000"/>
              </a:lnSpc>
            </a:pPr>
            <a:r>
              <a:rPr lang="en-US" sz="2000" dirty="0"/>
              <a:t>Learning algorithm can modify its input/output relationship in response to the differences in output and fitted output. </a:t>
            </a:r>
          </a:p>
          <a:p>
            <a:pPr lvl="1">
              <a:lnSpc>
                <a:spcPct val="90000"/>
              </a:lnSpc>
            </a:pPr>
            <a:r>
              <a:rPr lang="en-US" sz="2000" dirty="0"/>
              <a:t>Upon completion of the process, hopefully the artificial and real outputs will be close enough to be useful for all sets of inputs likely to be encountered in practice. </a:t>
            </a:r>
          </a:p>
        </p:txBody>
      </p:sp>
      <p:graphicFrame>
        <p:nvGraphicFramePr>
          <p:cNvPr id="249860" name="Object 4"/>
          <p:cNvGraphicFramePr>
            <a:graphicFrameLocks noChangeAspect="1"/>
          </p:cNvGraphicFramePr>
          <p:nvPr/>
        </p:nvGraphicFramePr>
        <p:xfrm>
          <a:off x="4114800" y="2065338"/>
          <a:ext cx="1739900" cy="441325"/>
        </p:xfrm>
        <a:graphic>
          <a:graphicData uri="http://schemas.openxmlformats.org/presentationml/2006/ole">
            <mc:AlternateContent xmlns:mc="http://schemas.openxmlformats.org/markup-compatibility/2006">
              <mc:Choice xmlns:v="urn:schemas-microsoft-com:vml" Requires="v">
                <p:oleObj spid="_x0000_s156689" name="Equation" r:id="rId4" imgW="800150" imgH="203509" progId="">
                  <p:embed/>
                </p:oleObj>
              </mc:Choice>
              <mc:Fallback>
                <p:oleObj name="Equation" r:id="rId4" imgW="800150" imgH="203509"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2065338"/>
                        <a:ext cx="1739900"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9861" name="Object 5"/>
          <p:cNvGraphicFramePr>
            <a:graphicFrameLocks noChangeAspect="1"/>
          </p:cNvGraphicFramePr>
          <p:nvPr/>
        </p:nvGraphicFramePr>
        <p:xfrm>
          <a:off x="4579938" y="3178175"/>
          <a:ext cx="2209800" cy="447675"/>
        </p:xfrm>
        <a:graphic>
          <a:graphicData uri="http://schemas.openxmlformats.org/presentationml/2006/ole">
            <mc:AlternateContent xmlns:mc="http://schemas.openxmlformats.org/markup-compatibility/2006">
              <mc:Choice xmlns:v="urn:schemas-microsoft-com:vml" Requires="v">
                <p:oleObj spid="_x0000_s156690" name="Equation" r:id="rId6" imgW="1130697" imgH="228997" progId="">
                  <p:embed/>
                </p:oleObj>
              </mc:Choice>
              <mc:Fallback>
                <p:oleObj name="Equation" r:id="rId6" imgW="1130697" imgH="228997"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9938" y="3178175"/>
                        <a:ext cx="22098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9862" name="Object 6"/>
          <p:cNvGraphicFramePr>
            <a:graphicFrameLocks noChangeAspect="1"/>
          </p:cNvGraphicFramePr>
          <p:nvPr/>
        </p:nvGraphicFramePr>
        <p:xfrm>
          <a:off x="8521700" y="3625849"/>
          <a:ext cx="622300" cy="414337"/>
        </p:xfrm>
        <a:graphic>
          <a:graphicData uri="http://schemas.openxmlformats.org/presentationml/2006/ole">
            <mc:AlternateContent xmlns:mc="http://schemas.openxmlformats.org/markup-compatibility/2006">
              <mc:Choice xmlns:v="urn:schemas-microsoft-com:vml" Requires="v">
                <p:oleObj spid="_x0000_s156691" name="Equation" r:id="rId8" imgW="381231" imgH="254287" progId="">
                  <p:embed/>
                </p:oleObj>
              </mc:Choice>
              <mc:Fallback>
                <p:oleObj name="Equation" r:id="rId8" imgW="381231" imgH="254287"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21700" y="3625849"/>
                        <a:ext cx="622300"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6"/>
          <p:cNvSpPr>
            <a:spLocks noGrp="1"/>
          </p:cNvSpPr>
          <p:nvPr>
            <p:ph type="sldNum" sz="quarter" idx="12"/>
          </p:nvPr>
        </p:nvSpPr>
        <p:spPr/>
        <p:txBody>
          <a:bodyPr/>
          <a:lstStyle/>
          <a:p>
            <a:fld id="{A8BED0AF-7455-1645-A66C-3EEF505B4140}" type="slidenum">
              <a:rPr lang="en-US"/>
              <a:pPr/>
              <a:t>36</a:t>
            </a:fld>
            <a:endParaRPr lang="en-US"/>
          </a:p>
        </p:txBody>
      </p:sp>
      <p:sp>
        <p:nvSpPr>
          <p:cNvPr id="250882" name="Rectangle 2"/>
          <p:cNvSpPr>
            <a:spLocks noGrp="1" noChangeArrowheads="1"/>
          </p:cNvSpPr>
          <p:nvPr>
            <p:ph type="title"/>
          </p:nvPr>
        </p:nvSpPr>
        <p:spPr/>
        <p:txBody>
          <a:bodyPr/>
          <a:lstStyle/>
          <a:p>
            <a:r>
              <a:rPr lang="en-US" sz="3600"/>
              <a:t>Function Approximation</a:t>
            </a:r>
          </a:p>
        </p:txBody>
      </p:sp>
      <p:sp>
        <p:nvSpPr>
          <p:cNvPr id="250883" name="Rectangle 3"/>
          <p:cNvSpPr>
            <a:spLocks noGrp="1" noChangeArrowheads="1"/>
          </p:cNvSpPr>
          <p:nvPr>
            <p:ph type="body" sz="half" idx="1"/>
          </p:nvPr>
        </p:nvSpPr>
        <p:spPr>
          <a:xfrm>
            <a:off x="457200" y="1874838"/>
            <a:ext cx="4033838" cy="4525962"/>
          </a:xfrm>
        </p:spPr>
        <p:txBody>
          <a:bodyPr/>
          <a:lstStyle/>
          <a:p>
            <a:r>
              <a:rPr lang="en-US" sz="2400"/>
              <a:t>In statistics &amp; applied math, the training set is considered as N points in (p+1)-dim Euclidean space</a:t>
            </a:r>
          </a:p>
          <a:p>
            <a:r>
              <a:rPr lang="en-US" sz="2400"/>
              <a:t>The function f has p-dim input space as domain, and related to the data via the model</a:t>
            </a:r>
          </a:p>
          <a:p>
            <a:pPr>
              <a:buFont typeface="Times" charset="0"/>
              <a:buNone/>
            </a:pPr>
            <a:r>
              <a:rPr lang="en-US" sz="2400"/>
              <a:t>   </a:t>
            </a:r>
          </a:p>
        </p:txBody>
      </p:sp>
      <p:sp>
        <p:nvSpPr>
          <p:cNvPr id="250884" name="Rectangle 4"/>
          <p:cNvSpPr>
            <a:spLocks noGrp="1" noChangeArrowheads="1"/>
          </p:cNvSpPr>
          <p:nvPr>
            <p:ph type="body" sz="half" idx="2"/>
          </p:nvPr>
        </p:nvSpPr>
        <p:spPr>
          <a:xfrm>
            <a:off x="4652963" y="1874838"/>
            <a:ext cx="4033837" cy="4525962"/>
          </a:xfrm>
        </p:spPr>
        <p:txBody>
          <a:bodyPr/>
          <a:lstStyle/>
          <a:p>
            <a:r>
              <a:rPr lang="en-US"/>
              <a:t>The domain is      </a:t>
            </a:r>
          </a:p>
          <a:p>
            <a:r>
              <a:rPr lang="en-US"/>
              <a:t>Goal: obtain useful approx to </a:t>
            </a:r>
            <a:r>
              <a:rPr lang="en-US" i="1"/>
              <a:t>f</a:t>
            </a:r>
            <a:r>
              <a:rPr lang="en-US"/>
              <a:t>  for all x in some region of </a:t>
            </a:r>
          </a:p>
          <a:p>
            <a:pPr lvl="1"/>
            <a:r>
              <a:rPr lang="en-US"/>
              <a:t>Assume that f is a linear function of x’s</a:t>
            </a:r>
          </a:p>
          <a:p>
            <a:pPr lvl="1"/>
            <a:r>
              <a:rPr lang="en-US"/>
              <a:t>Or basis expansions</a:t>
            </a:r>
          </a:p>
          <a:p>
            <a:pPr>
              <a:buFont typeface="Times" charset="0"/>
              <a:buNone/>
            </a:pPr>
            <a:endParaRPr lang="en-US"/>
          </a:p>
        </p:txBody>
      </p:sp>
      <p:graphicFrame>
        <p:nvGraphicFramePr>
          <p:cNvPr id="250885" name="Object 5"/>
          <p:cNvGraphicFramePr>
            <a:graphicFrameLocks noChangeAspect="1"/>
          </p:cNvGraphicFramePr>
          <p:nvPr/>
        </p:nvGraphicFramePr>
        <p:xfrm>
          <a:off x="1544638" y="5410200"/>
          <a:ext cx="1866900" cy="474663"/>
        </p:xfrm>
        <a:graphic>
          <a:graphicData uri="http://schemas.openxmlformats.org/presentationml/2006/ole">
            <mc:AlternateContent xmlns:mc="http://schemas.openxmlformats.org/markup-compatibility/2006">
              <mc:Choice xmlns:v="urn:schemas-microsoft-com:vml" Requires="v">
                <p:oleObj spid="_x0000_s158742" name="Equation" r:id="rId4" imgW="800150" imgH="203509" progId="">
                  <p:embed/>
                </p:oleObj>
              </mc:Choice>
              <mc:Fallback>
                <p:oleObj name="Equation" r:id="rId4" imgW="800150" imgH="203509"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4638" y="5410200"/>
                        <a:ext cx="1866900"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0886" name="Object 6"/>
          <p:cNvGraphicFramePr>
            <a:graphicFrameLocks noChangeAspect="1"/>
          </p:cNvGraphicFramePr>
          <p:nvPr/>
        </p:nvGraphicFramePr>
        <p:xfrm>
          <a:off x="7001490" y="1810007"/>
          <a:ext cx="508000" cy="447675"/>
        </p:xfrm>
        <a:graphic>
          <a:graphicData uri="http://schemas.openxmlformats.org/presentationml/2006/ole">
            <mc:AlternateContent xmlns:mc="http://schemas.openxmlformats.org/markup-compatibility/2006">
              <mc:Choice xmlns:v="urn:schemas-microsoft-com:vml" Requires="v">
                <p:oleObj spid="_x0000_s158743" name="Equation" r:id="rId6" imgW="216109" imgH="190731" progId="">
                  <p:embed/>
                </p:oleObj>
              </mc:Choice>
              <mc:Fallback>
                <p:oleObj name="Equation" r:id="rId6" imgW="216109" imgH="190731"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01490" y="1810007"/>
                        <a:ext cx="5080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0887" name="Object 7"/>
          <p:cNvGraphicFramePr>
            <a:graphicFrameLocks noChangeAspect="1"/>
          </p:cNvGraphicFramePr>
          <p:nvPr/>
        </p:nvGraphicFramePr>
        <p:xfrm>
          <a:off x="8172450" y="2792413"/>
          <a:ext cx="508000" cy="447675"/>
        </p:xfrm>
        <a:graphic>
          <a:graphicData uri="http://schemas.openxmlformats.org/presentationml/2006/ole">
            <mc:AlternateContent xmlns:mc="http://schemas.openxmlformats.org/markup-compatibility/2006">
              <mc:Choice xmlns:v="urn:schemas-microsoft-com:vml" Requires="v">
                <p:oleObj spid="_x0000_s158744" name="Equation" r:id="rId8" imgW="216109" imgH="190731" progId="">
                  <p:embed/>
                </p:oleObj>
              </mc:Choice>
              <mc:Fallback>
                <p:oleObj name="Equation" r:id="rId8" imgW="216109" imgH="190731" progId="">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2450" y="2792413"/>
                        <a:ext cx="5080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0889" name="Object 9"/>
          <p:cNvGraphicFramePr>
            <a:graphicFrameLocks noChangeAspect="1"/>
          </p:cNvGraphicFramePr>
          <p:nvPr/>
        </p:nvGraphicFramePr>
        <p:xfrm>
          <a:off x="5759450" y="5022850"/>
          <a:ext cx="2159000" cy="808038"/>
        </p:xfrm>
        <a:graphic>
          <a:graphicData uri="http://schemas.openxmlformats.org/presentationml/2006/ole">
            <mc:AlternateContent xmlns:mc="http://schemas.openxmlformats.org/markup-compatibility/2006">
              <mc:Choice xmlns:v="urn:schemas-microsoft-com:vml" Requires="v">
                <p:oleObj spid="_x0000_s158745" name="Equation" r:id="rId9" imgW="1156097" imgH="432197" progId="">
                  <p:embed/>
                </p:oleObj>
              </mc:Choice>
              <mc:Fallback>
                <p:oleObj name="Equation" r:id="rId9" imgW="1156097" imgH="432197"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59450" y="5022850"/>
                        <a:ext cx="2159000"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7FEE4F60-0C89-8845-A5F5-4A4DE75FB506}" type="slidenum">
              <a:rPr lang="en-US"/>
              <a:pPr/>
              <a:t>37</a:t>
            </a:fld>
            <a:endParaRPr lang="en-US"/>
          </a:p>
        </p:txBody>
      </p:sp>
      <p:sp>
        <p:nvSpPr>
          <p:cNvPr id="251906" name="Rectangle 2"/>
          <p:cNvSpPr>
            <a:spLocks noGrp="1" noChangeArrowheads="1"/>
          </p:cNvSpPr>
          <p:nvPr>
            <p:ph type="title"/>
          </p:nvPr>
        </p:nvSpPr>
        <p:spPr/>
        <p:txBody>
          <a:bodyPr/>
          <a:lstStyle/>
          <a:p>
            <a:r>
              <a:rPr lang="en-US" sz="3600"/>
              <a:t>Basis and Criteria </a:t>
            </a:r>
            <a:br>
              <a:rPr lang="en-US" sz="3600"/>
            </a:br>
            <a:r>
              <a:rPr lang="en-US" sz="3600"/>
              <a:t>for Function Estimation</a:t>
            </a:r>
            <a:endParaRPr lang="en-US"/>
          </a:p>
        </p:txBody>
      </p:sp>
      <p:sp>
        <p:nvSpPr>
          <p:cNvPr id="251907" name="Rectangle 3"/>
          <p:cNvSpPr>
            <a:spLocks noGrp="1" noChangeArrowheads="1"/>
          </p:cNvSpPr>
          <p:nvPr>
            <p:ph type="body" sz="half" idx="1"/>
          </p:nvPr>
        </p:nvSpPr>
        <p:spPr>
          <a:xfrm>
            <a:off x="457200" y="1874838"/>
            <a:ext cx="4033838" cy="4525962"/>
          </a:xfrm>
        </p:spPr>
        <p:txBody>
          <a:bodyPr/>
          <a:lstStyle/>
          <a:p>
            <a:r>
              <a:rPr lang="en-US" sz="2400"/>
              <a:t>The basis functions h(.) could be </a:t>
            </a:r>
          </a:p>
          <a:p>
            <a:pPr lvl="1"/>
            <a:r>
              <a:rPr lang="en-US" sz="2000"/>
              <a:t>Polynomial (Taylor Series expansion)</a:t>
            </a:r>
          </a:p>
          <a:p>
            <a:pPr lvl="1"/>
            <a:r>
              <a:rPr lang="en-US" sz="2000"/>
              <a:t>Trignometric (Fourier expansion)</a:t>
            </a:r>
          </a:p>
          <a:p>
            <a:pPr lvl="1"/>
            <a:r>
              <a:rPr lang="en-US" sz="2000"/>
              <a:t>Any other basis (splines, wavelets) </a:t>
            </a:r>
          </a:p>
          <a:p>
            <a:pPr lvl="1"/>
            <a:r>
              <a:rPr lang="en-US" sz="2000"/>
              <a:t>non-linear functions, such as sigmoid function in neural network models</a:t>
            </a:r>
          </a:p>
        </p:txBody>
      </p:sp>
      <p:sp>
        <p:nvSpPr>
          <p:cNvPr id="251908" name="Rectangle 4"/>
          <p:cNvSpPr>
            <a:spLocks noGrp="1" noChangeArrowheads="1"/>
          </p:cNvSpPr>
          <p:nvPr>
            <p:ph type="body" sz="half" idx="2"/>
          </p:nvPr>
        </p:nvSpPr>
        <p:spPr>
          <a:xfrm>
            <a:off x="4495800" y="1822450"/>
            <a:ext cx="4033838" cy="4525963"/>
          </a:xfrm>
        </p:spPr>
        <p:txBody>
          <a:bodyPr/>
          <a:lstStyle/>
          <a:p>
            <a:r>
              <a:rPr lang="en-US" sz="2400"/>
              <a:t>Mini Residual SS (Least Square Error)</a:t>
            </a:r>
            <a:endParaRPr lang="en-US"/>
          </a:p>
          <a:p>
            <a:pPr lvl="1"/>
            <a:r>
              <a:rPr lang="en-US"/>
              <a:t>Closed form solution</a:t>
            </a:r>
          </a:p>
          <a:p>
            <a:pPr lvl="2"/>
            <a:r>
              <a:rPr lang="en-US"/>
              <a:t>Linear model</a:t>
            </a:r>
          </a:p>
          <a:p>
            <a:pPr lvl="2"/>
            <a:r>
              <a:rPr lang="en-US"/>
              <a:t>If the basis functions do not involve any hidden parameters</a:t>
            </a:r>
          </a:p>
          <a:p>
            <a:pPr lvl="1"/>
            <a:r>
              <a:rPr lang="en-US"/>
              <a:t>Otherwise, need</a:t>
            </a:r>
          </a:p>
          <a:p>
            <a:pPr lvl="2"/>
            <a:r>
              <a:rPr lang="en-US"/>
              <a:t>iterative methods</a:t>
            </a:r>
          </a:p>
          <a:p>
            <a:pPr lvl="2"/>
            <a:r>
              <a:rPr lang="en-US"/>
              <a:t>numerical (stochastic) optimization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D8346A6-24F6-9748-9132-CE46E72D7E69}" type="slidenum">
              <a:rPr lang="en-US"/>
              <a:pPr/>
              <a:t>38</a:t>
            </a:fld>
            <a:endParaRPr lang="en-US"/>
          </a:p>
        </p:txBody>
      </p:sp>
      <p:sp>
        <p:nvSpPr>
          <p:cNvPr id="252930" name="Rectangle 2"/>
          <p:cNvSpPr>
            <a:spLocks noGrp="1" noChangeArrowheads="1"/>
          </p:cNvSpPr>
          <p:nvPr>
            <p:ph type="title"/>
          </p:nvPr>
        </p:nvSpPr>
        <p:spPr/>
        <p:txBody>
          <a:bodyPr/>
          <a:lstStyle/>
          <a:p>
            <a:r>
              <a:rPr lang="en-US" sz="3600" dirty="0"/>
              <a:t>Criteria for Function Estimation</a:t>
            </a:r>
            <a:endParaRPr lang="en-US" dirty="0"/>
          </a:p>
        </p:txBody>
      </p:sp>
      <p:sp>
        <p:nvSpPr>
          <p:cNvPr id="252931" name="Rectangle 3"/>
          <p:cNvSpPr>
            <a:spLocks noGrp="1" noChangeArrowheads="1"/>
          </p:cNvSpPr>
          <p:nvPr>
            <p:ph type="body" sz="half" idx="1"/>
          </p:nvPr>
        </p:nvSpPr>
        <p:spPr>
          <a:xfrm>
            <a:off x="457200" y="1874838"/>
            <a:ext cx="4033838" cy="4525962"/>
          </a:xfrm>
        </p:spPr>
        <p:txBody>
          <a:bodyPr/>
          <a:lstStyle/>
          <a:p>
            <a:r>
              <a:rPr lang="en-US"/>
              <a:t>More general estimation method</a:t>
            </a:r>
          </a:p>
          <a:p>
            <a:pPr lvl="1"/>
            <a:r>
              <a:rPr lang="en-US"/>
              <a:t>Max. Likelihood estimation-Estimate the parameter so as to maximize the prob of the observed sample </a:t>
            </a:r>
          </a:p>
          <a:p>
            <a:pPr lvl="2"/>
            <a:endParaRPr lang="en-US"/>
          </a:p>
          <a:p>
            <a:pPr lvl="1"/>
            <a:endParaRPr lang="en-US"/>
          </a:p>
        </p:txBody>
      </p:sp>
      <p:sp>
        <p:nvSpPr>
          <p:cNvPr id="252932" name="Rectangle 4"/>
          <p:cNvSpPr>
            <a:spLocks noGrp="1" noChangeArrowheads="1"/>
          </p:cNvSpPr>
          <p:nvPr>
            <p:ph type="body" sz="half" idx="2"/>
          </p:nvPr>
        </p:nvSpPr>
        <p:spPr>
          <a:xfrm>
            <a:off x="4652963" y="1874838"/>
            <a:ext cx="4033837" cy="4525962"/>
          </a:xfrm>
        </p:spPr>
        <p:txBody>
          <a:bodyPr/>
          <a:lstStyle/>
          <a:p>
            <a:r>
              <a:rPr lang="en-US" sz="2400"/>
              <a:t>Least squares for Additive error model, with Gaussian noise, is the MLE using the conditional likelihood</a:t>
            </a:r>
          </a:p>
          <a:p>
            <a:r>
              <a:rPr lang="en-US" sz="2400"/>
              <a:t>Multinomial likelihood for regression function Pr(G|X)</a:t>
            </a:r>
          </a:p>
          <a:p>
            <a:pPr lvl="1"/>
            <a:r>
              <a:rPr lang="en-US" sz="2000"/>
              <a:t>L is also called the cross- entropy</a:t>
            </a:r>
          </a:p>
        </p:txBody>
      </p:sp>
      <p:graphicFrame>
        <p:nvGraphicFramePr>
          <p:cNvPr id="252933" name="Object 5"/>
          <p:cNvGraphicFramePr>
            <a:graphicFrameLocks noChangeAspect="1"/>
          </p:cNvGraphicFramePr>
          <p:nvPr/>
        </p:nvGraphicFramePr>
        <p:xfrm>
          <a:off x="1522413" y="4219318"/>
          <a:ext cx="2222500" cy="779463"/>
        </p:xfrm>
        <a:graphic>
          <a:graphicData uri="http://schemas.openxmlformats.org/presentationml/2006/ole">
            <mc:AlternateContent xmlns:mc="http://schemas.openxmlformats.org/markup-compatibility/2006">
              <mc:Choice xmlns:v="urn:schemas-microsoft-com:vml" Requires="v">
                <p:oleObj spid="_x0000_s162823" name="Equation" r:id="rId4" imgW="1231762" imgH="432009" progId="">
                  <p:embed/>
                </p:oleObj>
              </mc:Choice>
              <mc:Fallback>
                <p:oleObj name="Equation" r:id="rId4" imgW="1231762" imgH="432009"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2413" y="4219318"/>
                        <a:ext cx="22225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AD5DCE7-C391-7043-B726-41093503E384}" type="slidenum">
              <a:rPr lang="en-US"/>
              <a:pPr/>
              <a:t>39</a:t>
            </a:fld>
            <a:endParaRPr lang="en-US"/>
          </a:p>
        </p:txBody>
      </p:sp>
      <p:sp>
        <p:nvSpPr>
          <p:cNvPr id="253954" name="Rectangle 2"/>
          <p:cNvSpPr>
            <a:spLocks noGrp="1" noChangeArrowheads="1"/>
          </p:cNvSpPr>
          <p:nvPr>
            <p:ph type="title"/>
          </p:nvPr>
        </p:nvSpPr>
        <p:spPr/>
        <p:txBody>
          <a:bodyPr/>
          <a:lstStyle/>
          <a:p>
            <a:r>
              <a:rPr lang="en-US" sz="3600"/>
              <a:t>Regression on Large Dictionary</a:t>
            </a:r>
            <a:endParaRPr lang="en-US"/>
          </a:p>
        </p:txBody>
      </p:sp>
      <p:sp>
        <p:nvSpPr>
          <p:cNvPr id="253955" name="Rectangle 3"/>
          <p:cNvSpPr>
            <a:spLocks noGrp="1" noChangeArrowheads="1"/>
          </p:cNvSpPr>
          <p:nvPr>
            <p:ph type="body" idx="1"/>
          </p:nvPr>
        </p:nvSpPr>
        <p:spPr/>
        <p:txBody>
          <a:bodyPr/>
          <a:lstStyle/>
          <a:p>
            <a:pPr>
              <a:lnSpc>
                <a:spcPct val="90000"/>
              </a:lnSpc>
            </a:pPr>
            <a:r>
              <a:rPr lang="en-US" sz="2800" dirty="0"/>
              <a:t>Using an arbitrarily large function basis </a:t>
            </a:r>
            <a:r>
              <a:rPr lang="en-US" sz="2800" dirty="0" smtClean="0"/>
              <a:t>dictionary (nonparametric)</a:t>
            </a:r>
          </a:p>
          <a:p>
            <a:pPr lvl="1">
              <a:lnSpc>
                <a:spcPct val="90000"/>
              </a:lnSpc>
            </a:pPr>
            <a:r>
              <a:rPr lang="en-US" sz="2000" dirty="0"/>
              <a:t>Infinitely many solutions : interpolation with any function passing through the observed point is a solution [Over-fitting]</a:t>
            </a:r>
          </a:p>
          <a:p>
            <a:pPr lvl="1">
              <a:lnSpc>
                <a:spcPct val="90000"/>
              </a:lnSpc>
            </a:pPr>
            <a:r>
              <a:rPr lang="en-US" sz="2000" dirty="0"/>
              <a:t>Any particular solution chosen might be a poor approximation at test points different from the training set.</a:t>
            </a:r>
          </a:p>
          <a:p>
            <a:pPr lvl="1">
              <a:lnSpc>
                <a:spcPct val="90000"/>
              </a:lnSpc>
            </a:pPr>
            <a:r>
              <a:rPr lang="en-US" sz="2000" dirty="0"/>
              <a:t>Replications at each value of </a:t>
            </a:r>
            <a:r>
              <a:rPr lang="en-US" sz="2000" dirty="0" err="1"/>
              <a:t>x</a:t>
            </a:r>
            <a:r>
              <a:rPr lang="en-US" sz="2000" dirty="0"/>
              <a:t> – solution interpolates the weighted mean response at each point.</a:t>
            </a:r>
          </a:p>
          <a:p>
            <a:pPr lvl="1">
              <a:lnSpc>
                <a:spcPct val="90000"/>
              </a:lnSpc>
            </a:pPr>
            <a:r>
              <a:rPr lang="en-US" sz="2000" dirty="0"/>
              <a:t>If N were sufficiently large, so that repeats were guaranteed, and densely arranged, these solutions might tend to the conditional expectations.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dirty="0" smtClean="0"/>
              <a:t>Regression vs. Classification</a:t>
            </a:r>
            <a:endParaRPr lang="en-US" dirty="0"/>
          </a:p>
        </p:txBody>
      </p:sp>
      <p:sp>
        <p:nvSpPr>
          <p:cNvPr id="132099" name="Rectangle 3"/>
          <p:cNvSpPr>
            <a:spLocks noGrp="1" noChangeArrowheads="1"/>
          </p:cNvSpPr>
          <p:nvPr>
            <p:ph type="body" idx="1"/>
          </p:nvPr>
        </p:nvSpPr>
        <p:spPr>
          <a:xfrm>
            <a:off x="685800" y="1752600"/>
            <a:ext cx="8077200" cy="4724400"/>
          </a:xfrm>
        </p:spPr>
        <p:txBody>
          <a:bodyPr>
            <a:normAutofit fontScale="70000" lnSpcReduction="20000"/>
          </a:bodyPr>
          <a:lstStyle/>
          <a:p>
            <a:r>
              <a:rPr lang="en-US" sz="2800" dirty="0">
                <a:ea typeface="Times New Roman" charset="0"/>
                <a:cs typeface="Times New Roman" charset="0"/>
              </a:rPr>
              <a:t>Input (FEATURES) Vector:</a:t>
            </a:r>
            <a:r>
              <a:rPr lang="en-US" sz="2800" dirty="0" smtClean="0">
                <a:ea typeface="Times New Roman" charset="0"/>
                <a:cs typeface="Times New Roman" charset="0"/>
              </a:rPr>
              <a:t> </a:t>
            </a:r>
            <a:r>
              <a:rPr lang="en-US" sz="2600" dirty="0" smtClean="0">
                <a:ea typeface="Times New Roman" charset="0"/>
                <a:cs typeface="Times New Roman" charset="0"/>
              </a:rPr>
              <a:t>(</a:t>
            </a:r>
            <a:r>
              <a:rPr lang="en-US" sz="2600" i="1" dirty="0" err="1">
                <a:ea typeface="Times New Roman" charset="0"/>
                <a:cs typeface="Times New Roman" charset="0"/>
              </a:rPr>
              <a:t>p</a:t>
            </a:r>
            <a:r>
              <a:rPr lang="en-US" sz="2600" dirty="0">
                <a:ea typeface="Times New Roman" charset="0"/>
                <a:cs typeface="Times New Roman" charset="0"/>
              </a:rPr>
              <a:t>-dimensional)</a:t>
            </a:r>
            <a:r>
              <a:rPr lang="en-US" sz="2600" dirty="0" smtClean="0">
                <a:ea typeface="Times New Roman" charset="0"/>
                <a:cs typeface="Times New Roman" charset="0"/>
              </a:rPr>
              <a:t>	</a:t>
            </a:r>
          </a:p>
          <a:p>
            <a:pPr algn="ctr">
              <a:buNone/>
            </a:pPr>
            <a:r>
              <a:rPr lang="en-US" sz="3294" i="1" dirty="0" smtClean="0">
                <a:ea typeface="Times New Roman" charset="0"/>
                <a:cs typeface="Times New Roman" charset="0"/>
              </a:rPr>
              <a:t>X </a:t>
            </a:r>
            <a:r>
              <a:rPr lang="en-US" sz="3294" i="1" dirty="0">
                <a:ea typeface="Times New Roman" charset="0"/>
                <a:cs typeface="Times New Roman" charset="0"/>
              </a:rPr>
              <a:t>= X</a:t>
            </a:r>
            <a:r>
              <a:rPr lang="en-US" sz="3294" i="1" baseline="-25000" dirty="0">
                <a:ea typeface="Times New Roman" charset="0"/>
                <a:cs typeface="Times New Roman" charset="0"/>
              </a:rPr>
              <a:t>1</a:t>
            </a:r>
            <a:r>
              <a:rPr lang="en-US" sz="3294" i="1" dirty="0">
                <a:ea typeface="Times New Roman" charset="0"/>
                <a:cs typeface="Times New Roman" charset="0"/>
              </a:rPr>
              <a:t>, X</a:t>
            </a:r>
            <a:r>
              <a:rPr lang="en-US" sz="3294" i="1" baseline="-25000" dirty="0">
                <a:ea typeface="Times New Roman" charset="0"/>
                <a:cs typeface="Times New Roman" charset="0"/>
              </a:rPr>
              <a:t>2</a:t>
            </a:r>
            <a:r>
              <a:rPr lang="en-US" sz="3294" i="1" dirty="0">
                <a:ea typeface="Times New Roman" charset="0"/>
                <a:cs typeface="Times New Roman" charset="0"/>
              </a:rPr>
              <a:t>, …, </a:t>
            </a:r>
            <a:r>
              <a:rPr lang="en-US" sz="3294" i="1" dirty="0" err="1">
                <a:ea typeface="Times New Roman" charset="0"/>
                <a:cs typeface="Times New Roman" charset="0"/>
              </a:rPr>
              <a:t>X</a:t>
            </a:r>
            <a:r>
              <a:rPr lang="en-US" sz="3294" i="1" baseline="-25000" dirty="0" err="1">
                <a:ea typeface="Times New Roman" charset="0"/>
                <a:cs typeface="Times New Roman" charset="0"/>
              </a:rPr>
              <a:t>p</a:t>
            </a:r>
            <a:r>
              <a:rPr lang="en-US" sz="3294" i="1" dirty="0">
                <a:ea typeface="Times New Roman" charset="0"/>
                <a:cs typeface="Times New Roman" charset="0"/>
              </a:rPr>
              <a:t> </a:t>
            </a:r>
            <a:endParaRPr lang="en-US" sz="3294" i="1" dirty="0" smtClean="0">
              <a:ea typeface="Times New Roman" charset="0"/>
              <a:cs typeface="Times New Roman" charset="0"/>
            </a:endParaRPr>
          </a:p>
          <a:p>
            <a:r>
              <a:rPr lang="en-US" sz="2800" dirty="0" smtClean="0">
                <a:ea typeface="Times New Roman" charset="0"/>
                <a:cs typeface="Times New Roman" charset="0"/>
              </a:rPr>
              <a:t>Output: </a:t>
            </a:r>
            <a:r>
              <a:rPr lang="en-US" sz="2800" i="1" dirty="0">
                <a:ea typeface="Times New Roman" charset="0"/>
                <a:cs typeface="Times New Roman" charset="0"/>
              </a:rPr>
              <a:t>Y</a:t>
            </a:r>
            <a:endParaRPr lang="en-US" sz="2800" i="1" dirty="0" smtClean="0">
              <a:ea typeface="Times New Roman" charset="0"/>
              <a:cs typeface="Times New Roman" charset="0"/>
            </a:endParaRPr>
          </a:p>
          <a:p>
            <a:pPr lvl="1"/>
            <a:r>
              <a:rPr lang="en-US" dirty="0" smtClean="0">
                <a:ea typeface="Times New Roman" charset="0"/>
                <a:cs typeface="Times New Roman" charset="0"/>
              </a:rPr>
              <a:t>Regression: real valued, </a:t>
            </a:r>
            <a:r>
              <a:rPr lang="en-US" b="1" i="1" dirty="0" smtClean="0">
                <a:ea typeface="Times New Roman" charset="0"/>
                <a:cs typeface="Times New Roman" charset="0"/>
              </a:rPr>
              <a:t>R</a:t>
            </a:r>
          </a:p>
          <a:p>
            <a:pPr lvl="1"/>
            <a:r>
              <a:rPr lang="en-US" dirty="0" smtClean="0">
                <a:ea typeface="Times New Roman" charset="0"/>
                <a:cs typeface="Times New Roman" charset="0"/>
              </a:rPr>
              <a:t>Classification: discrete value, e.g. {0,1} or {-1,1} or {1,…,K}</a:t>
            </a:r>
          </a:p>
          <a:p>
            <a:pPr lvl="1"/>
            <a:r>
              <a:rPr lang="en-US" dirty="0" smtClean="0">
                <a:ea typeface="Times New Roman" charset="0"/>
                <a:cs typeface="Times New Roman" charset="0"/>
              </a:rPr>
              <a:t>Ranking: a (partial) order or element in </a:t>
            </a:r>
            <a:r>
              <a:rPr lang="en-US" dirty="0" err="1" smtClean="0">
                <a:ea typeface="Times New Roman" charset="0"/>
                <a:cs typeface="Times New Roman" charset="0"/>
              </a:rPr>
              <a:t>S</a:t>
            </a:r>
            <a:r>
              <a:rPr lang="en-US" baseline="-25000" dirty="0" err="1" smtClean="0">
                <a:ea typeface="Times New Roman" charset="0"/>
                <a:cs typeface="Times New Roman" charset="0"/>
              </a:rPr>
              <a:t>n</a:t>
            </a:r>
            <a:endParaRPr lang="en-US" baseline="-25000" dirty="0" smtClean="0">
              <a:ea typeface="Times New Roman" charset="0"/>
              <a:cs typeface="Times New Roman" charset="0"/>
            </a:endParaRPr>
          </a:p>
          <a:p>
            <a:r>
              <a:rPr lang="en-US" sz="2800" dirty="0" smtClean="0">
                <a:ea typeface="Times New Roman" charset="0"/>
                <a:cs typeface="Times New Roman" charset="0"/>
              </a:rPr>
              <a:t>Training </a:t>
            </a:r>
            <a:r>
              <a:rPr lang="en-US" sz="2800" dirty="0">
                <a:ea typeface="Times New Roman" charset="0"/>
                <a:cs typeface="Times New Roman" charset="0"/>
              </a:rPr>
              <a:t>Data :</a:t>
            </a:r>
          </a:p>
          <a:p>
            <a:pPr>
              <a:buFont typeface="Times" charset="0"/>
              <a:buNone/>
            </a:pPr>
            <a:r>
              <a:rPr lang="en-US" sz="2800" dirty="0">
                <a:ea typeface="Times New Roman" charset="0"/>
                <a:cs typeface="Times New Roman" charset="0"/>
              </a:rPr>
              <a:t>	(</a:t>
            </a:r>
            <a:r>
              <a:rPr lang="en-US" sz="2800" b="1" dirty="0">
                <a:ea typeface="Times New Roman" charset="0"/>
                <a:cs typeface="Times New Roman" charset="0"/>
              </a:rPr>
              <a:t>x</a:t>
            </a:r>
            <a:r>
              <a:rPr lang="en-US" sz="2800" baseline="-30000" dirty="0">
                <a:ea typeface="Times New Roman" charset="0"/>
                <a:cs typeface="Times New Roman" charset="0"/>
              </a:rPr>
              <a:t>1</a:t>
            </a:r>
            <a:r>
              <a:rPr lang="en-US" sz="2800" dirty="0">
                <a:ea typeface="Times New Roman" charset="0"/>
                <a:cs typeface="Times New Roman" charset="0"/>
              </a:rPr>
              <a:t>, y</a:t>
            </a:r>
            <a:r>
              <a:rPr lang="en-US" sz="2800" baseline="-30000" dirty="0">
                <a:ea typeface="Times New Roman" charset="0"/>
                <a:cs typeface="Times New Roman" charset="0"/>
              </a:rPr>
              <a:t>1</a:t>
            </a:r>
            <a:r>
              <a:rPr lang="en-US" sz="2800" dirty="0">
                <a:ea typeface="Times New Roman" charset="0"/>
                <a:cs typeface="Times New Roman" charset="0"/>
              </a:rPr>
              <a:t>), (</a:t>
            </a:r>
            <a:r>
              <a:rPr lang="en-US" sz="2800" b="1" dirty="0">
                <a:ea typeface="Times New Roman" charset="0"/>
                <a:cs typeface="Times New Roman" charset="0"/>
              </a:rPr>
              <a:t>x</a:t>
            </a:r>
            <a:r>
              <a:rPr lang="en-US" sz="2800" baseline="-30000" dirty="0">
                <a:ea typeface="Times New Roman" charset="0"/>
                <a:cs typeface="Times New Roman" charset="0"/>
              </a:rPr>
              <a:t>2</a:t>
            </a:r>
            <a:r>
              <a:rPr lang="en-US" sz="2800" dirty="0">
                <a:ea typeface="Times New Roman" charset="0"/>
                <a:cs typeface="Times New Roman" charset="0"/>
              </a:rPr>
              <a:t>, y</a:t>
            </a:r>
            <a:r>
              <a:rPr lang="en-US" sz="2800" baseline="-30000" dirty="0">
                <a:ea typeface="Times New Roman" charset="0"/>
                <a:cs typeface="Times New Roman" charset="0"/>
              </a:rPr>
              <a:t>2</a:t>
            </a:r>
            <a:r>
              <a:rPr lang="en-US" sz="2800" dirty="0">
                <a:ea typeface="Times New Roman" charset="0"/>
                <a:cs typeface="Times New Roman" charset="0"/>
              </a:rPr>
              <a:t>), …, (</a:t>
            </a:r>
            <a:r>
              <a:rPr lang="en-US" sz="2800" b="1" dirty="0" err="1">
                <a:ea typeface="Times New Roman" charset="0"/>
                <a:cs typeface="Times New Roman" charset="0"/>
              </a:rPr>
              <a:t>x</a:t>
            </a:r>
            <a:r>
              <a:rPr lang="en-US" sz="2800" baseline="-30000" dirty="0" err="1">
                <a:ea typeface="Times New Roman" charset="0"/>
                <a:cs typeface="Times New Roman" charset="0"/>
              </a:rPr>
              <a:t>N</a:t>
            </a:r>
            <a:r>
              <a:rPr lang="en-US" sz="2800" dirty="0">
                <a:ea typeface="Times New Roman" charset="0"/>
                <a:cs typeface="Times New Roman" charset="0"/>
              </a:rPr>
              <a:t>, </a:t>
            </a:r>
            <a:r>
              <a:rPr lang="en-US" sz="2800" dirty="0" err="1">
                <a:ea typeface="Times New Roman" charset="0"/>
                <a:cs typeface="Times New Roman" charset="0"/>
              </a:rPr>
              <a:t>y</a:t>
            </a:r>
            <a:r>
              <a:rPr lang="en-US" sz="2800" baseline="-30000" dirty="0" err="1">
                <a:ea typeface="Times New Roman" charset="0"/>
                <a:cs typeface="Times New Roman" charset="0"/>
              </a:rPr>
              <a:t>N</a:t>
            </a:r>
            <a:r>
              <a:rPr lang="en-US" sz="2800" dirty="0">
                <a:ea typeface="Times New Roman" charset="0"/>
                <a:cs typeface="Times New Roman" charset="0"/>
              </a:rPr>
              <a:t>) </a:t>
            </a:r>
            <a:r>
              <a:rPr lang="en-US" sz="2800" dirty="0" smtClean="0">
                <a:ea typeface="Times New Roman" charset="0"/>
                <a:cs typeface="Times New Roman" charset="0"/>
              </a:rPr>
              <a:t>from joint distribution (X,Y).</a:t>
            </a:r>
          </a:p>
          <a:p>
            <a:r>
              <a:rPr lang="fr-FR" sz="2800" dirty="0" smtClean="0">
                <a:ea typeface="Times New Roman" charset="0"/>
                <a:cs typeface="Times New Roman" charset="0"/>
              </a:rPr>
              <a:t>Model : </a:t>
            </a:r>
          </a:p>
          <a:p>
            <a:pPr>
              <a:buFont typeface="Times" charset="0"/>
              <a:buNone/>
            </a:pPr>
            <a:r>
              <a:rPr lang="fr-FR" sz="2800" dirty="0" smtClean="0">
                <a:ea typeface="Times New Roman" charset="0"/>
                <a:cs typeface="Times New Roman" charset="0"/>
              </a:rPr>
              <a:t>	</a:t>
            </a:r>
            <a:r>
              <a:rPr lang="fr-FR" sz="2800" dirty="0" err="1" smtClean="0">
                <a:ea typeface="Times New Roman" charset="0"/>
                <a:cs typeface="Times New Roman" charset="0"/>
              </a:rPr>
              <a:t>Regression</a:t>
            </a:r>
            <a:r>
              <a:rPr lang="fr-FR" sz="2800" dirty="0" smtClean="0">
                <a:ea typeface="Times New Roman" charset="0"/>
                <a:cs typeface="Times New Roman" charset="0"/>
              </a:rPr>
              <a:t> </a:t>
            </a:r>
            <a:r>
              <a:rPr lang="fr-FR" sz="2800" dirty="0" err="1" smtClean="0">
                <a:ea typeface="Times New Roman" charset="0"/>
                <a:cs typeface="Times New Roman" charset="0"/>
              </a:rPr>
              <a:t>function</a:t>
            </a:r>
            <a:r>
              <a:rPr lang="fr-FR" sz="2800" dirty="0" smtClean="0">
                <a:ea typeface="Times New Roman" charset="0"/>
                <a:cs typeface="Times New Roman" charset="0"/>
              </a:rPr>
              <a:t>: E(</a:t>
            </a:r>
            <a:r>
              <a:rPr lang="fr-FR" sz="2800" b="1" i="1" dirty="0" smtClean="0">
                <a:ea typeface="Times New Roman" charset="0"/>
                <a:cs typeface="Times New Roman" charset="0"/>
              </a:rPr>
              <a:t>Y </a:t>
            </a:r>
            <a:r>
              <a:rPr lang="fr-FR" sz="2800" dirty="0" smtClean="0">
                <a:ea typeface="Times New Roman" charset="0"/>
                <a:cs typeface="Times New Roman" charset="0"/>
              </a:rPr>
              <a:t>|</a:t>
            </a:r>
            <a:r>
              <a:rPr lang="fr-FR" sz="2800" b="1" i="1" dirty="0" smtClean="0">
                <a:ea typeface="Times New Roman" charset="0"/>
                <a:cs typeface="Times New Roman" charset="0"/>
              </a:rPr>
              <a:t>X </a:t>
            </a:r>
            <a:r>
              <a:rPr lang="fr-FR" sz="2800" dirty="0" smtClean="0">
                <a:ea typeface="Times New Roman" charset="0"/>
                <a:cs typeface="Times New Roman" charset="0"/>
              </a:rPr>
              <a:t>) = f(</a:t>
            </a:r>
            <a:r>
              <a:rPr lang="fr-FR" sz="2800" b="1" i="1" dirty="0" smtClean="0">
                <a:ea typeface="Times New Roman" charset="0"/>
                <a:cs typeface="Times New Roman" charset="0"/>
              </a:rPr>
              <a:t>X</a:t>
            </a:r>
            <a:r>
              <a:rPr lang="fr-FR" sz="2800" dirty="0" smtClean="0">
                <a:ea typeface="Times New Roman" charset="0"/>
                <a:cs typeface="Times New Roman" charset="0"/>
              </a:rPr>
              <a:t>)</a:t>
            </a:r>
          </a:p>
          <a:p>
            <a:pPr>
              <a:buFont typeface="Times" charset="0"/>
              <a:buNone/>
            </a:pPr>
            <a:r>
              <a:rPr lang="fr-FR" sz="2839" dirty="0" smtClean="0">
                <a:ea typeface="Times New Roman" charset="0"/>
                <a:cs typeface="Times New Roman" charset="0"/>
              </a:rPr>
              <a:t>	Classification </a:t>
            </a:r>
            <a:r>
              <a:rPr lang="fr-FR" sz="2839" dirty="0" err="1" smtClean="0">
                <a:ea typeface="Times New Roman" charset="0"/>
                <a:cs typeface="Times New Roman" charset="0"/>
              </a:rPr>
              <a:t>function</a:t>
            </a:r>
            <a:r>
              <a:rPr lang="fr-FR" sz="2839" dirty="0" smtClean="0">
                <a:ea typeface="Times New Roman" charset="0"/>
                <a:cs typeface="Times New Roman" charset="0"/>
              </a:rPr>
              <a:t>: f(X)&gt;0 for class 1 and f(X)&lt;0 for class -1.</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200E87FB-3612-4840-8ED3-6D76AF27DA58}" type="slidenum">
              <a:rPr lang="en-US"/>
              <a:pPr/>
              <a:t>40</a:t>
            </a:fld>
            <a:endParaRPr lang="en-US"/>
          </a:p>
        </p:txBody>
      </p:sp>
      <p:sp>
        <p:nvSpPr>
          <p:cNvPr id="254978" name="Rectangle 2"/>
          <p:cNvSpPr>
            <a:spLocks noGrp="1" noChangeArrowheads="1"/>
          </p:cNvSpPr>
          <p:nvPr>
            <p:ph type="title"/>
          </p:nvPr>
        </p:nvSpPr>
        <p:spPr/>
        <p:txBody>
          <a:bodyPr/>
          <a:lstStyle/>
          <a:p>
            <a:r>
              <a:rPr lang="en-US" sz="3600"/>
              <a:t>How to restrict the class of estimators?</a:t>
            </a:r>
            <a:endParaRPr lang="en-US"/>
          </a:p>
        </p:txBody>
      </p:sp>
      <p:sp>
        <p:nvSpPr>
          <p:cNvPr id="254979" name="Rectangle 3"/>
          <p:cNvSpPr>
            <a:spLocks noGrp="1" noChangeArrowheads="1"/>
          </p:cNvSpPr>
          <p:nvPr>
            <p:ph type="body" sz="half" idx="1"/>
          </p:nvPr>
        </p:nvSpPr>
        <p:spPr>
          <a:xfrm>
            <a:off x="457200" y="1874838"/>
            <a:ext cx="4033838" cy="4525962"/>
          </a:xfrm>
        </p:spPr>
        <p:txBody>
          <a:bodyPr/>
          <a:lstStyle/>
          <a:p>
            <a:pPr>
              <a:lnSpc>
                <a:spcPct val="90000"/>
              </a:lnSpc>
            </a:pPr>
            <a:r>
              <a:rPr lang="en-US" sz="2400"/>
              <a:t>The restrictions may be encoded via parametric representation of </a:t>
            </a:r>
            <a:r>
              <a:rPr lang="en-US" sz="2400" i="1"/>
              <a:t>f</a:t>
            </a:r>
            <a:r>
              <a:rPr lang="en-US" sz="2400"/>
              <a:t>.</a:t>
            </a:r>
          </a:p>
          <a:p>
            <a:pPr>
              <a:lnSpc>
                <a:spcPct val="90000"/>
              </a:lnSpc>
            </a:pPr>
            <a:r>
              <a:rPr lang="en-US" sz="2400"/>
              <a:t>Built into the learning algorithm</a:t>
            </a:r>
          </a:p>
          <a:p>
            <a:pPr>
              <a:lnSpc>
                <a:spcPct val="90000"/>
              </a:lnSpc>
            </a:pPr>
            <a:r>
              <a:rPr lang="en-US" sz="2400"/>
              <a:t>Different restrictions lead to different unique optimal solution</a:t>
            </a:r>
          </a:p>
          <a:p>
            <a:pPr lvl="1">
              <a:lnSpc>
                <a:spcPct val="90000"/>
              </a:lnSpc>
            </a:pPr>
            <a:r>
              <a:rPr lang="en-US" sz="2000"/>
              <a:t>Infinitely many possible restrictions, so the ambiguity transferred to the choice of restrictions. </a:t>
            </a:r>
          </a:p>
        </p:txBody>
      </p:sp>
      <p:sp>
        <p:nvSpPr>
          <p:cNvPr id="254980" name="Rectangle 4"/>
          <p:cNvSpPr>
            <a:spLocks noGrp="1" noChangeArrowheads="1"/>
          </p:cNvSpPr>
          <p:nvPr>
            <p:ph type="body" sz="half" idx="2"/>
          </p:nvPr>
        </p:nvSpPr>
        <p:spPr>
          <a:xfrm>
            <a:off x="4652963" y="1874838"/>
            <a:ext cx="4033837" cy="4525962"/>
          </a:xfrm>
        </p:spPr>
        <p:txBody>
          <a:bodyPr/>
          <a:lstStyle/>
          <a:p>
            <a:pPr>
              <a:lnSpc>
                <a:spcPct val="90000"/>
              </a:lnSpc>
            </a:pPr>
            <a:r>
              <a:rPr lang="en-US" sz="2400" dirty="0"/>
              <a:t>Generally, most learning methods: </a:t>
            </a:r>
            <a:r>
              <a:rPr lang="en-US" sz="2400" i="1" dirty="0"/>
              <a:t>complexity</a:t>
            </a:r>
            <a:r>
              <a:rPr lang="en-US" sz="2400" dirty="0"/>
              <a:t> restrictions of some  kind</a:t>
            </a:r>
          </a:p>
          <a:p>
            <a:pPr lvl="1">
              <a:lnSpc>
                <a:spcPct val="90000"/>
              </a:lnSpc>
            </a:pPr>
            <a:r>
              <a:rPr lang="en-US" sz="2000" dirty="0"/>
              <a:t>Regularity of            in small </a:t>
            </a:r>
            <a:r>
              <a:rPr lang="en-US" sz="2000" dirty="0" err="1"/>
              <a:t>nbd’s</a:t>
            </a:r>
            <a:r>
              <a:rPr lang="en-US" sz="2000" dirty="0"/>
              <a:t> of </a:t>
            </a:r>
            <a:r>
              <a:rPr lang="en-US" sz="2000" dirty="0" err="1"/>
              <a:t>x</a:t>
            </a:r>
            <a:r>
              <a:rPr lang="en-US" sz="2000" dirty="0"/>
              <a:t> in some metric, such as special structure</a:t>
            </a:r>
          </a:p>
          <a:p>
            <a:pPr lvl="2">
              <a:lnSpc>
                <a:spcPct val="90000"/>
              </a:lnSpc>
            </a:pPr>
            <a:r>
              <a:rPr lang="en-US" sz="1800" dirty="0"/>
              <a:t>Nearly constant</a:t>
            </a:r>
          </a:p>
          <a:p>
            <a:pPr lvl="2">
              <a:lnSpc>
                <a:spcPct val="90000"/>
              </a:lnSpc>
            </a:pPr>
            <a:r>
              <a:rPr lang="en-US" sz="1800" dirty="0"/>
              <a:t>Linear or low order polynomial behavior</a:t>
            </a:r>
          </a:p>
          <a:p>
            <a:pPr lvl="2">
              <a:lnSpc>
                <a:spcPct val="90000"/>
              </a:lnSpc>
            </a:pPr>
            <a:r>
              <a:rPr lang="en-US" sz="1800" dirty="0"/>
              <a:t>Estimate obtained by averaging or fitting in that </a:t>
            </a:r>
            <a:r>
              <a:rPr lang="en-US" sz="1800" dirty="0" err="1"/>
              <a:t>nbd</a:t>
            </a:r>
            <a:r>
              <a:rPr lang="en-US" sz="1800" dirty="0"/>
              <a:t>.</a:t>
            </a:r>
          </a:p>
          <a:p>
            <a:pPr lvl="1">
              <a:lnSpc>
                <a:spcPct val="90000"/>
              </a:lnSpc>
            </a:pPr>
            <a:r>
              <a:rPr lang="en-US" sz="2000" dirty="0"/>
              <a:t> </a:t>
            </a:r>
          </a:p>
        </p:txBody>
      </p:sp>
      <p:graphicFrame>
        <p:nvGraphicFramePr>
          <p:cNvPr id="254981" name="Object 5"/>
          <p:cNvGraphicFramePr>
            <a:graphicFrameLocks noChangeAspect="1"/>
          </p:cNvGraphicFramePr>
          <p:nvPr/>
        </p:nvGraphicFramePr>
        <p:xfrm>
          <a:off x="6958200" y="2819400"/>
          <a:ext cx="736600" cy="517525"/>
        </p:xfrm>
        <a:graphic>
          <a:graphicData uri="http://schemas.openxmlformats.org/presentationml/2006/ole">
            <mc:AlternateContent xmlns:mc="http://schemas.openxmlformats.org/markup-compatibility/2006">
              <mc:Choice xmlns:v="urn:schemas-microsoft-com:vml" Requires="v">
                <p:oleObj spid="_x0000_s166919" name="Equation" r:id="rId4" imgW="343148" imgH="241592" progId="">
                  <p:embed/>
                </p:oleObj>
              </mc:Choice>
              <mc:Fallback>
                <p:oleObj name="Equation" r:id="rId4" imgW="343148" imgH="241592"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8200" y="2819400"/>
                        <a:ext cx="736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6ED2EFA8-F15E-CD48-A065-3BB1B24DF610}" type="slidenum">
              <a:rPr lang="en-US"/>
              <a:pPr/>
              <a:t>41</a:t>
            </a:fld>
            <a:endParaRPr lang="en-US"/>
          </a:p>
        </p:txBody>
      </p:sp>
      <p:sp>
        <p:nvSpPr>
          <p:cNvPr id="257026" name="Rectangle 2"/>
          <p:cNvSpPr>
            <a:spLocks noGrp="1" noChangeArrowheads="1"/>
          </p:cNvSpPr>
          <p:nvPr>
            <p:ph type="title"/>
          </p:nvPr>
        </p:nvSpPr>
        <p:spPr/>
        <p:txBody>
          <a:bodyPr/>
          <a:lstStyle/>
          <a:p>
            <a:r>
              <a:rPr lang="en-US" sz="3600"/>
              <a:t>Restrictions on function class</a:t>
            </a:r>
            <a:endParaRPr lang="en-US"/>
          </a:p>
        </p:txBody>
      </p:sp>
      <p:sp>
        <p:nvSpPr>
          <p:cNvPr id="257027" name="Rectangle 3"/>
          <p:cNvSpPr>
            <a:spLocks noGrp="1" noChangeArrowheads="1"/>
          </p:cNvSpPr>
          <p:nvPr>
            <p:ph type="body" sz="half" idx="1"/>
          </p:nvPr>
        </p:nvSpPr>
        <p:spPr>
          <a:xfrm>
            <a:off x="457200" y="1874838"/>
            <a:ext cx="4033838" cy="4525962"/>
          </a:xfrm>
        </p:spPr>
        <p:txBody>
          <a:bodyPr/>
          <a:lstStyle/>
          <a:p>
            <a:pPr>
              <a:lnSpc>
                <a:spcPct val="90000"/>
              </a:lnSpc>
            </a:pPr>
            <a:r>
              <a:rPr lang="en-US"/>
              <a:t>Nbd size dictate the strength of the constraints</a:t>
            </a:r>
          </a:p>
          <a:p>
            <a:pPr lvl="1">
              <a:lnSpc>
                <a:spcPct val="90000"/>
              </a:lnSpc>
            </a:pPr>
            <a:r>
              <a:rPr lang="en-US"/>
              <a:t>Larger the nbd, the stronger the constraint and more sensitive the solution to particular choice of constraint</a:t>
            </a:r>
          </a:p>
          <a:p>
            <a:pPr>
              <a:lnSpc>
                <a:spcPct val="90000"/>
              </a:lnSpc>
            </a:pPr>
            <a:endParaRPr lang="en-US"/>
          </a:p>
          <a:p>
            <a:pPr lvl="2">
              <a:lnSpc>
                <a:spcPct val="90000"/>
              </a:lnSpc>
            </a:pPr>
            <a:endParaRPr lang="en-US"/>
          </a:p>
          <a:p>
            <a:pPr lvl="2">
              <a:lnSpc>
                <a:spcPct val="90000"/>
              </a:lnSpc>
            </a:pPr>
            <a:endParaRPr lang="en-US"/>
          </a:p>
        </p:txBody>
      </p:sp>
      <p:sp>
        <p:nvSpPr>
          <p:cNvPr id="257028" name="Rectangle 4"/>
          <p:cNvSpPr>
            <a:spLocks noGrp="1" noChangeArrowheads="1"/>
          </p:cNvSpPr>
          <p:nvPr>
            <p:ph type="body" sz="half" idx="2"/>
          </p:nvPr>
        </p:nvSpPr>
        <p:spPr>
          <a:xfrm>
            <a:off x="4652963" y="1874838"/>
            <a:ext cx="4033837" cy="4525962"/>
          </a:xfrm>
        </p:spPr>
        <p:txBody>
          <a:bodyPr/>
          <a:lstStyle/>
          <a:p>
            <a:r>
              <a:rPr lang="en-US" sz="2400"/>
              <a:t>Nature of constraint depends on the Metric</a:t>
            </a:r>
          </a:p>
          <a:p>
            <a:pPr lvl="1"/>
            <a:r>
              <a:rPr lang="en-US" sz="2000"/>
              <a:t>Directly specified metric and size of nbd.</a:t>
            </a:r>
          </a:p>
          <a:p>
            <a:pPr lvl="2"/>
            <a:r>
              <a:rPr lang="en-US" sz="1800"/>
              <a:t>Kernel and local regression and tree based methods</a:t>
            </a:r>
          </a:p>
          <a:p>
            <a:pPr lvl="1"/>
            <a:r>
              <a:rPr lang="en-US" sz="2000"/>
              <a:t>Splines, neural networks and basis-function methods implicitly define nbds of local behavior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9321BC8-1F76-C746-B160-42A114776269}" type="slidenum">
              <a:rPr lang="en-US"/>
              <a:pPr/>
              <a:t>42</a:t>
            </a:fld>
            <a:endParaRPr lang="en-US"/>
          </a:p>
        </p:txBody>
      </p:sp>
      <p:sp>
        <p:nvSpPr>
          <p:cNvPr id="258050" name="Rectangle 2"/>
          <p:cNvSpPr>
            <a:spLocks noGrp="1" noChangeArrowheads="1"/>
          </p:cNvSpPr>
          <p:nvPr>
            <p:ph type="title"/>
          </p:nvPr>
        </p:nvSpPr>
        <p:spPr/>
        <p:txBody>
          <a:bodyPr/>
          <a:lstStyle/>
          <a:p>
            <a:r>
              <a:rPr lang="en-US" sz="3600"/>
              <a:t>Neighborhoods Nature</a:t>
            </a:r>
            <a:endParaRPr lang="en-US"/>
          </a:p>
        </p:txBody>
      </p:sp>
      <p:sp>
        <p:nvSpPr>
          <p:cNvPr id="258051" name="Rectangle 3"/>
          <p:cNvSpPr>
            <a:spLocks noGrp="1" noChangeArrowheads="1"/>
          </p:cNvSpPr>
          <p:nvPr>
            <p:ph type="body" idx="1"/>
          </p:nvPr>
        </p:nvSpPr>
        <p:spPr/>
        <p:txBody>
          <a:bodyPr>
            <a:normAutofit lnSpcReduction="10000"/>
          </a:bodyPr>
          <a:lstStyle/>
          <a:p>
            <a:r>
              <a:rPr lang="en-US" sz="2800"/>
              <a:t>Any method that attempts to produce locally varying functions in small isotropic nbds will run into problems in high dimensions –curse of dimensionality.</a:t>
            </a:r>
          </a:p>
          <a:p>
            <a:r>
              <a:rPr lang="en-US" sz="2800"/>
              <a:t>All method that overcome the dimensionality problems have an associated (implicit and adaptive) metric for measuring nbds, which basically does not allow the nbd to be simultaneously small in all directions.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E4966CB4-DC4C-E548-BD6F-67C69A2D43CD}" type="slidenum">
              <a:rPr lang="en-US"/>
              <a:pPr/>
              <a:t>43</a:t>
            </a:fld>
            <a:endParaRPr lang="en-US"/>
          </a:p>
        </p:txBody>
      </p:sp>
      <p:sp>
        <p:nvSpPr>
          <p:cNvPr id="259074" name="Rectangle 2"/>
          <p:cNvSpPr>
            <a:spLocks noGrp="1" noChangeArrowheads="1"/>
          </p:cNvSpPr>
          <p:nvPr>
            <p:ph type="title"/>
          </p:nvPr>
        </p:nvSpPr>
        <p:spPr/>
        <p:txBody>
          <a:bodyPr/>
          <a:lstStyle/>
          <a:p>
            <a:r>
              <a:rPr lang="en-US" sz="3600"/>
              <a:t>Classes of Restricted Estimators</a:t>
            </a:r>
            <a:endParaRPr lang="en-US"/>
          </a:p>
        </p:txBody>
      </p:sp>
      <p:sp>
        <p:nvSpPr>
          <p:cNvPr id="259075" name="Rectangle 3"/>
          <p:cNvSpPr>
            <a:spLocks noGrp="1" noChangeArrowheads="1"/>
          </p:cNvSpPr>
          <p:nvPr>
            <p:ph type="body" sz="half" idx="1"/>
          </p:nvPr>
        </p:nvSpPr>
        <p:spPr>
          <a:xfrm>
            <a:off x="457200" y="1874838"/>
            <a:ext cx="4033838" cy="4525962"/>
          </a:xfrm>
        </p:spPr>
        <p:txBody>
          <a:bodyPr/>
          <a:lstStyle/>
          <a:p>
            <a:pPr>
              <a:lnSpc>
                <a:spcPct val="90000"/>
              </a:lnSpc>
            </a:pPr>
            <a:r>
              <a:rPr lang="en-US" sz="1800" dirty="0"/>
              <a:t>Roughness penalty and Bayesian methods</a:t>
            </a:r>
          </a:p>
          <a:p>
            <a:pPr lvl="1">
              <a:lnSpc>
                <a:spcPct val="90000"/>
              </a:lnSpc>
            </a:pPr>
            <a:r>
              <a:rPr lang="en-US" sz="1800" dirty="0"/>
              <a:t>Penalized RSS</a:t>
            </a:r>
          </a:p>
          <a:p>
            <a:pPr lvl="2">
              <a:lnSpc>
                <a:spcPct val="90000"/>
              </a:lnSpc>
            </a:pPr>
            <a:r>
              <a:rPr lang="en-US" sz="1800" dirty="0" err="1"/>
              <a:t>RSS(f</a:t>
            </a:r>
            <a:r>
              <a:rPr lang="en-US" sz="1800" dirty="0"/>
              <a:t>) +   </a:t>
            </a:r>
            <a:r>
              <a:rPr lang="en-US" sz="1800" dirty="0" err="1"/>
              <a:t>J(f</a:t>
            </a:r>
            <a:r>
              <a:rPr lang="en-US" sz="1800" dirty="0"/>
              <a:t>)</a:t>
            </a:r>
          </a:p>
          <a:p>
            <a:pPr lvl="1">
              <a:lnSpc>
                <a:spcPct val="90000"/>
              </a:lnSpc>
            </a:pPr>
            <a:r>
              <a:rPr lang="en-US" sz="1800" dirty="0"/>
              <a:t>User selected functional </a:t>
            </a:r>
            <a:r>
              <a:rPr lang="en-US" sz="1800" dirty="0" err="1"/>
              <a:t>J(f</a:t>
            </a:r>
            <a:r>
              <a:rPr lang="en-US" sz="1800" dirty="0"/>
              <a:t>) large for functions that vary too rapidly over small regions of input space, e.g., cubic smoothing </a:t>
            </a:r>
            <a:r>
              <a:rPr lang="en-US" sz="1800" dirty="0" err="1"/>
              <a:t>splines</a:t>
            </a:r>
            <a:endParaRPr lang="en-US" sz="1800" dirty="0"/>
          </a:p>
          <a:p>
            <a:pPr lvl="2">
              <a:lnSpc>
                <a:spcPct val="90000"/>
              </a:lnSpc>
            </a:pPr>
            <a:r>
              <a:rPr lang="en-US" sz="1800" dirty="0" err="1"/>
              <a:t>J(f</a:t>
            </a:r>
            <a:r>
              <a:rPr lang="en-US" sz="1800" dirty="0"/>
              <a:t>) = integral of the squared second derivative</a:t>
            </a:r>
          </a:p>
          <a:p>
            <a:pPr lvl="2">
              <a:lnSpc>
                <a:spcPct val="90000"/>
              </a:lnSpc>
            </a:pPr>
            <a:r>
              <a:rPr lang="en-US" sz="1600" dirty="0"/>
              <a:t>     </a:t>
            </a:r>
            <a:r>
              <a:rPr lang="en-US" sz="1800" dirty="0"/>
              <a:t>controls the amount of </a:t>
            </a:r>
            <a:r>
              <a:rPr lang="en-US" sz="1800" dirty="0" err="1"/>
              <a:t>pemalty</a:t>
            </a:r>
            <a:endParaRPr lang="en-US" sz="1800" dirty="0"/>
          </a:p>
          <a:p>
            <a:pPr lvl="2">
              <a:lnSpc>
                <a:spcPct val="90000"/>
              </a:lnSpc>
            </a:pPr>
            <a:endParaRPr lang="en-US" sz="1800" dirty="0"/>
          </a:p>
          <a:p>
            <a:pPr lvl="1">
              <a:lnSpc>
                <a:spcPct val="90000"/>
              </a:lnSpc>
            </a:pPr>
            <a:endParaRPr lang="en-US" sz="1800" dirty="0"/>
          </a:p>
        </p:txBody>
      </p:sp>
      <p:sp>
        <p:nvSpPr>
          <p:cNvPr id="259076" name="Rectangle 4"/>
          <p:cNvSpPr>
            <a:spLocks noGrp="1" noChangeArrowheads="1"/>
          </p:cNvSpPr>
          <p:nvPr>
            <p:ph type="body" sz="half" idx="2"/>
          </p:nvPr>
        </p:nvSpPr>
        <p:spPr>
          <a:xfrm>
            <a:off x="4652963" y="1874838"/>
            <a:ext cx="4033837" cy="4525962"/>
          </a:xfrm>
        </p:spPr>
        <p:txBody>
          <a:bodyPr/>
          <a:lstStyle/>
          <a:p>
            <a:r>
              <a:rPr lang="en-US" sz="2000" dirty="0"/>
              <a:t>Kernel Methods and Local Regression provide estimates of the regression function or conditional expectation by specifying the nature of the local </a:t>
            </a:r>
            <a:r>
              <a:rPr lang="en-US" sz="2000" dirty="0" err="1"/>
              <a:t>nbd</a:t>
            </a:r>
            <a:endParaRPr lang="en-US" sz="2000" dirty="0"/>
          </a:p>
          <a:p>
            <a:pPr lvl="1"/>
            <a:r>
              <a:rPr lang="en-US" sz="1800" dirty="0"/>
              <a:t>Gaussian Kernel</a:t>
            </a:r>
          </a:p>
          <a:p>
            <a:pPr lvl="1"/>
            <a:r>
              <a:rPr lang="en-US" sz="1800" dirty="0" err="1"/>
              <a:t>k</a:t>
            </a:r>
            <a:r>
              <a:rPr lang="en-US" sz="1800" dirty="0"/>
              <a:t>-NN metric</a:t>
            </a:r>
          </a:p>
          <a:p>
            <a:pPr lvl="1"/>
            <a:r>
              <a:rPr lang="en-US" sz="1800" dirty="0"/>
              <a:t>Could also minimize kernel-weighted RSS</a:t>
            </a:r>
          </a:p>
          <a:p>
            <a:r>
              <a:rPr lang="en-US" sz="2000" dirty="0"/>
              <a:t>These methods need to be modified in high dimensions</a:t>
            </a:r>
          </a:p>
        </p:txBody>
      </p:sp>
      <p:graphicFrame>
        <p:nvGraphicFramePr>
          <p:cNvPr id="259077" name="Object 5"/>
          <p:cNvGraphicFramePr>
            <a:graphicFrameLocks noChangeAspect="1"/>
          </p:cNvGraphicFramePr>
          <p:nvPr/>
        </p:nvGraphicFramePr>
        <p:xfrm>
          <a:off x="2478088" y="2733675"/>
          <a:ext cx="254000" cy="322263"/>
        </p:xfrm>
        <a:graphic>
          <a:graphicData uri="http://schemas.openxmlformats.org/presentationml/2006/ole">
            <mc:AlternateContent xmlns:mc="http://schemas.openxmlformats.org/markup-compatibility/2006">
              <mc:Choice xmlns:v="urn:schemas-microsoft-com:vml" Requires="v">
                <p:oleObj spid="_x0000_s173068" name="Equation" r:id="rId4" imgW="139975" imgH="178042" progId="">
                  <p:embed/>
                </p:oleObj>
              </mc:Choice>
              <mc:Fallback>
                <p:oleObj name="Equation" r:id="rId4" imgW="139975" imgH="178042"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8088" y="2733675"/>
                        <a:ext cx="254000" cy="32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9078" name="Object 6"/>
          <p:cNvGraphicFramePr>
            <a:graphicFrameLocks noChangeAspect="1"/>
          </p:cNvGraphicFramePr>
          <p:nvPr/>
        </p:nvGraphicFramePr>
        <p:xfrm>
          <a:off x="1765300" y="5045076"/>
          <a:ext cx="254000" cy="322262"/>
        </p:xfrm>
        <a:graphic>
          <a:graphicData uri="http://schemas.openxmlformats.org/presentationml/2006/ole">
            <mc:AlternateContent xmlns:mc="http://schemas.openxmlformats.org/markup-compatibility/2006">
              <mc:Choice xmlns:v="urn:schemas-microsoft-com:vml" Requires="v">
                <p:oleObj spid="_x0000_s173069" name="Equation" r:id="rId6" imgW="139975" imgH="178042" progId="">
                  <p:embed/>
                </p:oleObj>
              </mc:Choice>
              <mc:Fallback>
                <p:oleObj name="Equation" r:id="rId6" imgW="139975" imgH="178042"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5300" y="5045076"/>
                        <a:ext cx="2540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Homework</a:t>
            </a:r>
            <a:endParaRPr lang="zh-CN" altLang="en-US" dirty="0"/>
          </a:p>
        </p:txBody>
      </p:sp>
      <p:sp>
        <p:nvSpPr>
          <p:cNvPr id="3" name="Content Placeholder 2"/>
          <p:cNvSpPr>
            <a:spLocks noGrp="1"/>
          </p:cNvSpPr>
          <p:nvPr>
            <p:ph idx="1"/>
          </p:nvPr>
        </p:nvSpPr>
        <p:spPr/>
        <p:txBody>
          <a:bodyPr/>
          <a:lstStyle/>
          <a:p>
            <a:r>
              <a:rPr lang="en-US" altLang="zh-CN" dirty="0" smtClean="0"/>
              <a:t>Chapter 2:</a:t>
            </a:r>
          </a:p>
          <a:p>
            <a:pPr lvl="1"/>
            <a:r>
              <a:rPr lang="en-US" altLang="zh-CN" dirty="0" smtClean="0"/>
              <a:t>2.5</a:t>
            </a:r>
          </a:p>
          <a:p>
            <a:pPr lvl="1"/>
            <a:r>
              <a:rPr lang="en-US" altLang="zh-CN" dirty="0" smtClean="0"/>
              <a:t>2.7</a:t>
            </a:r>
          </a:p>
          <a:p>
            <a:pPr lvl="1"/>
            <a:r>
              <a:rPr lang="en-US" altLang="zh-CN" dirty="0" smtClean="0"/>
              <a:t>2.8</a:t>
            </a:r>
          </a:p>
          <a:p>
            <a:pPr lvl="1"/>
            <a:r>
              <a:rPr lang="en-US" altLang="zh-CN" dirty="0" smtClean="0"/>
              <a:t>2.9</a:t>
            </a:r>
            <a:endParaRPr lang="zh-CN" altLang="en-US" dirty="0"/>
          </a:p>
        </p:txBody>
      </p:sp>
    </p:spTree>
    <p:extLst>
      <p:ext uri="{BB962C8B-B14F-4D97-AF65-F5344CB8AC3E}">
        <p14:creationId xmlns:p14="http://schemas.microsoft.com/office/powerpoint/2010/main" val="3573409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96299F7B-B387-3348-8679-2C3B7764DD24}" type="slidenum">
              <a:rPr lang="en-US"/>
              <a:pPr/>
              <a:t>45</a:t>
            </a:fld>
            <a:endParaRPr lang="en-US"/>
          </a:p>
        </p:txBody>
      </p:sp>
      <p:sp>
        <p:nvSpPr>
          <p:cNvPr id="262150" name="Rectangle 6"/>
          <p:cNvSpPr>
            <a:spLocks noGrp="1" noChangeArrowheads="1"/>
          </p:cNvSpPr>
          <p:nvPr>
            <p:ph type="title"/>
          </p:nvPr>
        </p:nvSpPr>
        <p:spPr/>
        <p:txBody>
          <a:bodyPr/>
          <a:lstStyle/>
          <a:p>
            <a:r>
              <a:rPr lang="en-US" sz="3600" dirty="0" smtClean="0"/>
              <a:t>Homework</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AE49BF7D-1B48-BF40-8F88-56B64C14EF25}" type="slidenum">
              <a:rPr lang="en-US"/>
              <a:pPr/>
              <a:t>5</a:t>
            </a:fld>
            <a:endParaRPr lang="en-US"/>
          </a:p>
        </p:txBody>
      </p:sp>
      <p:sp>
        <p:nvSpPr>
          <p:cNvPr id="202754" name="Rectangle 2"/>
          <p:cNvSpPr>
            <a:spLocks noGrp="1" noChangeArrowheads="1"/>
          </p:cNvSpPr>
          <p:nvPr>
            <p:ph type="title"/>
          </p:nvPr>
        </p:nvSpPr>
        <p:spPr/>
        <p:txBody>
          <a:bodyPr/>
          <a:lstStyle/>
          <a:p>
            <a:r>
              <a:rPr lang="en-US" sz="3600"/>
              <a:t>Terminology</a:t>
            </a:r>
            <a:endParaRPr lang="en-US"/>
          </a:p>
        </p:txBody>
      </p:sp>
      <p:sp>
        <p:nvSpPr>
          <p:cNvPr id="202755" name="Rectangle 3"/>
          <p:cNvSpPr>
            <a:spLocks noGrp="1" noChangeArrowheads="1"/>
          </p:cNvSpPr>
          <p:nvPr>
            <p:ph type="body" sz="half" idx="1"/>
          </p:nvPr>
        </p:nvSpPr>
        <p:spPr>
          <a:xfrm>
            <a:off x="457200" y="1874838"/>
            <a:ext cx="4033838" cy="4525962"/>
          </a:xfrm>
        </p:spPr>
        <p:txBody>
          <a:bodyPr/>
          <a:lstStyle/>
          <a:p>
            <a:r>
              <a:rPr lang="en-US" dirty="0" err="1"/>
              <a:t>Input(s</a:t>
            </a:r>
            <a:r>
              <a:rPr lang="en-US" dirty="0"/>
              <a:t>) –measured or preset (</a:t>
            </a:r>
            <a:r>
              <a:rPr lang="en-US" b="1" dirty="0"/>
              <a:t>X</a:t>
            </a:r>
            <a:r>
              <a:rPr lang="en-US" dirty="0"/>
              <a:t>) </a:t>
            </a:r>
          </a:p>
          <a:p>
            <a:pPr lvl="1"/>
            <a:r>
              <a:rPr lang="en-US" dirty="0"/>
              <a:t>Predictor </a:t>
            </a:r>
            <a:r>
              <a:rPr lang="en-US" dirty="0" err="1"/>
              <a:t>var(s</a:t>
            </a:r>
            <a:r>
              <a:rPr lang="en-US" dirty="0"/>
              <a:t>)</a:t>
            </a:r>
          </a:p>
          <a:p>
            <a:pPr lvl="1"/>
            <a:r>
              <a:rPr lang="en-US" dirty="0"/>
              <a:t>Independent </a:t>
            </a:r>
            <a:r>
              <a:rPr lang="en-US" dirty="0" err="1"/>
              <a:t>var(s</a:t>
            </a:r>
            <a:r>
              <a:rPr lang="en-US" dirty="0" smtClean="0"/>
              <a:t>)</a:t>
            </a:r>
          </a:p>
          <a:p>
            <a:pPr lvl="1"/>
            <a:r>
              <a:rPr lang="en-US" dirty="0" err="1" smtClean="0"/>
              <a:t>covariate(s</a:t>
            </a:r>
            <a:r>
              <a:rPr lang="en-US" dirty="0" smtClean="0"/>
              <a:t>)</a:t>
            </a:r>
          </a:p>
          <a:p>
            <a:r>
              <a:rPr lang="en-US" dirty="0" err="1"/>
              <a:t>Output(s</a:t>
            </a:r>
            <a:r>
              <a:rPr lang="en-US" dirty="0"/>
              <a:t>) (Y)</a:t>
            </a:r>
            <a:r>
              <a:rPr lang="en-US" dirty="0" smtClean="0"/>
              <a:t> (G)</a:t>
            </a:r>
          </a:p>
          <a:p>
            <a:pPr lvl="1"/>
            <a:r>
              <a:rPr lang="en-US" dirty="0"/>
              <a:t>Response</a:t>
            </a:r>
          </a:p>
          <a:p>
            <a:pPr lvl="1"/>
            <a:r>
              <a:rPr lang="en-US" dirty="0"/>
              <a:t>Dependent </a:t>
            </a:r>
            <a:r>
              <a:rPr lang="en-US" dirty="0" err="1"/>
              <a:t>var</a:t>
            </a:r>
            <a:endParaRPr lang="en-US" dirty="0"/>
          </a:p>
          <a:p>
            <a:pPr lvl="1"/>
            <a:r>
              <a:rPr lang="en-US" dirty="0"/>
              <a:t>Target</a:t>
            </a:r>
          </a:p>
        </p:txBody>
      </p:sp>
      <p:sp>
        <p:nvSpPr>
          <p:cNvPr id="202756" name="Rectangle 4"/>
          <p:cNvSpPr>
            <a:spLocks noGrp="1" noChangeArrowheads="1"/>
          </p:cNvSpPr>
          <p:nvPr>
            <p:ph type="body" sz="half" idx="2"/>
          </p:nvPr>
        </p:nvSpPr>
        <p:spPr>
          <a:xfrm>
            <a:off x="4652963" y="1874838"/>
            <a:ext cx="4033837" cy="4525962"/>
          </a:xfrm>
        </p:spPr>
        <p:txBody>
          <a:bodyPr>
            <a:normAutofit lnSpcReduction="10000"/>
          </a:bodyPr>
          <a:lstStyle/>
          <a:p>
            <a:r>
              <a:rPr lang="en-US" dirty="0"/>
              <a:t>Types of variables</a:t>
            </a:r>
            <a:endParaRPr lang="en-US" dirty="0" smtClean="0"/>
          </a:p>
          <a:p>
            <a:pPr lvl="1"/>
            <a:r>
              <a:rPr lang="en-US" dirty="0" smtClean="0"/>
              <a:t>Quantitative </a:t>
            </a:r>
            <a:r>
              <a:rPr lang="en-US" dirty="0"/>
              <a:t>{Infinite set}</a:t>
            </a:r>
          </a:p>
          <a:p>
            <a:pPr lvl="1"/>
            <a:r>
              <a:rPr lang="en-US" dirty="0"/>
              <a:t>Categorical </a:t>
            </a:r>
          </a:p>
          <a:p>
            <a:pPr lvl="1">
              <a:buFont typeface="Wingdings" charset="2"/>
              <a:buNone/>
            </a:pPr>
            <a:r>
              <a:rPr lang="en-US" dirty="0"/>
              <a:t>	{finite set}</a:t>
            </a:r>
          </a:p>
          <a:p>
            <a:pPr lvl="2"/>
            <a:r>
              <a:rPr lang="en-US" dirty="0"/>
              <a:t>Group Labels </a:t>
            </a:r>
          </a:p>
          <a:p>
            <a:pPr lvl="2"/>
            <a:r>
              <a:rPr lang="en-US" dirty="0"/>
              <a:t>Codes (dummy </a:t>
            </a:r>
            <a:r>
              <a:rPr lang="en-US" dirty="0" err="1"/>
              <a:t>vars</a:t>
            </a:r>
            <a:r>
              <a:rPr lang="en-US" dirty="0"/>
              <a:t>)</a:t>
            </a:r>
          </a:p>
          <a:p>
            <a:pPr lvl="2"/>
            <a:r>
              <a:rPr lang="en-US" dirty="0" smtClean="0"/>
              <a:t>Ordered (</a:t>
            </a:r>
            <a:r>
              <a:rPr lang="en-US" dirty="0"/>
              <a:t>no metric</a:t>
            </a:r>
            <a:r>
              <a:rPr lang="en-US" dirty="0" smtClean="0"/>
              <a:t>)</a:t>
            </a:r>
          </a:p>
          <a:p>
            <a:r>
              <a:rPr lang="en-US" altLang="zh-CN" dirty="0" smtClean="0">
                <a:solidFill>
                  <a:srgbClr val="FF0000"/>
                </a:solidFill>
              </a:rPr>
              <a:t>Dummy Variable</a:t>
            </a:r>
            <a:r>
              <a:rPr lang="zh-CN" altLang="en-US" dirty="0" smtClean="0"/>
              <a:t>：</a:t>
            </a:r>
            <a:r>
              <a:rPr lang="en-US" altLang="zh-CN" dirty="0" smtClean="0"/>
              <a:t>K-level qualitative variable is represented by a vector of K binary variables or bits, only one of which is “on" at a time</a:t>
            </a:r>
            <a:endParaRPr lang="zh-CN" altLang="en-US" dirty="0" smtClean="0"/>
          </a:p>
          <a:p>
            <a:pPr lvl="2"/>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17D63611-EE20-034C-B72A-20DC229D3168}" type="slidenum">
              <a:rPr lang="en-US"/>
              <a:pPr/>
              <a:t>6</a:t>
            </a:fld>
            <a:endParaRPr lang="en-US"/>
          </a:p>
        </p:txBody>
      </p:sp>
      <p:sp>
        <p:nvSpPr>
          <p:cNvPr id="211970" name="Rectangle 2"/>
          <p:cNvSpPr>
            <a:spLocks noGrp="1" noChangeArrowheads="1"/>
          </p:cNvSpPr>
          <p:nvPr>
            <p:ph type="title"/>
          </p:nvPr>
        </p:nvSpPr>
        <p:spPr/>
        <p:txBody>
          <a:bodyPr/>
          <a:lstStyle/>
          <a:p>
            <a:r>
              <a:rPr lang="en-US" sz="3600"/>
              <a:t>Regression and Classification</a:t>
            </a:r>
            <a:endParaRPr lang="en-US"/>
          </a:p>
        </p:txBody>
      </p:sp>
      <p:sp>
        <p:nvSpPr>
          <p:cNvPr id="211971" name="Rectangle 3"/>
          <p:cNvSpPr>
            <a:spLocks noGrp="1" noChangeArrowheads="1"/>
          </p:cNvSpPr>
          <p:nvPr>
            <p:ph type="body" sz="half" idx="1"/>
          </p:nvPr>
        </p:nvSpPr>
        <p:spPr>
          <a:xfrm>
            <a:off x="457200" y="1874838"/>
            <a:ext cx="4033838" cy="4525962"/>
          </a:xfrm>
        </p:spPr>
        <p:txBody>
          <a:bodyPr/>
          <a:lstStyle/>
          <a:p>
            <a:r>
              <a:rPr lang="en-US" sz="2400" dirty="0"/>
              <a:t>Both Tasks Similar</a:t>
            </a:r>
          </a:p>
          <a:p>
            <a:pPr lvl="1"/>
            <a:r>
              <a:rPr lang="en-US" sz="2000" dirty="0"/>
              <a:t>Given the value of an input vector </a:t>
            </a:r>
            <a:r>
              <a:rPr lang="en-US" sz="2000" i="1" dirty="0"/>
              <a:t>X</a:t>
            </a:r>
            <a:r>
              <a:rPr lang="en-US" sz="2000" dirty="0"/>
              <a:t>, make a good prediction of the response </a:t>
            </a:r>
            <a:r>
              <a:rPr lang="en-US" sz="2000" i="1" dirty="0"/>
              <a:t>Y</a:t>
            </a:r>
            <a:r>
              <a:rPr lang="en-US" sz="2000" dirty="0"/>
              <a:t>.</a:t>
            </a:r>
          </a:p>
          <a:p>
            <a:pPr lvl="2"/>
            <a:r>
              <a:rPr lang="en-US" sz="1800" dirty="0"/>
              <a:t>Function approximation</a:t>
            </a:r>
          </a:p>
          <a:p>
            <a:pPr lvl="2"/>
            <a:r>
              <a:rPr lang="en-US" sz="1800" dirty="0"/>
              <a:t>Y ~ </a:t>
            </a:r>
            <a:r>
              <a:rPr lang="en-US" sz="1800" dirty="0" err="1"/>
              <a:t>f(x</a:t>
            </a:r>
            <a:r>
              <a:rPr lang="en-US" sz="1800" dirty="0"/>
              <a:t>)</a:t>
            </a:r>
          </a:p>
          <a:p>
            <a:pPr lvl="1"/>
            <a:r>
              <a:rPr lang="en-US" sz="2000" dirty="0"/>
              <a:t>Given </a:t>
            </a:r>
          </a:p>
          <a:p>
            <a:pPr lvl="2"/>
            <a:r>
              <a:rPr lang="en-US" sz="1800" dirty="0"/>
              <a:t>A set of Example</a:t>
            </a:r>
          </a:p>
          <a:p>
            <a:pPr lvl="2">
              <a:buFont typeface="Wingdings" charset="2"/>
              <a:buNone/>
            </a:pPr>
            <a:r>
              <a:rPr lang="en-US" sz="1800" dirty="0"/>
              <a:t>	(Training Set)</a:t>
            </a:r>
          </a:p>
          <a:p>
            <a:pPr lvl="2">
              <a:buFont typeface="Wingdings" charset="2"/>
              <a:buNone/>
            </a:pPr>
            <a:endParaRPr lang="en-US" sz="1800" dirty="0"/>
          </a:p>
          <a:p>
            <a:pPr lvl="2">
              <a:buFont typeface="Wingdings" charset="2"/>
              <a:buNone/>
            </a:pPr>
            <a:endParaRPr lang="en-US" sz="1800" dirty="0"/>
          </a:p>
        </p:txBody>
      </p:sp>
      <p:sp>
        <p:nvSpPr>
          <p:cNvPr id="211972" name="Rectangle 4"/>
          <p:cNvSpPr>
            <a:spLocks noGrp="1" noChangeArrowheads="1"/>
          </p:cNvSpPr>
          <p:nvPr>
            <p:ph type="body" sz="half" idx="2"/>
          </p:nvPr>
        </p:nvSpPr>
        <p:spPr>
          <a:xfrm>
            <a:off x="4321175" y="1874838"/>
            <a:ext cx="4033838" cy="4525962"/>
          </a:xfrm>
        </p:spPr>
        <p:txBody>
          <a:bodyPr/>
          <a:lstStyle/>
          <a:p>
            <a:pPr lvl="2"/>
            <a:r>
              <a:rPr lang="en-US"/>
              <a:t>A Performance Evaluation criteria e.g.,</a:t>
            </a:r>
          </a:p>
          <a:p>
            <a:pPr lvl="3"/>
            <a:r>
              <a:rPr lang="en-US"/>
              <a:t>Least Squares Error</a:t>
            </a:r>
          </a:p>
          <a:p>
            <a:pPr lvl="3"/>
            <a:r>
              <a:rPr lang="en-US"/>
              <a:t>Classification error</a:t>
            </a:r>
          </a:p>
          <a:p>
            <a:pPr lvl="1">
              <a:buClr>
                <a:schemeClr val="accent1"/>
              </a:buClr>
              <a:buFont typeface="Times" charset="0"/>
              <a:buChar char="•"/>
            </a:pPr>
            <a:r>
              <a:rPr lang="en-US"/>
              <a:t>Find an Optimal Prediction Procedure</a:t>
            </a:r>
          </a:p>
          <a:p>
            <a:pPr lvl="2">
              <a:buClr>
                <a:schemeClr val="accent2"/>
              </a:buClr>
              <a:buFont typeface="Times" charset="0"/>
              <a:buChar char="•"/>
            </a:pPr>
            <a:r>
              <a:rPr lang="en-US" sz="2400"/>
              <a:t>An Algorithm</a:t>
            </a:r>
          </a:p>
          <a:p>
            <a:pPr lvl="2">
              <a:buClr>
                <a:schemeClr val="accent2"/>
              </a:buClr>
              <a:buFont typeface="Times" charset="0"/>
              <a:buChar char="•"/>
            </a:pPr>
            <a:r>
              <a:rPr lang="en-US" sz="2400"/>
              <a:t>Black box</a:t>
            </a:r>
          </a:p>
          <a:p>
            <a:pPr lvl="2">
              <a:buClr>
                <a:schemeClr val="accent2"/>
              </a:buClr>
              <a:buFont typeface="Times" charset="0"/>
              <a:buChar char="•"/>
            </a:pPr>
            <a:r>
              <a:rPr lang="en-US" sz="2400"/>
              <a:t>Analytic expression</a:t>
            </a:r>
            <a:endParaRPr lang="en-US" baseline="-25000"/>
          </a:p>
        </p:txBody>
      </p:sp>
      <p:graphicFrame>
        <p:nvGraphicFramePr>
          <p:cNvPr id="211973" name="Object 5"/>
          <p:cNvGraphicFramePr>
            <a:graphicFrameLocks noChangeAspect="1"/>
          </p:cNvGraphicFramePr>
          <p:nvPr/>
        </p:nvGraphicFramePr>
        <p:xfrm>
          <a:off x="1527175" y="5389563"/>
          <a:ext cx="1803400" cy="385762"/>
        </p:xfrm>
        <a:graphic>
          <a:graphicData uri="http://schemas.openxmlformats.org/presentationml/2006/ole">
            <mc:AlternateContent xmlns:mc="http://schemas.openxmlformats.org/markup-compatibility/2006">
              <mc:Choice xmlns:v="urn:schemas-microsoft-com:vml" Requires="v">
                <p:oleObj spid="_x0000_s88071" name="Equation" r:id="rId4" imgW="1067197" imgH="228997" progId="">
                  <p:embed/>
                </p:oleObj>
              </mc:Choice>
              <mc:Fallback>
                <p:oleObj name="Equation" r:id="rId4" imgW="1067197" imgH="228997"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7175" y="5389563"/>
                        <a:ext cx="18034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标题 1"/>
          <p:cNvSpPr>
            <a:spLocks noGrp="1"/>
          </p:cNvSpPr>
          <p:nvPr>
            <p:ph type="title"/>
          </p:nvPr>
        </p:nvSpPr>
        <p:spPr/>
        <p:txBody>
          <a:bodyPr/>
          <a:lstStyle/>
          <a:p>
            <a:r>
              <a:rPr lang="en-US" altLang="zh-CN" dirty="0">
                <a:latin typeface="Times New Roman"/>
              </a:rPr>
              <a:t>Loss </a:t>
            </a:r>
            <a:r>
              <a:rPr lang="en-US" altLang="zh-CN" dirty="0" smtClean="0">
                <a:latin typeface="Times New Roman"/>
              </a:rPr>
              <a:t>Function and Optimal </a:t>
            </a:r>
            <a:r>
              <a:rPr lang="en-US" altLang="zh-CN" dirty="0">
                <a:latin typeface="Times New Roman"/>
              </a:rPr>
              <a:t>Prediction</a:t>
            </a:r>
            <a:endParaRPr lang="zh-CN" altLang="en-US" dirty="0">
              <a:latin typeface="Times New Roman"/>
            </a:endParaRPr>
          </a:p>
        </p:txBody>
      </p:sp>
      <p:sp>
        <p:nvSpPr>
          <p:cNvPr id="5127" name="内容占位符 2"/>
          <p:cNvSpPr>
            <a:spLocks noGrp="1"/>
          </p:cNvSpPr>
          <p:nvPr>
            <p:ph idx="1"/>
          </p:nvPr>
        </p:nvSpPr>
        <p:spPr/>
        <p:txBody>
          <a:bodyPr>
            <a:normAutofit/>
          </a:bodyPr>
          <a:lstStyle/>
          <a:p>
            <a:r>
              <a:rPr lang="en-US" altLang="zh-CN" dirty="0" smtClean="0"/>
              <a:t>Assume data</a:t>
            </a:r>
            <a:r>
              <a:rPr lang="zh-CN" altLang="en-US" dirty="0" smtClean="0"/>
              <a:t>           </a:t>
            </a:r>
            <a:r>
              <a:rPr lang="en-US" altLang="zh-CN" dirty="0" smtClean="0"/>
              <a:t>   drawn from a distribution</a:t>
            </a:r>
          </a:p>
          <a:p>
            <a:r>
              <a:rPr lang="en-US" altLang="zh-CN" dirty="0" smtClean="0"/>
              <a:t>There is a </a:t>
            </a:r>
            <a:r>
              <a:rPr lang="en-US" altLang="zh-CN" dirty="0" smtClean="0">
                <a:solidFill>
                  <a:srgbClr val="FF0000"/>
                </a:solidFill>
              </a:rPr>
              <a:t>Loss Function </a:t>
            </a:r>
            <a:r>
              <a:rPr lang="en-US" altLang="zh-CN" dirty="0" smtClean="0"/>
              <a:t>on true value </a:t>
            </a:r>
            <a:r>
              <a:rPr lang="en-US" altLang="zh-CN" dirty="0" err="1" smtClean="0"/>
              <a:t>y</a:t>
            </a:r>
            <a:r>
              <a:rPr lang="en-US" altLang="zh-CN" dirty="0" smtClean="0"/>
              <a:t> and prediction</a:t>
            </a:r>
          </a:p>
          <a:p>
            <a:endParaRPr lang="en-US" altLang="zh-CN" dirty="0" smtClean="0">
              <a:solidFill>
                <a:srgbClr val="FF0000"/>
              </a:solidFill>
            </a:endParaRPr>
          </a:p>
          <a:p>
            <a:r>
              <a:rPr lang="en-US" altLang="zh-CN" dirty="0" smtClean="0"/>
              <a:t>Our purpose is to find a model minimize the following </a:t>
            </a:r>
            <a:r>
              <a:rPr lang="en-US" altLang="zh-CN" dirty="0" smtClean="0">
                <a:solidFill>
                  <a:srgbClr val="FF0000"/>
                </a:solidFill>
              </a:rPr>
              <a:t>Expected </a:t>
            </a:r>
            <a:r>
              <a:rPr lang="en-US" altLang="zh-CN" dirty="0">
                <a:solidFill>
                  <a:srgbClr val="FF0000"/>
                </a:solidFill>
              </a:rPr>
              <a:t>Prediction </a:t>
            </a:r>
            <a:r>
              <a:rPr lang="en-US" altLang="zh-CN" dirty="0" smtClean="0">
                <a:solidFill>
                  <a:srgbClr val="FF0000"/>
                </a:solidFill>
              </a:rPr>
              <a:t>Error</a:t>
            </a:r>
            <a:endParaRPr lang="en-US" altLang="zh-CN" dirty="0" smtClean="0"/>
          </a:p>
          <a:p>
            <a:endParaRPr lang="en-US" altLang="zh-CN" dirty="0" smtClean="0"/>
          </a:p>
        </p:txBody>
      </p:sp>
      <p:graphicFrame>
        <p:nvGraphicFramePr>
          <p:cNvPr id="5122" name="Object 2"/>
          <p:cNvGraphicFramePr>
            <a:graphicFrameLocks noChangeAspect="1"/>
          </p:cNvGraphicFramePr>
          <p:nvPr/>
        </p:nvGraphicFramePr>
        <p:xfrm>
          <a:off x="7215188" y="1735138"/>
          <a:ext cx="1241425" cy="461962"/>
        </p:xfrm>
        <a:graphic>
          <a:graphicData uri="http://schemas.openxmlformats.org/presentationml/2006/ole">
            <mc:AlternateContent xmlns:mc="http://schemas.openxmlformats.org/markup-compatibility/2006">
              <mc:Choice xmlns:v="urn:schemas-microsoft-com:vml" Requires="v">
                <p:oleObj spid="_x0000_s177174" name="Equation" r:id="rId3" imgW="545760" imgH="203040" progId="">
                  <p:embed/>
                </p:oleObj>
              </mc:Choice>
              <mc:Fallback>
                <p:oleObj name="Equation" r:id="rId3" imgW="545760" imgH="20304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5188" y="1735138"/>
                        <a:ext cx="1241425"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3"/>
          <p:cNvGraphicFramePr>
            <a:graphicFrameLocks noChangeAspect="1"/>
          </p:cNvGraphicFramePr>
          <p:nvPr/>
        </p:nvGraphicFramePr>
        <p:xfrm>
          <a:off x="3743325" y="4484688"/>
          <a:ext cx="2698750" cy="485775"/>
        </p:xfrm>
        <a:graphic>
          <a:graphicData uri="http://schemas.openxmlformats.org/presentationml/2006/ole">
            <mc:AlternateContent xmlns:mc="http://schemas.openxmlformats.org/markup-compatibility/2006">
              <mc:Choice xmlns:v="urn:schemas-microsoft-com:vml" Requires="v">
                <p:oleObj spid="_x0000_s177175" name="Equation" r:id="rId5" imgW="1130040" imgH="203040" progId="">
                  <p:embed/>
                </p:oleObj>
              </mc:Choice>
              <mc:Fallback>
                <p:oleObj name="Equation" r:id="rId5" imgW="1130040" imgH="20304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3325" y="4484688"/>
                        <a:ext cx="26987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4"/>
          <p:cNvGraphicFramePr>
            <a:graphicFrameLocks noChangeAspect="1"/>
          </p:cNvGraphicFramePr>
          <p:nvPr/>
        </p:nvGraphicFramePr>
        <p:xfrm>
          <a:off x="4365626" y="2989263"/>
          <a:ext cx="1071562" cy="450850"/>
        </p:xfrm>
        <a:graphic>
          <a:graphicData uri="http://schemas.openxmlformats.org/presentationml/2006/ole">
            <mc:AlternateContent xmlns:mc="http://schemas.openxmlformats.org/markup-compatibility/2006">
              <mc:Choice xmlns:v="urn:schemas-microsoft-com:vml" Requires="v">
                <p:oleObj spid="_x0000_s177176" name="Equation" r:id="rId7" imgW="482400" imgH="203040" progId="">
                  <p:embed/>
                </p:oleObj>
              </mc:Choice>
              <mc:Fallback>
                <p:oleObj name="Equation" r:id="rId7" imgW="482400" imgH="203040" progId="">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5626" y="2989263"/>
                        <a:ext cx="10715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5"/>
          <p:cNvGraphicFramePr>
            <a:graphicFrameLocks noChangeAspect="1"/>
          </p:cNvGraphicFramePr>
          <p:nvPr/>
        </p:nvGraphicFramePr>
        <p:xfrm>
          <a:off x="3071813" y="1735138"/>
          <a:ext cx="981075" cy="461962"/>
        </p:xfrm>
        <a:graphic>
          <a:graphicData uri="http://schemas.openxmlformats.org/presentationml/2006/ole">
            <mc:AlternateContent xmlns:mc="http://schemas.openxmlformats.org/markup-compatibility/2006">
              <mc:Choice xmlns:v="urn:schemas-microsoft-com:vml" Requires="v">
                <p:oleObj spid="_x0000_s177177" name="Equation" r:id="rId9" imgW="431640" imgH="203040" progId="">
                  <p:embed/>
                </p:oleObj>
              </mc:Choice>
              <mc:Fallback>
                <p:oleObj name="Equation" r:id="rId9" imgW="431640" imgH="203040" progId="">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71813" y="1735138"/>
                        <a:ext cx="981075"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标题 1"/>
          <p:cNvSpPr>
            <a:spLocks noGrp="1"/>
          </p:cNvSpPr>
          <p:nvPr>
            <p:ph type="title"/>
          </p:nvPr>
        </p:nvSpPr>
        <p:spPr/>
        <p:txBody>
          <a:bodyPr/>
          <a:lstStyle/>
          <a:p>
            <a:r>
              <a:rPr lang="en-US" altLang="zh-CN" dirty="0"/>
              <a:t>Loss </a:t>
            </a:r>
            <a:r>
              <a:rPr lang="en-US" altLang="zh-CN" dirty="0" smtClean="0"/>
              <a:t>Function and Optimal </a:t>
            </a:r>
            <a:r>
              <a:rPr lang="en-US" altLang="zh-CN" dirty="0"/>
              <a:t>Prediction</a:t>
            </a:r>
            <a:endParaRPr lang="zh-CN" altLang="en-US" dirty="0"/>
          </a:p>
        </p:txBody>
      </p:sp>
      <p:sp>
        <p:nvSpPr>
          <p:cNvPr id="6152" name="内容占位符 2"/>
          <p:cNvSpPr>
            <a:spLocks noGrp="1"/>
          </p:cNvSpPr>
          <p:nvPr>
            <p:ph idx="1"/>
          </p:nvPr>
        </p:nvSpPr>
        <p:spPr/>
        <p:txBody>
          <a:bodyPr/>
          <a:lstStyle/>
          <a:p>
            <a:r>
              <a:rPr lang="en-US" altLang="zh-CN" dirty="0" smtClean="0"/>
              <a:t>There are two commonly used loss functions</a:t>
            </a:r>
            <a:r>
              <a:rPr lang="zh-CN" altLang="en-US" dirty="0" smtClean="0"/>
              <a:t>：</a:t>
            </a:r>
            <a:endParaRPr lang="en-US" altLang="zh-CN" dirty="0"/>
          </a:p>
          <a:p>
            <a:pPr>
              <a:buFont typeface="Arial" charset="0"/>
              <a:buNone/>
            </a:pPr>
            <a:r>
              <a:rPr lang="en-US" altLang="zh-CN" dirty="0"/>
              <a:t>	</a:t>
            </a:r>
            <a:r>
              <a:rPr lang="en-US" altLang="zh-CN" dirty="0" smtClean="0"/>
              <a:t>	Square loss in regression	</a:t>
            </a:r>
            <a:r>
              <a:rPr lang="en-US" altLang="zh-CN" dirty="0"/>
              <a:t>		    </a:t>
            </a:r>
          </a:p>
          <a:p>
            <a:pPr>
              <a:buFont typeface="Arial" charset="0"/>
              <a:buNone/>
            </a:pPr>
            <a:r>
              <a:rPr lang="en-US" altLang="zh-CN" dirty="0"/>
              <a:t>	</a:t>
            </a:r>
            <a:r>
              <a:rPr lang="en-US" altLang="zh-CN" dirty="0" smtClean="0"/>
              <a:t>	0</a:t>
            </a:r>
            <a:r>
              <a:rPr lang="en-US" altLang="zh-CN" dirty="0"/>
              <a:t>-</a:t>
            </a:r>
            <a:r>
              <a:rPr lang="en-US" altLang="zh-CN" dirty="0" smtClean="0"/>
              <a:t>1 loss in classification </a:t>
            </a:r>
          </a:p>
          <a:p>
            <a:r>
              <a:rPr lang="en-US" altLang="zh-CN" dirty="0"/>
              <a:t>Optimal Prediction:</a:t>
            </a:r>
            <a:r>
              <a:rPr lang="en-US" altLang="zh-CN" dirty="0" smtClean="0"/>
              <a:t> 	</a:t>
            </a:r>
            <a:r>
              <a:rPr lang="en-US" altLang="zh-CN" dirty="0"/>
              <a:t>   </a:t>
            </a:r>
            <a:r>
              <a:rPr lang="en-US" altLang="zh-CN" dirty="0" smtClean="0"/>
              <a:t> 	</a:t>
            </a:r>
            <a:r>
              <a:rPr lang="en-US" altLang="zh-CN" dirty="0"/>
              <a:t>   </a:t>
            </a:r>
            <a:r>
              <a:rPr lang="en-US" altLang="zh-CN" dirty="0" smtClean="0"/>
              <a:t> </a:t>
            </a:r>
          </a:p>
          <a:p>
            <a:endParaRPr lang="en-US" altLang="zh-CN" dirty="0"/>
          </a:p>
          <a:p>
            <a:pPr>
              <a:buFont typeface="Arial" charset="0"/>
              <a:buNone/>
            </a:pPr>
            <a:r>
              <a:rPr lang="en-US" altLang="zh-CN" dirty="0" smtClean="0"/>
              <a:t>	</a:t>
            </a:r>
            <a:endParaRPr lang="en-US" altLang="zh-CN" dirty="0"/>
          </a:p>
        </p:txBody>
      </p:sp>
      <p:graphicFrame>
        <p:nvGraphicFramePr>
          <p:cNvPr id="9" name="Object 8"/>
          <p:cNvGraphicFramePr>
            <a:graphicFrameLocks noChangeAspect="1"/>
          </p:cNvGraphicFramePr>
          <p:nvPr>
            <p:extLst>
              <p:ext uri="{D42A27DB-BD31-4B8C-83A1-F6EECF244321}">
                <p14:modId xmlns:p14="http://schemas.microsoft.com/office/powerpoint/2010/main" val="3934812868"/>
              </p:ext>
            </p:extLst>
          </p:nvPr>
        </p:nvGraphicFramePr>
        <p:xfrm>
          <a:off x="5286375" y="2371725"/>
          <a:ext cx="2457450" cy="514350"/>
        </p:xfrm>
        <a:graphic>
          <a:graphicData uri="http://schemas.openxmlformats.org/presentationml/2006/ole">
            <mc:AlternateContent xmlns:mc="http://schemas.openxmlformats.org/markup-compatibility/2006">
              <mc:Choice xmlns:v="urn:schemas-microsoft-com:vml" Requires="v">
                <p:oleObj spid="_x0000_s178193" name="Equation" r:id="rId3" imgW="1091880" imgH="228600" progId="Equation.3">
                  <p:embed/>
                </p:oleObj>
              </mc:Choice>
              <mc:Fallback>
                <p:oleObj name="Equation" r:id="rId3" imgW="1091880" imgH="228600" progId="Equation.3">
                  <p:embed/>
                  <p:pic>
                    <p:nvPicPr>
                      <p:cNvPr id="0" name="Picture 2"/>
                      <p:cNvPicPr>
                        <a:picLocks noChangeAspect="1" noChangeArrowheads="1"/>
                      </p:cNvPicPr>
                      <p:nvPr/>
                    </p:nvPicPr>
                    <p:blipFill>
                      <a:blip r:embed="rId4"/>
                      <a:srcRect/>
                      <a:stretch>
                        <a:fillRect/>
                      </a:stretch>
                    </p:blipFill>
                    <p:spPr bwMode="auto">
                      <a:xfrm>
                        <a:off x="5286375" y="2371725"/>
                        <a:ext cx="2457450"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109282480"/>
              </p:ext>
            </p:extLst>
          </p:nvPr>
        </p:nvGraphicFramePr>
        <p:xfrm>
          <a:off x="5195888" y="3130550"/>
          <a:ext cx="2427287" cy="420688"/>
        </p:xfrm>
        <a:graphic>
          <a:graphicData uri="http://schemas.openxmlformats.org/presentationml/2006/ole">
            <mc:AlternateContent xmlns:mc="http://schemas.openxmlformats.org/markup-compatibility/2006">
              <mc:Choice xmlns:v="urn:schemas-microsoft-com:vml" Requires="v">
                <p:oleObj spid="_x0000_s178194" name="Equation" r:id="rId5" imgW="1168200" imgH="203040" progId="Equation.3">
                  <p:embed/>
                </p:oleObj>
              </mc:Choice>
              <mc:Fallback>
                <p:oleObj name="Equation" r:id="rId5" imgW="1168200" imgH="203040" progId="Equation.3">
                  <p:embed/>
                  <p:pic>
                    <p:nvPicPr>
                      <p:cNvPr id="0" name="Picture 3"/>
                      <p:cNvPicPr>
                        <a:picLocks noChangeAspect="1" noChangeArrowheads="1"/>
                      </p:cNvPicPr>
                      <p:nvPr/>
                    </p:nvPicPr>
                    <p:blipFill>
                      <a:blip r:embed="rId6"/>
                      <a:srcRect/>
                      <a:stretch>
                        <a:fillRect/>
                      </a:stretch>
                    </p:blipFill>
                    <p:spPr bwMode="auto">
                      <a:xfrm>
                        <a:off x="5195888" y="3130550"/>
                        <a:ext cx="2427287"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042038474"/>
              </p:ext>
            </p:extLst>
          </p:nvPr>
        </p:nvGraphicFramePr>
        <p:xfrm>
          <a:off x="2798763" y="4211638"/>
          <a:ext cx="3114675" cy="657225"/>
        </p:xfrm>
        <a:graphic>
          <a:graphicData uri="http://schemas.openxmlformats.org/presentationml/2006/ole">
            <mc:AlternateContent xmlns:mc="http://schemas.openxmlformats.org/markup-compatibility/2006">
              <mc:Choice xmlns:v="urn:schemas-microsoft-com:vml" Requires="v">
                <p:oleObj spid="_x0000_s178195" name="Equation" r:id="rId7" imgW="1384200" imgH="291960" progId="Equation.3">
                  <p:embed/>
                </p:oleObj>
              </mc:Choice>
              <mc:Fallback>
                <p:oleObj name="Equation" r:id="rId7" imgW="1384200" imgH="291960" progId="Equation.3">
                  <p:embed/>
                  <p:pic>
                    <p:nvPicPr>
                      <p:cNvPr id="0" name="Picture 4"/>
                      <p:cNvPicPr>
                        <a:picLocks noChangeAspect="1" noChangeArrowheads="1"/>
                      </p:cNvPicPr>
                      <p:nvPr/>
                    </p:nvPicPr>
                    <p:blipFill>
                      <a:blip r:embed="rId8"/>
                      <a:srcRect/>
                      <a:stretch>
                        <a:fillRect/>
                      </a:stretch>
                    </p:blipFill>
                    <p:spPr bwMode="auto">
                      <a:xfrm>
                        <a:off x="2798763" y="4211638"/>
                        <a:ext cx="3114675"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标题 1"/>
          <p:cNvSpPr>
            <a:spLocks noGrp="1"/>
          </p:cNvSpPr>
          <p:nvPr>
            <p:ph type="title"/>
          </p:nvPr>
        </p:nvSpPr>
        <p:spPr/>
        <p:txBody>
          <a:bodyPr/>
          <a:lstStyle/>
          <a:p>
            <a:r>
              <a:rPr lang="en-US" altLang="zh-CN" dirty="0"/>
              <a:t>Loss </a:t>
            </a:r>
            <a:r>
              <a:rPr lang="en-US" altLang="zh-CN" dirty="0" smtClean="0"/>
              <a:t>Function and Optimal </a:t>
            </a:r>
            <a:r>
              <a:rPr lang="en-US" altLang="zh-CN" dirty="0"/>
              <a:t>Prediction</a:t>
            </a:r>
            <a:endParaRPr lang="zh-CN" altLang="en-US" dirty="0"/>
          </a:p>
        </p:txBody>
      </p:sp>
      <p:sp>
        <p:nvSpPr>
          <p:cNvPr id="7174" name="内容占位符 2"/>
          <p:cNvSpPr>
            <a:spLocks noGrp="1"/>
          </p:cNvSpPr>
          <p:nvPr>
            <p:ph idx="1"/>
          </p:nvPr>
        </p:nvSpPr>
        <p:spPr/>
        <p:txBody>
          <a:bodyPr/>
          <a:lstStyle/>
          <a:p>
            <a:r>
              <a:rPr lang="en-US" altLang="zh-CN" dirty="0" smtClean="0"/>
              <a:t>With square loss</a:t>
            </a:r>
          </a:p>
          <a:p>
            <a:endParaRPr lang="en-US" altLang="zh-CN" dirty="0"/>
          </a:p>
          <a:p>
            <a:endParaRPr lang="en-US" altLang="zh-CN" dirty="0"/>
          </a:p>
          <a:p>
            <a:endParaRPr lang="en-US" altLang="zh-CN" dirty="0" smtClean="0"/>
          </a:p>
          <a:p>
            <a:r>
              <a:rPr lang="en-US" altLang="zh-CN" dirty="0" smtClean="0"/>
              <a:t>The optimal prediction is the conditional expectation</a:t>
            </a:r>
            <a:endParaRPr lang="en-US" altLang="zh-CN" dirty="0"/>
          </a:p>
        </p:txBody>
      </p:sp>
      <p:graphicFrame>
        <p:nvGraphicFramePr>
          <p:cNvPr id="7170" name="Object 2"/>
          <p:cNvGraphicFramePr>
            <a:graphicFrameLocks noChangeAspect="1"/>
          </p:cNvGraphicFramePr>
          <p:nvPr/>
        </p:nvGraphicFramePr>
        <p:xfrm>
          <a:off x="3409950" y="3214688"/>
          <a:ext cx="2667000" cy="571500"/>
        </p:xfrm>
        <a:graphic>
          <a:graphicData uri="http://schemas.openxmlformats.org/presentationml/2006/ole">
            <mc:AlternateContent xmlns:mc="http://schemas.openxmlformats.org/markup-compatibility/2006">
              <mc:Choice xmlns:v="urn:schemas-microsoft-com:vml" Requires="v">
                <p:oleObj spid="_x0000_s179217" name="Equation" r:id="rId3" imgW="1066680" imgH="228600" progId="">
                  <p:embed/>
                </p:oleObj>
              </mc:Choice>
              <mc:Fallback>
                <p:oleObj name="Equation" r:id="rId3" imgW="1066680" imgH="2286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9950" y="3214688"/>
                        <a:ext cx="26670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3"/>
          <p:cNvGraphicFramePr>
            <a:graphicFrameLocks noChangeAspect="1"/>
          </p:cNvGraphicFramePr>
          <p:nvPr/>
        </p:nvGraphicFramePr>
        <p:xfrm>
          <a:off x="3143250" y="4813300"/>
          <a:ext cx="2968625" cy="488950"/>
        </p:xfrm>
        <a:graphic>
          <a:graphicData uri="http://schemas.openxmlformats.org/presentationml/2006/ole">
            <mc:AlternateContent xmlns:mc="http://schemas.openxmlformats.org/markup-compatibility/2006">
              <mc:Choice xmlns:v="urn:schemas-microsoft-com:vml" Requires="v">
                <p:oleObj spid="_x0000_s179218" name="Equation" r:id="rId5" imgW="1231560" imgH="203040" progId="">
                  <p:embed/>
                </p:oleObj>
              </mc:Choice>
              <mc:Fallback>
                <p:oleObj name="Equation" r:id="rId5" imgW="1231560" imgH="20304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50" y="4813300"/>
                        <a:ext cx="29686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357" name="Object 5"/>
          <p:cNvGraphicFramePr>
            <a:graphicFrameLocks noChangeAspect="1"/>
          </p:cNvGraphicFramePr>
          <p:nvPr/>
        </p:nvGraphicFramePr>
        <p:xfrm>
          <a:off x="3409950" y="2400300"/>
          <a:ext cx="2400300" cy="457200"/>
        </p:xfrm>
        <a:graphic>
          <a:graphicData uri="http://schemas.openxmlformats.org/presentationml/2006/ole">
            <mc:AlternateContent xmlns:mc="http://schemas.openxmlformats.org/markup-compatibility/2006">
              <mc:Choice xmlns:v="urn:schemas-microsoft-com:vml" Requires="v">
                <p:oleObj spid="_x0000_s179219" name="Equation" r:id="rId7" imgW="1066800" imgH="203200" progId="Equation.3">
                  <p:embed/>
                </p:oleObj>
              </mc:Choice>
              <mc:Fallback>
                <p:oleObj name="Equation" r:id="rId7" imgW="1066800" imgH="2032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9950" y="2400300"/>
                        <a:ext cx="2400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kwell">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Inkwell">
      <a:majorFont>
        <a:latin typeface="Goudy Old Style"/>
        <a:ea typeface=""/>
        <a:cs typeface=""/>
        <a:font script="Jpan" typeface="ＭＳ Ｐ明朝"/>
      </a:majorFont>
      <a:minorFont>
        <a:latin typeface="Goudy Old Style"/>
        <a:ea typeface=""/>
        <a:cs typeface=""/>
        <a:font script="Jpan" typeface="ＭＳ Ｐ明朝"/>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635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421</TotalTime>
  <Words>2590</Words>
  <Application>Microsoft Office PowerPoint</Application>
  <PresentationFormat>On-screen Show (4:3)</PresentationFormat>
  <Paragraphs>416</Paragraphs>
  <Slides>45</Slides>
  <Notes>38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45</vt:i4>
      </vt:variant>
    </vt:vector>
  </HeadingPairs>
  <TitlesOfParts>
    <vt:vector size="58" baseType="lpstr">
      <vt:lpstr>CMTI9</vt:lpstr>
      <vt:lpstr>Arial</vt:lpstr>
      <vt:lpstr>Calibri</vt:lpstr>
      <vt:lpstr>Goudy Old Style</vt:lpstr>
      <vt:lpstr>Impact</vt:lpstr>
      <vt:lpstr>Rockwell</vt:lpstr>
      <vt:lpstr>Symbol</vt:lpstr>
      <vt:lpstr>Times</vt:lpstr>
      <vt:lpstr>Times New Roman</vt:lpstr>
      <vt:lpstr>Wingdings</vt:lpstr>
      <vt:lpstr>Inkwell</vt:lpstr>
      <vt:lpstr>Equation</vt:lpstr>
      <vt:lpstr>Microsoft Equation 3.0</vt:lpstr>
      <vt:lpstr>Lecture 2: Overview of Supervised Learning</vt:lpstr>
      <vt:lpstr>Outline</vt:lpstr>
      <vt:lpstr>Regression vs. Classification in Supervised Learning</vt:lpstr>
      <vt:lpstr>Regression vs. Classification</vt:lpstr>
      <vt:lpstr>Terminology</vt:lpstr>
      <vt:lpstr>Regression and Classification</vt:lpstr>
      <vt:lpstr>Loss Function and Optimal Prediction</vt:lpstr>
      <vt:lpstr>Loss Function and Optimal Prediction</vt:lpstr>
      <vt:lpstr>Loss Function and Optimal Prediction</vt:lpstr>
      <vt:lpstr>Loss Function and Optimal Prediction</vt:lpstr>
      <vt:lpstr>Supervised Learning - Classification</vt:lpstr>
      <vt:lpstr>Supervised Learning – Classification and Regression</vt:lpstr>
      <vt:lpstr>Least Squares v.s. Nearest Neighbors</vt:lpstr>
      <vt:lpstr>Least Squares</vt:lpstr>
      <vt:lpstr>Least Squares (cont)</vt:lpstr>
      <vt:lpstr>Least Squares-  Geometrical Insight</vt:lpstr>
      <vt:lpstr>LS applied to Classification</vt:lpstr>
      <vt:lpstr>Nearest Neighbors</vt:lpstr>
      <vt:lpstr>NN Example</vt:lpstr>
      <vt:lpstr>K vs misclassification error</vt:lpstr>
      <vt:lpstr>Model Assessment and Selection</vt:lpstr>
      <vt:lpstr>Cross Validation</vt:lpstr>
      <vt:lpstr>Model Selection and Bias-Variance Tradeoff</vt:lpstr>
      <vt:lpstr>Linear Regression v.s. NN</vt:lpstr>
      <vt:lpstr>Linear Regression and NN</vt:lpstr>
      <vt:lpstr>Popular Variations &amp; Enhancements </vt:lpstr>
      <vt:lpstr>Framework for Classification</vt:lpstr>
      <vt:lpstr>Bayes Classifier - Example</vt:lpstr>
      <vt:lpstr>Classification via Regression</vt:lpstr>
      <vt:lpstr>Local Methods in High Dimensions</vt:lpstr>
      <vt:lpstr>Curse of Dimensionality</vt:lpstr>
      <vt:lpstr>Curse of Dimensionality (cont)</vt:lpstr>
      <vt:lpstr>Curse of Dimensionality (cont)</vt:lpstr>
      <vt:lpstr>Summary-NN versus model based prediction</vt:lpstr>
      <vt:lpstr>Supervised Learning as Function Approximation</vt:lpstr>
      <vt:lpstr>Function Approximation</vt:lpstr>
      <vt:lpstr>Basis and Criteria  for Function Estimation</vt:lpstr>
      <vt:lpstr>Criteria for Function Estimation</vt:lpstr>
      <vt:lpstr>Regression on Large Dictionary</vt:lpstr>
      <vt:lpstr>How to restrict the class of estimators?</vt:lpstr>
      <vt:lpstr>Restrictions on function class</vt:lpstr>
      <vt:lpstr>Neighborhoods Nature</vt:lpstr>
      <vt:lpstr>Classes of Restricted Estimators</vt:lpstr>
      <vt:lpstr>Homework</vt:lpstr>
      <vt:lpstr>Homework</vt:lpstr>
    </vt:vector>
  </TitlesOfParts>
  <Company>PKU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Linear Models</dc:title>
  <dc:creator>Yuan Yao</dc:creator>
  <cp:lastModifiedBy>Yuan Yao</cp:lastModifiedBy>
  <cp:revision>54</cp:revision>
  <dcterms:created xsi:type="dcterms:W3CDTF">2013-03-08T03:11:52Z</dcterms:created>
  <dcterms:modified xsi:type="dcterms:W3CDTF">2015-09-21T06:09:56Z</dcterms:modified>
</cp:coreProperties>
</file>