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60" r:id="rId5"/>
    <p:sldId id="28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646B-0CC2-40EC-930C-9252A9804E3B}" type="datetimeFigureOut">
              <a:rPr lang="zh-CN" altLang="en-US" smtClean="0"/>
              <a:pPr/>
              <a:t>2010-5-8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8A36-7F0C-4DEE-9AAE-3754547CF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1928802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在考虑回归和分类的问题时把边界的信息也利用上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40" y="500042"/>
            <a:ext cx="81439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THE COMPOSITE ABSOLUTE PENALTIES FAMILY FOR</a:t>
            </a:r>
          </a:p>
          <a:p>
            <a:r>
              <a:rPr lang="en-US" altLang="zh-CN" sz="2800" b="1" dirty="0" smtClean="0"/>
              <a:t>GROUPED AND HIERARCHICAL VARIABLE SELECTION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42910" y="2571744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CAP</a:t>
            </a:r>
            <a:r>
              <a:rPr lang="zh-CN" altLang="en-US" dirty="0" smtClean="0"/>
              <a:t>给出组间因子的关系和分层的预测因子之间的关系。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348" y="3214686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（分层的变量选择是通过分成有重叠的组解决的）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C:\DOCUME~1\zbg\LOCALS~1\Temp\TDMA}]VO[FG7C%Z%H1MOS4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714356"/>
            <a:ext cx="8421541" cy="2286016"/>
          </a:xfrm>
          <a:prstGeom prst="rect">
            <a:avLst/>
          </a:prstGeom>
          <a:noFill/>
        </p:spPr>
      </p:pic>
      <p:pic>
        <p:nvPicPr>
          <p:cNvPr id="23556" name="Picture 4" descr="C:\DOCUME~1\zbg\LOCALS~1\Temp\~MG6OU4[KO$]QA9%}G7Z}J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071810"/>
            <a:ext cx="2428893" cy="225361"/>
          </a:xfrm>
          <a:prstGeom prst="rect">
            <a:avLst/>
          </a:prstGeom>
          <a:noFill/>
        </p:spPr>
      </p:pic>
      <p:pic>
        <p:nvPicPr>
          <p:cNvPr id="23557" name="Picture 5" descr="C:\DOCUME~1\zbg\LOCALS~1\Temp\`W`L@A2$((A7[F`H{KZ(5{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7" y="3071810"/>
            <a:ext cx="2798689" cy="214314"/>
          </a:xfrm>
          <a:prstGeom prst="rect">
            <a:avLst/>
          </a:prstGeom>
          <a:noFill/>
        </p:spPr>
      </p:pic>
      <p:grpSp>
        <p:nvGrpSpPr>
          <p:cNvPr id="14" name="组合 13"/>
          <p:cNvGrpSpPr/>
          <p:nvPr/>
        </p:nvGrpSpPr>
        <p:grpSpPr>
          <a:xfrm>
            <a:off x="500034" y="3429000"/>
            <a:ext cx="2524143" cy="214314"/>
            <a:chOff x="500034" y="3429000"/>
            <a:chExt cx="2524143" cy="214314"/>
          </a:xfrm>
        </p:grpSpPr>
        <p:pic>
          <p:nvPicPr>
            <p:cNvPr id="23558" name="Picture 6" descr="C:\DOCUME~1\zbg\LOCALS~1\Temp\3@}TTE~XDUUGIH4K)9WG3DU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034" y="3429000"/>
              <a:ext cx="1165332" cy="214314"/>
            </a:xfrm>
            <a:prstGeom prst="rect">
              <a:avLst/>
            </a:prstGeom>
            <a:noFill/>
          </p:spPr>
        </p:pic>
        <p:pic>
          <p:nvPicPr>
            <p:cNvPr id="23559" name="Picture 7" descr="C:\DOCUME~1\zbg\LOCALS~1\Temp\EMAWQ%E[Q0_WUQB3TE@X08C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43042" y="3429000"/>
              <a:ext cx="1381135" cy="214314"/>
            </a:xfrm>
            <a:prstGeom prst="rect">
              <a:avLst/>
            </a:prstGeom>
            <a:noFill/>
          </p:spPr>
        </p:pic>
      </p:grpSp>
      <p:pic>
        <p:nvPicPr>
          <p:cNvPr id="23560" name="Picture 8" descr="C:\DOCUME~1\zbg\LOCALS~1\Temp\LP0YFFJ~K7BL3_5@YYZD]Y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4678" y="3429000"/>
            <a:ext cx="2857520" cy="259774"/>
          </a:xfrm>
          <a:prstGeom prst="rect">
            <a:avLst/>
          </a:prstGeom>
          <a:noFill/>
        </p:spPr>
      </p:pic>
      <p:pic>
        <p:nvPicPr>
          <p:cNvPr id="23561" name="Picture 9" descr="C:\DOCUME~1\zbg\LOCALS~1\Temp\6MH(FAS_1K[0WCJ)LWN)$AY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43636" y="3429000"/>
            <a:ext cx="2286016" cy="217172"/>
          </a:xfrm>
          <a:prstGeom prst="rect">
            <a:avLst/>
          </a:prstGeom>
          <a:noFill/>
        </p:spPr>
      </p:pic>
      <p:grpSp>
        <p:nvGrpSpPr>
          <p:cNvPr id="23" name="组合 22"/>
          <p:cNvGrpSpPr/>
          <p:nvPr/>
        </p:nvGrpSpPr>
        <p:grpSpPr>
          <a:xfrm>
            <a:off x="500034" y="3857628"/>
            <a:ext cx="3714776" cy="428628"/>
            <a:chOff x="500034" y="3857628"/>
            <a:chExt cx="3714776" cy="428628"/>
          </a:xfrm>
        </p:grpSpPr>
        <p:sp>
          <p:nvSpPr>
            <p:cNvPr id="22" name="矩形 21"/>
            <p:cNvSpPr/>
            <p:nvPr/>
          </p:nvSpPr>
          <p:spPr>
            <a:xfrm>
              <a:off x="500034" y="3857628"/>
              <a:ext cx="3714776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472" y="3857628"/>
              <a:ext cx="3571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LASSO</a:t>
              </a:r>
              <a:r>
                <a:rPr lang="zh-CN" altLang="en-US" dirty="0" smtClean="0"/>
                <a:t>允许交互项先于独立项出现</a:t>
              </a:r>
              <a:endParaRPr lang="zh-CN" altLang="en-US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596" y="4500570"/>
            <a:ext cx="493471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429256" y="442913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其他项均为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4546" y="357166"/>
            <a:ext cx="4573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Computing CAP estimates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85786" y="1071546"/>
            <a:ext cx="3449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 smtClean="0"/>
              <a:t>追踪</a:t>
            </a:r>
            <a:r>
              <a:rPr lang="en-US" altLang="zh-CN" sz="2400" dirty="0" smtClean="0"/>
              <a:t>CAP</a:t>
            </a:r>
            <a:r>
              <a:rPr lang="zh-CN" altLang="en-US" sz="2400" dirty="0" smtClean="0"/>
              <a:t>正规化的路径</a:t>
            </a:r>
            <a:endParaRPr lang="en-US" altLang="zh-CN" sz="2400" i="1" dirty="0" smtClean="0"/>
          </a:p>
        </p:txBody>
      </p:sp>
      <p:sp>
        <p:nvSpPr>
          <p:cNvPr id="1025" name="AutoShape 1" descr="C:\DOCUME~1\zbg\LOCALS~1\Temp\P2BOQSM)4@[2KS}MN34PR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" name="AutoShape 2" descr="C:\DOCUME~1\zbg\LOCALS~1\Temp\P2BOQSM)4@[2KS}MN34PR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85720" y="1643050"/>
            <a:ext cx="8663433" cy="3109931"/>
            <a:chOff x="285720" y="2500306"/>
            <a:chExt cx="8663433" cy="3109931"/>
          </a:xfrm>
        </p:grpSpPr>
        <p:pic>
          <p:nvPicPr>
            <p:cNvPr id="1027" name="Picture 3" descr="C:\DOCUME~1\zbg\LOCALS~1\Temp\1%YM5_(@[}CN(R~@}@A7L@V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86" y="2500306"/>
              <a:ext cx="5154743" cy="714380"/>
            </a:xfrm>
            <a:prstGeom prst="rect">
              <a:avLst/>
            </a:prstGeom>
            <a:noFill/>
          </p:spPr>
        </p:pic>
        <p:pic>
          <p:nvPicPr>
            <p:cNvPr id="1028" name="Picture 4" descr="C:\DOCUME~1\zbg\LOCALS~1\Temp\Z7PF8A0ME_R6NTM`})4A`]I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3286124"/>
              <a:ext cx="8663433" cy="975992"/>
            </a:xfrm>
            <a:prstGeom prst="rect">
              <a:avLst/>
            </a:prstGeom>
            <a:noFill/>
          </p:spPr>
        </p:pic>
        <p:pic>
          <p:nvPicPr>
            <p:cNvPr id="1029" name="Picture 5" descr="C:\DOCUME~1\zbg\LOCALS~1\Temp\NKYHL1I{R_$617}@V__73[3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4286256"/>
              <a:ext cx="6496095" cy="785818"/>
            </a:xfrm>
            <a:prstGeom prst="rect">
              <a:avLst/>
            </a:prstGeom>
            <a:noFill/>
          </p:spPr>
        </p:pic>
        <p:pic>
          <p:nvPicPr>
            <p:cNvPr id="1030" name="Picture 6" descr="C:\DOCUME~1\zbg\LOCALS~1\Temp\07OGPVUQLAZSG6Q$2H{NG5G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71538" y="5000636"/>
              <a:ext cx="6668288" cy="6096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500042"/>
            <a:ext cx="2613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i="1" dirty="0" smtClean="0"/>
              <a:t>The </a:t>
            </a:r>
            <a:r>
              <a:rPr lang="en-US" altLang="zh-CN" sz="2000" i="1" dirty="0" err="1" smtClean="0"/>
              <a:t>BLasso</a:t>
            </a:r>
            <a:r>
              <a:rPr lang="en-US" altLang="zh-CN" sz="2000" i="1" dirty="0" smtClean="0"/>
              <a:t> algorithm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00034" y="1000108"/>
            <a:ext cx="7358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i="1" dirty="0" smtClean="0"/>
              <a:t>Piecewise linear paths: L2-loss, L1-norm and L∞ -norm penalization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0034" y="1500174"/>
            <a:ext cx="3415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i="1" dirty="0" smtClean="0"/>
              <a:t>The </a:t>
            </a:r>
            <a:r>
              <a:rPr lang="en-US" altLang="zh-CN" sz="2000" i="1" dirty="0" err="1" smtClean="0"/>
              <a:t>iCAP</a:t>
            </a:r>
            <a:r>
              <a:rPr lang="en-US" altLang="zh-CN" sz="2000" i="1" dirty="0" smtClean="0"/>
              <a:t> algorithm (∞-CAP)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85786" y="1928802"/>
            <a:ext cx="4643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用于</a:t>
            </a:r>
            <a:r>
              <a:rPr lang="en-US" altLang="zh-CN" dirty="0" smtClean="0"/>
              <a:t>L2-loss </a:t>
            </a:r>
            <a:r>
              <a:rPr lang="zh-CN" altLang="en-US" dirty="0" smtClean="0"/>
              <a:t>和无重叠分组，</a:t>
            </a:r>
            <a:r>
              <a:rPr lang="el-GR" altLang="zh-CN" dirty="0" smtClean="0"/>
              <a:t>γ</a:t>
            </a:r>
            <a:r>
              <a:rPr lang="en-US" altLang="zh-CN" dirty="0" smtClean="0"/>
              <a:t>0 = 1 and </a:t>
            </a:r>
            <a:r>
              <a:rPr lang="el-GR" altLang="zh-CN" dirty="0" smtClean="0"/>
              <a:t>γ</a:t>
            </a:r>
            <a:r>
              <a:rPr lang="en-US" altLang="zh-CN" dirty="0" smtClean="0"/>
              <a:t>k≡</a:t>
            </a:r>
            <a:r>
              <a:rPr lang="en-US" altLang="zh-CN" sz="2400" dirty="0" smtClean="0"/>
              <a:t>∞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00034" y="2357430"/>
            <a:ext cx="4733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i="1" dirty="0" smtClean="0"/>
              <a:t>The </a:t>
            </a:r>
            <a:r>
              <a:rPr lang="en-US" altLang="zh-CN" sz="2000" i="1" dirty="0" err="1" smtClean="0"/>
              <a:t>hiCAP</a:t>
            </a:r>
            <a:r>
              <a:rPr lang="en-US" altLang="zh-CN" sz="2000" i="1" dirty="0" smtClean="0"/>
              <a:t> algorithm (hierarchical-∞-CAP)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785786" y="2786058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用于</a:t>
            </a:r>
            <a:r>
              <a:rPr lang="en-US" altLang="zh-CN" dirty="0" smtClean="0"/>
              <a:t>L2-loss, </a:t>
            </a:r>
            <a:r>
              <a:rPr lang="el-GR" altLang="zh-CN" dirty="0" smtClean="0"/>
              <a:t>γ</a:t>
            </a:r>
            <a:r>
              <a:rPr lang="en-US" altLang="zh-CN" dirty="0" smtClean="0"/>
              <a:t>0 = 1, </a:t>
            </a:r>
            <a:r>
              <a:rPr lang="el-GR" altLang="zh-CN" dirty="0" smtClean="0"/>
              <a:t>γ</a:t>
            </a:r>
            <a:r>
              <a:rPr lang="en-US" altLang="zh-CN" dirty="0" smtClean="0"/>
              <a:t>k≡∞</a:t>
            </a:r>
            <a:r>
              <a:rPr lang="zh-CN" altLang="en-US" dirty="0" smtClean="0"/>
              <a:t>并且表示分层的图是一棵树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5786" y="3500438"/>
            <a:ext cx="8001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err="1" smtClean="0"/>
              <a:t>hiCAP</a:t>
            </a:r>
            <a:r>
              <a:rPr lang="zh-CN" altLang="en-US" sz="2000" dirty="0" smtClean="0"/>
              <a:t>的算法：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算法从生成不重叠的组开始：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• </a:t>
            </a:r>
            <a:r>
              <a:rPr lang="zh-CN" altLang="en-US" sz="2000" dirty="0" smtClean="0"/>
              <a:t>每一个不重叠的组构成一棵子树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• super-tree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的平均相关性要大于所有他的子树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18"/>
            <a:ext cx="88582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一旦组形成，算法就像在</a:t>
            </a:r>
            <a:r>
              <a:rPr lang="en-US" altLang="zh-CN" sz="2000" dirty="0" err="1" smtClean="0"/>
              <a:t>iCAP</a:t>
            </a:r>
            <a:r>
              <a:rPr lang="zh-CN" altLang="en-US" sz="2000" dirty="0" smtClean="0"/>
              <a:t>中组间无重叠的情况一样</a:t>
            </a:r>
            <a:endParaRPr lang="en-US" altLang="zh-CN" sz="2000" dirty="0" smtClean="0"/>
          </a:p>
          <a:p>
            <a:r>
              <a:rPr lang="en-US" altLang="zh-CN" sz="2000" dirty="0" smtClean="0"/>
              <a:t>Then, the algorithm proceeds observing two constraints:</a:t>
            </a:r>
          </a:p>
          <a:p>
            <a:r>
              <a:rPr lang="en-US" altLang="zh-CN" sz="2000" dirty="0" smtClean="0"/>
              <a:t>1. Average unsigned correlation between Y −Xˆ</a:t>
            </a:r>
            <a:r>
              <a:rPr lang="el-GR" altLang="zh-CN" sz="2000" dirty="0" smtClean="0"/>
              <a:t> β</a:t>
            </a:r>
            <a:r>
              <a:rPr lang="en-US" altLang="zh-CN" sz="2000" dirty="0" smtClean="0"/>
              <a:t>(</a:t>
            </a:r>
            <a:r>
              <a:rPr lang="el-GR" altLang="zh-CN" sz="2000" dirty="0" smtClean="0"/>
              <a:t>λ</a:t>
            </a:r>
            <a:r>
              <a:rPr lang="en-US" altLang="zh-CN" sz="2000" dirty="0" smtClean="0"/>
              <a:t>) and X’s within each </a:t>
            </a:r>
            <a:r>
              <a:rPr lang="en-US" altLang="zh-CN" sz="2000" dirty="0" err="1" smtClean="0"/>
              <a:t>supernode</a:t>
            </a:r>
            <a:r>
              <a:rPr lang="en-US" altLang="zh-CN" sz="2000" dirty="0" smtClean="0"/>
              <a:t> is at least as high than that of all its descendant </a:t>
            </a:r>
            <a:r>
              <a:rPr lang="en-US" altLang="zh-CN" sz="2000" dirty="0" err="1" smtClean="0"/>
              <a:t>supernodes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2. Maximum unsigned coefficient of each </a:t>
            </a:r>
            <a:r>
              <a:rPr lang="en-US" altLang="zh-CN" sz="2000" dirty="0" err="1" smtClean="0"/>
              <a:t>supernode</a:t>
            </a:r>
            <a:r>
              <a:rPr lang="en-US" altLang="zh-CN" sz="2000" dirty="0" smtClean="0"/>
              <a:t> is larger than or equal to that of any of its descendants.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在停止点之间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算法沿着一条满足上述条件的路走下去，直到：</a:t>
            </a:r>
            <a:endParaRPr lang="en-US" altLang="zh-CN" sz="2000" dirty="0" smtClean="0"/>
          </a:p>
          <a:p>
            <a:r>
              <a:rPr lang="en-US" altLang="zh-CN" sz="2000" dirty="0" smtClean="0"/>
              <a:t>• Y − Xˆ</a:t>
            </a:r>
            <a:r>
              <a:rPr lang="el-GR" altLang="zh-CN" sz="2000" dirty="0" smtClean="0"/>
              <a:t> β</a:t>
            </a:r>
            <a:r>
              <a:rPr lang="en-US" altLang="zh-CN" sz="2000" dirty="0" smtClean="0"/>
              <a:t>(</a:t>
            </a:r>
            <a:r>
              <a:rPr lang="el-GR" altLang="zh-CN" sz="2000" dirty="0" smtClean="0"/>
              <a:t>λ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和一棵子树</a:t>
            </a:r>
            <a:r>
              <a:rPr lang="en-US" altLang="zh-CN" sz="2000" dirty="0" err="1" smtClean="0"/>
              <a:t>Ga</a:t>
            </a:r>
            <a:r>
              <a:rPr lang="zh-CN" altLang="en-US" sz="2000" dirty="0" smtClean="0"/>
              <a:t>之间的平均相关性相同，然后</a:t>
            </a:r>
            <a:r>
              <a:rPr lang="en-US" altLang="zh-CN" sz="2000" dirty="0" err="1" smtClean="0"/>
              <a:t>Ga</a:t>
            </a:r>
            <a:r>
              <a:rPr lang="zh-CN" altLang="en-US" sz="2000" dirty="0" smtClean="0"/>
              <a:t>分裂成一个新的</a:t>
            </a:r>
            <a:r>
              <a:rPr lang="en-US" altLang="zh-CN" sz="2000" dirty="0" err="1" smtClean="0"/>
              <a:t>supernode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• </a:t>
            </a:r>
            <a:r>
              <a:rPr lang="zh-CN" altLang="en-US" sz="2000" dirty="0" smtClean="0"/>
              <a:t>如果一个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supernode</a:t>
            </a:r>
            <a:r>
              <a:rPr lang="en-US" altLang="zh-CN" sz="2000" dirty="0" smtClean="0"/>
              <a:t> a</a:t>
            </a:r>
            <a:r>
              <a:rPr lang="zh-CN" altLang="en-US" sz="2000" dirty="0" smtClean="0"/>
              <a:t>的最大相关系数和另一个下层的</a:t>
            </a:r>
            <a:r>
              <a:rPr lang="en-US" altLang="zh-CN" sz="2000" dirty="0" err="1" smtClean="0"/>
              <a:t>supernode</a:t>
            </a:r>
            <a:r>
              <a:rPr lang="en-US" altLang="zh-CN" sz="2000" dirty="0" smtClean="0"/>
              <a:t> b</a:t>
            </a:r>
            <a:r>
              <a:rPr lang="zh-CN" altLang="en-US" sz="2000" dirty="0" smtClean="0"/>
              <a:t>相同，然后他们结合成为一个新的</a:t>
            </a:r>
            <a:r>
              <a:rPr lang="en-US" altLang="zh-CN" sz="2000" dirty="0" err="1" smtClean="0"/>
              <a:t>supernode</a:t>
            </a:r>
            <a:r>
              <a:rPr lang="zh-CN" altLang="en-US" sz="2000" dirty="0" smtClean="0"/>
              <a:t>。保证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相关性的节点的子节点都是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相关性的。</a:t>
            </a:r>
            <a:endParaRPr lang="en-US" altLang="zh-CN" sz="2000" dirty="0" smtClean="0"/>
          </a:p>
          <a:p>
            <a:r>
              <a:rPr lang="en-US" altLang="zh-CN" sz="2000" dirty="0" smtClean="0"/>
              <a:t>•If a </a:t>
            </a:r>
            <a:r>
              <a:rPr lang="en-US" altLang="zh-CN" sz="2000" dirty="0" err="1" smtClean="0"/>
              <a:t>supernode</a:t>
            </a:r>
            <a:r>
              <a:rPr lang="en-US" altLang="zh-CN" sz="2000" dirty="0" smtClean="0"/>
              <a:t> with all zero coefficients and a descendant reached equal average correlation size (unsigned), they are merged.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48" y="642918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选择参数</a:t>
            </a:r>
            <a:r>
              <a:rPr lang="el-GR" altLang="zh-CN" sz="2400" dirty="0" smtClean="0"/>
              <a:t>λ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1142984"/>
            <a:ext cx="2857520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运用</a:t>
            </a:r>
            <a:r>
              <a:rPr lang="en-US" altLang="zh-CN" sz="2000" dirty="0" err="1" smtClean="0"/>
              <a:t>AICc</a:t>
            </a:r>
            <a:r>
              <a:rPr lang="zh-CN" altLang="en-US" sz="2000" dirty="0" smtClean="0"/>
              <a:t>准则。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线性模型的</a:t>
            </a:r>
            <a:r>
              <a:rPr lang="en-US" altLang="zh-CN" sz="2000" dirty="0" err="1" smtClean="0"/>
              <a:t>AICc</a:t>
            </a:r>
            <a:r>
              <a:rPr lang="zh-CN" altLang="en-US" sz="2000" dirty="0" smtClean="0"/>
              <a:t>准则为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357430"/>
            <a:ext cx="543361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43702" y="2500306"/>
            <a:ext cx="2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是维数，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是样本量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5786" y="3571876"/>
            <a:ext cx="6072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err="1" smtClean="0"/>
              <a:t>iLASSO</a:t>
            </a:r>
            <a:r>
              <a:rPr lang="zh-CN" altLang="en-US" sz="2400" dirty="0" smtClean="0"/>
              <a:t>或者</a:t>
            </a:r>
            <a:r>
              <a:rPr lang="en-US" altLang="zh-CN" sz="2400" dirty="0" err="1" smtClean="0"/>
              <a:t>iCAP</a:t>
            </a:r>
            <a:r>
              <a:rPr lang="zh-CN" altLang="en-US" sz="2400" dirty="0" smtClean="0"/>
              <a:t>回归的自由度的无偏估计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4286256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iLASSO</a:t>
            </a:r>
            <a:endParaRPr lang="zh-CN" altLang="en-US" sz="2000" dirty="0"/>
          </a:p>
        </p:txBody>
      </p:sp>
      <p:pic>
        <p:nvPicPr>
          <p:cNvPr id="1028" name="Picture 4" descr="C:\DOCUME~1\zbg\LOCALS~1\Temp\GGT7DH81TXRK9UYTRUU7SK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4214818"/>
            <a:ext cx="2170793" cy="4286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28662" y="500063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iCAP</a:t>
            </a:r>
            <a:endParaRPr lang="zh-CN" altLang="en-US" dirty="0"/>
          </a:p>
        </p:txBody>
      </p:sp>
      <p:pic>
        <p:nvPicPr>
          <p:cNvPr id="1029" name="Picture 5" descr="C:\DOCUME~1\zbg\LOCALS~1\Temp\@F{8{@6FG52EGSJ8]8`{{M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5000636"/>
            <a:ext cx="3838742" cy="500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6050" y="500042"/>
            <a:ext cx="3286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Experimental results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14348" y="1214422"/>
            <a:ext cx="817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数据由</a:t>
            </a:r>
            <a:r>
              <a:rPr lang="en-US" altLang="zh-CN" sz="2000" dirty="0" smtClean="0"/>
              <a:t>Y = X β + </a:t>
            </a:r>
            <a:r>
              <a:rPr lang="el-GR" altLang="zh-CN" sz="2000" dirty="0" smtClean="0"/>
              <a:t>σε</a:t>
            </a:r>
            <a:r>
              <a:rPr lang="zh-CN" altLang="en-US" sz="2000" dirty="0" smtClean="0"/>
              <a:t>，</a:t>
            </a:r>
            <a:r>
              <a:rPr lang="el-GR" altLang="zh-CN" sz="2000" dirty="0" smtClean="0"/>
              <a:t>ε</a:t>
            </a:r>
            <a:r>
              <a:rPr lang="en-US" altLang="zh-CN" sz="2000" dirty="0" smtClean="0"/>
              <a:t>~N(0, I)</a:t>
            </a:r>
            <a:r>
              <a:rPr lang="zh-CN" altLang="en-US" sz="2000" dirty="0" smtClean="0"/>
              <a:t>生成，</a:t>
            </a:r>
            <a:r>
              <a:rPr lang="el-GR" altLang="zh-CN" sz="2000" dirty="0" smtClean="0"/>
              <a:t>β</a:t>
            </a:r>
            <a:r>
              <a:rPr lang="en-US" altLang="zh-CN" sz="2000" dirty="0" smtClean="0"/>
              <a:t>, </a:t>
            </a:r>
            <a:r>
              <a:rPr lang="el-GR" altLang="zh-CN" sz="2000" dirty="0" smtClean="0"/>
              <a:t>σ</a:t>
            </a:r>
            <a:r>
              <a:rPr lang="zh-CN" altLang="en-US" sz="2000" dirty="0" smtClean="0"/>
              <a:t>以及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之间的相关性依情况而定。</a:t>
            </a:r>
            <a:endParaRPr lang="zh-CN" altLang="en-US" sz="2000" dirty="0"/>
          </a:p>
        </p:txBody>
      </p:sp>
      <p:pic>
        <p:nvPicPr>
          <p:cNvPr id="1025" name="Picture 1" descr="C:\DOCUME~1\zbg\LOCALS~1\Temp\Q[TGKC~S10E@%[I4]IWIM$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071678"/>
            <a:ext cx="8572528" cy="3580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2910" y="357166"/>
            <a:ext cx="3839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Clustering for forming groups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071546"/>
            <a:ext cx="88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本来应该已知组数，但是本文中估计了一个区间，保证结果一定好于最坏的边界情况</a:t>
            </a:r>
            <a:endParaRPr lang="zh-CN" altLang="en-US" dirty="0"/>
          </a:p>
        </p:txBody>
      </p:sp>
      <p:pic>
        <p:nvPicPr>
          <p:cNvPr id="28673" name="Picture 1" descr="C:\DOCUME~1\zbg\LOCALS~1\Temp\P}4FS2V`PE$WDWT$79}@%@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7494496" cy="11430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7158" y="307181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小组规模和</a:t>
            </a:r>
            <a:r>
              <a:rPr lang="el-GR" altLang="zh-CN" dirty="0" smtClean="0"/>
              <a:t>λ</a:t>
            </a:r>
            <a:r>
              <a:rPr lang="zh-CN" altLang="en-US" dirty="0" smtClean="0"/>
              <a:t>的选择</a:t>
            </a:r>
            <a:endParaRPr lang="zh-CN" altLang="en-US" dirty="0"/>
          </a:p>
        </p:txBody>
      </p:sp>
      <p:pic>
        <p:nvPicPr>
          <p:cNvPr id="28674" name="Picture 2" descr="C:\DOCUME~1\zbg\LOCALS~1\Temp\NAM(1U5GG~PXPS5NJT3F)Q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143380"/>
            <a:ext cx="5777705" cy="142876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1538" y="357187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（生成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的时候，每组</a:t>
            </a:r>
            <a:r>
              <a:rPr lang="el-GR" altLang="zh-CN" dirty="0" smtClean="0"/>
              <a:t>β</a:t>
            </a:r>
            <a:r>
              <a:rPr lang="zh-CN" altLang="en-US" dirty="0" smtClean="0"/>
              <a:t>不同，只有前三组不为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 descr="C:\DOCUME~1\zbg\LOCALS~1\Temp\7HB$X3)4)88A{VRPMONM4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7166"/>
            <a:ext cx="8072494" cy="62257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C:\DOCUME~1\zbg\LOCALS~1\Temp\7EE7%WYNST8TH_(O9DZF)@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142984"/>
            <a:ext cx="7506429" cy="257176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2910" y="64291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iCAP</a:t>
            </a:r>
            <a:r>
              <a:rPr lang="zh-CN" altLang="en-US" dirty="0" smtClean="0"/>
              <a:t>上，</a:t>
            </a:r>
            <a:r>
              <a:rPr lang="en-US" altLang="zh-CN" dirty="0" err="1" smtClean="0"/>
              <a:t>AICc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10-fold cross-validation</a:t>
            </a:r>
            <a:r>
              <a:rPr lang="zh-CN" altLang="en-US" dirty="0" smtClean="0"/>
              <a:t>效果一样好（</a:t>
            </a:r>
            <a:r>
              <a:rPr lang="en-US" altLang="zh-CN" dirty="0" smtClean="0"/>
              <a:t>mean difference</a:t>
            </a:r>
            <a:r>
              <a:rPr lang="zh-CN" altLang="en-US" dirty="0" smtClean="0"/>
              <a:t>值）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58579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数据量</a:t>
            </a:r>
            <a:r>
              <a:rPr lang="en-US" altLang="zh-CN" dirty="0" smtClean="0"/>
              <a:t>n</a:t>
            </a:r>
            <a:r>
              <a:rPr lang="zh-CN" altLang="en-US" dirty="0" smtClean="0"/>
              <a:t>小但是维数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高的情况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p=</a:t>
            </a:r>
            <a:r>
              <a:rPr lang="en-US" altLang="zh-CN" dirty="0" err="1" smtClean="0"/>
              <a:t>Kq</a:t>
            </a:r>
            <a:r>
              <a:rPr lang="zh-CN" altLang="en-US" dirty="0" smtClean="0"/>
              <a:t>（组数上升或者组的规模变大），保持</a:t>
            </a:r>
            <a:r>
              <a:rPr lang="en-US" altLang="zh-CN" dirty="0" smtClean="0"/>
              <a:t>n=80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357298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两种选择系数的方案：</a:t>
            </a:r>
            <a:r>
              <a:rPr lang="en-US" altLang="zh-CN" dirty="0" smtClean="0"/>
              <a:t>Grouped </a:t>
            </a:r>
            <a:r>
              <a:rPr lang="en-US" altLang="zh-CN" dirty="0" err="1" smtClean="0"/>
              <a:t>Laplacian</a:t>
            </a:r>
            <a:r>
              <a:rPr lang="en-US" altLang="zh-CN" dirty="0" smtClean="0"/>
              <a:t> scheme</a:t>
            </a:r>
            <a:r>
              <a:rPr lang="zh-CN" altLang="en-US" dirty="0" smtClean="0"/>
              <a:t>（每组内</a:t>
            </a:r>
            <a:r>
              <a:rPr lang="el-GR" altLang="zh-CN" dirty="0" smtClean="0"/>
              <a:t>β</a:t>
            </a:r>
            <a:r>
              <a:rPr lang="zh-CN" altLang="en-US" dirty="0" smtClean="0"/>
              <a:t>是一样的）和</a:t>
            </a:r>
            <a:r>
              <a:rPr lang="en-US" altLang="zh-CN" dirty="0" smtClean="0"/>
              <a:t>Individual </a:t>
            </a:r>
            <a:r>
              <a:rPr lang="en-US" altLang="zh-CN" dirty="0" err="1" smtClean="0"/>
              <a:t>Laplacian</a:t>
            </a:r>
            <a:r>
              <a:rPr lang="en-US" altLang="zh-CN" dirty="0" smtClean="0"/>
              <a:t> scheme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保证</a:t>
            </a:r>
            <a:r>
              <a:rPr lang="en-US" altLang="zh-CN" dirty="0" smtClean="0"/>
              <a:t>E(</a:t>
            </a:r>
            <a:r>
              <a:rPr lang="el-GR" altLang="zh-CN" dirty="0" smtClean="0"/>
              <a:t>β</a:t>
            </a:r>
            <a:r>
              <a:rPr lang="en-US" altLang="zh-CN" dirty="0" smtClean="0"/>
              <a:t>‘X’X</a:t>
            </a:r>
            <a:r>
              <a:rPr lang="el-GR" altLang="zh-CN" dirty="0" smtClean="0"/>
              <a:t>β</a:t>
            </a:r>
            <a:r>
              <a:rPr lang="en-US" altLang="zh-CN" dirty="0" smtClean="0"/>
              <a:t>)</a:t>
            </a:r>
            <a:r>
              <a:rPr lang="zh-CN" altLang="en-US" dirty="0" smtClean="0"/>
              <a:t>稳定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500438"/>
            <a:ext cx="7019214" cy="94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DOCUME~1\zbg\LOCALS~1\Temp\}6X6)Z7V)13G7F3}AV)M`0Q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714356"/>
            <a:ext cx="2928958" cy="828271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571472" y="285728"/>
            <a:ext cx="3286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参数估计的一般目标是</a:t>
            </a:r>
            <a:endParaRPr lang="zh-CN" altLang="en-US" sz="2000" dirty="0"/>
          </a:p>
        </p:txBody>
      </p:sp>
      <p:pic>
        <p:nvPicPr>
          <p:cNvPr id="10" name="Picture 1" descr="C:\DOCUME~1\zbg\LOCALS~1\Temp\{HIT13ZGNALW`HB%{NA(TVJ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85728"/>
            <a:ext cx="4143404" cy="622782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500034" y="85723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我们主要关注线性回归</a:t>
            </a:r>
            <a:endParaRPr lang="zh-CN" altLang="en-US" sz="2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2357430"/>
            <a:ext cx="3714775" cy="128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71472" y="2143116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LASSO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最小化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472" y="378619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等价于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0034" y="4500570"/>
            <a:ext cx="8215370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 smtClean="0"/>
              <a:t>bridge regressions</a:t>
            </a:r>
            <a:r>
              <a:rPr lang="zh-CN" altLang="en-US" sz="2000" i="1" dirty="0" smtClean="0"/>
              <a:t>：</a:t>
            </a:r>
            <a:endParaRPr lang="en-US" altLang="zh-CN" sz="2000" i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损失函数是</a:t>
            </a:r>
            <a:r>
              <a:rPr lang="en-US" altLang="zh-CN" sz="2000" dirty="0" smtClean="0"/>
              <a:t>L2</a:t>
            </a:r>
            <a:r>
              <a:rPr lang="zh-CN" altLang="en-US" sz="2000" dirty="0" smtClean="0"/>
              <a:t>的</a:t>
            </a:r>
            <a:endParaRPr lang="zh-CN" altLang="en-US" sz="2000" dirty="0"/>
          </a:p>
        </p:txBody>
      </p:sp>
      <p:pic>
        <p:nvPicPr>
          <p:cNvPr id="23" name="Picture 2" descr="C:\DOCUME~1\zbg\LOCALS~1\Temp\S47JF8D27{G`AZB0DC~SOEM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5572140"/>
            <a:ext cx="4135762" cy="619126"/>
          </a:xfrm>
          <a:prstGeom prst="rect">
            <a:avLst/>
          </a:prstGeom>
          <a:noFill/>
        </p:spPr>
      </p:pic>
      <p:pic>
        <p:nvPicPr>
          <p:cNvPr id="25" name="Picture 3" descr="C:\DOCUME~1\zbg\LOCALS~1\Temp\3G@WY0B@S8BF~3A3QGC[24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9190" y="5500702"/>
            <a:ext cx="2439882" cy="71438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71472" y="164305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比如：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1785926"/>
            <a:ext cx="15001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 smtClean="0"/>
              <a:t>under Grouped </a:t>
            </a:r>
            <a:r>
              <a:rPr lang="en-US" altLang="zh-CN" sz="2400" b="1" i="1" dirty="0" err="1" smtClean="0"/>
              <a:t>Laplacian</a:t>
            </a:r>
            <a:r>
              <a:rPr lang="en-US" altLang="zh-CN" sz="2400" b="1" i="1" dirty="0" smtClean="0"/>
              <a:t> sampling</a:t>
            </a:r>
            <a:endParaRPr lang="zh-CN" altLang="en-US" sz="2400" dirty="0"/>
          </a:p>
        </p:txBody>
      </p:sp>
      <p:pic>
        <p:nvPicPr>
          <p:cNvPr id="3" name="Picture 1" descr="C:\DOCUME~1\zbg\LOCALS~1\Temp\LB2OC1~N4N(X3KUY[~3JTK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0"/>
            <a:ext cx="7000924" cy="69158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2500306"/>
            <a:ext cx="15354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 smtClean="0"/>
              <a:t>under Individual </a:t>
            </a:r>
            <a:r>
              <a:rPr lang="en-US" altLang="zh-CN" sz="2400" b="1" i="1" dirty="0" err="1" smtClean="0"/>
              <a:t>Laplacian</a:t>
            </a:r>
            <a:r>
              <a:rPr lang="en-US" altLang="zh-CN" sz="2400" b="1" i="1" dirty="0" smtClean="0"/>
              <a:t> sampling</a:t>
            </a:r>
            <a:endParaRPr lang="zh-CN" altLang="en-US" sz="2400" dirty="0"/>
          </a:p>
        </p:txBody>
      </p:sp>
      <p:pic>
        <p:nvPicPr>
          <p:cNvPr id="32769" name="Picture 1" descr="C:\DOCUME~1\zbg\LOCALS~1\Temp\E(Q4QEM(9B~(}@2I7F62N}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0"/>
            <a:ext cx="6858048" cy="6906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428604"/>
            <a:ext cx="807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i="1" dirty="0" smtClean="0"/>
              <a:t>Hierarchical selection for ANOVA model with interaction terms</a:t>
            </a:r>
            <a:endParaRPr lang="zh-CN" altLang="en-US" sz="2400" dirty="0"/>
          </a:p>
        </p:txBody>
      </p:sp>
      <p:pic>
        <p:nvPicPr>
          <p:cNvPr id="34817" name="Picture 1" descr="C:\DOCUME~1\zbg\LOCALS~1\Temp\`6`I[BU[5]0$18~B1@O[94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00108"/>
            <a:ext cx="5625743" cy="1000132"/>
          </a:xfrm>
          <a:prstGeom prst="rect">
            <a:avLst/>
          </a:prstGeom>
          <a:noFill/>
        </p:spPr>
      </p:pic>
      <p:pic>
        <p:nvPicPr>
          <p:cNvPr id="34818" name="Picture 2" descr="C:\DOCUME~1\zbg\LOCALS~1\Temp\[FH$GG@%~KKRVF2LPV7AU$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071678"/>
            <a:ext cx="5267674" cy="928694"/>
          </a:xfrm>
          <a:prstGeom prst="rect">
            <a:avLst/>
          </a:prstGeom>
          <a:noFill/>
        </p:spPr>
      </p:pic>
      <p:sp>
        <p:nvSpPr>
          <p:cNvPr id="5" name="下箭头 4"/>
          <p:cNvSpPr/>
          <p:nvPr/>
        </p:nvSpPr>
        <p:spPr>
          <a:xfrm>
            <a:off x="3714744" y="2928934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819" name="Picture 3" descr="C:\DOCUME~1\zbg\LOCALS~1\Temp\3_Q63B069DCHDFL5Y(UUT6J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357562"/>
            <a:ext cx="4929222" cy="956170"/>
          </a:xfrm>
          <a:prstGeom prst="rect">
            <a:avLst/>
          </a:prstGeom>
          <a:noFill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4357694"/>
            <a:ext cx="666853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43834" y="528638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截距项分为五个程度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DOCUME~1\zbg\LOCALS~1\Temp\`[5XA5$(GY6A654WD{E9FS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0"/>
            <a:ext cx="6429388" cy="69393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2910" y="357166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 smtClean="0"/>
              <a:t>Multiresolution</a:t>
            </a:r>
            <a:r>
              <a:rPr lang="en-US" altLang="zh-CN" sz="2400" i="1" dirty="0" smtClean="0"/>
              <a:t> model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42910" y="1000108"/>
            <a:ext cx="2246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Haar</a:t>
            </a:r>
            <a:r>
              <a:rPr lang="zh-CN" altLang="en-US" dirty="0" smtClean="0"/>
              <a:t>小波的线性组合</a:t>
            </a:r>
            <a:endParaRPr lang="zh-CN" altLang="en-US" dirty="0"/>
          </a:p>
        </p:txBody>
      </p:sp>
      <p:pic>
        <p:nvPicPr>
          <p:cNvPr id="35842" name="Picture 2" descr="C:\DOCUME~1\zbg\LOCALS~1\Temp\8IBDV5A3MQA(K8U{R9_AH]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7286676" cy="1400766"/>
          </a:xfrm>
          <a:prstGeom prst="rect">
            <a:avLst/>
          </a:prstGeom>
          <a:noFill/>
        </p:spPr>
      </p:pic>
      <p:pic>
        <p:nvPicPr>
          <p:cNvPr id="8" name="Picture 4" descr="C:\DOCUME~1\zbg\LOCALS~1\Temp\8BY3JVD4ZLZY@0YHLR)1QH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-20714"/>
            <a:ext cx="6143668" cy="6878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 descr="C:\DOCUME~1\zbg\LOCALS~1\Temp\91]9RU9QX%LKGLE5D%DIV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-1"/>
            <a:ext cx="6215106" cy="6868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612" y="1857364"/>
            <a:ext cx="3357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Running Program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500042"/>
            <a:ext cx="8286808" cy="239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/>
              <a:t>CAP</a:t>
            </a:r>
            <a:r>
              <a:rPr lang="zh-CN" altLang="en-US" sz="2400" dirty="0" smtClean="0"/>
              <a:t>函数族允许使用除了</a:t>
            </a:r>
            <a:r>
              <a:rPr lang="en-US" altLang="zh-CN" sz="2400" dirty="0" smtClean="0"/>
              <a:t>L1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L2</a:t>
            </a:r>
            <a:r>
              <a:rPr lang="zh-CN" altLang="en-US" sz="2400" dirty="0" smtClean="0"/>
              <a:t>以外的范数从</a:t>
            </a:r>
            <a:r>
              <a:rPr lang="en-US" altLang="zh-CN" sz="2400" dirty="0" smtClean="0"/>
              <a:t>L1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L∞</a:t>
            </a:r>
            <a:r>
              <a:rPr lang="zh-CN" altLang="en-US" sz="2400" dirty="0" smtClean="0"/>
              <a:t>之间的任何范数。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/>
              <a:t>CAP</a:t>
            </a:r>
            <a:r>
              <a:rPr lang="zh-CN" altLang="en-US" sz="2400" dirty="0" smtClean="0"/>
              <a:t>允许组间重叠，这样可以解决分层的估计问题。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err="1" smtClean="0"/>
              <a:t>iCAP</a:t>
            </a:r>
            <a:r>
              <a:rPr lang="zh-CN" altLang="en-US" sz="2400" dirty="0" smtClean="0"/>
              <a:t>解决组间没有重叠的情况。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00034" y="3214686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对于</a:t>
            </a:r>
            <a:r>
              <a:rPr lang="en-US" altLang="zh-CN" sz="2400" dirty="0" smtClean="0"/>
              <a:t>CAP</a:t>
            </a:r>
            <a:r>
              <a:rPr lang="zh-CN" altLang="en-US" sz="2400" dirty="0" smtClean="0"/>
              <a:t>惩罚函数，当所有的范数都是凸函数的时候，</a:t>
            </a:r>
            <a:r>
              <a:rPr lang="en-US" altLang="zh-CN" sz="2400" dirty="0" smtClean="0"/>
              <a:t>CAP</a:t>
            </a:r>
            <a:r>
              <a:rPr lang="zh-CN" altLang="en-US" sz="2400" dirty="0" smtClean="0"/>
              <a:t>也是凸函数。因此，采用</a:t>
            </a:r>
            <a:r>
              <a:rPr lang="en-US" altLang="zh-CN" sz="2400" dirty="0" smtClean="0"/>
              <a:t>BLASSO</a:t>
            </a:r>
            <a:r>
              <a:rPr lang="zh-CN" altLang="en-US" sz="2400" dirty="0" smtClean="0"/>
              <a:t>算法来计算</a:t>
            </a:r>
            <a:r>
              <a:rPr lang="en-US" altLang="zh-CN" sz="2400" dirty="0" smtClean="0"/>
              <a:t>CAP</a:t>
            </a:r>
            <a:r>
              <a:rPr lang="zh-CN" altLang="en-US" sz="2400" dirty="0" smtClean="0"/>
              <a:t>路径。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0034" y="928694"/>
            <a:ext cx="3929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en-US" altLang="zh-CN" dirty="0" err="1" smtClean="0"/>
              <a:t>Xj</a:t>
            </a:r>
            <a:r>
              <a:rPr lang="zh-CN" altLang="en-US" dirty="0" smtClean="0"/>
              <a:t>是均值为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，方差为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的自变量。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CAP</a:t>
            </a:r>
            <a:r>
              <a:rPr lang="zh-CN" altLang="en-US" sz="3600" dirty="0" smtClean="0"/>
              <a:t>惩罚函数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2357423" y="1428760"/>
            <a:ext cx="164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包含所有下标</a:t>
            </a:r>
            <a:endParaRPr lang="zh-CN" altLang="en-US" dirty="0"/>
          </a:p>
        </p:txBody>
      </p:sp>
      <p:pic>
        <p:nvPicPr>
          <p:cNvPr id="1025" name="Picture 1" descr="C:\DOCUME~1\zbg\LOCALS~1\Temp\RG[9QZ5JV)[724ME8Y~INS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893" y="1357322"/>
            <a:ext cx="1883365" cy="428628"/>
          </a:xfrm>
          <a:prstGeom prst="rect">
            <a:avLst/>
          </a:prstGeom>
          <a:noFill/>
        </p:spPr>
      </p:pic>
      <p:pic>
        <p:nvPicPr>
          <p:cNvPr id="3" name="Picture 2" descr="C:\DOCUME~1\zbg\LOCALS~1\Temp\`5HUCV5NYL0@{7J_~`FD[E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928826"/>
            <a:ext cx="785819" cy="30046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428729" y="192882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一个子集</a:t>
            </a:r>
            <a:endParaRPr lang="zh-CN" altLang="en-US" dirty="0"/>
          </a:p>
        </p:txBody>
      </p:sp>
      <p:pic>
        <p:nvPicPr>
          <p:cNvPr id="4" name="Picture 3" descr="C:\DOCUME~1\zbg\LOCALS~1\Temp\8BV}5_R8H5MGJEWR{~UU3F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357454"/>
            <a:ext cx="1878128" cy="35719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00298" y="235745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一个指定的分组</a:t>
            </a:r>
            <a:endParaRPr lang="zh-CN" altLang="en-US" dirty="0"/>
          </a:p>
        </p:txBody>
      </p:sp>
      <p:pic>
        <p:nvPicPr>
          <p:cNvPr id="1028" name="Picture 4" descr="C:\DOCUME~1\zbg\LOCALS~1\Temp\G$QBW~P%QQP)7ZRZTACMJI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2786082"/>
            <a:ext cx="3442013" cy="42862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42910" y="28575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pic>
        <p:nvPicPr>
          <p:cNvPr id="1029" name="Picture 5" descr="C:\DOCUME~1\zbg\LOCALS~1\Temp\%8$[~R`SJEFGMB[UR~U1E5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7818" y="2857520"/>
            <a:ext cx="750099" cy="285752"/>
          </a:xfrm>
          <a:prstGeom prst="rect">
            <a:avLst/>
          </a:prstGeom>
          <a:noFill/>
        </p:spPr>
      </p:pic>
      <p:pic>
        <p:nvPicPr>
          <p:cNvPr id="1030" name="Picture 6" descr="C:\DOCUME~1\zbg\LOCALS~1\Temp\Y0@ER5PI5(YZT8DN@QNVVU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72330" y="2857520"/>
            <a:ext cx="1547823" cy="285752"/>
          </a:xfrm>
          <a:prstGeom prst="rect">
            <a:avLst/>
          </a:prstGeom>
          <a:noFill/>
        </p:spPr>
      </p:pic>
      <p:pic>
        <p:nvPicPr>
          <p:cNvPr id="1032" name="Picture 8" descr="C:\DOCUME~1\zbg\LOCALS~1\Temp\O$B6Q~B@R%~_LPGC960JP}J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7686" y="3357586"/>
            <a:ext cx="1000132" cy="329714"/>
          </a:xfrm>
          <a:prstGeom prst="rect">
            <a:avLst/>
          </a:prstGeom>
          <a:noFill/>
        </p:spPr>
      </p:pic>
      <p:pic>
        <p:nvPicPr>
          <p:cNvPr id="1033" name="Picture 9" descr="C:\DOCUME~1\zbg\LOCALS~1\Temp\EYGWVGDNRQ7_H%0$2WT}%]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2910" y="3286148"/>
            <a:ext cx="1194963" cy="42862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929190" y="278608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57950" y="278608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857356" y="335758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定义为</a:t>
            </a:r>
            <a:r>
              <a:rPr lang="en-US" altLang="zh-CN" dirty="0" smtClean="0"/>
              <a:t>the overall norm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29256" y="3357586"/>
            <a:ext cx="285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定义为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kth</a:t>
            </a:r>
            <a:r>
              <a:rPr lang="en-US" altLang="zh-CN" dirty="0" smtClean="0"/>
              <a:t> group norm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2910" y="37861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pic>
        <p:nvPicPr>
          <p:cNvPr id="1034" name="Picture 10" descr="C:\DOCUME~1\zbg\LOCALS~1\Temp\5{${G96(8Y9F)ADO)IM$~D4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4414" y="3714752"/>
            <a:ext cx="4233848" cy="1214446"/>
          </a:xfrm>
          <a:prstGeom prst="rect">
            <a:avLst/>
          </a:prstGeom>
          <a:noFill/>
        </p:spPr>
      </p:pic>
      <p:grpSp>
        <p:nvGrpSpPr>
          <p:cNvPr id="27" name="组合 26"/>
          <p:cNvGrpSpPr/>
          <p:nvPr/>
        </p:nvGrpSpPr>
        <p:grpSpPr>
          <a:xfrm>
            <a:off x="500034" y="4929198"/>
            <a:ext cx="7483138" cy="1714513"/>
            <a:chOff x="571472" y="642918"/>
            <a:chExt cx="7483138" cy="1714513"/>
          </a:xfrm>
        </p:grpSpPr>
        <p:pic>
          <p:nvPicPr>
            <p:cNvPr id="28" name="Picture 1" descr="C:\DOCUME~1\zbg\LOCALS~1\Temp\OZN[]_X)473JWXI}M}M7SDE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142976" y="714356"/>
              <a:ext cx="285752" cy="415639"/>
            </a:xfrm>
            <a:prstGeom prst="rect">
              <a:avLst/>
            </a:prstGeom>
            <a:noFill/>
          </p:spPr>
        </p:pic>
        <p:pic>
          <p:nvPicPr>
            <p:cNvPr id="29" name="Picture 2" descr="C:\DOCUME~1\zbg\LOCALS~1\Temp\%JT~IIQ_]%7N0}%FZGAZAZT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000232" y="642918"/>
              <a:ext cx="381001" cy="441961"/>
            </a:xfrm>
            <a:prstGeom prst="rect">
              <a:avLst/>
            </a:prstGeom>
            <a:noFill/>
          </p:spPr>
        </p:pic>
        <p:pic>
          <p:nvPicPr>
            <p:cNvPr id="30" name="Picture 3" descr="C:\DOCUME~1\zbg\LOCALS~1\Temp\U2DSR284C)CC6SI5%Q1%JO7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500298" y="928695"/>
              <a:ext cx="3542226" cy="785818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642910" y="642943"/>
              <a:ext cx="5214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具有  分组，   范数的</a:t>
              </a:r>
              <a:r>
                <a:rPr lang="en-US" altLang="zh-CN" sz="2000" dirty="0" smtClean="0"/>
                <a:t>CAP</a:t>
              </a:r>
              <a:r>
                <a:rPr lang="zh-CN" altLang="en-US" sz="2000" dirty="0" smtClean="0"/>
                <a:t>惩罚项定义为</a:t>
              </a:r>
              <a:endParaRPr lang="zh-CN" altLang="en-US" sz="2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71472" y="1714513"/>
              <a:ext cx="30718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/>
                <a:t>对</a:t>
              </a:r>
              <a:r>
                <a:rPr lang="el-GR" altLang="zh-CN" sz="2000" dirty="0" smtClean="0"/>
                <a:t>λ</a:t>
              </a:r>
              <a:r>
                <a:rPr lang="zh-CN" altLang="en-US" sz="2000" dirty="0" smtClean="0"/>
                <a:t>相应的</a:t>
              </a:r>
              <a:r>
                <a:rPr lang="en-US" altLang="zh-CN" sz="2000" dirty="0" smtClean="0"/>
                <a:t>CAP</a:t>
              </a:r>
              <a:r>
                <a:rPr lang="zh-CN" altLang="en-US" sz="2000" dirty="0" smtClean="0"/>
                <a:t>估计为</a:t>
              </a:r>
              <a:endParaRPr lang="zh-CN" altLang="en-US" sz="2000" dirty="0"/>
            </a:p>
          </p:txBody>
        </p:sp>
        <p:pic>
          <p:nvPicPr>
            <p:cNvPr id="33" name="Picture 7" descr="C:\DOCUME~1\zbg\LOCALS~1\Temp\]S5D@[QP22K$LW8CJBO2498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071802" y="1714488"/>
              <a:ext cx="4982808" cy="6429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596" y="642918"/>
            <a:ext cx="8215370" cy="2677656"/>
            <a:chOff x="571472" y="2786058"/>
            <a:chExt cx="8215370" cy="2677656"/>
          </a:xfrm>
        </p:grpSpPr>
        <p:sp>
          <p:nvSpPr>
            <p:cNvPr id="3" name="TextBox 2"/>
            <p:cNvSpPr txBox="1"/>
            <p:nvPr/>
          </p:nvSpPr>
          <p:spPr>
            <a:xfrm>
              <a:off x="571472" y="2786058"/>
              <a:ext cx="821537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        总体来说，</a:t>
              </a:r>
              <a:r>
                <a:rPr lang="en-US" altLang="zh-CN" sz="2400" dirty="0" smtClean="0"/>
                <a:t>CAP</a:t>
              </a:r>
              <a:r>
                <a:rPr lang="zh-CN" altLang="en-US" sz="2400" dirty="0" smtClean="0"/>
                <a:t>惩罚可以用来引出一个在系数中很长的数组：其中    决定组间有多大关系，而     决定在第</a:t>
              </a:r>
              <a:r>
                <a:rPr lang="en-US" altLang="zh-CN" sz="2400" dirty="0" smtClean="0"/>
                <a:t>k</a:t>
              </a:r>
              <a:r>
                <a:rPr lang="zh-CN" altLang="en-US" sz="2400" dirty="0" smtClean="0"/>
                <a:t>组中的系数之间有多大关系。</a:t>
              </a:r>
              <a:endParaRPr lang="en-US" altLang="zh-CN" sz="2400" dirty="0" smtClean="0"/>
            </a:p>
            <a:p>
              <a:r>
                <a:rPr lang="zh-CN" altLang="en-US" sz="2400" dirty="0" smtClean="0"/>
                <a:t>        对于所有的</a:t>
              </a:r>
              <a:r>
                <a:rPr lang="en-US" altLang="zh-CN" sz="2400" dirty="0" smtClean="0"/>
                <a:t>k</a:t>
              </a:r>
              <a:r>
                <a:rPr lang="zh-CN" altLang="en-US" sz="2400" dirty="0" smtClean="0"/>
                <a:t>，当               且                时，在每一个组内变量被作为一个</a:t>
              </a:r>
              <a:r>
                <a:rPr lang="en-US" altLang="zh-CN" sz="2400" dirty="0" smtClean="0"/>
                <a:t>block</a:t>
              </a:r>
              <a:r>
                <a:rPr lang="zh-CN" altLang="en-US" sz="2400" dirty="0" smtClean="0"/>
                <a:t>一起选择。</a:t>
              </a:r>
              <a:endParaRPr lang="en-US" altLang="zh-CN" sz="2400" dirty="0" smtClean="0"/>
            </a:p>
            <a:p>
              <a:r>
                <a:rPr lang="zh-CN" altLang="en-US" sz="2400" dirty="0" smtClean="0"/>
                <a:t>        没有重叠的组可以得出</a:t>
              </a:r>
              <a:r>
                <a:rPr lang="en-US" altLang="zh-CN" sz="2400" dirty="0" smtClean="0"/>
                <a:t>grouped selection</a:t>
              </a:r>
              <a:r>
                <a:rPr lang="zh-CN" altLang="en-US" sz="2400" dirty="0" smtClean="0"/>
                <a:t>（分成组的选择），而合适结构的有重叠的模式则可以由分层的选择解决。</a:t>
              </a:r>
              <a:endParaRPr lang="zh-CN" altLang="en-US" sz="2400" dirty="0"/>
            </a:p>
          </p:txBody>
        </p:sp>
        <p:pic>
          <p:nvPicPr>
            <p:cNvPr id="4" name="Picture 2" descr="C:\DOCUME~1\zbg\LOCALS~1\Temp\[UP926BRJJ09WVN4G)3SIOH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3108" y="3214686"/>
              <a:ext cx="312966" cy="285752"/>
            </a:xfrm>
            <a:prstGeom prst="rect">
              <a:avLst/>
            </a:prstGeom>
            <a:noFill/>
          </p:spPr>
        </p:pic>
        <p:pic>
          <p:nvPicPr>
            <p:cNvPr id="5" name="Picture 3" descr="C:\DOCUME~1\zbg\LOCALS~1\Temp\}_0$8Y`ET_~2_[IGSV2M6WW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86446" y="3214686"/>
              <a:ext cx="357190" cy="304273"/>
            </a:xfrm>
            <a:prstGeom prst="rect">
              <a:avLst/>
            </a:prstGeom>
            <a:noFill/>
          </p:spPr>
        </p:pic>
        <p:pic>
          <p:nvPicPr>
            <p:cNvPr id="6" name="Picture 4" descr="C:\DOCUME~1\zbg\LOCALS~1\Temp\3TNML9IKRV[I{HS~5@6)T@W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8992" y="3929066"/>
              <a:ext cx="782712" cy="285752"/>
            </a:xfrm>
            <a:prstGeom prst="rect">
              <a:avLst/>
            </a:prstGeom>
            <a:noFill/>
          </p:spPr>
        </p:pic>
        <p:pic>
          <p:nvPicPr>
            <p:cNvPr id="7" name="Picture 5" descr="C:\DOCUME~1\zbg\LOCALS~1\Temp\~VRQ$PPC%VLIQD{05SJP16B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86314" y="3929066"/>
              <a:ext cx="857256" cy="308076"/>
            </a:xfrm>
            <a:prstGeom prst="rect">
              <a:avLst/>
            </a:prstGeom>
            <a:noFill/>
          </p:spPr>
        </p:pic>
      </p:grpSp>
      <p:sp>
        <p:nvSpPr>
          <p:cNvPr id="8" name="矩形 7"/>
          <p:cNvSpPr/>
          <p:nvPr/>
        </p:nvSpPr>
        <p:spPr>
          <a:xfrm>
            <a:off x="428596" y="3571876"/>
            <a:ext cx="79296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   在组间，</a:t>
            </a:r>
            <a:r>
              <a:rPr lang="en-US" altLang="zh-CN" sz="2400" dirty="0" err="1" smtClean="0"/>
              <a:t>Nk</a:t>
            </a:r>
            <a:r>
              <a:rPr lang="zh-CN" altLang="en-US" sz="2400" dirty="0" smtClean="0"/>
              <a:t>被</a:t>
            </a:r>
            <a:r>
              <a:rPr lang="en-US" altLang="zh-CN" sz="2400" dirty="0" smtClean="0"/>
              <a:t>L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范数的惩罚函数惩罚。在组内，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范数决定</a:t>
            </a:r>
            <a:r>
              <a:rPr lang="el-GR" altLang="zh-CN" sz="2400" dirty="0" smtClean="0"/>
              <a:t>β</a:t>
            </a:r>
            <a:r>
              <a:rPr lang="en-US" altLang="zh-CN" sz="2400" dirty="0" smtClean="0"/>
              <a:t>Gk</a:t>
            </a:r>
            <a:r>
              <a:rPr lang="zh-CN" altLang="en-US" sz="2400" dirty="0" smtClean="0"/>
              <a:t>之间的关系。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42910" y="642918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/>
              <a:t>Grouped selection: the </a:t>
            </a:r>
            <a:r>
              <a:rPr lang="en-US" altLang="zh-CN" sz="2800" i="1" dirty="0" err="1" smtClean="0"/>
              <a:t>nonoverlapping</a:t>
            </a:r>
            <a:r>
              <a:rPr lang="en-US" altLang="zh-CN" sz="2800" i="1" dirty="0" smtClean="0"/>
              <a:t> groups case</a:t>
            </a:r>
            <a:endParaRPr lang="zh-CN" altLang="en-US" sz="2800" dirty="0"/>
          </a:p>
        </p:txBody>
      </p:sp>
      <p:pic>
        <p:nvPicPr>
          <p:cNvPr id="19462" name="Picture 6" descr="C:\DOCUME~1\zbg\LOCALS~1\Temp\IQLE7(TCUXSE}_QV7W5`TY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8736"/>
            <a:ext cx="9144000" cy="2382679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357158" y="3929066"/>
            <a:ext cx="8429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/>
              <a:t>diabetes data</a:t>
            </a:r>
            <a:r>
              <a:rPr lang="zh-CN" altLang="en-US" sz="2000" i="1" dirty="0" smtClean="0"/>
              <a:t>：</a:t>
            </a:r>
            <a:endParaRPr lang="en-US" altLang="zh-CN" sz="2000" i="1" dirty="0" smtClean="0"/>
          </a:p>
          <a:p>
            <a:r>
              <a:rPr lang="en-US" altLang="zh-CN" sz="2000" i="1" dirty="0" smtClean="0"/>
              <a:t>the first group contains age and sex; the second, body mass index and blood pressure; and the third, blood serum measurements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5852" y="214290"/>
            <a:ext cx="6790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Hierarchical selection: the nested groups case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71472" y="857232"/>
            <a:ext cx="728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考虑只有</a:t>
            </a:r>
            <a:r>
              <a:rPr lang="en-US" altLang="zh-CN" dirty="0" smtClean="0"/>
              <a:t>X1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X2</a:t>
            </a:r>
            <a:r>
              <a:rPr lang="zh-CN" altLang="en-US" dirty="0" smtClean="0"/>
              <a:t>两个自变量的情况，并且假设我们希望</a:t>
            </a:r>
            <a:r>
              <a:rPr lang="en-US" altLang="zh-CN" dirty="0" smtClean="0"/>
              <a:t>X1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X2</a:t>
            </a:r>
            <a:r>
              <a:rPr lang="zh-CN" altLang="en-US" dirty="0" smtClean="0"/>
              <a:t>之前被加入模型。</a:t>
            </a:r>
            <a:endParaRPr lang="zh-CN" altLang="en-US" dirty="0"/>
          </a:p>
        </p:txBody>
      </p:sp>
      <p:pic>
        <p:nvPicPr>
          <p:cNvPr id="20481" name="Picture 1" descr="C:\DOCUME~1\zbg\LOCALS~1\Temp\455W0T08Z3`TSQ98R4`X1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857232"/>
            <a:ext cx="657225" cy="1095375"/>
          </a:xfrm>
          <a:prstGeom prst="rect">
            <a:avLst/>
          </a:prstGeom>
          <a:noFill/>
        </p:spPr>
      </p:pic>
      <p:grpSp>
        <p:nvGrpSpPr>
          <p:cNvPr id="17" name="组合 16"/>
          <p:cNvGrpSpPr/>
          <p:nvPr/>
        </p:nvGrpSpPr>
        <p:grpSpPr>
          <a:xfrm>
            <a:off x="642910" y="1643050"/>
            <a:ext cx="7500990" cy="1166818"/>
            <a:chOff x="642910" y="2714620"/>
            <a:chExt cx="7500990" cy="1166818"/>
          </a:xfrm>
        </p:grpSpPr>
        <p:pic>
          <p:nvPicPr>
            <p:cNvPr id="20482" name="Picture 2" descr="C:\DOCUME~1\zbg\LOCALS~1\Temp\J1XQ~P3SQJ_0YRJ{A%`6B)L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28860" y="3071810"/>
              <a:ext cx="1071570" cy="303070"/>
            </a:xfrm>
            <a:prstGeom prst="rect">
              <a:avLst/>
            </a:prstGeom>
            <a:noFill/>
          </p:spPr>
        </p:pic>
        <p:pic>
          <p:nvPicPr>
            <p:cNvPr id="20483" name="Picture 3" descr="C:\DOCUME~1\zbg\LOCALS~1\Temp\Z(T%(_0ARL}MG04[F_3HY9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43306" y="3000372"/>
              <a:ext cx="956347" cy="357190"/>
            </a:xfrm>
            <a:prstGeom prst="rect">
              <a:avLst/>
            </a:prstGeom>
            <a:noFill/>
          </p:spPr>
        </p:pic>
        <p:pic>
          <p:nvPicPr>
            <p:cNvPr id="20484" name="Picture 4" descr="C:\DOCUME~1\zbg\LOCALS~1\Temp\3LWF@_VY$0AFGCI0KLZ[I%M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57818" y="3071810"/>
              <a:ext cx="757864" cy="285752"/>
            </a:xfrm>
            <a:prstGeom prst="rect">
              <a:avLst/>
            </a:prstGeom>
            <a:noFill/>
          </p:spPr>
        </p:pic>
        <p:pic>
          <p:nvPicPr>
            <p:cNvPr id="20485" name="Picture 5" descr="C:\DOCUME~1\zbg\LOCALS~1\Temp\)M@65_]@VB({4V[E4RZZBJL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15074" y="3071810"/>
              <a:ext cx="896222" cy="285752"/>
            </a:xfrm>
            <a:prstGeom prst="rect">
              <a:avLst/>
            </a:prstGeom>
            <a:noFill/>
          </p:spPr>
        </p:pic>
        <p:pic>
          <p:nvPicPr>
            <p:cNvPr id="20486" name="Picture 6" descr="C:\DOCUME~1\zbg\LOCALS~1\Temp\XL)ODK33JCFCMQ1)M1}EK$V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571604" y="3429000"/>
              <a:ext cx="3325419" cy="45243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642910" y="3071810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定义有重叠的组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910" y="271462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步骤：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4876" y="307181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并令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3768" y="307181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m=1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910" y="3500438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则惩罚项</a:t>
              </a:r>
              <a:endParaRPr lang="zh-CN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42910" y="2928934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惩罚函数的轮廓线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l-GR" altLang="zh-CN" dirty="0" smtClean="0">
                <a:sym typeface="Wingdings" pitchFamily="2" charset="2"/>
              </a:rPr>
              <a:t>γ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取任何值不影响轮廓形状，因为</a:t>
            </a:r>
            <a:r>
              <a:rPr lang="en-US" altLang="zh-CN" dirty="0" smtClean="0">
                <a:sym typeface="Wingdings" pitchFamily="2" charset="2"/>
              </a:rPr>
              <a:t>group2</a:t>
            </a:r>
            <a:r>
              <a:rPr lang="zh-CN" altLang="en-US" dirty="0" smtClean="0">
                <a:sym typeface="Wingdings" pitchFamily="2" charset="2"/>
              </a:rPr>
              <a:t>只有一个元素）</a:t>
            </a:r>
            <a:endParaRPr lang="zh-CN" altLang="en-US" dirty="0"/>
          </a:p>
        </p:txBody>
      </p:sp>
      <p:pic>
        <p:nvPicPr>
          <p:cNvPr id="20487" name="Picture 7" descr="C:\DOCUME~1\zbg\LOCALS~1\Temp\%T{9I`T$`AVC{(~(0$%]AD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3286124"/>
            <a:ext cx="9144000" cy="2842054"/>
          </a:xfrm>
          <a:prstGeom prst="rect">
            <a:avLst/>
          </a:prstGeom>
          <a:noFill/>
        </p:spPr>
      </p:pic>
      <p:cxnSp>
        <p:nvCxnSpPr>
          <p:cNvPr id="20" name="直接连接符 19"/>
          <p:cNvCxnSpPr/>
          <p:nvPr/>
        </p:nvCxnSpPr>
        <p:spPr>
          <a:xfrm>
            <a:off x="714348" y="4286256"/>
            <a:ext cx="1071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000364" y="4286256"/>
            <a:ext cx="1071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286380" y="4286256"/>
            <a:ext cx="1071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500958" y="4286256"/>
            <a:ext cx="1071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1000100" y="4286256"/>
            <a:ext cx="571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2910" y="6286520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(b)(c)(d)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β1</a:t>
            </a:r>
            <a:r>
              <a:rPr lang="zh-CN" altLang="en-US" dirty="0" smtClean="0"/>
              <a:t>比</a:t>
            </a:r>
            <a:r>
              <a:rPr lang="en-US" altLang="zh-CN" dirty="0" smtClean="0"/>
              <a:t>β2</a:t>
            </a:r>
            <a:r>
              <a:rPr lang="zh-CN" altLang="en-US" dirty="0" smtClean="0"/>
              <a:t>更易入选，而</a:t>
            </a:r>
            <a:r>
              <a:rPr lang="en-US" altLang="zh-CN" dirty="0" smtClean="0"/>
              <a:t>(a)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 β1</a:t>
            </a:r>
            <a:r>
              <a:rPr lang="zh-CN" altLang="en-US" dirty="0" smtClean="0"/>
              <a:t>没有优势。所以</a:t>
            </a:r>
            <a:r>
              <a:rPr lang="el-GR" altLang="zh-CN" dirty="0" smtClean="0"/>
              <a:t>γ</a:t>
            </a:r>
            <a:r>
              <a:rPr lang="en-US" altLang="zh-CN" dirty="0" smtClean="0"/>
              <a:t>1&gt;1</a:t>
            </a:r>
            <a:r>
              <a:rPr lang="zh-CN" altLang="en-US" dirty="0" smtClean="0"/>
              <a:t>是必要的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0" y="6211669"/>
            <a:ext cx="8929718" cy="646331"/>
            <a:chOff x="0" y="6211669"/>
            <a:chExt cx="8929718" cy="646331"/>
          </a:xfrm>
        </p:grpSpPr>
        <p:sp>
          <p:nvSpPr>
            <p:cNvPr id="28" name="矩形 27"/>
            <p:cNvSpPr/>
            <p:nvPr/>
          </p:nvSpPr>
          <p:spPr>
            <a:xfrm>
              <a:off x="0" y="6286520"/>
              <a:ext cx="8929718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28596" y="6211669"/>
              <a:ext cx="81439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β2</a:t>
              </a:r>
              <a:r>
                <a:rPr lang="zh-CN" altLang="en-US" dirty="0" smtClean="0"/>
                <a:t>在所有</a:t>
              </a:r>
              <a:r>
                <a:rPr lang="en-US" altLang="zh-CN" dirty="0" smtClean="0"/>
                <a:t>β1</a:t>
              </a:r>
              <a:r>
                <a:rPr lang="zh-CN" altLang="en-US" dirty="0" smtClean="0"/>
                <a:t>所在的组中保证了当</a:t>
              </a:r>
              <a:r>
                <a:rPr lang="en-US" altLang="zh-CN" dirty="0" smtClean="0"/>
                <a:t>β2</a:t>
              </a:r>
              <a:r>
                <a:rPr lang="zh-CN" altLang="en-US" dirty="0" smtClean="0"/>
                <a:t>开始不是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的时候，对</a:t>
              </a:r>
              <a:r>
                <a:rPr lang="en-US" altLang="zh-CN" dirty="0" smtClean="0"/>
                <a:t>β1</a:t>
              </a:r>
              <a:r>
                <a:rPr lang="zh-CN" altLang="en-US" dirty="0" smtClean="0"/>
                <a:t>的惩罚变为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；并且，</a:t>
              </a:r>
              <a:r>
                <a:rPr lang="en-US" altLang="zh-CN" dirty="0" smtClean="0"/>
                <a:t> β2</a:t>
              </a:r>
              <a:r>
                <a:rPr lang="zh-CN" altLang="en-US" dirty="0" smtClean="0"/>
                <a:t>自成一组使得当</a:t>
              </a:r>
              <a:r>
                <a:rPr lang="en-US" altLang="zh-CN" dirty="0" smtClean="0"/>
                <a:t>β1</a:t>
              </a:r>
              <a:r>
                <a:rPr lang="zh-CN" altLang="en-US" dirty="0" smtClean="0"/>
                <a:t>开始不是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的时候，</a:t>
              </a:r>
              <a:r>
                <a:rPr lang="en-US" altLang="zh-CN" dirty="0" smtClean="0"/>
                <a:t> β2</a:t>
              </a:r>
              <a:r>
                <a:rPr lang="zh-CN" altLang="en-US" dirty="0" smtClean="0"/>
                <a:t>还保持为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成为可能。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C:\DOCUME~1\zbg\LOCALS~1\Temp\YPAJ~[PC92%7SJ{E7Y(0Y~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85794"/>
            <a:ext cx="8709849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7290" y="428604"/>
            <a:ext cx="6286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/>
              <a:t>Defining groups for hierarchical selection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142984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用有向图表示：每一个节点代表一个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，并且每个节点都要比他的晚辈提前加入模型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42910" y="1785926"/>
            <a:ext cx="7786742" cy="857256"/>
            <a:chOff x="642910" y="4071942"/>
            <a:chExt cx="7786742" cy="857256"/>
          </a:xfrm>
        </p:grpSpPr>
        <p:sp>
          <p:nvSpPr>
            <p:cNvPr id="6" name="矩形 5"/>
            <p:cNvSpPr/>
            <p:nvPr/>
          </p:nvSpPr>
          <p:spPr>
            <a:xfrm>
              <a:off x="642910" y="4286256"/>
              <a:ext cx="27146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CAP</a:t>
              </a:r>
              <a:r>
                <a:rPr lang="zh-CN" altLang="en-US" dirty="0" smtClean="0"/>
                <a:t>惩罚可以由该式表示：</a:t>
              </a:r>
              <a:endParaRPr lang="zh-CN" altLang="en-US" dirty="0"/>
            </a:p>
          </p:txBody>
        </p:sp>
        <p:pic>
          <p:nvPicPr>
            <p:cNvPr id="22530" name="Picture 2" descr="C:\DOCUME~1\zbg\LOCALS~1\Temp\4UQQ{B}{D$OHXL8ACG629BX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6116" y="4071942"/>
              <a:ext cx="5143536" cy="857256"/>
            </a:xfrm>
            <a:prstGeom prst="rect">
              <a:avLst/>
            </a:prstGeom>
            <a:noFill/>
          </p:spPr>
        </p:pic>
      </p:grpSp>
      <p:sp>
        <p:nvSpPr>
          <p:cNvPr id="9" name="矩形 8"/>
          <p:cNvSpPr/>
          <p:nvPr/>
        </p:nvSpPr>
        <p:spPr>
          <a:xfrm>
            <a:off x="714348" y="2571744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dirty="0" smtClean="0"/>
              <a:t>α</a:t>
            </a:r>
            <a:r>
              <a:rPr lang="en-US" altLang="zh-CN" dirty="0" smtClean="0"/>
              <a:t>m&gt;0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el-GR" altLang="zh-CN" dirty="0" smtClean="0"/>
              <a:t>α</a:t>
            </a:r>
            <a:r>
              <a:rPr lang="en-US" altLang="zh-CN" dirty="0" smtClean="0"/>
              <a:t>m</a:t>
            </a:r>
            <a:r>
              <a:rPr lang="zh-CN" altLang="en-US" dirty="0" smtClean="0"/>
              <a:t>用来调整当某一些系数出现在过多的组里面。本文中</a:t>
            </a:r>
            <a:r>
              <a:rPr lang="el-GR" altLang="zh-CN" dirty="0" smtClean="0"/>
              <a:t>α</a:t>
            </a:r>
            <a:r>
              <a:rPr lang="en-US" altLang="zh-CN" dirty="0" smtClean="0"/>
              <a:t>m ≡1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1472" y="3429000"/>
            <a:ext cx="7715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考虑一个具体一些的模型：回归模型包含自变量</a:t>
            </a:r>
            <a:r>
              <a:rPr lang="en-US" altLang="zh-CN" dirty="0" smtClean="0"/>
              <a:t>x1,…,</a:t>
            </a:r>
            <a:r>
              <a:rPr lang="en-US" altLang="zh-CN" dirty="0" err="1" smtClean="0"/>
              <a:t>xd</a:t>
            </a:r>
            <a:r>
              <a:rPr lang="zh-CN" altLang="en-US" dirty="0" smtClean="0"/>
              <a:t>和它们所有的交互项。</a:t>
            </a:r>
            <a:endParaRPr lang="en-US" altLang="zh-CN" dirty="0" smtClean="0"/>
          </a:p>
          <a:p>
            <a:r>
              <a:rPr lang="zh-CN" altLang="en-US" dirty="0" smtClean="0"/>
              <a:t>假设只有当</a:t>
            </a:r>
            <a:r>
              <a:rPr lang="en-US" altLang="zh-CN" dirty="0" smtClean="0"/>
              <a:t>xi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xj</a:t>
            </a:r>
            <a:r>
              <a:rPr lang="zh-CN" altLang="en-US" dirty="0" smtClean="0"/>
              <a:t>都被加入模型之后，</a:t>
            </a:r>
            <a:r>
              <a:rPr lang="en-US" altLang="zh-CN" dirty="0" err="1" smtClean="0"/>
              <a:t>xixj</a:t>
            </a:r>
            <a:r>
              <a:rPr lang="zh-CN" altLang="en-US" dirty="0" smtClean="0"/>
              <a:t>才可以被加入模型。有向图表示。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714348" y="5143512"/>
            <a:ext cx="1892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An example</a:t>
            </a:r>
            <a:endParaRPr lang="zh-CN" altLang="en-US" sz="2800" dirty="0"/>
          </a:p>
        </p:txBody>
      </p:sp>
      <p:pic>
        <p:nvPicPr>
          <p:cNvPr id="14" name="Picture 1" descr="C:\DOCUME~1\zbg\LOCALS~1\Temp\Z$1L@X4GGRCC{6CAEK]MBN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4500570"/>
            <a:ext cx="2857520" cy="2197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1171</Words>
  <Application>Microsoft Office PowerPoint</Application>
  <PresentationFormat>全屏显示(4:3)</PresentationFormat>
  <Paragraphs>103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>betc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zbg</dc:creator>
  <cp:lastModifiedBy>zbg</cp:lastModifiedBy>
  <cp:revision>164</cp:revision>
  <dcterms:created xsi:type="dcterms:W3CDTF">2010-04-23T02:30:58Z</dcterms:created>
  <dcterms:modified xsi:type="dcterms:W3CDTF">2010-05-08T05:36:26Z</dcterms:modified>
</cp:coreProperties>
</file>