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2" r:id="rId27"/>
    <p:sldId id="28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4EDF7-AB9B-415B-9C4E-D304589618E0}" type="datetimeFigureOut">
              <a:rPr lang="zh-CN" altLang="en-US" smtClean="0"/>
              <a:pPr/>
              <a:t>2010-3-18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B1272-7266-4FFA-B844-EBE3295CB8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E1CF-7247-4F39-963A-52BC10281B83}" type="datetimeFigureOut">
              <a:rPr lang="zh-CN" altLang="en-US" smtClean="0"/>
              <a:pPr/>
              <a:t>2010-3-18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5219-6457-4316-9E54-85DC3B007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E1CF-7247-4F39-963A-52BC10281B83}" type="datetimeFigureOut">
              <a:rPr lang="zh-CN" altLang="en-US" smtClean="0"/>
              <a:pPr/>
              <a:t>2010-3-18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5219-6457-4316-9E54-85DC3B007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E1CF-7247-4F39-963A-52BC10281B83}" type="datetimeFigureOut">
              <a:rPr lang="zh-CN" altLang="en-US" smtClean="0"/>
              <a:pPr/>
              <a:t>2010-3-18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5219-6457-4316-9E54-85DC3B007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E1CF-7247-4F39-963A-52BC10281B83}" type="datetimeFigureOut">
              <a:rPr lang="zh-CN" altLang="en-US" smtClean="0"/>
              <a:pPr/>
              <a:t>2010-3-18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5219-6457-4316-9E54-85DC3B007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E1CF-7247-4F39-963A-52BC10281B83}" type="datetimeFigureOut">
              <a:rPr lang="zh-CN" altLang="en-US" smtClean="0"/>
              <a:pPr/>
              <a:t>2010-3-18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5219-6457-4316-9E54-85DC3B007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E1CF-7247-4F39-963A-52BC10281B83}" type="datetimeFigureOut">
              <a:rPr lang="zh-CN" altLang="en-US" smtClean="0"/>
              <a:pPr/>
              <a:t>2010-3-18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5219-6457-4316-9E54-85DC3B007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E1CF-7247-4F39-963A-52BC10281B83}" type="datetimeFigureOut">
              <a:rPr lang="zh-CN" altLang="en-US" smtClean="0"/>
              <a:pPr/>
              <a:t>2010-3-18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5219-6457-4316-9E54-85DC3B007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E1CF-7247-4F39-963A-52BC10281B83}" type="datetimeFigureOut">
              <a:rPr lang="zh-CN" altLang="en-US" smtClean="0"/>
              <a:pPr/>
              <a:t>2010-3-18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5219-6457-4316-9E54-85DC3B007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E1CF-7247-4F39-963A-52BC10281B83}" type="datetimeFigureOut">
              <a:rPr lang="zh-CN" altLang="en-US" smtClean="0"/>
              <a:pPr/>
              <a:t>2010-3-18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5219-6457-4316-9E54-85DC3B007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E1CF-7247-4F39-963A-52BC10281B83}" type="datetimeFigureOut">
              <a:rPr lang="zh-CN" altLang="en-US" smtClean="0"/>
              <a:pPr/>
              <a:t>2010-3-18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5219-6457-4316-9E54-85DC3B007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E1CF-7247-4F39-963A-52BC10281B83}" type="datetimeFigureOut">
              <a:rPr lang="zh-CN" altLang="en-US" smtClean="0"/>
              <a:pPr/>
              <a:t>2010-3-18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5219-6457-4316-9E54-85DC3B007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E1CF-7247-4F39-963A-52BC10281B83}" type="datetimeFigureOut">
              <a:rPr lang="zh-CN" altLang="en-US" smtClean="0"/>
              <a:pPr/>
              <a:t>2010-3-18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45219-6457-4316-9E54-85DC3B007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857232"/>
            <a:ext cx="821537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Chapter 3: Linear Methods for Regression</a:t>
            </a:r>
          </a:p>
          <a:p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Introduction(3.1)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Linear regression models and least squares(3.2)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selection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50000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subset selection(3.3,3.5)</a:t>
            </a:r>
          </a:p>
          <a:p>
            <a:pPr>
              <a:buSzPct val="50000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shrinkage methods(3.4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Some Algorithms(3.4-3.8) </a:t>
            </a: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714356"/>
            <a:ext cx="642942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LSE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的两个缺点：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低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bias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高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variance—Shrinkage Methods</a:t>
            </a: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变量太多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—Subset Selection</a:t>
            </a:r>
          </a:p>
          <a:p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571480"/>
            <a:ext cx="78581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Subset Selection</a:t>
            </a: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Forward and backward stepwise selection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backward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只能用在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N&gt;p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的情况下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Forward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stagewise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selection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642918"/>
            <a:ext cx="72866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Shrinkage Methods</a:t>
            </a: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Ridge regression</a:t>
            </a: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Lasoo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Least angle regression</a:t>
            </a:r>
          </a:p>
          <a:p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785794"/>
            <a:ext cx="7500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Ridge regression</a:t>
            </a: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6215106" cy="799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428868"/>
            <a:ext cx="4315338" cy="139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4143380"/>
            <a:ext cx="4095779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8794" y="4857760"/>
            <a:ext cx="5286412" cy="843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785794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分别是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N*p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p*p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正交阵，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p*p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对角阵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1" y="1285860"/>
            <a:ext cx="1571636" cy="47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099" y="1785926"/>
            <a:ext cx="3002947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857496"/>
            <a:ext cx="317502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4429132"/>
            <a:ext cx="351291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714356"/>
            <a:ext cx="73581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Lasso</a:t>
            </a: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736"/>
            <a:ext cx="4714908" cy="138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3" y="3214686"/>
            <a:ext cx="5605135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714356"/>
            <a:ext cx="6786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模型比较</a:t>
            </a:r>
            <a:endParaRPr lang="zh-CN" altLang="en-US" sz="28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5925" y="1381125"/>
            <a:ext cx="57721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928670"/>
            <a:ext cx="5900779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42976" y="2071678"/>
            <a:ext cx="6929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Lasso,  ridge regression, subset selection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都可以看作是 有了某种先验分布的贝叶斯估计。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实际发现，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的估计没有太多的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variance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的差别，所以一般取在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[1,2]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857232"/>
            <a:ext cx="621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Least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Angle Regression(LAR)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7" y="1643050"/>
            <a:ext cx="6777501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857232"/>
            <a:ext cx="7258101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071679"/>
            <a:ext cx="2714644" cy="37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71538" y="2571744"/>
            <a:ext cx="6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类似的，对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lasso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也可以采用这种算法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857232"/>
            <a:ext cx="764386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Linear regression models and least squares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Model:</a:t>
            </a:r>
          </a:p>
          <a:p>
            <a:pPr>
              <a:buFont typeface="Arial" pitchFamily="34" charset="0"/>
              <a:buChar char="•"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>
              <a:buFont typeface="Arial" pitchFamily="34" charset="0"/>
              <a:buChar char="•"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Hat matrix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Font typeface="Arial" pitchFamily="34" charset="0"/>
              <a:buChar char="•"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14348" y="2500306"/>
          <a:ext cx="6357982" cy="900929"/>
        </p:xfrm>
        <a:graphic>
          <a:graphicData uri="http://schemas.openxmlformats.org/presentationml/2006/ole">
            <p:oleObj spid="_x0000_s1026" name="Equation" r:id="rId3" imgW="3136680" imgH="444240" progId="Equation.DSMT4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071670" y="1643051"/>
          <a:ext cx="2214578" cy="759904"/>
        </p:xfrm>
        <a:graphic>
          <a:graphicData uri="http://schemas.openxmlformats.org/presentationml/2006/ole">
            <p:oleObj spid="_x0000_s1027" name="Equation" r:id="rId4" imgW="1295280" imgH="44424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0100" y="414338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285985" y="3643314"/>
          <a:ext cx="2357454" cy="520833"/>
        </p:xfrm>
        <a:graphic>
          <a:graphicData uri="http://schemas.openxmlformats.org/presentationml/2006/ole">
            <p:oleObj spid="_x0000_s1029" name="Equation" r:id="rId5" imgW="1091880" imgH="241200" progId="Equation.DSMT4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2285984" y="4214819"/>
          <a:ext cx="3000396" cy="574544"/>
        </p:xfrm>
        <a:graphic>
          <a:graphicData uri="http://schemas.openxmlformats.org/presentationml/2006/ole">
            <p:oleObj spid="_x0000_s1030" name="Equation" r:id="rId6" imgW="1193760" imgH="228600" progId="Equation.DSMT4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571736" y="4786322"/>
          <a:ext cx="2500330" cy="505685"/>
        </p:xfrm>
        <a:graphic>
          <a:graphicData uri="http://schemas.openxmlformats.org/presentationml/2006/ole">
            <p:oleObj spid="_x0000_s1031" name="Equation" r:id="rId7" imgW="11300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500042"/>
            <a:ext cx="79296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Principal Components Regression</a:t>
            </a: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Partial Least Squares(PLS)</a:t>
            </a: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85926"/>
            <a:ext cx="7072362" cy="465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714356"/>
            <a:ext cx="67866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PLS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principal components regression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的区别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Principal components regression:</a:t>
            </a: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PLS: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6000792" cy="83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000504"/>
            <a:ext cx="5572164" cy="73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642918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Comparison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71546"/>
            <a:ext cx="7572428" cy="520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642918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Incremental Forward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Stagewise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Regression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71612"/>
            <a:ext cx="6593711" cy="27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785794"/>
            <a:ext cx="785818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Piecewise-Linear Path Algorithms</a:t>
            </a: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L is the loss function, J is the penalty function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R is quadratic or piecewise-quadratic as a function of </a:t>
            </a:r>
            <a:r>
              <a:rPr lang="el-GR" altLang="zh-CN" sz="2400" dirty="0" smtClean="0">
                <a:latin typeface="Times New Roman" pitchFamily="18" charset="0"/>
                <a:cs typeface="Times New Roman" pitchFamily="18" charset="0"/>
              </a:rPr>
              <a:t>β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J is piecewise linear in </a:t>
            </a:r>
            <a:r>
              <a:rPr lang="el-GR" altLang="zh-CN" sz="2400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857364"/>
            <a:ext cx="369096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92867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Grouped Lasso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1857364"/>
            <a:ext cx="436715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642918"/>
            <a:ext cx="800105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Lasso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的一些问题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Lasso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shrinkage causes the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estimates of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the non-zero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coefficients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to be biased towards zero, and in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general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are not consistent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损失函数的设置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500042"/>
            <a:ext cx="7429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Pathwise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Coordinate Optimization</a:t>
            </a: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57298"/>
            <a:ext cx="6804777" cy="88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28662" y="2643182"/>
            <a:ext cx="500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可以写出显式解，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其中</a:t>
            </a:r>
            <a:endParaRPr lang="zh-CN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7" y="2357430"/>
            <a:ext cx="307990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3500438"/>
            <a:ext cx="2643206" cy="28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928670"/>
            <a:ext cx="72866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回归估计的性质</a:t>
            </a:r>
            <a:endParaRPr lang="en-US" altLang="zh-CN" sz="2800" dirty="0" smtClean="0"/>
          </a:p>
          <a:p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el-GR" altLang="zh-CN" sz="2400" dirty="0" smtClean="0"/>
              <a:t>β</a:t>
            </a:r>
            <a:r>
              <a:rPr lang="zh-CN" altLang="en-US" sz="2400" dirty="0" smtClean="0"/>
              <a:t>的估计无偏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Variance </a:t>
            </a:r>
            <a:r>
              <a:rPr lang="el-GR" altLang="zh-CN" sz="2400" dirty="0" smtClean="0"/>
              <a:t>σ</a:t>
            </a:r>
            <a:r>
              <a:rPr lang="zh-CN" altLang="en-US" sz="2400" baseline="30000" dirty="0" smtClean="0"/>
              <a:t>２</a:t>
            </a:r>
            <a:r>
              <a:rPr lang="zh-CN" altLang="en-US" sz="2400" dirty="0" smtClean="0"/>
              <a:t>的无偏估计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如果假设</a:t>
            </a:r>
            <a:endParaRPr lang="en-US" altLang="zh-CN" sz="2400" dirty="0" smtClean="0"/>
          </a:p>
          <a:p>
            <a:r>
              <a:rPr lang="zh-CN" altLang="en-US" sz="2400" dirty="0" smtClean="0"/>
              <a:t>  则</a:t>
            </a:r>
            <a:endParaRPr lang="zh-CN" altLang="en-US" sz="2400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286116" y="1714488"/>
          <a:ext cx="2710884" cy="500066"/>
        </p:xfrm>
        <a:graphic>
          <a:graphicData uri="http://schemas.openxmlformats.org/presentationml/2006/ole">
            <p:oleObj spid="_x0000_s2050" name="Equation" r:id="rId3" imgW="1307880" imgH="241200" progId="Equation.DSMT4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500562" y="2285992"/>
          <a:ext cx="3214710" cy="821806"/>
        </p:xfrm>
        <a:graphic>
          <a:graphicData uri="http://schemas.openxmlformats.org/presentationml/2006/ole">
            <p:oleObj spid="_x0000_s2051" name="Equation" r:id="rId4" imgW="1688760" imgH="431640" progId="Equation.DSMT4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500298" y="3143248"/>
          <a:ext cx="1524011" cy="428628"/>
        </p:xfrm>
        <a:graphic>
          <a:graphicData uri="http://schemas.openxmlformats.org/presentationml/2006/ole">
            <p:oleObj spid="_x0000_s2052" name="Equation" r:id="rId5" imgW="812520" imgH="228600" progId="Equation.DSMT4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428860" y="3571876"/>
          <a:ext cx="2928959" cy="510552"/>
        </p:xfrm>
        <a:graphic>
          <a:graphicData uri="http://schemas.openxmlformats.org/presentationml/2006/ole">
            <p:oleObj spid="_x0000_s2053" name="Equation" r:id="rId6" imgW="1384200" imgH="241200" progId="Equation.DSMT4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2428860" y="4143380"/>
          <a:ext cx="3486174" cy="571504"/>
        </p:xfrm>
        <a:graphic>
          <a:graphicData uri="http://schemas.openxmlformats.org/presentationml/2006/ole">
            <p:oleObj spid="_x0000_s2054" name="Equation" r:id="rId7" imgW="154908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0100" y="1000108"/>
            <a:ext cx="73581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回归估计的性质（续）</a:t>
            </a:r>
            <a:endParaRPr lang="en-US" altLang="zh-CN" sz="2800" dirty="0" smtClean="0"/>
          </a:p>
          <a:p>
            <a:endParaRPr lang="en-US" altLang="zh-CN" sz="2800" dirty="0"/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检验</a:t>
            </a:r>
            <a:r>
              <a:rPr lang="el-GR" altLang="zh-CN" sz="2400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Z-score,</a:t>
            </a:r>
          </a:p>
          <a:p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更普遍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的，有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统计量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下标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1—the bigger model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00298" y="2071677"/>
          <a:ext cx="2786082" cy="1014569"/>
        </p:xfrm>
        <a:graphic>
          <a:graphicData uri="http://schemas.openxmlformats.org/presentationml/2006/ole">
            <p:oleObj spid="_x0000_s3074" name="Equation" r:id="rId3" imgW="1168200" imgH="520560" progId="Equation.DSMT4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357422" y="3429000"/>
          <a:ext cx="3905978" cy="928694"/>
        </p:xfrm>
        <a:graphic>
          <a:graphicData uri="http://schemas.openxmlformats.org/presentationml/2006/ole">
            <p:oleObj spid="_x0000_s3075" name="Equation" r:id="rId4" imgW="181584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928670"/>
            <a:ext cx="71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Gauss-Markov Theorem</a:t>
            </a: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         的最小方差线形无偏估计是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Gauss-Markov Theorem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If we have any linear estimator             that is unbiased for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400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 that is, E(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400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,then </a:t>
            </a:r>
          </a:p>
          <a:p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214438" y="1728788"/>
          <a:ext cx="1214437" cy="508000"/>
        </p:xfrm>
        <a:graphic>
          <a:graphicData uri="http://schemas.openxmlformats.org/presentationml/2006/ole">
            <p:oleObj spid="_x0000_s4098" name="Equation" r:id="rId3" imgW="545760" imgH="228600" progId="Equation.DSMT4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6143636" y="1714488"/>
          <a:ext cx="714380" cy="500066"/>
        </p:xfrm>
        <a:graphic>
          <a:graphicData uri="http://schemas.openxmlformats.org/presentationml/2006/ole">
            <p:oleObj spid="_x0000_s4099" name="Equation" r:id="rId4" imgW="304560" imgH="241200" progId="Equation.DSMT4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5000628" y="2857496"/>
          <a:ext cx="835503" cy="500066"/>
        </p:xfrm>
        <a:graphic>
          <a:graphicData uri="http://schemas.openxmlformats.org/presentationml/2006/ole">
            <p:oleObj spid="_x0000_s4100" name="Equation" r:id="rId5" imgW="507960" imgH="228600" progId="Equation.DSMT4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500299" y="3786190"/>
          <a:ext cx="3286148" cy="624368"/>
        </p:xfrm>
        <a:graphic>
          <a:graphicData uri="http://schemas.openxmlformats.org/presentationml/2006/ole">
            <p:oleObj spid="_x0000_s4101" name="Equation" r:id="rId6" imgW="126972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857364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Then the expected prediction error(EPE) for                        is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500165" y="1071546"/>
          <a:ext cx="2607488" cy="642942"/>
        </p:xfrm>
        <a:graphic>
          <a:graphicData uri="http://schemas.openxmlformats.org/presentationml/2006/ole">
            <p:oleObj spid="_x0000_s5122" name="Equation" r:id="rId3" imgW="927000" imgH="228600" progId="Equation.DSMT4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6429388" y="1857364"/>
          <a:ext cx="1571636" cy="523879"/>
        </p:xfrm>
        <a:graphic>
          <a:graphicData uri="http://schemas.openxmlformats.org/presentationml/2006/ole">
            <p:oleObj spid="_x0000_s5123" name="Equation" r:id="rId4" imgW="799920" imgH="266400" progId="Equation.DSMT4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428860" y="2500306"/>
          <a:ext cx="3357586" cy="1779234"/>
        </p:xfrm>
        <a:graphic>
          <a:graphicData uri="http://schemas.openxmlformats.org/presentationml/2006/ole">
            <p:oleObj spid="_x0000_s5124" name="Equation" r:id="rId5" imgW="1485720" imgH="787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857232"/>
            <a:ext cx="721523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Multiple Regression</a:t>
            </a: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正交化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1. Initialize z0 = x0 = 1.</a:t>
            </a: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2. For j = 1, 2, . . . ,p</a:t>
            </a: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Regress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. . . , ,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j-1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to produce coefficients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     , l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 0, . . . , j − 1 and residual vector 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. Regress y on the residual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to give the estimate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142975" y="3143248"/>
          <a:ext cx="1909343" cy="428628"/>
        </p:xfrm>
        <a:graphic>
          <a:graphicData uri="http://schemas.openxmlformats.org/presentationml/2006/ole">
            <p:oleObj spid="_x0000_s6146" name="Equation" r:id="rId3" imgW="1244520" imgH="279360" progId="Equation.DSMT4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142976" y="3643314"/>
          <a:ext cx="2360560" cy="571504"/>
        </p:xfrm>
        <a:graphic>
          <a:graphicData uri="http://schemas.openxmlformats.org/presentationml/2006/ole">
            <p:oleObj spid="_x0000_s6147" name="Equation" r:id="rId4" imgW="1206360" imgH="291960" progId="Equation.DSMT4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7143768" y="4143380"/>
          <a:ext cx="428628" cy="562575"/>
        </p:xfrm>
        <a:graphic>
          <a:graphicData uri="http://schemas.openxmlformats.org/presentationml/2006/ole">
            <p:oleObj spid="_x0000_s6148" name="Equation" r:id="rId5" imgW="203040" imgH="266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428736"/>
            <a:ext cx="7715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由此可以引出回归结果的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QR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分解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X=Z</a:t>
            </a:r>
            <a:r>
              <a:rPr lang="el-GR" altLang="zh-CN" sz="2400" b="1" dirty="0" smtClean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=ZD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l-GR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l-GR" altLang="zh-CN" sz="2400" b="1" dirty="0" smtClean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=QR, </a:t>
            </a:r>
            <a:r>
              <a:rPr lang="el-GR" altLang="zh-CN" sz="2400" b="1" dirty="0" smtClean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是上三角矩阵，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是对角阵，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N*(p+1)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正交阵，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l-GR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Q=I,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(p+1)*(p+1)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上三角阵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143240" y="3357562"/>
          <a:ext cx="1651011" cy="571504"/>
        </p:xfrm>
        <a:graphic>
          <a:graphicData uri="http://schemas.openxmlformats.org/presentationml/2006/ole">
            <p:oleObj spid="_x0000_s7172" name="Equation" r:id="rId3" imgW="660240" imgH="228600" progId="Equation.DSMT4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143240" y="2714620"/>
          <a:ext cx="1680078" cy="571504"/>
        </p:xfrm>
        <a:graphic>
          <a:graphicData uri="http://schemas.openxmlformats.org/presentationml/2006/ole">
            <p:oleObj spid="_x0000_s7173" name="Equation" r:id="rId4" imgW="77436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857232"/>
            <a:ext cx="685804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Multiple Outputs</a:t>
            </a: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同样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也可优化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857223" y="1928802"/>
          <a:ext cx="4830469" cy="785818"/>
        </p:xfrm>
        <a:graphic>
          <a:graphicData uri="http://schemas.openxmlformats.org/presentationml/2006/ole">
            <p:oleObj spid="_x0000_s8194" name="Equation" r:id="rId3" imgW="26542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471</Words>
  <Application>Microsoft Office PowerPoint</Application>
  <PresentationFormat>全屏显示(4:3)</PresentationFormat>
  <Paragraphs>131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 User</dc:creator>
  <cp:lastModifiedBy>Lenovo User</cp:lastModifiedBy>
  <cp:revision>86</cp:revision>
  <dcterms:created xsi:type="dcterms:W3CDTF">2010-03-16T03:38:22Z</dcterms:created>
  <dcterms:modified xsi:type="dcterms:W3CDTF">2010-03-18T09:56:23Z</dcterms:modified>
</cp:coreProperties>
</file>