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2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3" r:id="rId35"/>
    <p:sldId id="294" r:id="rId36"/>
    <p:sldId id="295" r:id="rId37"/>
    <p:sldId id="296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08" autoAdjust="0"/>
  </p:normalViewPr>
  <p:slideViewPr>
    <p:cSldViewPr>
      <p:cViewPr varScale="1">
        <p:scale>
          <a:sx n="64" d="100"/>
          <a:sy n="64" d="100"/>
        </p:scale>
        <p:origin x="-61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B763-092B-4482-B437-966CF11396C9}" type="datetimeFigureOut">
              <a:rPr lang="zh-CN" altLang="en-US" smtClean="0"/>
              <a:pPr/>
              <a:t>2010-4-8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8F83-93DB-4F61-9353-0477FC1AC6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B763-092B-4482-B437-966CF11396C9}" type="datetimeFigureOut">
              <a:rPr lang="zh-CN" altLang="en-US" smtClean="0"/>
              <a:pPr/>
              <a:t>2010-4-8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8F83-93DB-4F61-9353-0477FC1AC6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B763-092B-4482-B437-966CF11396C9}" type="datetimeFigureOut">
              <a:rPr lang="zh-CN" altLang="en-US" smtClean="0"/>
              <a:pPr/>
              <a:t>2010-4-8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8F83-93DB-4F61-9353-0477FC1AC6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B763-092B-4482-B437-966CF11396C9}" type="datetimeFigureOut">
              <a:rPr lang="zh-CN" altLang="en-US" smtClean="0"/>
              <a:pPr/>
              <a:t>2010-4-8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8F83-93DB-4F61-9353-0477FC1AC6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B763-092B-4482-B437-966CF11396C9}" type="datetimeFigureOut">
              <a:rPr lang="zh-CN" altLang="en-US" smtClean="0"/>
              <a:pPr/>
              <a:t>2010-4-8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8F83-93DB-4F61-9353-0477FC1AC6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B763-092B-4482-B437-966CF11396C9}" type="datetimeFigureOut">
              <a:rPr lang="zh-CN" altLang="en-US" smtClean="0"/>
              <a:pPr/>
              <a:t>2010-4-8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8F83-93DB-4F61-9353-0477FC1AC6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B763-092B-4482-B437-966CF11396C9}" type="datetimeFigureOut">
              <a:rPr lang="zh-CN" altLang="en-US" smtClean="0"/>
              <a:pPr/>
              <a:t>2010-4-8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8F83-93DB-4F61-9353-0477FC1AC6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B763-092B-4482-B437-966CF11396C9}" type="datetimeFigureOut">
              <a:rPr lang="zh-CN" altLang="en-US" smtClean="0"/>
              <a:pPr/>
              <a:t>2010-4-8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8F83-93DB-4F61-9353-0477FC1AC6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B763-092B-4482-B437-966CF11396C9}" type="datetimeFigureOut">
              <a:rPr lang="zh-CN" altLang="en-US" smtClean="0"/>
              <a:pPr/>
              <a:t>2010-4-8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8F83-93DB-4F61-9353-0477FC1AC6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B763-092B-4482-B437-966CF11396C9}" type="datetimeFigureOut">
              <a:rPr lang="zh-CN" altLang="en-US" smtClean="0"/>
              <a:pPr/>
              <a:t>2010-4-8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8F83-93DB-4F61-9353-0477FC1AC6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B763-092B-4482-B437-966CF11396C9}" type="datetimeFigureOut">
              <a:rPr lang="zh-CN" altLang="en-US" smtClean="0"/>
              <a:pPr/>
              <a:t>2010-4-8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8F83-93DB-4F61-9353-0477FC1AC6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B763-092B-4482-B437-966CF11396C9}" type="datetimeFigureOut">
              <a:rPr lang="zh-CN" altLang="en-US" smtClean="0"/>
              <a:pPr/>
              <a:t>2010-4-8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A8F83-93DB-4F61-9353-0477FC1AC6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14489"/>
            <a:ext cx="7772400" cy="1885962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Chapter 6</a:t>
            </a:r>
            <a:br>
              <a:rPr lang="en-US" altLang="zh-CN" sz="4800" dirty="0" smtClean="0"/>
            </a:br>
            <a:r>
              <a:rPr lang="en-US" altLang="zh-CN" sz="4800" dirty="0" smtClean="0"/>
              <a:t>Kernel Smoothing Methods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-Zhang </a:t>
            </a:r>
            <a:r>
              <a:rPr lang="en-US" altLang="zh-CN" dirty="0" err="1" smtClean="0"/>
              <a:t>Yuxin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57158" y="1285860"/>
            <a:ext cx="84296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This is </a:t>
            </a:r>
            <a:r>
              <a:rPr lang="en-US" altLang="zh-CN" sz="2000" dirty="0" smtClean="0"/>
              <a:t>flatter </a:t>
            </a:r>
            <a:r>
              <a:rPr lang="en-US" altLang="zh-CN" sz="2000" dirty="0"/>
              <a:t>on the top (like the </a:t>
            </a:r>
            <a:r>
              <a:rPr lang="en-US" altLang="zh-CN" sz="2000" dirty="0" smtClean="0"/>
              <a:t>nearest-neighbor </a:t>
            </a:r>
            <a:r>
              <a:rPr lang="en-US" altLang="zh-CN" sz="2000" dirty="0"/>
              <a:t>box) and is </a:t>
            </a:r>
            <a:r>
              <a:rPr lang="en-US" altLang="zh-CN" sz="2000" dirty="0" smtClean="0"/>
              <a:t>differentiable at </a:t>
            </a:r>
            <a:r>
              <a:rPr lang="en-US" altLang="zh-CN" sz="2000" dirty="0"/>
              <a:t>the boundary of its support. The Gaussian density </a:t>
            </a:r>
            <a:r>
              <a:rPr lang="en-US" altLang="zh-CN" sz="2000" dirty="0" smtClean="0"/>
              <a:t>function D(t</a:t>
            </a:r>
            <a:r>
              <a:rPr lang="en-US" altLang="zh-CN" sz="2000" dirty="0"/>
              <a:t>) = </a:t>
            </a:r>
            <a:r>
              <a:rPr lang="az-Cyrl-AZ" altLang="zh-CN" sz="2000" dirty="0" smtClean="0"/>
              <a:t>Ф</a:t>
            </a:r>
            <a:r>
              <a:rPr lang="en-US" altLang="zh-CN" sz="2000" dirty="0" smtClean="0"/>
              <a:t>(t</a:t>
            </a:r>
            <a:r>
              <a:rPr lang="en-US" altLang="zh-CN" sz="2000" dirty="0"/>
              <a:t>) is a popular </a:t>
            </a:r>
            <a:r>
              <a:rPr lang="en-US" altLang="zh-CN" sz="2000" dirty="0" err="1" smtClean="0"/>
              <a:t>noncompact</a:t>
            </a:r>
            <a:r>
              <a:rPr lang="en-US" altLang="zh-CN" sz="2000" dirty="0" smtClean="0"/>
              <a:t> kernel</a:t>
            </a:r>
            <a:r>
              <a:rPr lang="en-US" altLang="zh-CN" sz="2000" dirty="0"/>
              <a:t>, with the </a:t>
            </a:r>
            <a:r>
              <a:rPr lang="en-US" altLang="zh-CN" sz="2000" dirty="0" smtClean="0"/>
              <a:t>standard deviation playing </a:t>
            </a:r>
            <a:r>
              <a:rPr lang="en-US" altLang="zh-CN" sz="2000" dirty="0"/>
              <a:t>the role of the window size.</a:t>
            </a:r>
            <a:endParaRPr lang="zh-CN" altLang="en-US" sz="20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2357430"/>
            <a:ext cx="6083520" cy="2428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642918"/>
            <a:ext cx="79296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The smooth kernel fit still has problems:</a:t>
            </a:r>
          </a:p>
          <a:p>
            <a:r>
              <a:rPr lang="en-US" altLang="zh-CN" sz="2400" dirty="0" smtClean="0"/>
              <a:t>Locally-weighted averages can be badly biased on the boundaries of the domain, because of the asymmetry of the kernel in that region.</a:t>
            </a:r>
            <a:endParaRPr lang="zh-CN" altLang="en-US" sz="24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428868"/>
            <a:ext cx="4714908" cy="4298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28662" y="928670"/>
            <a:ext cx="7858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By fitting straight lines rather than constants locally, we can remove this bias exactly to first order</a:t>
            </a:r>
            <a:endParaRPr lang="zh-CN" alt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143116"/>
            <a:ext cx="4929222" cy="441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857884" y="2500306"/>
            <a:ext cx="28399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Locally weighted regression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0166" y="428604"/>
            <a:ext cx="649671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/>
              <a:t>Locally weighted regression</a:t>
            </a:r>
            <a:endParaRPr lang="zh-CN" altLang="en-US" sz="44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2214554"/>
            <a:ext cx="5715040" cy="89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68" y="3429000"/>
            <a:ext cx="324718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2" descr="C:\DOCUME~1\zbg\LOCALS~1\Temp\DGWLQ1%}TGC8[JEJESC~A)J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4143379"/>
            <a:ext cx="7786742" cy="2180875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4414" y="3500438"/>
            <a:ext cx="2190765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4348" y="1428736"/>
            <a:ext cx="7877483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868" y="2071678"/>
            <a:ext cx="9029132" cy="414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785786" y="714356"/>
            <a:ext cx="78878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The equivalent kernel </a:t>
            </a:r>
            <a:r>
              <a:rPr lang="en-US" altLang="zh-CN" sz="3200" dirty="0" err="1" smtClean="0"/>
              <a:t>l</a:t>
            </a:r>
            <a:r>
              <a:rPr lang="en-US" altLang="zh-CN" sz="2400" dirty="0" err="1" smtClean="0"/>
              <a:t>i</a:t>
            </a:r>
            <a:r>
              <a:rPr lang="en-US" altLang="zh-CN" sz="3200" dirty="0" smtClean="0"/>
              <a:t>(x</a:t>
            </a:r>
            <a:r>
              <a:rPr lang="en-US" altLang="zh-CN" dirty="0" smtClean="0"/>
              <a:t>0</a:t>
            </a:r>
            <a:r>
              <a:rPr lang="en-US" altLang="zh-CN" sz="3200" dirty="0" smtClean="0"/>
              <a:t>) for local regression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214422"/>
            <a:ext cx="6982952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857224" y="500042"/>
            <a:ext cx="59293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Consider the following expansion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000100" y="4143380"/>
            <a:ext cx="3331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for local linear regression</a:t>
            </a:r>
            <a:endParaRPr lang="zh-CN" altLang="en-US" sz="2400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5072074"/>
            <a:ext cx="738668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538" y="4643446"/>
            <a:ext cx="1428760" cy="328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71604" y="357166"/>
            <a:ext cx="5450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/>
              <a:t>Local Polynomial Regression</a:t>
            </a:r>
            <a:endParaRPr lang="zh-CN" altLang="en-US" sz="36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428736"/>
            <a:ext cx="7215238" cy="11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642910" y="1214422"/>
            <a:ext cx="6286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We can fit local polynomial fits of any degree </a:t>
            </a:r>
            <a:r>
              <a:rPr lang="en-US" altLang="zh-CN" sz="2400" i="1" dirty="0" smtClean="0"/>
              <a:t>d</a:t>
            </a:r>
            <a:endParaRPr lang="zh-CN" altLang="en-US" sz="2400" i="1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2428868"/>
            <a:ext cx="5117332" cy="50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785786" y="2928934"/>
            <a:ext cx="65722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the bias will only have components of degree d+1 </a:t>
            </a:r>
            <a:r>
              <a:rPr lang="en-US" altLang="zh-CN" sz="2000" dirty="0" smtClean="0"/>
              <a:t>and higher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428596" y="3429000"/>
            <a:ext cx="8501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400" dirty="0" smtClean="0"/>
              <a:t>increased variance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 a price to be paid for this bias reduction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4000504"/>
            <a:ext cx="4714908" cy="22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4357694"/>
            <a:ext cx="7929618" cy="511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472" y="5000636"/>
            <a:ext cx="1643074" cy="20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14546" y="5000636"/>
            <a:ext cx="2500330" cy="228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8926" y="428604"/>
            <a:ext cx="2214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An example</a:t>
            </a:r>
            <a:endParaRPr lang="zh-CN" altLang="en-US" sz="32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71546"/>
            <a:ext cx="8582085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714488"/>
            <a:ext cx="7008455" cy="3571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500034" y="428604"/>
            <a:ext cx="80724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Local linear fits can help bias dramatically at the boundaries at a modest cost in variance. Local quadratic fits do little at the boundaries for bias, but increase the variance a lot.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2910" y="428604"/>
            <a:ext cx="77807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/>
              <a:t>Selecting the Width of the Kernel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>
            <a:no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One-Dimensional Kernel Smoothers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图片 5" descr="f^=Av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2571744"/>
            <a:ext cx="3429000" cy="419100"/>
          </a:xfrm>
          <a:prstGeom prst="rect">
            <a:avLst/>
          </a:prstGeom>
        </p:spPr>
      </p:pic>
      <p:pic>
        <p:nvPicPr>
          <p:cNvPr id="8" name="图片 7" descr="Nearest-Neighbor Kern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0496" y="2057378"/>
            <a:ext cx="5143504" cy="46543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5720" y="3286124"/>
            <a:ext cx="37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Use </a:t>
            </a:r>
            <a:r>
              <a:rPr lang="en-US" altLang="zh-CN" sz="2000" dirty="0"/>
              <a:t>the </a:t>
            </a:r>
            <a:r>
              <a:rPr lang="en-US" altLang="zh-CN" sz="2000" dirty="0" smtClean="0"/>
              <a:t>30-nearest neighborhood</a:t>
            </a:r>
            <a:endParaRPr lang="zh-CN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42910" y="1357298"/>
            <a:ext cx="785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Review the K-nearest-neighbor average method in Chapter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14480" y="500042"/>
            <a:ext cx="55007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 smtClean="0"/>
              <a:t>Local Regression in I</a:t>
            </a:r>
            <a:r>
              <a:rPr lang="en-US" altLang="zh-CN" sz="4400" dirty="0" smtClean="0">
                <a:ea typeface="宋体" charset="-122"/>
              </a:rPr>
              <a:t>R</a:t>
            </a:r>
            <a:r>
              <a:rPr lang="en-US" altLang="zh-CN" sz="4400" baseline="30000" dirty="0" smtClean="0">
                <a:ea typeface="宋体" charset="-122"/>
              </a:rPr>
              <a:t>P</a:t>
            </a:r>
            <a:endParaRPr lang="zh-CN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428596" y="1285860"/>
            <a:ext cx="8501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Let b(X) be a vector of polynomial terms in X of maximum degree d.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928802"/>
            <a:ext cx="5780729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3714752"/>
            <a:ext cx="7988719" cy="719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0166" y="4643446"/>
            <a:ext cx="269025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4876" y="4714884"/>
            <a:ext cx="2714645" cy="29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596" y="285728"/>
            <a:ext cx="79296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Boundary effects are a much bigger problem in two or higher dimensions, since the fraction of points on the boundary is larger.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0034" y="1571612"/>
            <a:ext cx="77153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Local regression becomes less useful in dimensions much higher than two or three.</a:t>
            </a:r>
          </a:p>
          <a:p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It is impossible to simultaneously maintain localness (=&gt;low bias) and a sizable sample in the neighborhood (=&gt;low variance) as the dimension increases, without the total sample size increasing exponentially in p.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728"/>
            <a:ext cx="6383609" cy="628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6429388" y="2071678"/>
            <a:ext cx="2357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it is probably more useful in terms of understanding the joint behavior of the data.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57422" y="2357430"/>
            <a:ext cx="36535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/>
              <a:t>Structured Kernels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357158" y="3357562"/>
            <a:ext cx="83582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800" dirty="0" smtClean="0"/>
              <a:t>standardize each variable to unit standard deviation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57158" y="4000504"/>
            <a:ext cx="82153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800" dirty="0" smtClean="0"/>
              <a:t>use a positive </a:t>
            </a:r>
            <a:r>
              <a:rPr lang="en-US" altLang="zh-CN" sz="2800" dirty="0" err="1" smtClean="0"/>
              <a:t>semidefinite</a:t>
            </a:r>
            <a:r>
              <a:rPr lang="en-US" altLang="zh-CN" sz="2800" dirty="0" smtClean="0"/>
              <a:t> matrix A to weigh the different coordinates:</a:t>
            </a:r>
            <a:endParaRPr lang="zh-CN" altLang="en-US" sz="28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5000636"/>
            <a:ext cx="481777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428596" y="571480"/>
            <a:ext cx="82868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Structured Local Regression Models in I</a:t>
            </a:r>
            <a:r>
              <a:rPr lang="en-US" altLang="zh-CN" sz="4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R</a:t>
            </a:r>
            <a:r>
              <a:rPr lang="en-US" altLang="zh-CN" sz="4000" baseline="30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endParaRPr lang="zh-CN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214554"/>
            <a:ext cx="625632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214414" y="571480"/>
            <a:ext cx="68979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/>
              <a:t>Structured Regression Functions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571472" y="1285860"/>
            <a:ext cx="83606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We are trying to </a:t>
            </a:r>
            <a:r>
              <a:rPr lang="en-US" altLang="zh-CN" sz="2000" dirty="0" smtClean="0"/>
              <a:t>fit </a:t>
            </a:r>
            <a:r>
              <a:rPr lang="en-US" altLang="zh-CN" sz="2000" dirty="0" smtClean="0"/>
              <a:t>a regression function </a:t>
            </a:r>
            <a:r>
              <a:rPr lang="en-US" altLang="zh-CN" sz="2000" dirty="0" smtClean="0"/>
              <a:t>E(Y︱X</a:t>
            </a:r>
            <a:r>
              <a:rPr lang="en-US" altLang="zh-CN" sz="2000" dirty="0" smtClean="0"/>
              <a:t>) = f(X1;X2; : : : ;</a:t>
            </a:r>
            <a:r>
              <a:rPr lang="en-US" altLang="zh-CN" sz="2000" dirty="0" err="1" smtClean="0"/>
              <a:t>Xp</a:t>
            </a:r>
            <a:r>
              <a:rPr lang="en-US" altLang="zh-CN" sz="2000" dirty="0" smtClean="0"/>
              <a:t>) </a:t>
            </a:r>
            <a:r>
              <a:rPr lang="en-US" altLang="zh-CN" sz="2000" dirty="0" smtClean="0"/>
              <a:t>in </a:t>
            </a:r>
            <a:r>
              <a:rPr lang="en-US" altLang="zh-CN" sz="2000" dirty="0" err="1" smtClean="0"/>
              <a:t>IRp</a:t>
            </a:r>
            <a:r>
              <a:rPr lang="en-US" altLang="zh-CN" sz="2000" dirty="0" smtClean="0"/>
              <a:t>, in which every level of interaction is potentially </a:t>
            </a:r>
            <a:r>
              <a:rPr lang="en-US" altLang="zh-CN" sz="2000" dirty="0" smtClean="0"/>
              <a:t>present.</a:t>
            </a:r>
          </a:p>
          <a:p>
            <a:r>
              <a:rPr lang="en-US" altLang="zh-CN" sz="2000" dirty="0" smtClean="0"/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nalysis-of-variance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(ANOVA) decompositions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1472" y="2857496"/>
            <a:ext cx="4289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varying coefficient models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910" y="3429000"/>
            <a:ext cx="8001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Suppose, for example, that we divide the p predictors in X into a set (X1;X2; : : : ;</a:t>
            </a:r>
            <a:r>
              <a:rPr lang="en-US" altLang="zh-CN" dirty="0" err="1" smtClean="0"/>
              <a:t>Xq</a:t>
            </a:r>
            <a:r>
              <a:rPr lang="en-US" altLang="zh-CN" dirty="0" smtClean="0"/>
              <a:t>) with q &lt; p, and the remainder of the variables we collect in the vector Z. We then assume the conditionally linear model</a:t>
            </a:r>
            <a:endParaRPr lang="zh-CN" alt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4357694"/>
            <a:ext cx="4224024" cy="42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714348" y="5000636"/>
            <a:ext cx="7786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For given Z, this is a linear model, but each of the coefficients can vary with Z. It is natural to fit such a model by locally weighted least squares:</a:t>
            </a:r>
            <a:endParaRPr lang="zh-CN" altLang="en-US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290" y="5643578"/>
            <a:ext cx="7327112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419009"/>
            <a:ext cx="7929618" cy="543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285720" y="357166"/>
            <a:ext cx="85725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Here we model the diameter of the aorta as a linear function of age, but allow the coefficients to vary with gender and depth down the aorta. We used a local regression model separately for males and females.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7224" y="357166"/>
            <a:ext cx="73774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/>
              <a:t>Local Likelihood and Other Models</a:t>
            </a:r>
            <a:endParaRPr lang="zh-CN" altLang="en-US" sz="40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643050"/>
            <a:ext cx="8219979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500042"/>
            <a:ext cx="7786742" cy="2427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3286124"/>
            <a:ext cx="7909879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428860" y="5857892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B050"/>
                </a:solidFill>
              </a:rPr>
              <a:t>Time Series Analysis?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500042"/>
            <a:ext cx="8567860" cy="1235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1" y="2285992"/>
            <a:ext cx="6976761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6248" y="1428736"/>
            <a:ext cx="389390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4500570"/>
            <a:ext cx="7786742" cy="1600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6572264" y="5072074"/>
            <a:ext cx="1785950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4000504"/>
            <a:ext cx="2643206" cy="1017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2143116"/>
            <a:ext cx="2500330" cy="672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0" y="357166"/>
            <a:ext cx="92465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/>
              <a:t>Kernel Density Estimation and Classification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285720" y="1357298"/>
            <a:ext cx="46091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3200" dirty="0" smtClean="0"/>
              <a:t>Kernel Density Estimation</a:t>
            </a:r>
            <a:endParaRPr lang="zh-CN" altLang="en-US" sz="3200" dirty="0"/>
          </a:p>
        </p:txBody>
      </p:sp>
      <p:sp>
        <p:nvSpPr>
          <p:cNvPr id="5" name="右箭头 4"/>
          <p:cNvSpPr/>
          <p:nvPr/>
        </p:nvSpPr>
        <p:spPr>
          <a:xfrm>
            <a:off x="3428992" y="2428868"/>
            <a:ext cx="500066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72" y="2071678"/>
            <a:ext cx="2866779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7215206" y="2285992"/>
            <a:ext cx="168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Parzen</a:t>
            </a:r>
            <a:r>
              <a:rPr lang="en-US" altLang="zh-CN" dirty="0" smtClean="0"/>
              <a:t> estimate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857620" y="2928934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/>
              <a:t>In this case a popular choice for K</a:t>
            </a:r>
            <a:r>
              <a:rPr lang="el-GR" altLang="zh-CN" sz="1400" dirty="0" smtClean="0"/>
              <a:t>λ</a:t>
            </a:r>
            <a:r>
              <a:rPr lang="en-US" altLang="zh-CN" sz="2000" dirty="0" smtClean="0"/>
              <a:t>¸ is the Gaussian kernel</a:t>
            </a:r>
            <a:endParaRPr lang="zh-CN" altLang="en-US" sz="2000" dirty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8" y="3357562"/>
            <a:ext cx="2500330" cy="24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500034" y="3786190"/>
            <a:ext cx="8286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Letting </a:t>
            </a:r>
            <a:r>
              <a:rPr lang="az-Cyrl-AZ" altLang="zh-CN" dirty="0" smtClean="0"/>
              <a:t>Ф</a:t>
            </a:r>
            <a:r>
              <a:rPr lang="el-GR" altLang="zh-CN" dirty="0" smtClean="0"/>
              <a:t>λ</a:t>
            </a:r>
            <a:r>
              <a:rPr lang="en-US" altLang="zh-CN" dirty="0" smtClean="0"/>
              <a:t>¸ denote the Gaussian density with mean zero and standard-deviation </a:t>
            </a:r>
            <a:r>
              <a:rPr lang="el-GR" altLang="zh-CN" dirty="0" smtClean="0"/>
              <a:t>λ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then</a:t>
            </a:r>
          </a:p>
        </p:txBody>
      </p:sp>
      <p:sp>
        <p:nvSpPr>
          <p:cNvPr id="12" name="矩形 11"/>
          <p:cNvSpPr/>
          <p:nvPr/>
        </p:nvSpPr>
        <p:spPr>
          <a:xfrm>
            <a:off x="500034" y="5072074"/>
            <a:ext cx="8215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In </a:t>
            </a:r>
            <a:r>
              <a:rPr lang="en-US" altLang="zh-CN" dirty="0" smtClean="0">
                <a:cs typeface="Times New Roman" pitchFamily="18" charset="0"/>
              </a:rPr>
              <a:t>I</a:t>
            </a:r>
            <a:r>
              <a:rPr lang="en-US" altLang="zh-CN" dirty="0" smtClean="0">
                <a:ea typeface="宋体" charset="-122"/>
                <a:cs typeface="Times New Roman" pitchFamily="18" charset="0"/>
              </a:rPr>
              <a:t>R</a:t>
            </a:r>
            <a:r>
              <a:rPr lang="en-US" altLang="zh-CN" baseline="30000" dirty="0" smtClean="0">
                <a:ea typeface="宋体" charset="-122"/>
                <a:cs typeface="Times New Roman" pitchFamily="18" charset="0"/>
              </a:rPr>
              <a:t>P</a:t>
            </a:r>
            <a:r>
              <a:rPr lang="en-US" altLang="zh-CN" dirty="0" smtClean="0"/>
              <a:t> the natural generalization of the Gaussian density estimate amounts to using the Gaussian product kernel</a:t>
            </a:r>
            <a:endParaRPr lang="zh-CN" alt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28992" y="5500702"/>
            <a:ext cx="3846662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An example</a:t>
            </a:r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2857496"/>
            <a:ext cx="3429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Nadaraya</a:t>
            </a:r>
            <a:r>
              <a:rPr lang="en-US" altLang="zh-CN" sz="2000" dirty="0" smtClean="0"/>
              <a:t>-Watson</a:t>
            </a:r>
          </a:p>
          <a:p>
            <a:r>
              <a:rPr lang="en-US" altLang="zh-CN" sz="2000" dirty="0" smtClean="0"/>
              <a:t>kernel-weighted average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14348" y="1357298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Nadaraya</a:t>
            </a:r>
            <a:r>
              <a:rPr lang="en-US" altLang="zh-CN" sz="3200" dirty="0" smtClean="0"/>
              <a:t>-Watson kernel-weighted average</a:t>
            </a:r>
            <a:endParaRPr lang="zh-CN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6" y="2643182"/>
            <a:ext cx="3227600" cy="866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42910" y="4000504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with the </a:t>
            </a:r>
            <a:r>
              <a:rPr lang="en-US" altLang="zh-CN" sz="2000" dirty="0" err="1" smtClean="0"/>
              <a:t>Epanechnikov</a:t>
            </a:r>
            <a:r>
              <a:rPr lang="en-US" altLang="zh-CN" sz="2000" dirty="0" smtClean="0"/>
              <a:t> quadratic </a:t>
            </a:r>
            <a:r>
              <a:rPr lang="en-US" altLang="zh-CN" sz="2000" dirty="0"/>
              <a:t>kernel</a:t>
            </a:r>
            <a:endParaRPr lang="zh-CN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3929066"/>
            <a:ext cx="2667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0166" y="4357694"/>
            <a:ext cx="341660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42910" y="4500570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with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8728" y="357166"/>
            <a:ext cx="60189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/>
              <a:t>Kernel Density Classification</a:t>
            </a:r>
            <a:endParaRPr lang="zh-CN" altLang="en-US" sz="4000" dirty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1785926"/>
            <a:ext cx="3619517" cy="723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500034" y="1142984"/>
            <a:ext cx="8072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Use </a:t>
            </a:r>
            <a:r>
              <a:rPr lang="en-US" altLang="zh-CN" sz="2400" dirty="0" smtClean="0"/>
              <a:t>nonparametric density estimates for </a:t>
            </a:r>
            <a:r>
              <a:rPr lang="en-US" altLang="zh-CN" sz="2400" dirty="0" smtClean="0"/>
              <a:t>classification </a:t>
            </a:r>
            <a:r>
              <a:rPr lang="en-US" altLang="zh-CN" sz="2400" dirty="0" smtClean="0"/>
              <a:t>in a </a:t>
            </a:r>
            <a:r>
              <a:rPr lang="en-US" altLang="zh-CN" sz="2400" dirty="0" smtClean="0"/>
              <a:t>straightforward fashion </a:t>
            </a:r>
            <a:r>
              <a:rPr lang="en-US" altLang="zh-CN" sz="2400" dirty="0" smtClean="0"/>
              <a:t>using </a:t>
            </a:r>
            <a:r>
              <a:rPr lang="en-US" altLang="zh-CN" sz="2400" dirty="0" err="1" smtClean="0"/>
              <a:t>Bayes</a:t>
            </a:r>
            <a:r>
              <a:rPr lang="en-US" altLang="zh-CN" sz="2400" dirty="0" smtClean="0"/>
              <a:t>' theorem.</a:t>
            </a:r>
            <a:endParaRPr lang="zh-CN" altLang="en-US" sz="24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643182"/>
            <a:ext cx="4071966" cy="3501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7686" y="2500305"/>
            <a:ext cx="3929090" cy="4078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1928802"/>
            <a:ext cx="226444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928794" y="428604"/>
            <a:ext cx="5540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/>
              <a:t>The Naive </a:t>
            </a:r>
            <a:r>
              <a:rPr lang="en-US" altLang="zh-CN" sz="4000" dirty="0" err="1" smtClean="0"/>
              <a:t>Bayes</a:t>
            </a:r>
            <a:r>
              <a:rPr lang="en-US" altLang="zh-CN" sz="4000" dirty="0" smtClean="0"/>
              <a:t> Classifier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357158" y="1357298"/>
            <a:ext cx="82153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The </a:t>
            </a:r>
            <a:r>
              <a:rPr lang="en-US" altLang="zh-CN" sz="2000" dirty="0" smtClean="0"/>
              <a:t>naive </a:t>
            </a:r>
            <a:r>
              <a:rPr lang="en-US" altLang="zh-CN" sz="2000" dirty="0" err="1" smtClean="0"/>
              <a:t>Bayes</a:t>
            </a:r>
            <a:r>
              <a:rPr lang="en-US" altLang="zh-CN" sz="2000" dirty="0" smtClean="0"/>
              <a:t> model assumes that given a class G = j, the features </a:t>
            </a:r>
            <a:r>
              <a:rPr lang="en-US" altLang="zh-CN" sz="2000" dirty="0" err="1" smtClean="0"/>
              <a:t>X</a:t>
            </a:r>
            <a:r>
              <a:rPr lang="en-US" altLang="zh-CN" sz="1600" dirty="0" err="1" smtClean="0"/>
              <a:t>k</a:t>
            </a:r>
            <a:r>
              <a:rPr lang="en-US" altLang="zh-CN" sz="2000" dirty="0" smtClean="0"/>
              <a:t> are independent:</a:t>
            </a:r>
            <a:endParaRPr lang="zh-CN" altLang="en-US" sz="2000" dirty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3571876"/>
            <a:ext cx="3571900" cy="763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7686" y="3633338"/>
            <a:ext cx="2428892" cy="67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7686" y="4449280"/>
            <a:ext cx="2857520" cy="1465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428596" y="2967335"/>
            <a:ext cx="78581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we can derive the </a:t>
            </a:r>
            <a:r>
              <a:rPr lang="en-US" altLang="zh-CN" sz="2000" dirty="0" err="1" smtClean="0"/>
              <a:t>logit</a:t>
            </a:r>
            <a:r>
              <a:rPr lang="en-US" altLang="zh-CN" sz="2000" dirty="0" smtClean="0"/>
              <a:t>-transform (using class J </a:t>
            </a:r>
            <a:r>
              <a:rPr lang="en-US" altLang="zh-CN" sz="2000" dirty="0" smtClean="0"/>
              <a:t>as the </a:t>
            </a:r>
            <a:r>
              <a:rPr lang="en-US" altLang="zh-CN" sz="2000" dirty="0" smtClean="0"/>
              <a:t>base):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4" y="2214554"/>
            <a:ext cx="2214578" cy="64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标注 10"/>
          <p:cNvSpPr/>
          <p:nvPr/>
        </p:nvSpPr>
        <p:spPr>
          <a:xfrm>
            <a:off x="3929058" y="2928934"/>
            <a:ext cx="4214842" cy="428628"/>
          </a:xfrm>
          <a:prstGeom prst="wedgeRectCallout">
            <a:avLst>
              <a:gd name="adj1" fmla="val -16921"/>
              <a:gd name="adj2" fmla="val -9749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00100" y="285728"/>
            <a:ext cx="72975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/>
              <a:t>Radial Basis Functions and Kernels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571472" y="1000108"/>
            <a:ext cx="7572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Functions can be </a:t>
            </a:r>
            <a:r>
              <a:rPr lang="en-US" altLang="zh-CN" sz="2000" dirty="0" smtClean="0"/>
              <a:t>represented as expansions in basis functions:</a:t>
            </a:r>
            <a:endParaRPr lang="zh-CN" altLang="en-US" sz="2000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1500174"/>
            <a:ext cx="2357454" cy="368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00034" y="1857364"/>
            <a:ext cx="78581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T</a:t>
            </a:r>
            <a:r>
              <a:rPr lang="en-US" altLang="zh-CN" sz="2000" dirty="0" smtClean="0"/>
              <a:t>reating </a:t>
            </a:r>
            <a:r>
              <a:rPr lang="en-US" altLang="zh-CN" sz="2000" dirty="0" smtClean="0"/>
              <a:t>the </a:t>
            </a:r>
            <a:r>
              <a:rPr lang="en-US" altLang="zh-CN" sz="2000" dirty="0" smtClean="0"/>
              <a:t>kernel functions </a:t>
            </a:r>
            <a:r>
              <a:rPr lang="en-US" altLang="zh-CN" sz="2000" dirty="0" err="1" smtClean="0"/>
              <a:t>K</a:t>
            </a:r>
            <a:r>
              <a:rPr lang="en-US" altLang="zh-CN" sz="1400" dirty="0" err="1" smtClean="0"/>
              <a:t>λ</a:t>
            </a:r>
            <a:r>
              <a:rPr lang="en-US" altLang="zh-CN" sz="2000" dirty="0" smtClean="0"/>
              <a:t>(</a:t>
            </a:r>
            <a:r>
              <a:rPr lang="el-GR" altLang="zh-CN" sz="2000" dirty="0" smtClean="0"/>
              <a:t>ξ</a:t>
            </a:r>
            <a:r>
              <a:rPr lang="en-US" altLang="zh-CN" sz="2000" dirty="0" smtClean="0"/>
              <a:t> ,x) as basis functions. </a:t>
            </a:r>
            <a:endParaRPr lang="zh-CN" altLang="en-US" sz="2000" dirty="0"/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794" y="2143116"/>
            <a:ext cx="2500330" cy="73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4071934" y="3000372"/>
            <a:ext cx="39290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standard </a:t>
            </a:r>
            <a:r>
              <a:rPr lang="en-US" altLang="zh-CN" sz="2000" dirty="0" smtClean="0"/>
              <a:t>Gaussian density function.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500034" y="3357562"/>
            <a:ext cx="78581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There are several approaches to learning the parameters {</a:t>
            </a:r>
            <a:r>
              <a:rPr lang="el-GR" altLang="zh-CN" sz="2000" dirty="0" smtClean="0"/>
              <a:t>ξ </a:t>
            </a:r>
            <a:r>
              <a:rPr lang="en-US" altLang="zh-CN" sz="2000" dirty="0" smtClean="0"/>
              <a:t>j, </a:t>
            </a:r>
            <a:r>
              <a:rPr lang="en-US" altLang="zh-CN" sz="2000" dirty="0" err="1" smtClean="0"/>
              <a:t>λj</a:t>
            </a:r>
            <a:r>
              <a:rPr lang="en-US" altLang="zh-CN" sz="2000" dirty="0" smtClean="0"/>
              <a:t>, </a:t>
            </a:r>
            <a:r>
              <a:rPr lang="el-GR" altLang="zh-CN" sz="2000" dirty="0" smtClean="0"/>
              <a:t>β</a:t>
            </a:r>
            <a:r>
              <a:rPr lang="en-US" altLang="zh-CN" sz="2000" dirty="0" smtClean="0"/>
              <a:t>j}, j = 1,…,M. For simplicity we will focus on least squares methods for regression, and use the Gaussian kernel.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571472" y="4429132"/>
            <a:ext cx="80724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While it would seem attractive to reduce the parameter set and assume a constant value for </a:t>
            </a:r>
            <a:r>
              <a:rPr lang="el-GR" altLang="zh-CN" sz="2000" dirty="0" smtClean="0"/>
              <a:t>λ</a:t>
            </a:r>
            <a:r>
              <a:rPr lang="en-US" altLang="zh-CN" sz="2000" dirty="0" smtClean="0"/>
              <a:t>j = </a:t>
            </a:r>
            <a:r>
              <a:rPr lang="el-GR" altLang="zh-CN" sz="2000" dirty="0" smtClean="0"/>
              <a:t>λ</a:t>
            </a:r>
            <a:r>
              <a:rPr lang="en-US" altLang="zh-CN" sz="2000" dirty="0" smtClean="0"/>
              <a:t>, this can have an undesirable side effect of creating holes-regions of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R</a:t>
            </a:r>
            <a:r>
              <a:rPr lang="en-US" altLang="zh-CN" sz="2000" baseline="30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000" dirty="0" smtClean="0"/>
              <a:t> where none of the kernels has appreciable support.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571472" y="585789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/>
              <a:t>Renormalized radial basis functions,</a:t>
            </a:r>
            <a:endParaRPr lang="zh-CN" altLang="en-US" sz="2000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9124" y="5715016"/>
            <a:ext cx="2875373" cy="657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571472" y="6215082"/>
            <a:ext cx="21248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avoid this problem</a:t>
            </a:r>
            <a:endParaRPr lang="zh-CN" altLang="en-US" sz="2000" dirty="0"/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472" y="428604"/>
            <a:ext cx="7959357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571480"/>
            <a:ext cx="8029379" cy="278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642910" y="2071678"/>
            <a:ext cx="8001056" cy="12858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2910" y="2714620"/>
            <a:ext cx="77153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Given the former, the estimation of the latter is a simple least squares problem. Often the kernel parameters </a:t>
            </a:r>
            <a:r>
              <a:rPr lang="el-GR" altLang="zh-CN" sz="20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j and </a:t>
            </a:r>
            <a:r>
              <a:rPr lang="el-GR" altLang="zh-CN" sz="2000" dirty="0" smtClean="0">
                <a:latin typeface="Times New Roman" pitchFamily="18" charset="0"/>
                <a:cs typeface="Times New Roman" pitchFamily="18" charset="0"/>
              </a:rPr>
              <a:t>ξ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j are chosen in an unsupervised way using the X distribution alone.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357430"/>
            <a:ext cx="5450709" cy="3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>
          <a:xfrm>
            <a:off x="571472" y="4572008"/>
            <a:ext cx="78581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The </a:t>
            </a:r>
            <a:r>
              <a:rPr lang="en-US" altLang="zh-CN" sz="2000" dirty="0" err="1" smtClean="0"/>
              <a:t>Nadaraya</a:t>
            </a:r>
            <a:r>
              <a:rPr lang="en-US" altLang="zh-CN" sz="2000" dirty="0" smtClean="0"/>
              <a:t>{Watson kernel regression </a:t>
            </a:r>
            <a:r>
              <a:rPr lang="en-US" altLang="zh-CN" sz="2000" dirty="0" smtClean="0"/>
              <a:t>estimator </a:t>
            </a:r>
            <a:r>
              <a:rPr lang="en-US" altLang="zh-CN" sz="2000" dirty="0" smtClean="0"/>
              <a:t>in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R</a:t>
            </a:r>
            <a:r>
              <a:rPr lang="en-US" altLang="zh-CN" sz="2000" baseline="30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000" dirty="0" smtClean="0"/>
              <a:t> can be viewed as an expansion in renormalized radial basis functions,</a:t>
            </a:r>
            <a:endParaRPr lang="zh-CN" altLang="en-US" sz="2000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14546" y="5386486"/>
            <a:ext cx="4026032" cy="111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2214546" y="3929066"/>
            <a:ext cx="2143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An example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158" y="357166"/>
            <a:ext cx="85011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/>
              <a:t>Mixture Models for Density Estimation and Classification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428596" y="1714488"/>
            <a:ext cx="45432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The Gaussian mixture model has the form</a:t>
            </a:r>
            <a:endParaRPr lang="zh-CN" altLang="en-US" sz="20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2000240"/>
            <a:ext cx="304021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357158" y="3214686"/>
            <a:ext cx="8358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The parameters are usually </a:t>
            </a:r>
            <a:r>
              <a:rPr lang="en-US" altLang="zh-CN" sz="2000" dirty="0" smtClean="0"/>
              <a:t>fit </a:t>
            </a:r>
            <a:r>
              <a:rPr lang="en-US" altLang="zh-CN" sz="2000" dirty="0" smtClean="0"/>
              <a:t>by </a:t>
            </a:r>
            <a:r>
              <a:rPr lang="en-US" altLang="zh-CN" sz="2000" i="1" dirty="0" smtClean="0"/>
              <a:t>maximum </a:t>
            </a:r>
            <a:r>
              <a:rPr lang="en-US" altLang="zh-CN" sz="2000" i="1" dirty="0" smtClean="0"/>
              <a:t>likelihood, using the EM algorithm</a:t>
            </a:r>
            <a:endParaRPr lang="zh-CN" altLang="en-US" sz="2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072066" y="221455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(6.32)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57158" y="3643314"/>
            <a:ext cx="82153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If in addition </a:t>
            </a:r>
            <a:r>
              <a:rPr lang="el-GR" altLang="zh-CN" sz="2000" dirty="0" smtClean="0"/>
              <a:t>σ</a:t>
            </a:r>
            <a:r>
              <a:rPr lang="en-US" altLang="zh-CN" sz="2000" dirty="0" smtClean="0"/>
              <a:t>m = </a:t>
            </a:r>
            <a:r>
              <a:rPr lang="el-GR" altLang="zh-CN" sz="2000" dirty="0" smtClean="0"/>
              <a:t>σ</a:t>
            </a:r>
            <a:r>
              <a:rPr lang="en-US" altLang="zh-CN" sz="2000" dirty="0" smtClean="0"/>
              <a:t> &gt; 0 is fixed, and M↑N, then the maximum likelihood estimate for (6.32) approaches the kernel density estimate (6.22) where       = 1=N and      = </a:t>
            </a:r>
            <a:r>
              <a:rPr lang="en-US" altLang="zh-CN" sz="2000" dirty="0" err="1" smtClean="0"/>
              <a:t>xm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9586" y="4000504"/>
            <a:ext cx="308612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290" y="4357694"/>
            <a:ext cx="289954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组合 17"/>
          <p:cNvGrpSpPr/>
          <p:nvPr/>
        </p:nvGrpSpPr>
        <p:grpSpPr>
          <a:xfrm>
            <a:off x="428596" y="4786322"/>
            <a:ext cx="8143932" cy="1214446"/>
            <a:chOff x="428596" y="5214950"/>
            <a:chExt cx="8143932" cy="1214446"/>
          </a:xfrm>
        </p:grpSpPr>
        <p:pic>
          <p:nvPicPr>
            <p:cNvPr id="29701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72000" y="5643578"/>
              <a:ext cx="3367791" cy="785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矩形 12"/>
            <p:cNvSpPr/>
            <p:nvPr/>
          </p:nvSpPr>
          <p:spPr>
            <a:xfrm>
              <a:off x="428596" y="5214950"/>
              <a:ext cx="814393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/>
                <a:t>The mixture model also provides an estimate of the probability that observation </a:t>
              </a:r>
              <a:r>
                <a:rPr lang="en-US" altLang="zh-CN" sz="2000" dirty="0" err="1" smtClean="0"/>
                <a:t>i</a:t>
              </a:r>
              <a:r>
                <a:rPr lang="en-US" altLang="zh-CN" sz="2000" dirty="0" smtClean="0"/>
                <a:t> belongs to component m,</a:t>
              </a:r>
              <a:endParaRPr lang="zh-CN" altLang="en-US" sz="2000" dirty="0"/>
            </a:p>
          </p:txBody>
        </p:sp>
      </p:grp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57356" y="2857496"/>
            <a:ext cx="1132018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1214414" y="278605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with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8926" y="357166"/>
            <a:ext cx="3143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An example</a:t>
            </a:r>
            <a:endParaRPr lang="zh-CN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428596" y="1142984"/>
            <a:ext cx="80010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Figure 6.17 shows an application of mixtures to the heart disease </a:t>
            </a:r>
            <a:r>
              <a:rPr lang="en-US" altLang="zh-CN" sz="2000" dirty="0" err="1" smtClean="0"/>
              <a:t>riskfactor</a:t>
            </a:r>
            <a:r>
              <a:rPr lang="en-US" altLang="zh-CN" sz="2000" dirty="0" smtClean="0"/>
              <a:t> study.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428596" y="1928802"/>
            <a:ext cx="78581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Fit a two-component mixture of the form (6.32) with the (scalars) ∑ 1 and ∑ 2 not constrained to be equal.</a:t>
            </a:r>
            <a:endParaRPr lang="zh-CN" altLang="en-US" sz="20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857496"/>
            <a:ext cx="4857772" cy="984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0"/>
            <a:ext cx="8696431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5929330"/>
            <a:ext cx="7429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6248" y="6000768"/>
            <a:ext cx="7524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86050" y="2500306"/>
            <a:ext cx="344530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dirty="0" smtClean="0"/>
              <a:t>Thanks!</a:t>
            </a:r>
            <a:endParaRPr lang="zh-CN" altLang="en-US" sz="8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000108"/>
            <a:ext cx="4857773" cy="4604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00034" y="5715016"/>
            <a:ext cx="607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 </a:t>
            </a:r>
            <a:r>
              <a:rPr lang="en-US" altLang="zh-CN" sz="2000" dirty="0" err="1"/>
              <a:t>Epanechnikov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kernel with </a:t>
            </a:r>
            <a:r>
              <a:rPr lang="en-US" altLang="zh-CN" sz="2000" dirty="0"/>
              <a:t>(half ) window </a:t>
            </a:r>
            <a:r>
              <a:rPr lang="en-US" altLang="zh-CN" sz="2000" dirty="0" smtClean="0"/>
              <a:t>width </a:t>
            </a:r>
            <a:r>
              <a:rPr lang="el-GR" altLang="zh-CN" sz="2000" dirty="0" smtClean="0"/>
              <a:t>λ</a:t>
            </a:r>
            <a:r>
              <a:rPr lang="en-US" altLang="zh-CN" sz="2000" dirty="0" smtClean="0"/>
              <a:t>= 0.2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857884" y="1571612"/>
            <a:ext cx="292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Continuous and quite smooth.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>
            <a:spLocks noChangeArrowheads="1"/>
          </p:cNvSpPr>
          <p:nvPr/>
        </p:nvSpPr>
        <p:spPr>
          <a:xfrm>
            <a:off x="428596" y="1785926"/>
            <a:ext cx="8229600" cy="452596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A Kernel K(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.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, 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.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), function of two variables, is an inner product of two vectors that are the image of the two variables under a feature mapping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Inner product is related to a norm (metric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)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 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1" charset="2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A kernel can be represented as a decreasing function of a distance between the two objects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a measure of similarity between two objects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285720" y="357166"/>
            <a:ext cx="8572528" cy="1066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 Kernel - Definition</a:t>
            </a:r>
            <a:endParaRPr kumimoji="0" lang="en-US" altLang="zh-CN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152400" y="76200"/>
            <a:ext cx="8915400" cy="1066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Kernels with</a:t>
            </a:r>
            <a:br>
              <a:rPr kumimoji="0" lang="en-US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</a:br>
            <a:r>
              <a:rPr kumimoji="0" lang="en-US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One-dimensional Features</a:t>
            </a:r>
            <a:endParaRPr kumimoji="0" lang="en-US" altLang="zh-CN" sz="4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  <p:sp>
        <p:nvSpPr>
          <p:cNvPr id="3" name="Rectangle 7"/>
          <p:cNvSpPr txBox="1">
            <a:spLocks noChangeArrowheads="1"/>
          </p:cNvSpPr>
          <p:nvPr/>
        </p:nvSpPr>
        <p:spPr>
          <a:xfrm>
            <a:off x="457200" y="1874838"/>
            <a:ext cx="8229600" cy="452596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D: a decreasing function on </a:t>
            </a:r>
            <a:r>
              <a:rPr kumimoji="0" lang="en-US" altLang="zh-CN" sz="3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Medium" pitchFamily="34" charset="0"/>
                <a:ea typeface="宋体" charset="-122"/>
                <a:cs typeface="+mn-cs"/>
              </a:rPr>
              <a:t>R</a:t>
            </a:r>
            <a:r>
              <a:rPr kumimoji="0" lang="en-US" altLang="zh-CN" sz="3600" b="0" i="1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Medium" pitchFamily="34" charset="0"/>
                <a:ea typeface="宋体" charset="-122"/>
                <a:cs typeface="+mn-cs"/>
              </a:rPr>
              <a:t>+</a:t>
            </a:r>
            <a:endParaRPr kumimoji="0" lang="en-US" altLang="zh-CN" sz="3600" b="0" i="0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Medium" pitchFamily="34" charset="0"/>
              <a:ea typeface="宋体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h</a:t>
            </a:r>
            <a:r>
              <a:rPr kumimoji="0" lang="en-US" altLang="zh-CN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" charset="2"/>
                <a:ea typeface="宋体" charset="-122"/>
                <a:cs typeface="+mn-cs"/>
              </a:rPr>
              <a:t>l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(.):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a window with some specified width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a scaling function on </a:t>
            </a:r>
            <a:r>
              <a:rPr kumimoji="0" lang="en-US" altLang="zh-CN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Medium" pitchFamily="34" charset="0"/>
                <a:ea typeface="宋体" charset="-122"/>
                <a:cs typeface="+mn-cs"/>
              </a:rPr>
              <a:t>R</a:t>
            </a:r>
            <a:r>
              <a:rPr kumimoji="0" lang="en-US" altLang="zh-CN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" charset="0"/>
                <a:ea typeface="宋体" charset="-122"/>
                <a:cs typeface="+mn-cs"/>
              </a:rPr>
              <a:t> 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286000" y="1600200"/>
          <a:ext cx="4421188" cy="1412875"/>
        </p:xfrm>
        <a:graphic>
          <a:graphicData uri="http://schemas.openxmlformats.org/presentationml/2006/ole">
            <p:oleObj spid="_x0000_s4098" name="Equation" r:id="rId3" imgW="139680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285720" y="1643050"/>
          <a:ext cx="8572564" cy="446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1"/>
                <a:gridCol w="2143141"/>
                <a:gridCol w="2143141"/>
                <a:gridCol w="2143141"/>
              </a:tblGrid>
              <a:tr h="892975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Name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D(t)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h</a:t>
                      </a:r>
                      <a:r>
                        <a:rPr lang="el-GR" altLang="zh-CN" sz="2000" dirty="0" smtClean="0"/>
                        <a:t>λ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Compact or</a:t>
                      </a:r>
                      <a:r>
                        <a:rPr lang="en-US" altLang="zh-CN" sz="2000" baseline="0" dirty="0" smtClean="0"/>
                        <a:t> not</a:t>
                      </a:r>
                      <a:endParaRPr lang="zh-CN" altLang="en-US" sz="2000" dirty="0"/>
                    </a:p>
                  </a:txBody>
                  <a:tcPr/>
                </a:tc>
              </a:tr>
              <a:tr h="892975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ea typeface="宋体" charset="-122"/>
                        </a:rPr>
                        <a:t>Uniform kernel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Yes</a:t>
                      </a:r>
                      <a:endParaRPr lang="zh-CN" altLang="en-US" sz="2000" dirty="0"/>
                    </a:p>
                  </a:txBody>
                  <a:tcPr/>
                </a:tc>
              </a:tr>
              <a:tr h="892975"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ea typeface="宋体" charset="-122"/>
                        </a:rPr>
                        <a:t>Epanecnikov</a:t>
                      </a:r>
                      <a:r>
                        <a:rPr lang="en-US" altLang="zh-CN" sz="2000" dirty="0" smtClean="0">
                          <a:ea typeface="宋体" charset="-122"/>
                        </a:rPr>
                        <a:t> Quadratic Kernel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Yes</a:t>
                      </a:r>
                      <a:endParaRPr lang="zh-CN" altLang="en-US" sz="2000" dirty="0"/>
                    </a:p>
                  </a:txBody>
                  <a:tcPr/>
                </a:tc>
              </a:tr>
              <a:tr h="892975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ea typeface="宋体" charset="-122"/>
                        </a:rPr>
                        <a:t>Tri-Cube Kernel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Yes</a:t>
                      </a:r>
                      <a:endParaRPr lang="zh-CN" altLang="en-US" sz="2000" dirty="0"/>
                    </a:p>
                  </a:txBody>
                  <a:tcPr/>
                </a:tc>
              </a:tr>
              <a:tr h="892975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ea typeface="宋体" charset="-122"/>
                        </a:rPr>
                        <a:t>Gaussian Kernel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Not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2571736" y="5214950"/>
          <a:ext cx="1850987" cy="928694"/>
        </p:xfrm>
        <a:graphic>
          <a:graphicData uri="http://schemas.openxmlformats.org/presentationml/2006/ole">
            <p:oleObj spid="_x0000_s6150" name="Equation" r:id="rId3" imgW="977760" imgH="457200" progId="Equation.3">
              <p:embed/>
            </p:oleObj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2357422" y="4572008"/>
          <a:ext cx="2262256" cy="415212"/>
        </p:xfrm>
        <a:graphic>
          <a:graphicData uri="http://schemas.openxmlformats.org/presentationml/2006/ole">
            <p:oleObj spid="_x0000_s6152" name="Equation" r:id="rId4" imgW="1396800" imgH="228600" progId="Equation.3">
              <p:embed/>
            </p:oleObj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5143504" y="4500570"/>
          <a:ext cx="1126304" cy="576266"/>
        </p:xfrm>
        <a:graphic>
          <a:graphicData uri="http://schemas.openxmlformats.org/presentationml/2006/ole">
            <p:oleObj spid="_x0000_s6153" name="Equation" r:id="rId5" imgW="406080" imgH="203040" progId="Equation.3">
              <p:embed/>
            </p:oleObj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2357422" y="3548517"/>
          <a:ext cx="2357454" cy="642478"/>
        </p:xfrm>
        <a:graphic>
          <a:graphicData uri="http://schemas.openxmlformats.org/presentationml/2006/ole">
            <p:oleObj spid="_x0000_s6154" name="Equation" r:id="rId6" imgW="1384200" imgH="368280" progId="Equation.3">
              <p:embed/>
            </p:oleObj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5143504" y="3714752"/>
          <a:ext cx="1125538" cy="576262"/>
        </p:xfrm>
        <a:graphic>
          <a:graphicData uri="http://schemas.openxmlformats.org/presentationml/2006/ole">
            <p:oleObj spid="_x0000_s6155" name="Equation" r:id="rId7" imgW="406080" imgH="203040" progId="Equation.3">
              <p:embed/>
            </p:oleObj>
          </a:graphicData>
        </a:graphic>
      </p:graphicFrame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5072066" y="2786058"/>
          <a:ext cx="1125538" cy="576262"/>
        </p:xfrm>
        <a:graphic>
          <a:graphicData uri="http://schemas.openxmlformats.org/presentationml/2006/ole">
            <p:oleObj spid="_x0000_s6156" name="Equation" r:id="rId8" imgW="406080" imgH="203040" progId="Equation.3">
              <p:embed/>
            </p:oleObj>
          </a:graphicData>
        </a:graphic>
      </p:graphicFrame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5143504" y="5357826"/>
          <a:ext cx="1125538" cy="576262"/>
        </p:xfrm>
        <a:graphic>
          <a:graphicData uri="http://schemas.openxmlformats.org/presentationml/2006/ole">
            <p:oleObj spid="_x0000_s6157" name="Equation" r:id="rId9" imgW="406080" imgH="203040" progId="Equation.3">
              <p:embed/>
            </p:oleObj>
          </a:graphicData>
        </a:graphic>
      </p:graphicFrame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2428860" y="2815534"/>
          <a:ext cx="2071702" cy="408081"/>
        </p:xfrm>
        <a:graphic>
          <a:graphicData uri="http://schemas.openxmlformats.org/presentationml/2006/ole">
            <p:oleObj spid="_x0000_s6158" name="Equation" r:id="rId10" imgW="1104840" imgH="203040" progId="">
              <p:embed/>
            </p:oleObj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857356" y="571480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Some kinds of kernel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720" y="571480"/>
            <a:ext cx="84296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200" dirty="0" smtClean="0"/>
              <a:t>There are a number of details that one has to attend to in practice: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285720" y="1857364"/>
            <a:ext cx="8429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CN" sz="2400" dirty="0" smtClean="0"/>
              <a:t>Large </a:t>
            </a:r>
            <a:r>
              <a:rPr lang="el-GR" altLang="zh-CN" sz="2400" dirty="0" smtClean="0"/>
              <a:t>λ</a:t>
            </a:r>
            <a:r>
              <a:rPr lang="en-US" altLang="zh-CN" sz="2400" dirty="0" smtClean="0"/>
              <a:t> implies lower variance but higher bias.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85720" y="2786058"/>
            <a:ext cx="842968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CN" sz="2400" dirty="0" smtClean="0"/>
              <a:t>Metric window widths (constant h</a:t>
            </a:r>
            <a:r>
              <a:rPr lang="el-GR" altLang="zh-CN" sz="2400" dirty="0" smtClean="0"/>
              <a:t> </a:t>
            </a:r>
            <a:r>
              <a:rPr lang="el-GR" altLang="zh-CN" sz="1400" dirty="0" smtClean="0"/>
              <a:t>λ</a:t>
            </a:r>
            <a:r>
              <a:rPr lang="en-US" altLang="zh-CN" sz="2400" dirty="0" smtClean="0"/>
              <a:t>(x))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/>
              <a:t>keep the bias of the estimate constant but the variance is inversely proportional to the local density.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CN" sz="2400" dirty="0" smtClean="0"/>
              <a:t>Nearest-neighbor window </a:t>
            </a:r>
          </a:p>
          <a:p>
            <a:pPr>
              <a:spcBef>
                <a:spcPts val="600"/>
              </a:spcBef>
            </a:pPr>
            <a:r>
              <a:rPr lang="en-US" altLang="zh-CN" sz="2400" dirty="0" smtClean="0"/>
              <a:t>the variance stays constant and the absolute bias varies inversely with local density.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7158" y="500042"/>
            <a:ext cx="8429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CN" sz="2000" dirty="0" smtClean="0"/>
              <a:t>When </a:t>
            </a:r>
            <a:r>
              <a:rPr lang="en-US" altLang="zh-CN" sz="2000" dirty="0" smtClean="0"/>
              <a:t>there are ties in the xi. 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57158" y="1000108"/>
            <a:ext cx="84296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observation </a:t>
            </a:r>
            <a:r>
              <a:rPr lang="en-US" altLang="zh-CN" sz="2000" dirty="0" smtClean="0"/>
              <a:t>weights </a:t>
            </a:r>
            <a:r>
              <a:rPr lang="en-US" altLang="zh-CN" sz="2000" dirty="0" err="1" smtClean="0"/>
              <a:t>wi</a:t>
            </a:r>
            <a:r>
              <a:rPr lang="en-US" altLang="zh-CN" sz="2000" dirty="0"/>
              <a:t>. Operationally we simply multiply them by the kernel weights </a:t>
            </a:r>
            <a:r>
              <a:rPr lang="en-US" altLang="zh-CN" sz="2000" dirty="0" smtClean="0"/>
              <a:t>before computing </a:t>
            </a:r>
            <a:r>
              <a:rPr lang="en-US" altLang="zh-CN" sz="2000" dirty="0"/>
              <a:t>the weighted average. 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1928802"/>
            <a:ext cx="8501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000" dirty="0"/>
              <a:t>Boundary issues arise. The metric neighborhoods tend to contain </a:t>
            </a:r>
            <a:r>
              <a:rPr lang="en-US" altLang="zh-CN" sz="2000" dirty="0" smtClean="0"/>
              <a:t>less points </a:t>
            </a:r>
            <a:r>
              <a:rPr lang="en-US" altLang="zh-CN" sz="2000" dirty="0"/>
              <a:t>on the boundaries, while the nearest-neighborhoods get wider.</a:t>
            </a:r>
            <a:endParaRPr lang="zh-CN" alt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3571876"/>
            <a:ext cx="4006131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57158" y="2786058"/>
            <a:ext cx="85011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000" dirty="0"/>
              <a:t>The </a:t>
            </a:r>
            <a:r>
              <a:rPr lang="en-US" altLang="zh-CN" sz="2000" i="1" dirty="0" err="1"/>
              <a:t>Epanechnikov</a:t>
            </a:r>
            <a:r>
              <a:rPr lang="en-US" altLang="zh-CN" sz="2000" dirty="0"/>
              <a:t> kernel has compact support (needed when </a:t>
            </a:r>
            <a:r>
              <a:rPr lang="en-US" altLang="zh-CN" sz="2000" dirty="0" smtClean="0"/>
              <a:t>used with </a:t>
            </a:r>
            <a:r>
              <a:rPr lang="en-US" altLang="zh-CN" sz="2000" dirty="0"/>
              <a:t>nearest-neighbor window size). Another popular compact </a:t>
            </a:r>
            <a:r>
              <a:rPr lang="en-US" altLang="zh-CN" sz="2000" dirty="0" smtClean="0"/>
              <a:t>kernel is </a:t>
            </a:r>
            <a:r>
              <a:rPr lang="en-US" altLang="zh-CN" sz="2000" dirty="0"/>
              <a:t>based on the tri-cube function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1249</Words>
  <Application>Microsoft Office PowerPoint</Application>
  <PresentationFormat>全屏显示(4:3)</PresentationFormat>
  <Paragraphs>119</Paragraphs>
  <Slides>37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9" baseType="lpstr">
      <vt:lpstr>Office 主题</vt:lpstr>
      <vt:lpstr>Equation</vt:lpstr>
      <vt:lpstr>Chapter 6 Kernel Smoothing Methods</vt:lpstr>
      <vt:lpstr>One-Dimensional Kernel Smoothers</vt:lpstr>
      <vt:lpstr>An example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</vt:vector>
  </TitlesOfParts>
  <Company>betc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Kernel Smoothing Methods</dc:title>
  <dc:creator>zbg</dc:creator>
  <cp:lastModifiedBy>zbg</cp:lastModifiedBy>
  <cp:revision>128</cp:revision>
  <dcterms:created xsi:type="dcterms:W3CDTF">2010-04-05T07:19:13Z</dcterms:created>
  <dcterms:modified xsi:type="dcterms:W3CDTF">2010-04-08T09:12:24Z</dcterms:modified>
</cp:coreProperties>
</file>