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varScale="1">
        <p:scale>
          <a:sx n="113" d="100"/>
          <a:sy n="113" d="100"/>
        </p:scale>
        <p:origin x="762" y="96"/>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4/7/2019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4/7/2019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CSIC 5011 </a:t>
            </a:r>
            <a:r>
              <a:rPr lang="en-US" dirty="0"/>
              <a:t>Mini-Project 1</a:t>
            </a:r>
            <a:r>
              <a:rPr lang="en-US" altLang="zh-CN" dirty="0">
                <a:solidFill>
                  <a:schemeClr val="bg1"/>
                </a:solidFill>
              </a:rPr>
              <a:t>:Principle Component Analysis on Finance Data </a:t>
            </a:r>
          </a:p>
          <a:p>
            <a:pPr algn="ctr"/>
            <a:r>
              <a:rPr lang="en-US" sz="1000" dirty="0">
                <a:solidFill>
                  <a:schemeClr val="bg1"/>
                </a:solidFill>
              </a:rPr>
              <a:t>Lui Go Nam</a:t>
            </a:r>
            <a:r>
              <a:rPr lang="en-US" sz="1000" baseline="30000" dirty="0">
                <a:solidFill>
                  <a:schemeClr val="bg1"/>
                </a:solidFill>
              </a:rPr>
              <a:t>1</a:t>
            </a:r>
            <a:r>
              <a:rPr lang="en-US" sz="1000" dirty="0">
                <a:solidFill>
                  <a:schemeClr val="bg1"/>
                </a:solidFill>
              </a:rPr>
              <a:t>	gnlui@connect.ust.hk</a:t>
            </a:r>
          </a:p>
          <a:p>
            <a:pPr algn="ctr"/>
            <a:r>
              <a:rPr lang="en-US" sz="1000" baseline="30000" dirty="0">
                <a:solidFill>
                  <a:schemeClr val="bg1"/>
                </a:solidFill>
              </a:rPr>
              <a:t>1</a:t>
            </a:r>
            <a:r>
              <a:rPr lang="en-US" sz="1000" dirty="0">
                <a:solidFill>
                  <a:schemeClr val="bg1"/>
                </a:solidFill>
              </a:rPr>
              <a:t>: Department of Mechanical and Aerospace Engineering,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4332" cy="9836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For the first mini project. I want to discover the development trend  for different industry based on the SNP500 data. This dataset includes the closed price of work days in four year for 452 different company. To discover inner information from this dataset, it is  necessary to rearrange this enormous dataset.  All the operations are done in MATLAB.</a:t>
            </a:r>
          </a:p>
        </p:txBody>
      </p:sp>
      <p:sp>
        <p:nvSpPr>
          <p:cNvPr id="18" name="Rectangle 17"/>
          <p:cNvSpPr/>
          <p:nvPr/>
        </p:nvSpPr>
        <p:spPr>
          <a:xfrm>
            <a:off x="419606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Parallel Analysis</a:t>
            </a:r>
            <a:endParaRPr lang="en-US" sz="1200" dirty="0"/>
          </a:p>
        </p:txBody>
      </p:sp>
      <p:sp>
        <p:nvSpPr>
          <p:cNvPr id="19" name="Rectangle 18"/>
          <p:cNvSpPr/>
          <p:nvPr/>
        </p:nvSpPr>
        <p:spPr>
          <a:xfrm>
            <a:off x="8227241"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Analysis</a:t>
            </a:r>
          </a:p>
        </p:txBody>
      </p:sp>
      <p:sp>
        <p:nvSpPr>
          <p:cNvPr id="8" name="Rectangle 7"/>
          <p:cNvSpPr/>
          <p:nvPr/>
        </p:nvSpPr>
        <p:spPr>
          <a:xfrm>
            <a:off x="171870" y="2628337"/>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Data Rearrangement</a:t>
            </a:r>
            <a:endParaRPr lang="en-US" sz="1200" dirty="0"/>
          </a:p>
        </p:txBody>
      </p:sp>
      <p:sp>
        <p:nvSpPr>
          <p:cNvPr id="11" name="Rectangle 10"/>
          <p:cNvSpPr/>
          <p:nvPr/>
        </p:nvSpPr>
        <p:spPr>
          <a:xfrm>
            <a:off x="171866" y="2893257"/>
            <a:ext cx="3787362" cy="238982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endParaRPr lang="en-US" sz="1000" b="1" dirty="0"/>
          </a:p>
          <a:p>
            <a:endParaRPr lang="en-US" sz="1000" dirty="0"/>
          </a:p>
        </p:txBody>
      </p:sp>
      <p:sp>
        <p:nvSpPr>
          <p:cNvPr id="14" name="Rectangle 13"/>
          <p:cNvSpPr/>
          <p:nvPr/>
        </p:nvSpPr>
        <p:spPr>
          <a:xfrm>
            <a:off x="8234211" y="1449594"/>
            <a:ext cx="3787362" cy="227568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From the parallel analysis for the dataset I know that to use PCA for different groups of data is reasonable in this case, which is shown that the first principle component can largely explain the price trend for different industries. Thus, I construct PCA from each 10 groups of data to get their first principle component, and use it for the inter-industries comparison.</a:t>
            </a:r>
          </a:p>
          <a:p>
            <a:pPr algn="just"/>
            <a:endParaRPr lang="en-US" sz="900" dirty="0"/>
          </a:p>
          <a:p>
            <a:pPr algn="just"/>
            <a:r>
              <a:rPr lang="en-US" sz="900" dirty="0"/>
              <a:t>From the time series plot for different industry we know that most of the industries are  increasingly developing in this 4 years, and financial industry has the rapidest increasing speed. Other increasing industries includes industrials, health care and materials etc. </a:t>
            </a:r>
          </a:p>
          <a:p>
            <a:pPr algn="just"/>
            <a:endParaRPr lang="en-US" sz="900" dirty="0"/>
          </a:p>
          <a:p>
            <a:pPr algn="just"/>
            <a:r>
              <a:rPr lang="en-US" sz="900" dirty="0"/>
              <a:t>However, there are some industries have relatively flat trend and decreasing trend. The telecommunication services and consumer stable have relatively flat trend and the consumer discretionary stock price increases first and then decrease. Interestingly, the consumer discretionary decreases while the financial trend still increases.</a:t>
            </a:r>
          </a:p>
        </p:txBody>
      </p:sp>
      <p:grpSp>
        <p:nvGrpSpPr>
          <p:cNvPr id="5" name="Group 4">
            <a:extLst>
              <a:ext uri="{FF2B5EF4-FFF2-40B4-BE49-F238E27FC236}">
                <a16:creationId xmlns:a16="http://schemas.microsoft.com/office/drawing/2014/main" id="{29A6455D-EBB5-4A24-9381-F7833786CCE2}"/>
              </a:ext>
            </a:extLst>
          </p:cNvPr>
          <p:cNvGrpSpPr/>
          <p:nvPr/>
        </p:nvGrpSpPr>
        <p:grpSpPr>
          <a:xfrm>
            <a:off x="8227241" y="5679524"/>
            <a:ext cx="3794332" cy="994235"/>
            <a:chOff x="8227236" y="4752680"/>
            <a:chExt cx="3794332" cy="812606"/>
          </a:xfrm>
        </p:grpSpPr>
        <p:sp>
          <p:nvSpPr>
            <p:cNvPr id="15" name="Rectangle 14"/>
            <p:cNvSpPr/>
            <p:nvPr/>
          </p:nvSpPr>
          <p:spPr>
            <a:xfrm>
              <a:off x="8227236" y="5004442"/>
              <a:ext cx="3794332" cy="56084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Yao, Yuan. “A Mathematical Introduction to Data Science." (2019)</a:t>
              </a:r>
            </a:p>
          </p:txBody>
        </p:sp>
        <p:sp>
          <p:nvSpPr>
            <p:cNvPr id="17" name="Rectangle 16"/>
            <p:cNvSpPr/>
            <p:nvPr/>
          </p:nvSpPr>
          <p:spPr>
            <a:xfrm>
              <a:off x="8227236" y="4752680"/>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References</a:t>
              </a:r>
            </a:p>
          </p:txBody>
        </p:sp>
      </p:grpSp>
      <p:sp>
        <p:nvSpPr>
          <p:cNvPr id="23" name="Rectangle 22"/>
          <p:cNvSpPr/>
          <p:nvPr/>
        </p:nvSpPr>
        <p:spPr>
          <a:xfrm>
            <a:off x="4188639" y="4353753"/>
            <a:ext cx="3801754" cy="400741"/>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Comparison by PCA</a:t>
            </a:r>
          </a:p>
        </p:txBody>
      </p:sp>
      <p:sp>
        <p:nvSpPr>
          <p:cNvPr id="25" name="Rectangle 24"/>
          <p:cNvSpPr/>
          <p:nvPr/>
        </p:nvSpPr>
        <p:spPr>
          <a:xfrm>
            <a:off x="4196068" y="1443396"/>
            <a:ext cx="3794331" cy="9836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To determine the number of principle component which cannot be ignored, I construct a parallel analysis for the whole data set and financial group. For the whole dataset 12 principle component should be consider. For the financial group, 4 principle components should be consider to better explain the dataset.  Other groups has lower number for explanation.</a:t>
            </a:r>
          </a:p>
        </p:txBody>
      </p:sp>
      <p:grpSp>
        <p:nvGrpSpPr>
          <p:cNvPr id="41" name="Group 40">
            <a:extLst>
              <a:ext uri="{FF2B5EF4-FFF2-40B4-BE49-F238E27FC236}">
                <a16:creationId xmlns:a16="http://schemas.microsoft.com/office/drawing/2014/main" id="{0D0EE94E-04E8-4099-9E60-8FD4FA4F6802}"/>
              </a:ext>
            </a:extLst>
          </p:cNvPr>
          <p:cNvGrpSpPr/>
          <p:nvPr/>
        </p:nvGrpSpPr>
        <p:grpSpPr>
          <a:xfrm>
            <a:off x="8234211" y="3845498"/>
            <a:ext cx="3794337" cy="1786951"/>
            <a:chOff x="8227236" y="2827946"/>
            <a:chExt cx="3794337" cy="2003245"/>
          </a:xfrm>
        </p:grpSpPr>
        <p:sp>
          <p:nvSpPr>
            <p:cNvPr id="20" name="Rectangle 19"/>
            <p:cNvSpPr/>
            <p:nvPr/>
          </p:nvSpPr>
          <p:spPr>
            <a:xfrm>
              <a:off x="8227241" y="282794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Conclusion</a:t>
              </a:r>
            </a:p>
          </p:txBody>
        </p:sp>
        <p:sp>
          <p:nvSpPr>
            <p:cNvPr id="26" name="Rectangle 25"/>
            <p:cNvSpPr/>
            <p:nvPr/>
          </p:nvSpPr>
          <p:spPr>
            <a:xfrm>
              <a:off x="8227236" y="3091264"/>
              <a:ext cx="3794332" cy="173992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Using Principle Component Analysis is acceptable for the time series stock price. By applying this technology, use one principle component to represent the whole industry group, to check the trend and investigate the relationship of different industry.</a:t>
              </a:r>
            </a:p>
            <a:p>
              <a:pPr algn="just"/>
              <a:endParaRPr lang="en-US" sz="900" dirty="0"/>
            </a:p>
            <a:p>
              <a:pPr algn="just"/>
              <a:r>
                <a:rPr lang="en-US" sz="900" dirty="0"/>
                <a:t>Further investigation can be involving other data analysis algorithm into the analysis process, such as Multi-dimensional scaling. Also, more variables for the companies should be considered, such as the location of the company, to construct a more thorough research.  </a:t>
              </a:r>
            </a:p>
          </p:txBody>
        </p:sp>
      </p:grpSp>
      <p:sp>
        <p:nvSpPr>
          <p:cNvPr id="3" name="Rounded Rectangle 2"/>
          <p:cNvSpPr/>
          <p:nvPr/>
        </p:nvSpPr>
        <p:spPr>
          <a:xfrm>
            <a:off x="4231891" y="3963040"/>
            <a:ext cx="1816936" cy="25849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800" dirty="0"/>
              <a:t>Top 12 P</a:t>
            </a:r>
            <a:r>
              <a:rPr lang="en-US" altLang="zh-CN" sz="800" dirty="0"/>
              <a:t>rincipal</a:t>
            </a:r>
            <a:r>
              <a:rPr lang="en-US" sz="800" dirty="0"/>
              <a:t> components for explained the whole dataset.</a:t>
            </a:r>
          </a:p>
        </p:txBody>
      </p:sp>
      <p:sp>
        <p:nvSpPr>
          <p:cNvPr id="27" name="Rounded Rectangle 26"/>
          <p:cNvSpPr/>
          <p:nvPr/>
        </p:nvSpPr>
        <p:spPr>
          <a:xfrm>
            <a:off x="6163510" y="3963040"/>
            <a:ext cx="1761018" cy="25849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800" dirty="0"/>
              <a:t>Top 4 Principal components for explained the Financial group.</a:t>
            </a:r>
          </a:p>
        </p:txBody>
      </p:sp>
      <p:sp>
        <p:nvSpPr>
          <p:cNvPr id="33" name="Rectangle 32"/>
          <p:cNvSpPr/>
          <p:nvPr/>
        </p:nvSpPr>
        <p:spPr>
          <a:xfrm>
            <a:off x="171870" y="5283085"/>
            <a:ext cx="3794332" cy="139512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Based on the dataset, the rearrangement is shown above. The figure illustrates that this dataset includes companies from 10 different categories. Which includes </a:t>
            </a:r>
            <a:r>
              <a:rPr lang="en-US" altLang="zh-CN" sz="1000" dirty="0"/>
              <a:t>Industrials, Financials, Health Care etc. 74 of these companies are from financials area, which constructs the largest group of this dataset. Telecommunication services area has the lowest number of companies which is 6. To induce the stock price trend for different industries, I tend to use principle component analysis. Next step is to discuss the capability of PCA in this case.</a:t>
            </a:r>
          </a:p>
        </p:txBody>
      </p:sp>
      <p:pic>
        <p:nvPicPr>
          <p:cNvPr id="12" name="Picture 11">
            <a:extLst>
              <a:ext uri="{FF2B5EF4-FFF2-40B4-BE49-F238E27FC236}">
                <a16:creationId xmlns:a16="http://schemas.microsoft.com/office/drawing/2014/main" id="{A90E525A-1667-4F94-AE50-444AD44434BE}"/>
              </a:ext>
            </a:extLst>
          </p:cNvPr>
          <p:cNvPicPr>
            <a:picLocks noChangeAspect="1"/>
          </p:cNvPicPr>
          <p:nvPr/>
        </p:nvPicPr>
        <p:blipFill>
          <a:blip r:embed="rId3"/>
          <a:stretch>
            <a:fillRect/>
          </a:stretch>
        </p:blipFill>
        <p:spPr>
          <a:xfrm>
            <a:off x="-251433" y="3158177"/>
            <a:ext cx="4440072" cy="2124907"/>
          </a:xfrm>
          <a:prstGeom prst="rect">
            <a:avLst/>
          </a:prstGeom>
        </p:spPr>
      </p:pic>
      <p:grpSp>
        <p:nvGrpSpPr>
          <p:cNvPr id="38" name="Group 37">
            <a:extLst>
              <a:ext uri="{FF2B5EF4-FFF2-40B4-BE49-F238E27FC236}">
                <a16:creationId xmlns:a16="http://schemas.microsoft.com/office/drawing/2014/main" id="{8EDEC3E1-E989-40DA-92B4-2FA968251717}"/>
              </a:ext>
            </a:extLst>
          </p:cNvPr>
          <p:cNvGrpSpPr/>
          <p:nvPr/>
        </p:nvGrpSpPr>
        <p:grpSpPr>
          <a:xfrm>
            <a:off x="4203040" y="2433938"/>
            <a:ext cx="1903459" cy="1449459"/>
            <a:chOff x="4203040" y="2168893"/>
            <a:chExt cx="1892960" cy="1456101"/>
          </a:xfrm>
        </p:grpSpPr>
        <p:sp>
          <p:nvSpPr>
            <p:cNvPr id="36" name="Rectangle 35">
              <a:extLst>
                <a:ext uri="{FF2B5EF4-FFF2-40B4-BE49-F238E27FC236}">
                  <a16:creationId xmlns:a16="http://schemas.microsoft.com/office/drawing/2014/main" id="{95FF0EBC-1911-4DE6-A938-DC95C6C1685B}"/>
                </a:ext>
              </a:extLst>
            </p:cNvPr>
            <p:cNvSpPr/>
            <p:nvPr/>
          </p:nvSpPr>
          <p:spPr>
            <a:xfrm>
              <a:off x="4203040" y="2168893"/>
              <a:ext cx="1892960" cy="145610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16" name="Picture 15">
              <a:extLst>
                <a:ext uri="{FF2B5EF4-FFF2-40B4-BE49-F238E27FC236}">
                  <a16:creationId xmlns:a16="http://schemas.microsoft.com/office/drawing/2014/main" id="{31F3130A-029E-4B8F-9309-912E7963F272}"/>
                </a:ext>
              </a:extLst>
            </p:cNvPr>
            <p:cNvPicPr>
              <a:picLocks noChangeAspect="1"/>
            </p:cNvPicPr>
            <p:nvPr/>
          </p:nvPicPr>
          <p:blipFill>
            <a:blip r:embed="rId4"/>
            <a:stretch>
              <a:fillRect/>
            </a:stretch>
          </p:blipFill>
          <p:spPr>
            <a:xfrm>
              <a:off x="4233854" y="2220700"/>
              <a:ext cx="1816936" cy="1366223"/>
            </a:xfrm>
            <a:prstGeom prst="rect">
              <a:avLst/>
            </a:prstGeom>
          </p:spPr>
        </p:pic>
      </p:grpSp>
      <p:grpSp>
        <p:nvGrpSpPr>
          <p:cNvPr id="32" name="Group 31">
            <a:extLst>
              <a:ext uri="{FF2B5EF4-FFF2-40B4-BE49-F238E27FC236}">
                <a16:creationId xmlns:a16="http://schemas.microsoft.com/office/drawing/2014/main" id="{2BC88522-E117-41FE-B25D-8B7810F12FC3}"/>
              </a:ext>
            </a:extLst>
          </p:cNvPr>
          <p:cNvGrpSpPr/>
          <p:nvPr/>
        </p:nvGrpSpPr>
        <p:grpSpPr>
          <a:xfrm>
            <a:off x="6061038" y="2427296"/>
            <a:ext cx="1965962" cy="1456101"/>
            <a:chOff x="6042531" y="2159815"/>
            <a:chExt cx="1984820" cy="1456101"/>
          </a:xfrm>
        </p:grpSpPr>
        <p:sp>
          <p:nvSpPr>
            <p:cNvPr id="37" name="Rectangle 36">
              <a:extLst>
                <a:ext uri="{FF2B5EF4-FFF2-40B4-BE49-F238E27FC236}">
                  <a16:creationId xmlns:a16="http://schemas.microsoft.com/office/drawing/2014/main" id="{34DCEEE7-4936-4329-84C5-F090CB185BD8}"/>
                </a:ext>
              </a:extLst>
            </p:cNvPr>
            <p:cNvSpPr/>
            <p:nvPr/>
          </p:nvSpPr>
          <p:spPr>
            <a:xfrm>
              <a:off x="6090462" y="2159815"/>
              <a:ext cx="1899935" cy="145610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pic>
          <p:nvPicPr>
            <p:cNvPr id="24" name="Picture 23">
              <a:extLst>
                <a:ext uri="{FF2B5EF4-FFF2-40B4-BE49-F238E27FC236}">
                  <a16:creationId xmlns:a16="http://schemas.microsoft.com/office/drawing/2014/main" id="{E7F0D277-334E-4BBC-B198-A429D2D18B21}"/>
                </a:ext>
              </a:extLst>
            </p:cNvPr>
            <p:cNvPicPr>
              <a:picLocks noChangeAspect="1"/>
            </p:cNvPicPr>
            <p:nvPr/>
          </p:nvPicPr>
          <p:blipFill>
            <a:blip r:embed="rId5"/>
            <a:stretch>
              <a:fillRect/>
            </a:stretch>
          </p:blipFill>
          <p:spPr>
            <a:xfrm>
              <a:off x="6042531" y="2238426"/>
              <a:ext cx="1984820" cy="1366223"/>
            </a:xfrm>
            <a:prstGeom prst="rect">
              <a:avLst/>
            </a:prstGeom>
          </p:spPr>
        </p:pic>
      </p:grpSp>
      <p:sp>
        <p:nvSpPr>
          <p:cNvPr id="39" name="Rectangle 38">
            <a:extLst>
              <a:ext uri="{FF2B5EF4-FFF2-40B4-BE49-F238E27FC236}">
                <a16:creationId xmlns:a16="http://schemas.microsoft.com/office/drawing/2014/main" id="{A58F7A74-EB3A-42C6-8227-EBDFC947F307}"/>
              </a:ext>
            </a:extLst>
          </p:cNvPr>
          <p:cNvSpPr/>
          <p:nvPr/>
        </p:nvSpPr>
        <p:spPr>
          <a:xfrm>
            <a:off x="4191000" y="4754493"/>
            <a:ext cx="3799394" cy="192371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endParaRPr lang="en-US" sz="1000" b="1" dirty="0"/>
          </a:p>
          <a:p>
            <a:endParaRPr lang="en-US" sz="1000" dirty="0"/>
          </a:p>
        </p:txBody>
      </p:sp>
      <p:pic>
        <p:nvPicPr>
          <p:cNvPr id="40" name="Picture 39">
            <a:extLst>
              <a:ext uri="{FF2B5EF4-FFF2-40B4-BE49-F238E27FC236}">
                <a16:creationId xmlns:a16="http://schemas.microsoft.com/office/drawing/2014/main" id="{F25CA8CE-D4E9-4AF3-B686-1B448B52EB1F}"/>
              </a:ext>
            </a:extLst>
          </p:cNvPr>
          <p:cNvPicPr>
            <a:picLocks noChangeAspect="1"/>
          </p:cNvPicPr>
          <p:nvPr/>
        </p:nvPicPr>
        <p:blipFill>
          <a:blip r:embed="rId6"/>
          <a:stretch>
            <a:fillRect/>
          </a:stretch>
        </p:blipFill>
        <p:spPr>
          <a:xfrm>
            <a:off x="4089926" y="4639944"/>
            <a:ext cx="3907899" cy="2079160"/>
          </a:xfrm>
          <a:prstGeom prst="rect">
            <a:avLst/>
          </a:prstGeom>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770</TotalTime>
  <Words>544</Words>
  <Application>Microsoft Office PowerPoint</Application>
  <PresentationFormat>Widescreen</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Go Nam LUI</cp:lastModifiedBy>
  <cp:revision>115</cp:revision>
  <dcterms:created xsi:type="dcterms:W3CDTF">2017-03-11T12:28:27Z</dcterms:created>
  <dcterms:modified xsi:type="dcterms:W3CDTF">2019-04-07T08:58:37Z</dcterms:modified>
</cp:coreProperties>
</file>