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8CEB1-EFD3-4E85-84FA-0B12BE12F249}" type="datetimeFigureOut">
              <a:rPr lang="en-US" smtClean="0"/>
              <a:t>4/6/2019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6F076-119C-41E0-A921-C84070D03CC0}" type="slidenum">
              <a:rPr lang="en-US" smtClean="0"/>
              <a:t>‹#›</a:t>
            </a:fld>
            <a:endParaRPr lang="en-US"/>
          </a:p>
        </p:txBody>
      </p:sp>
    </p:spTree>
    <p:extLst>
      <p:ext uri="{BB962C8B-B14F-4D97-AF65-F5344CB8AC3E}">
        <p14:creationId xmlns:p14="http://schemas.microsoft.com/office/powerpoint/2010/main" val="238906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3493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ECAD82-B2D8-4C89-824B-28122F1D1A36}"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332422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CAD82-B2D8-4C89-824B-28122F1D1A36}"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249119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CAD82-B2D8-4C89-824B-28122F1D1A36}"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238061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CAD82-B2D8-4C89-824B-28122F1D1A36}"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8128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ECAD82-B2D8-4C89-824B-28122F1D1A36}"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376656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ECAD82-B2D8-4C89-824B-28122F1D1A36}"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64983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CAD82-B2D8-4C89-824B-28122F1D1A36}"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174445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CAD82-B2D8-4C89-824B-28122F1D1A36}"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227436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CAD82-B2D8-4C89-824B-28122F1D1A36}"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302340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ECAD82-B2D8-4C89-824B-28122F1D1A36}"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178762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ECAD82-B2D8-4C89-824B-28122F1D1A36}"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66F5D-9329-44E5-84C5-AC60EE84088C}" type="slidenum">
              <a:rPr lang="en-US" smtClean="0"/>
              <a:t>‹#›</a:t>
            </a:fld>
            <a:endParaRPr lang="en-US"/>
          </a:p>
        </p:txBody>
      </p:sp>
    </p:spTree>
    <p:extLst>
      <p:ext uri="{BB962C8B-B14F-4D97-AF65-F5344CB8AC3E}">
        <p14:creationId xmlns:p14="http://schemas.microsoft.com/office/powerpoint/2010/main" val="144585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CAD82-B2D8-4C89-824B-28122F1D1A36}" type="datetimeFigureOut">
              <a:rPr lang="en-US" smtClean="0"/>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66F5D-9329-44E5-84C5-AC60EE84088C}" type="slidenum">
              <a:rPr lang="en-US" smtClean="0"/>
              <a:t>‹#›</a:t>
            </a:fld>
            <a:endParaRPr lang="en-US"/>
          </a:p>
        </p:txBody>
      </p:sp>
    </p:spTree>
    <p:extLst>
      <p:ext uri="{BB962C8B-B14F-4D97-AF65-F5344CB8AC3E}">
        <p14:creationId xmlns:p14="http://schemas.microsoft.com/office/powerpoint/2010/main" val="100587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81075"/>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CSIC 5011 </a:t>
            </a:r>
            <a:r>
              <a:rPr lang="en-US" dirty="0" smtClean="0"/>
              <a:t>Project 1</a:t>
            </a:r>
            <a:r>
              <a:rPr lang="en-US" altLang="zh-CN" dirty="0" smtClean="0">
                <a:solidFill>
                  <a:schemeClr val="bg1"/>
                </a:solidFill>
              </a:rPr>
              <a:t>: Finance Data PCA, Parallel Analysis </a:t>
            </a:r>
            <a:endParaRPr lang="en-US" altLang="zh-CN" dirty="0" smtClean="0">
              <a:solidFill>
                <a:schemeClr val="bg1"/>
              </a:solidFill>
            </a:endParaRPr>
          </a:p>
          <a:p>
            <a:pPr algn="ctr"/>
            <a:r>
              <a:rPr lang="en-US" sz="1000" dirty="0" smtClean="0">
                <a:solidFill>
                  <a:schemeClr val="bg1"/>
                </a:solidFill>
              </a:rPr>
              <a:t>Meilan WANG</a:t>
            </a:r>
            <a:r>
              <a:rPr lang="en-US" sz="1000" baseline="30000" dirty="0" smtClean="0">
                <a:solidFill>
                  <a:schemeClr val="bg1"/>
                </a:solidFill>
              </a:rPr>
              <a:t>1</a:t>
            </a:r>
            <a:r>
              <a:rPr lang="en-US" sz="1000" dirty="0" smtClean="0">
                <a:solidFill>
                  <a:schemeClr val="bg1"/>
                </a:solidFill>
              </a:rPr>
              <a:t> and Di LIU</a:t>
            </a:r>
            <a:r>
              <a:rPr lang="en-US" sz="1000" baseline="30000" dirty="0" smtClean="0">
                <a:solidFill>
                  <a:schemeClr val="bg1"/>
                </a:solidFill>
              </a:rPr>
              <a:t>2</a:t>
            </a:r>
            <a:r>
              <a:rPr lang="en-US" sz="1000" dirty="0" smtClean="0">
                <a:solidFill>
                  <a:schemeClr val="bg1"/>
                </a:solidFill>
              </a:rPr>
              <a:t> 	{</a:t>
            </a:r>
            <a:r>
              <a:rPr lang="en-US" sz="1000" dirty="0" err="1" smtClean="0">
                <a:solidFill>
                  <a:schemeClr val="bg1"/>
                </a:solidFill>
              </a:rPr>
              <a:t>mwangau</a:t>
            </a:r>
            <a:r>
              <a:rPr lang="en-US" sz="1000" dirty="0" smtClean="0">
                <a:solidFill>
                  <a:schemeClr val="bg1"/>
                </a:solidFill>
              </a:rPr>
              <a:t>,</a:t>
            </a:r>
            <a:r>
              <a:rPr lang="zh-CN" altLang="en-US" sz="1000" dirty="0" smtClean="0">
                <a:solidFill>
                  <a:schemeClr val="bg1"/>
                </a:solidFill>
              </a:rPr>
              <a:t> </a:t>
            </a:r>
            <a:r>
              <a:rPr lang="en-US" sz="1000" dirty="0" err="1" smtClean="0">
                <a:solidFill>
                  <a:schemeClr val="bg1"/>
                </a:solidFill>
              </a:rPr>
              <a:t>dliuah</a:t>
            </a:r>
            <a:r>
              <a:rPr lang="en-US" sz="1000" dirty="0" smtClean="0">
                <a:solidFill>
                  <a:schemeClr val="bg1"/>
                </a:solidFill>
              </a:rPr>
              <a:t>}@connect.ust.hk</a:t>
            </a:r>
          </a:p>
          <a:p>
            <a:pPr algn="ctr"/>
            <a:r>
              <a:rPr lang="en-US" sz="1000" baseline="30000" dirty="0" smtClean="0">
                <a:solidFill>
                  <a:schemeClr val="bg1"/>
                </a:solidFill>
              </a:rPr>
              <a:t>1</a:t>
            </a:r>
            <a:r>
              <a:rPr lang="en-US" sz="1000" dirty="0" smtClean="0">
                <a:solidFill>
                  <a:schemeClr val="bg1"/>
                </a:solidFill>
              </a:rPr>
              <a:t>: </a:t>
            </a:r>
            <a:r>
              <a:rPr lang="en-US" sz="1000" dirty="0" smtClean="0">
                <a:solidFill>
                  <a:schemeClr val="bg1"/>
                </a:solidFill>
              </a:rPr>
              <a:t>Department of Civil and Environmental Engineering</a:t>
            </a:r>
            <a:r>
              <a:rPr lang="en-US" sz="1000" dirty="0" smtClean="0">
                <a:solidFill>
                  <a:schemeClr val="bg1"/>
                </a:solidFill>
              </a:rPr>
              <a:t>, HKUST   </a:t>
            </a:r>
            <a:r>
              <a:rPr lang="en-US" sz="1000" baseline="30000" dirty="0" smtClean="0">
                <a:solidFill>
                  <a:schemeClr val="bg1"/>
                </a:solidFill>
              </a:rPr>
              <a:t>2</a:t>
            </a:r>
            <a:r>
              <a:rPr lang="en-US" sz="1000" dirty="0" smtClean="0">
                <a:solidFill>
                  <a:schemeClr val="bg1"/>
                </a:solidFill>
              </a:rPr>
              <a:t>: Department of M</a:t>
            </a:r>
            <a:r>
              <a:rPr lang="en-US" sz="1000" dirty="0" smtClean="0">
                <a:solidFill>
                  <a:schemeClr val="bg1"/>
                </a:solidFill>
              </a:rPr>
              <a:t>echanical and Aerospace </a:t>
            </a:r>
            <a:r>
              <a:rPr lang="en-US" sz="1000" dirty="0" smtClean="0">
                <a:solidFill>
                  <a:schemeClr val="bg1"/>
                </a:solidFill>
              </a:rPr>
              <a:t>Engineering, HKUST</a:t>
            </a:r>
            <a:endParaRPr lang="en-US" sz="1000" dirty="0">
              <a:solidFill>
                <a:schemeClr val="bg1"/>
              </a:solidFill>
            </a:endParaRPr>
          </a:p>
        </p:txBody>
      </p:sp>
      <p:grpSp>
        <p:nvGrpSpPr>
          <p:cNvPr id="70" name="Group 69"/>
          <p:cNvGrpSpPr/>
          <p:nvPr/>
        </p:nvGrpSpPr>
        <p:grpSpPr>
          <a:xfrm>
            <a:off x="35934" y="1034183"/>
            <a:ext cx="3794332" cy="5696817"/>
            <a:chOff x="61334" y="1034183"/>
            <a:chExt cx="3794332" cy="5696817"/>
          </a:xfrm>
        </p:grpSpPr>
        <p:sp>
          <p:nvSpPr>
            <p:cNvPr id="3" name="Rectangle 2"/>
            <p:cNvSpPr/>
            <p:nvPr/>
          </p:nvSpPr>
          <p:spPr>
            <a:xfrm>
              <a:off x="61334" y="1034183"/>
              <a:ext cx="3794332" cy="288584"/>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a:t>
              </a:r>
              <a:r>
                <a:rPr lang="en-US" sz="1200" dirty="0" smtClean="0"/>
                <a:t>Introduction</a:t>
              </a:r>
              <a:endParaRPr lang="en-US" sz="1200" dirty="0"/>
            </a:p>
          </p:txBody>
        </p:sp>
        <p:sp>
          <p:nvSpPr>
            <p:cNvPr id="4" name="Rectangle 3"/>
            <p:cNvSpPr/>
            <p:nvPr/>
          </p:nvSpPr>
          <p:spPr>
            <a:xfrm>
              <a:off x="61334" y="1299104"/>
              <a:ext cx="3794332" cy="1775692"/>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t>The SNP’ 500 is an American stock market index based on the market capitalizations of about 500 large companies having common stock listed on the NYSE, NASDAQ, or the </a:t>
              </a:r>
              <a:r>
                <a:rPr lang="en-US" sz="1200" dirty="0" err="1"/>
                <a:t>Cboe</a:t>
              </a:r>
              <a:r>
                <a:rPr lang="en-US" sz="1200" dirty="0"/>
                <a:t> BZX </a:t>
              </a:r>
              <a:r>
                <a:rPr lang="en-US" sz="1200" dirty="0" smtClean="0"/>
                <a:t>Exchange. Those stocks are </a:t>
              </a:r>
              <a:r>
                <a:rPr lang="en-US" sz="1200" dirty="0"/>
                <a:t>representative of the industries in the United States economy</a:t>
              </a:r>
              <a:r>
                <a:rPr lang="en-US" sz="1200" dirty="0" smtClean="0"/>
                <a:t>.</a:t>
              </a:r>
              <a:endParaRPr lang="en-US" sz="1200" dirty="0"/>
            </a:p>
            <a:p>
              <a:r>
                <a:rPr lang="en-US" sz="1200" dirty="0"/>
                <a:t>We carried out PCA and Parallel Analysis over a time series </a:t>
              </a:r>
              <a:r>
                <a:rPr lang="en-US" sz="1200" dirty="0" smtClean="0"/>
                <a:t>of stock </a:t>
              </a:r>
              <a:r>
                <a:rPr lang="en-US" sz="1200" dirty="0"/>
                <a:t>closed prices in </a:t>
              </a:r>
              <a:r>
                <a:rPr lang="en-US" sz="1200" dirty="0" smtClean="0"/>
                <a:t>SNP’500. </a:t>
              </a:r>
              <a:r>
                <a:rPr lang="en-US" sz="1200" dirty="0"/>
                <a:t>Through the analysis, we find out some interesting interpretation of </a:t>
              </a:r>
              <a:r>
                <a:rPr lang="en-US" sz="1200" dirty="0" smtClean="0"/>
                <a:t>principal </a:t>
              </a:r>
              <a:r>
                <a:rPr lang="en-US" sz="1200" dirty="0"/>
                <a:t>components in the real world</a:t>
              </a:r>
              <a:r>
                <a:rPr lang="en-US" sz="1200" dirty="0" smtClean="0"/>
                <a:t>.</a:t>
              </a:r>
            </a:p>
            <a:p>
              <a:endParaRPr lang="en-US" sz="1200" dirty="0"/>
            </a:p>
          </p:txBody>
        </p:sp>
        <p:sp>
          <p:nvSpPr>
            <p:cNvPr id="8" name="Rectangle 7"/>
            <p:cNvSpPr/>
            <p:nvPr/>
          </p:nvSpPr>
          <p:spPr>
            <a:xfrm>
              <a:off x="61334" y="3118070"/>
              <a:ext cx="3794332" cy="264920"/>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a:t>
              </a:r>
              <a:r>
                <a:rPr lang="en-US" sz="1200" dirty="0" smtClean="0"/>
                <a:t>. </a:t>
              </a:r>
              <a:r>
                <a:rPr lang="en-US" sz="1200" dirty="0" smtClean="0"/>
                <a:t>Overview</a:t>
              </a:r>
              <a:endParaRPr lang="en-US" sz="1200" dirty="0"/>
            </a:p>
          </p:txBody>
        </p:sp>
        <p:sp>
          <p:nvSpPr>
            <p:cNvPr id="9" name="Rectangle 8"/>
            <p:cNvSpPr/>
            <p:nvPr/>
          </p:nvSpPr>
          <p:spPr>
            <a:xfrm>
              <a:off x="61334" y="3382989"/>
              <a:ext cx="3794332" cy="33480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HK" sz="1200" b="1" dirty="0"/>
                <a:t>Dataset</a:t>
              </a:r>
            </a:p>
            <a:p>
              <a:pPr algn="just"/>
              <a:r>
                <a:rPr lang="en-HK" sz="1200" dirty="0"/>
                <a:t>The dataset contains 1258-by-452 matrix with closed prices of 452 stocks in SNP’500 for workdays in 4 years </a:t>
              </a:r>
              <a:r>
                <a:rPr lang="en-US" altLang="zh-CN" sz="1200" b="1" dirty="0" smtClean="0"/>
                <a:t>Methodology</a:t>
              </a:r>
              <a:endParaRPr lang="en-US" altLang="zh-CN" sz="1200" b="1" dirty="0"/>
            </a:p>
            <a:p>
              <a:pPr algn="just"/>
              <a:r>
                <a:rPr lang="en-US" sz="1200" dirty="0"/>
                <a:t>PCA, Parallel Analysis</a:t>
              </a:r>
            </a:p>
            <a:p>
              <a:pPr algn="just"/>
              <a:r>
                <a:rPr lang="en-US" sz="1200" b="1" dirty="0" smtClean="0"/>
                <a:t>Why?</a:t>
              </a:r>
              <a:endParaRPr lang="en-US" sz="1200" b="1" dirty="0"/>
            </a:p>
            <a:p>
              <a:pPr algn="just"/>
              <a:r>
                <a:rPr lang="en-US" sz="1200" dirty="0" smtClean="0"/>
                <a:t>This is a dataset with hundreds of companies or thousands of days as features. In order to know more about the dataset, or modelling with the dataset, dimension reduction is necessary. With further projection the original company time series on to the principal component constructed space, the sector distribution on the overall SNP’500 stock distribution has explainable meaning.</a:t>
              </a:r>
            </a:p>
            <a:p>
              <a:pPr algn="just"/>
              <a:r>
                <a:rPr lang="en-US" sz="1200" dirty="0" smtClean="0"/>
                <a:t>With parallel analysis, we can confirm if the number of eigenvalues we chose is in the reasonable range.</a:t>
              </a:r>
            </a:p>
            <a:p>
              <a:pPr algn="just"/>
              <a:r>
                <a:rPr lang="en-US" sz="1200" b="1" dirty="0" smtClean="0"/>
                <a:t>How?</a:t>
              </a:r>
            </a:p>
            <a:p>
              <a:pPr algn="just"/>
              <a:r>
                <a:rPr lang="en-US" sz="1200" dirty="0" smtClean="0"/>
                <a:t>Normalize price </a:t>
              </a:r>
              <a:r>
                <a:rPr lang="en-US" sz="1200" dirty="0" smtClean="0">
                  <a:sym typeface="Wingdings" panose="05000000000000000000" pitchFamily="2" charset="2"/>
                </a:rPr>
                <a:t> PCA  Project in PC space  Analysis</a:t>
              </a:r>
              <a:endParaRPr lang="en-US" sz="1200" dirty="0" smtClean="0"/>
            </a:p>
          </p:txBody>
        </p:sp>
      </p:grpSp>
      <p:grpSp>
        <p:nvGrpSpPr>
          <p:cNvPr id="64" name="Group 63"/>
          <p:cNvGrpSpPr/>
          <p:nvPr/>
        </p:nvGrpSpPr>
        <p:grpSpPr>
          <a:xfrm>
            <a:off x="5803900" y="5078110"/>
            <a:ext cx="4444999" cy="1641586"/>
            <a:chOff x="5829300" y="5672111"/>
            <a:chExt cx="3794332" cy="1082403"/>
          </a:xfrm>
        </p:grpSpPr>
        <p:sp>
          <p:nvSpPr>
            <p:cNvPr id="6" name="Rectangle 5"/>
            <p:cNvSpPr/>
            <p:nvPr/>
          </p:nvSpPr>
          <p:spPr>
            <a:xfrm>
              <a:off x="5829300" y="5672111"/>
              <a:ext cx="3794332" cy="264920"/>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4.Conclusion and Further Work</a:t>
              </a:r>
              <a:endParaRPr lang="en-US" sz="1200" dirty="0"/>
            </a:p>
          </p:txBody>
        </p:sp>
        <p:sp>
          <p:nvSpPr>
            <p:cNvPr id="7" name="Rectangle 6"/>
            <p:cNvSpPr/>
            <p:nvPr/>
          </p:nvSpPr>
          <p:spPr>
            <a:xfrm>
              <a:off x="5829300" y="5937031"/>
              <a:ext cx="3794332" cy="81748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228600" indent="-228600">
                <a:buAutoNum type="arabicPeriod"/>
              </a:pPr>
              <a:r>
                <a:rPr lang="en-US" sz="1000" dirty="0" smtClean="0"/>
                <a:t>The Energy and IT sector is more distant than downstream and  daily-life related industry sectors.</a:t>
              </a:r>
            </a:p>
            <a:p>
              <a:pPr marL="228600" indent="-228600">
                <a:buAutoNum type="arabicPeriod"/>
              </a:pPr>
              <a:r>
                <a:rPr lang="en-US" sz="1000" dirty="0" smtClean="0"/>
                <a:t>The principal component 1 could be upstream and downstream of business chain, while the principal component 2 could be the distance to daily-life.</a:t>
              </a:r>
            </a:p>
            <a:p>
              <a:pPr marL="228600" indent="-228600">
                <a:buAutoNum type="arabicPeriod"/>
              </a:pPr>
              <a:r>
                <a:rPr lang="en-US" sz="1000" dirty="0" smtClean="0"/>
                <a:t>The upstream and down stream is in different clusters.</a:t>
              </a:r>
            </a:p>
            <a:p>
              <a:r>
                <a:rPr lang="en-US" sz="1000" dirty="0" smtClean="0"/>
                <a:t>If we have exact time information, or more information about the companies, we could conducted PCA using time as feature, or fit PCA within sector companies; With PCA result, we could build a predicting model with less features.</a:t>
              </a:r>
              <a:endParaRPr lang="en-US" sz="1000" dirty="0"/>
            </a:p>
          </p:txBody>
        </p:sp>
      </p:grpSp>
      <p:grpSp>
        <p:nvGrpSpPr>
          <p:cNvPr id="49" name="Group 48"/>
          <p:cNvGrpSpPr/>
          <p:nvPr/>
        </p:nvGrpSpPr>
        <p:grpSpPr>
          <a:xfrm>
            <a:off x="5803900" y="2773110"/>
            <a:ext cx="6299199" cy="2235579"/>
            <a:chOff x="5852158" y="1133126"/>
            <a:chExt cx="6078584" cy="2121948"/>
          </a:xfrm>
        </p:grpSpPr>
        <p:pic>
          <p:nvPicPr>
            <p:cNvPr id="43" name="Picture 42"/>
            <p:cNvPicPr>
              <a:picLocks noChangeAspect="1"/>
            </p:cNvPicPr>
            <p:nvPr/>
          </p:nvPicPr>
          <p:blipFill>
            <a:blip r:embed="rId3"/>
            <a:stretch>
              <a:fillRect/>
            </a:stretch>
          </p:blipFill>
          <p:spPr>
            <a:xfrm>
              <a:off x="5852159" y="1133126"/>
              <a:ext cx="6078583" cy="2121948"/>
            </a:xfrm>
            <a:prstGeom prst="rect">
              <a:avLst/>
            </a:prstGeom>
          </p:spPr>
        </p:pic>
        <p:sp>
          <p:nvSpPr>
            <p:cNvPr id="44" name="Rectangle 43"/>
            <p:cNvSpPr/>
            <p:nvPr/>
          </p:nvSpPr>
          <p:spPr>
            <a:xfrm>
              <a:off x="5852158" y="1141835"/>
              <a:ext cx="6078583" cy="211323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5803901" y="1035579"/>
            <a:ext cx="6299199" cy="1620117"/>
            <a:chOff x="5778500" y="1034183"/>
            <a:chExt cx="6299199" cy="1239117"/>
          </a:xfrm>
        </p:grpSpPr>
        <p:sp>
          <p:nvSpPr>
            <p:cNvPr id="58" name="Rectangle 57"/>
            <p:cNvSpPr/>
            <p:nvPr/>
          </p:nvSpPr>
          <p:spPr>
            <a:xfrm>
              <a:off x="5778500" y="1034183"/>
              <a:ext cx="6299199" cy="315706"/>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3. Analysis</a:t>
              </a:r>
              <a:endParaRPr lang="en-US" sz="1200" dirty="0"/>
            </a:p>
          </p:txBody>
        </p:sp>
        <p:sp>
          <p:nvSpPr>
            <p:cNvPr id="59" name="Rectangle 58"/>
            <p:cNvSpPr/>
            <p:nvPr/>
          </p:nvSpPr>
          <p:spPr>
            <a:xfrm>
              <a:off x="5778500" y="1299103"/>
              <a:ext cx="6299199" cy="97419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200" dirty="0" smtClean="0"/>
                <a:t>By calculating the “log(current day price – previous day price)” from the original dataset, we normalized the original dataset (Fg2). Then we conducted the PCA to find out the components have most significant impact. While first two component contributes over 8.5% of explained variance ratio, we project the original data on the space of PC1 x PC2. By coloring out different industry sectors on the overall SNP’500 companies distribution. The Energy sector and IT sector is more distant than downstream and traditional industry sectors. The principal components are possible to explain with the sector-wise distribution figure.</a:t>
              </a:r>
              <a:endParaRPr lang="en-US" sz="1200" dirty="0"/>
            </a:p>
          </p:txBody>
        </p:sp>
      </p:grpSp>
      <p:grpSp>
        <p:nvGrpSpPr>
          <p:cNvPr id="63" name="Group 62"/>
          <p:cNvGrpSpPr/>
          <p:nvPr/>
        </p:nvGrpSpPr>
        <p:grpSpPr>
          <a:xfrm>
            <a:off x="10337800" y="5087403"/>
            <a:ext cx="1765297" cy="1632293"/>
            <a:chOff x="9979836" y="5660759"/>
            <a:chExt cx="3773842" cy="1067525"/>
          </a:xfrm>
        </p:grpSpPr>
        <p:sp>
          <p:nvSpPr>
            <p:cNvPr id="61" name="Rectangle 60"/>
            <p:cNvSpPr/>
            <p:nvPr/>
          </p:nvSpPr>
          <p:spPr>
            <a:xfrm>
              <a:off x="9979836" y="5894213"/>
              <a:ext cx="3773842" cy="83407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smtClean="0"/>
            </a:p>
            <a:p>
              <a:pPr algn="just"/>
              <a:r>
                <a:rPr lang="en-US" altLang="zh-CN" sz="1000" b="1" dirty="0" smtClean="0"/>
                <a:t>PCA on subgroup data with Anaconda-</a:t>
              </a:r>
              <a:r>
                <a:rPr lang="en-US" altLang="zh-CN" sz="1000" b="1" dirty="0" err="1" smtClean="0"/>
                <a:t>Jupyter</a:t>
              </a:r>
              <a:r>
                <a:rPr lang="en-US" altLang="zh-CN" sz="1000" b="1" dirty="0" smtClean="0"/>
                <a:t>, poster</a:t>
              </a:r>
              <a:endParaRPr lang="en-US" altLang="zh-CN" sz="1000" b="1" dirty="0"/>
            </a:p>
            <a:p>
              <a:pPr marL="171450" indent="-171450" algn="just">
                <a:buFont typeface="Wingdings" charset="2"/>
                <a:buChar char="Ø"/>
              </a:pPr>
              <a:r>
                <a:rPr lang="en-US" altLang="zh-CN" sz="1000" dirty="0" smtClean="0"/>
                <a:t>Meilan WANG</a:t>
              </a:r>
              <a:endParaRPr lang="en-US" altLang="zh-CN" sz="1000" dirty="0" smtClean="0"/>
            </a:p>
            <a:p>
              <a:pPr marL="171450" indent="-171450" algn="just">
                <a:buFont typeface="Wingdings" charset="2"/>
                <a:buChar char="Ø"/>
              </a:pPr>
              <a:endParaRPr lang="en-US" sz="1000" dirty="0"/>
            </a:p>
            <a:p>
              <a:pPr algn="just"/>
              <a:r>
                <a:rPr lang="en-US" altLang="zh-CN" sz="1000" b="1" dirty="0" smtClean="0"/>
                <a:t>PCA and Parallel Analysis on overall SNP500 with </a:t>
              </a:r>
              <a:r>
                <a:rPr lang="en-US" altLang="zh-CN" sz="1000" b="1" dirty="0" err="1" smtClean="0"/>
                <a:t>Matlab</a:t>
              </a:r>
              <a:endParaRPr lang="en-US" altLang="zh-CN" sz="1000" b="1" dirty="0"/>
            </a:p>
            <a:p>
              <a:pPr marL="171450" indent="-171450" algn="just">
                <a:buFont typeface="Wingdings" charset="2"/>
                <a:buChar char="Ø"/>
              </a:pPr>
              <a:r>
                <a:rPr lang="en-US" sz="1000" dirty="0" smtClean="0"/>
                <a:t>Di LIU</a:t>
              </a:r>
              <a:endParaRPr lang="en-US" sz="1000" dirty="0"/>
            </a:p>
            <a:p>
              <a:pPr algn="just"/>
              <a:endParaRPr lang="en-US" sz="1000" dirty="0"/>
            </a:p>
          </p:txBody>
        </p:sp>
        <p:sp>
          <p:nvSpPr>
            <p:cNvPr id="62" name="Rectangle 61"/>
            <p:cNvSpPr/>
            <p:nvPr/>
          </p:nvSpPr>
          <p:spPr>
            <a:xfrm>
              <a:off x="9979836" y="5660759"/>
              <a:ext cx="3773842" cy="233454"/>
            </a:xfrm>
            <a:prstGeom prst="rect">
              <a:avLst/>
            </a:prstGeom>
            <a:solidFill>
              <a:schemeClr val="accent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a:t>
              </a:r>
              <a:r>
                <a:rPr lang="en-US" sz="1200" dirty="0" smtClean="0"/>
                <a:t>. </a:t>
              </a:r>
              <a:r>
                <a:rPr lang="en-US" altLang="zh-CN" sz="1200" dirty="0" smtClean="0"/>
                <a:t>Contribution</a:t>
              </a:r>
              <a:endParaRPr lang="en-US" sz="1200" dirty="0"/>
            </a:p>
          </p:txBody>
        </p:sp>
      </p:grpSp>
      <p:grpSp>
        <p:nvGrpSpPr>
          <p:cNvPr id="68" name="Group 67"/>
          <p:cNvGrpSpPr/>
          <p:nvPr/>
        </p:nvGrpSpPr>
        <p:grpSpPr>
          <a:xfrm>
            <a:off x="3935154" y="1059585"/>
            <a:ext cx="1779846" cy="5671416"/>
            <a:chOff x="3935154" y="1059584"/>
            <a:chExt cx="1786200" cy="7148747"/>
          </a:xfrm>
        </p:grpSpPr>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5154" y="1059584"/>
              <a:ext cx="1786195" cy="1201788"/>
            </a:xfrm>
            <a:prstGeom prst="rect">
              <a:avLst/>
            </a:prstGeom>
            <a:ln>
              <a:solidFill>
                <a:schemeClr val="accent1">
                  <a:lumMod val="75000"/>
                </a:schemeClr>
              </a:solidFill>
            </a:ln>
          </p:spPr>
        </p:pic>
        <p:pic>
          <p:nvPicPr>
            <p:cNvPr id="46" name="Picture 45"/>
            <p:cNvPicPr/>
            <p:nvPr/>
          </p:nvPicPr>
          <p:blipFill>
            <a:blip r:embed="rId5" cstate="print">
              <a:extLst>
                <a:ext uri="{28A0092B-C50C-407E-A947-70E740481C1C}">
                  <a14:useLocalDpi xmlns:a14="http://schemas.microsoft.com/office/drawing/2010/main" val="0"/>
                </a:ext>
              </a:extLst>
            </a:blip>
            <a:stretch>
              <a:fillRect/>
            </a:stretch>
          </p:blipFill>
          <p:spPr>
            <a:xfrm>
              <a:off x="3935155" y="4024048"/>
              <a:ext cx="1786195" cy="1065245"/>
            </a:xfrm>
            <a:prstGeom prst="rect">
              <a:avLst/>
            </a:prstGeom>
            <a:ln>
              <a:solidFill>
                <a:schemeClr val="accent1">
                  <a:lumMod val="75000"/>
                </a:schemeClr>
              </a:solidFill>
            </a:ln>
          </p:spPr>
        </p:pic>
        <p:sp>
          <p:nvSpPr>
            <p:cNvPr id="47" name="Rounded Rectangle 46"/>
            <p:cNvSpPr/>
            <p:nvPr/>
          </p:nvSpPr>
          <p:spPr>
            <a:xfrm>
              <a:off x="3935154" y="2291852"/>
              <a:ext cx="1786195" cy="220579"/>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smtClean="0">
                  <a:solidFill>
                    <a:schemeClr val="tx1"/>
                  </a:solidFill>
                </a:rPr>
                <a:t>Fg1. 452 Stock Time Series Overview</a:t>
              </a:r>
              <a:endParaRPr lang="en-US" sz="800" dirty="0">
                <a:solidFill>
                  <a:schemeClr val="tx1"/>
                </a:solidFill>
              </a:endParaRPr>
            </a:p>
          </p:txBody>
        </p:sp>
        <p:pic>
          <p:nvPicPr>
            <p:cNvPr id="50" name="Picture 49"/>
            <p:cNvPicPr/>
            <p:nvPr/>
          </p:nvPicPr>
          <p:blipFill>
            <a:blip r:embed="rId6" cstate="print">
              <a:extLst>
                <a:ext uri="{28A0092B-C50C-407E-A947-70E740481C1C}">
                  <a14:useLocalDpi xmlns:a14="http://schemas.microsoft.com/office/drawing/2010/main" val="0"/>
                </a:ext>
              </a:extLst>
            </a:blip>
            <a:stretch>
              <a:fillRect/>
            </a:stretch>
          </p:blipFill>
          <p:spPr>
            <a:xfrm>
              <a:off x="3935159" y="6904723"/>
              <a:ext cx="1786195" cy="1016262"/>
            </a:xfrm>
            <a:prstGeom prst="rect">
              <a:avLst/>
            </a:prstGeom>
            <a:ln>
              <a:solidFill>
                <a:schemeClr val="accent1">
                  <a:lumMod val="75000"/>
                </a:schemeClr>
              </a:solidFill>
            </a:ln>
          </p:spPr>
        </p:pic>
        <p:sp>
          <p:nvSpPr>
            <p:cNvPr id="51" name="Rounded Rectangle 50"/>
            <p:cNvSpPr/>
            <p:nvPr/>
          </p:nvSpPr>
          <p:spPr>
            <a:xfrm>
              <a:off x="3935155" y="5127514"/>
              <a:ext cx="1786195" cy="240806"/>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solidFill>
                    <a:schemeClr val="tx1"/>
                  </a:solidFill>
                </a:rPr>
                <a:t>Fg3. PCA explain variance ratio</a:t>
              </a:r>
            </a:p>
            <a:p>
              <a:pPr algn="ctr"/>
              <a:r>
                <a:rPr lang="en-US" sz="600" dirty="0" smtClean="0">
                  <a:solidFill>
                    <a:schemeClr val="tx1"/>
                  </a:solidFill>
                </a:rPr>
                <a:t> (except outliers)</a:t>
              </a:r>
              <a:endParaRPr lang="en-US" sz="600" dirty="0">
                <a:solidFill>
                  <a:schemeClr val="tx1"/>
                </a:solidFill>
              </a:endParaRPr>
            </a:p>
          </p:txBody>
        </p:sp>
        <p:sp>
          <p:nvSpPr>
            <p:cNvPr id="53" name="Rounded Rectangle 52"/>
            <p:cNvSpPr/>
            <p:nvPr/>
          </p:nvSpPr>
          <p:spPr>
            <a:xfrm>
              <a:off x="3935158" y="7967525"/>
              <a:ext cx="1786195" cy="240806"/>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solidFill>
                    <a:schemeClr val="tx1"/>
                  </a:solidFill>
                </a:rPr>
                <a:t>Fg5. PCA explain variance ratio</a:t>
              </a:r>
            </a:p>
            <a:p>
              <a:pPr algn="ctr"/>
              <a:r>
                <a:rPr lang="en-US" sz="600" dirty="0" smtClean="0">
                  <a:solidFill>
                    <a:schemeClr val="tx1"/>
                  </a:solidFill>
                </a:rPr>
                <a:t> (except outlier companies)</a:t>
              </a:r>
              <a:endParaRPr lang="en-US" sz="600" dirty="0">
                <a:solidFill>
                  <a:schemeClr val="tx1"/>
                </a:solidFill>
              </a:endParaRPr>
            </a:p>
          </p:txBody>
        </p:sp>
        <p:pic>
          <p:nvPicPr>
            <p:cNvPr id="55" name="Picture 5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5158" y="2560320"/>
              <a:ext cx="1786193" cy="1149870"/>
            </a:xfrm>
            <a:prstGeom prst="rect">
              <a:avLst/>
            </a:prstGeom>
            <a:ln>
              <a:solidFill>
                <a:schemeClr val="accent1">
                  <a:lumMod val="75000"/>
                </a:schemeClr>
              </a:solidFill>
            </a:ln>
          </p:spPr>
        </p:pic>
        <p:sp>
          <p:nvSpPr>
            <p:cNvPr id="56" name="Rounded Rectangle 55"/>
            <p:cNvSpPr/>
            <p:nvPr/>
          </p:nvSpPr>
          <p:spPr>
            <a:xfrm>
              <a:off x="3935156" y="3749420"/>
              <a:ext cx="1786195" cy="216284"/>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smtClean="0">
                  <a:solidFill>
                    <a:schemeClr val="tx1"/>
                  </a:solidFill>
                </a:rPr>
                <a:t>Fg2. Normalize before fit PCA</a:t>
              </a:r>
              <a:endParaRPr lang="en-US" sz="900" dirty="0">
                <a:solidFill>
                  <a:schemeClr val="tx1"/>
                </a:solidFill>
              </a:endParaRPr>
            </a:p>
          </p:txBody>
        </p:sp>
        <p:pic>
          <p:nvPicPr>
            <p:cNvPr id="65" name="Picture 64"/>
            <p:cNvPicPr/>
            <p:nvPr/>
          </p:nvPicPr>
          <p:blipFill>
            <a:blip r:embed="rId8" cstate="print">
              <a:extLst>
                <a:ext uri="{28A0092B-C50C-407E-A947-70E740481C1C}">
                  <a14:useLocalDpi xmlns:a14="http://schemas.microsoft.com/office/drawing/2010/main" val="0"/>
                </a:ext>
              </a:extLst>
            </a:blip>
            <a:stretch>
              <a:fillRect/>
            </a:stretch>
          </p:blipFill>
          <p:spPr>
            <a:xfrm>
              <a:off x="3935158" y="5412700"/>
              <a:ext cx="1786193" cy="1178600"/>
            </a:xfrm>
            <a:prstGeom prst="rect">
              <a:avLst/>
            </a:prstGeom>
            <a:ln>
              <a:solidFill>
                <a:schemeClr val="accent1">
                  <a:lumMod val="75000"/>
                </a:schemeClr>
              </a:solidFill>
            </a:ln>
          </p:spPr>
        </p:pic>
        <p:sp>
          <p:nvSpPr>
            <p:cNvPr id="67" name="Rounded Rectangle 66"/>
            <p:cNvSpPr/>
            <p:nvPr/>
          </p:nvSpPr>
          <p:spPr>
            <a:xfrm>
              <a:off x="3935154" y="6617194"/>
              <a:ext cx="1786195" cy="240806"/>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solidFill>
                    <a:schemeClr val="tx1"/>
                  </a:solidFill>
                </a:rPr>
                <a:t>Fg4. Project  original data on the </a:t>
              </a:r>
            </a:p>
            <a:p>
              <a:pPr algn="ctr"/>
              <a:r>
                <a:rPr lang="en-US" sz="600" dirty="0" smtClean="0">
                  <a:solidFill>
                    <a:schemeClr val="tx1"/>
                  </a:solidFill>
                </a:rPr>
                <a:t>PC1 x PC2 space</a:t>
              </a:r>
            </a:p>
          </p:txBody>
        </p:sp>
      </p:grpSp>
    </p:spTree>
    <p:extLst>
      <p:ext uri="{BB962C8B-B14F-4D97-AF65-F5344CB8AC3E}">
        <p14:creationId xmlns:p14="http://schemas.microsoft.com/office/powerpoint/2010/main" val="411434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Meilan</dc:creator>
  <cp:lastModifiedBy>WANG, Meilan</cp:lastModifiedBy>
  <cp:revision>1</cp:revision>
  <dcterms:created xsi:type="dcterms:W3CDTF">2019-04-06T14:41:28Z</dcterms:created>
  <dcterms:modified xsi:type="dcterms:W3CDTF">2019-04-06T14:41:35Z</dcterms:modified>
</cp:coreProperties>
</file>