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3"/>
  </p:sldMasterIdLst>
  <p:notesMasterIdLst>
    <p:notesMasterId r:id="rId57"/>
  </p:notesMasterIdLst>
  <p:sldIdLst>
    <p:sldId id="256" r:id="rId4"/>
    <p:sldId id="308" r:id="rId5"/>
    <p:sldId id="257" r:id="rId6"/>
    <p:sldId id="300" r:id="rId7"/>
    <p:sldId id="258" r:id="rId8"/>
    <p:sldId id="259" r:id="rId9"/>
    <p:sldId id="260" r:id="rId10"/>
    <p:sldId id="261" r:id="rId11"/>
    <p:sldId id="262" r:id="rId12"/>
    <p:sldId id="263" r:id="rId13"/>
    <p:sldId id="307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01" r:id="rId32"/>
    <p:sldId id="302" r:id="rId33"/>
    <p:sldId id="282" r:id="rId34"/>
    <p:sldId id="283" r:id="rId35"/>
    <p:sldId id="284" r:id="rId36"/>
    <p:sldId id="285" r:id="rId37"/>
    <p:sldId id="306" r:id="rId38"/>
    <p:sldId id="287" r:id="rId39"/>
    <p:sldId id="288" r:id="rId40"/>
    <p:sldId id="289" r:id="rId41"/>
    <p:sldId id="286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03" r:id="rId52"/>
    <p:sldId id="304" r:id="rId53"/>
    <p:sldId id="305" r:id="rId54"/>
    <p:sldId id="29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3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CA532-E274-B944-A868-6E2ABD243211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2632-7F61-EF4B-84DC-D942D71BB6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6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93060-275C-42A4-9762-1F06B2215225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455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8DA7B8-98CD-BA4A-A067-3EA12B852AD7}" type="slidenum">
              <a:rPr lang="en-US"/>
              <a:pPr/>
              <a:t>11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CC4695-1E82-0146-B1E9-C949B614184C}" type="slidenum">
              <a:rPr lang="en-US"/>
              <a:pPr/>
              <a:t>12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3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64D77-F05D-7448-8683-9B583F012D34}" type="slidenum">
              <a:rPr lang="en-US"/>
              <a:pPr/>
              <a:t>13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59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10FC9-E126-6A43-995C-0C137713FF91}" type="slidenum">
              <a:rPr lang="en-US"/>
              <a:pPr/>
              <a:t>14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0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470A4-15FA-2D4A-AF8A-4D944A7F4CD7}" type="slidenum">
              <a:rPr lang="en-US"/>
              <a:pPr/>
              <a:t>15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8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EFC8E-91FC-CE42-A93A-3CD54D8AA049}" type="slidenum">
              <a:rPr lang="en-US"/>
              <a:pPr/>
              <a:t>16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2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17861-871C-284F-8C27-782A1006BAFE}" type="slidenum">
              <a:rPr lang="en-US"/>
              <a:pPr/>
              <a:t>17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9091D-44F8-094C-9436-FCB8E72400D9}" type="slidenum">
              <a:rPr lang="en-US"/>
              <a:pPr/>
              <a:t>18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4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29380-947F-5947-8F69-2983921107E4}" type="slidenum">
              <a:rPr lang="en-US"/>
              <a:pPr/>
              <a:t>19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50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89B9A-723A-8746-963C-818FCEDFFF51}" type="slidenum">
              <a:rPr lang="en-US"/>
              <a:pPr/>
              <a:t>20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39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E23BD-09F7-8942-A17C-55105F52429F}" type="slidenum">
              <a:rPr lang="en-US"/>
              <a:pPr/>
              <a:t>3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0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A3C40-3286-A245-9A8D-FE016D0F0591}" type="slidenum">
              <a:rPr lang="en-US"/>
              <a:pPr/>
              <a:t>21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43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A46D5-C898-3241-A98E-681C36DF08D0}" type="slidenum">
              <a:rPr lang="en-US"/>
              <a:pPr/>
              <a:t>22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5646B-E54A-3348-B8C6-A67998DA14FE}" type="slidenum">
              <a:rPr lang="en-US"/>
              <a:pPr/>
              <a:t>23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98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C79DC-2FB4-1E41-A4F9-7C3FFCB4D276}" type="slidenum">
              <a:rPr lang="en-US"/>
              <a:pPr/>
              <a:t>24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8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4EA081-52C6-DB49-AB02-B3AB3DCECC65}" type="slidenum">
              <a:rPr lang="en-US"/>
              <a:pPr/>
              <a:t>25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6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3A9DE1-F44A-E543-9C9E-F3156FE19AEE}" type="slidenum">
              <a:rPr lang="en-US"/>
              <a:pPr/>
              <a:t>26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00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22C41-8671-D443-9AE3-327B65ABB799}" type="slidenum">
              <a:rPr lang="en-US"/>
              <a:pPr/>
              <a:t>27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31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E026F-87BD-8C4C-BE18-BC5C2EE84F04}" type="slidenum">
              <a:rPr lang="en-US"/>
              <a:pPr/>
              <a:t>28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25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22C41-8671-D443-9AE3-327B65ABB799}" type="slidenum">
              <a:rPr lang="en-US"/>
              <a:pPr/>
              <a:t>29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0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22C41-8671-D443-9AE3-327B65ABB799}" type="slidenum">
              <a:rPr lang="en-US"/>
              <a:pPr/>
              <a:t>30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E23BD-09F7-8942-A17C-55105F52429F}" type="slidenum">
              <a:rPr lang="en-US"/>
              <a:pPr/>
              <a:t>4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52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921D9-5372-A740-9692-E12789CD5053}" type="slidenum">
              <a:rPr lang="en-US"/>
              <a:pPr/>
              <a:t>31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7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8C9EF-5875-3749-BC0E-AE75F5359BC9}" type="slidenum">
              <a:rPr lang="en-US"/>
              <a:pPr/>
              <a:t>32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58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A3FED-1CD1-6E47-AB6D-4EB6A89E56BA}" type="slidenum">
              <a:rPr lang="en-US"/>
              <a:pPr/>
              <a:t>33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79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4940B-1CF0-754B-B6D4-D9E6CD636B11}" type="slidenum">
              <a:rPr lang="en-US"/>
              <a:pPr/>
              <a:t>34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06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1F83F-0A0B-954B-9F41-97086EB7F74C}" type="slidenum">
              <a:rPr lang="en-US"/>
              <a:pPr/>
              <a:t>35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2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02705-A37B-C247-AAF4-0286E7DAD1EA}" type="slidenum">
              <a:rPr lang="en-US"/>
              <a:pPr/>
              <a:t>36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Red Case, Green Controls.</a:t>
            </a:r>
          </a:p>
          <a:p>
            <a:r>
              <a:rPr lang="en-US"/>
              <a:t>This example has interactions that should e included in the model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80307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D3BF4-8649-554A-8B5F-4293992AE619}" type="slidenum">
              <a:rPr lang="en-US"/>
              <a:pPr/>
              <a:t>37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Red Case, Green Controls.</a:t>
            </a:r>
          </a:p>
          <a:p>
            <a:r>
              <a:rPr lang="en-US"/>
              <a:t>This example has interactions that should e included in the model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548595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F4A63-4BD8-6845-AE10-35782302D630}" type="slidenum">
              <a:rPr lang="en-US"/>
              <a:pPr/>
              <a:t>38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Red Case, Green Controls.</a:t>
            </a:r>
          </a:p>
          <a:p>
            <a:r>
              <a:rPr lang="en-US"/>
              <a:t>This example has interactions that should e included in the model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722996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1F83F-0A0B-954B-9F41-97086EB7F74C}" type="slidenum">
              <a:rPr lang="en-US"/>
              <a:pPr/>
              <a:t>39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0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42E41-E4FB-E049-A52E-24453D8F62DB}" type="slidenum">
              <a:rPr lang="en-US"/>
              <a:pPr/>
              <a:t>40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3CA6D-0551-3748-ADA6-0F7B718CBE01}" type="slidenum">
              <a:rPr lang="en-US"/>
              <a:pPr/>
              <a:t>5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08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527B7-58F6-3940-993E-70E4C50A5952}" type="slidenum">
              <a:rPr lang="en-US"/>
              <a:pPr/>
              <a:t>41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368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A32FFD-9868-544A-8A19-AA15DF7F3FEB}" type="slidenum">
              <a:rPr lang="en-US"/>
              <a:pPr/>
              <a:t>42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31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9519C-498C-8F42-A785-4A64C0EF5BE8}" type="slidenum">
              <a:rPr lang="en-US"/>
              <a:pPr/>
              <a:t>43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17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34C97-EA53-744C-906D-4ED0FD5DD0E8}" type="slidenum">
              <a:rPr lang="en-US"/>
              <a:pPr/>
              <a:t>44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614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88E84-ACFB-964F-96A1-B16A0C6CACE5}" type="slidenum">
              <a:rPr lang="en-US"/>
              <a:pPr/>
              <a:t>45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31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C6347-31ED-1C4A-B888-DA19ADB19BCD}" type="slidenum">
              <a:rPr lang="en-US"/>
              <a:pPr/>
              <a:t>46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07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438AC-DFCF-0546-AEF0-AB022170812A}" type="slidenum">
              <a:rPr lang="en-US"/>
              <a:pPr/>
              <a:t>47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9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9B614-9FF1-484D-AB53-922AEFC0F613}" type="slidenum">
              <a:rPr lang="en-US"/>
              <a:pPr/>
              <a:t>48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21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2830F-2760-1A44-9346-306D05091470}" type="slidenum">
              <a:rPr lang="en-US"/>
              <a:pPr/>
              <a:t>52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9A772-E59E-F549-AD91-E0237CD2E781}" type="slidenum">
              <a:rPr lang="en-US"/>
              <a:pPr/>
              <a:t>6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12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4D73B-78DE-FA48-8445-E3C5EDF4AAD2}" type="slidenum">
              <a:rPr lang="en-US"/>
              <a:pPr/>
              <a:t>7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AF340-9479-FC4B-A4E7-A612E03B2A9E}" type="slidenum">
              <a:rPr lang="en-US"/>
              <a:pPr/>
              <a:t>8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6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589A4-B431-354B-B25B-4A8375B66F46}" type="slidenum">
              <a:rPr lang="en-US"/>
              <a:pPr/>
              <a:t>9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CD219-CBB8-8942-93C4-E02411543443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6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5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23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6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93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3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3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18CEFD48-A82E-C34F-B960-898982A4ED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93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74838"/>
            <a:ext cx="8229600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13225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62F9E9F1-9AA6-AF4B-8B3B-D3EA2F099F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71600" y="65532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324600"/>
            <a:ext cx="457200" cy="533400"/>
          </a:xfrm>
        </p:spPr>
        <p:txBody>
          <a:bodyPr/>
          <a:lstStyle>
            <a:lvl1pPr>
              <a:defRPr smtClean="0"/>
            </a:lvl1pPr>
          </a:lstStyle>
          <a:p>
            <a:fld id="{6FE68D62-3029-0C40-A62E-97704C4760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6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9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DBE7-D04E-9247-BACC-B52F7B13BC8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0A67FF-A049-A343-8811-6D825232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1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67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69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6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/>
              <a:t>4</a:t>
            </a:r>
            <a:r>
              <a:rPr lang="en-US" dirty="0" smtClean="0"/>
              <a:t>. Linear M</a:t>
            </a:r>
            <a:r>
              <a:rPr lang="en-US" altLang="zh-CN" dirty="0" smtClean="0"/>
              <a:t>etho</a:t>
            </a:r>
            <a:r>
              <a:rPr lang="en-US" dirty="0" smtClean="0"/>
              <a:t>ds for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Times New Roman" charset="0"/>
                <a:cs typeface="Times New Roman" charset="0"/>
              </a:rPr>
              <a:t>Multi-class in Linear Regression</a:t>
            </a:r>
            <a:endParaRPr lang="en-US"/>
          </a:p>
        </p:txBody>
      </p:sp>
      <p:pic>
        <p:nvPicPr>
          <p:cNvPr id="182280" name="Picture 8"/>
          <p:cNvPicPr>
            <a:picLocks noChangeAspect="1" noChangeArrowheads="1"/>
          </p:cNvPicPr>
          <p:nvPr/>
        </p:nvPicPr>
        <p:blipFill>
          <a:blip r:embed="rId3"/>
          <a:srcRect r="47675"/>
          <a:stretch>
            <a:fillRect/>
          </a:stretch>
        </p:blipFill>
        <p:spPr bwMode="auto">
          <a:xfrm>
            <a:off x="1143000" y="1981200"/>
            <a:ext cx="3429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304260" y="5715000"/>
            <a:ext cx="74619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A three class problem, the middle class is blocked by others.</a:t>
            </a:r>
          </a:p>
        </p:txBody>
      </p:sp>
      <p:pic>
        <p:nvPicPr>
          <p:cNvPr id="18228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9101" y="1981200"/>
            <a:ext cx="272891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2235200" y="4910138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5245395" y="4998005"/>
            <a:ext cx="37568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Prediction </a:t>
            </a:r>
            <a:r>
              <a:rPr lang="en-US" dirty="0" smtClean="0"/>
              <a:t>Vector with linear covariates: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Linear Regression with Quadratic Terms</a:t>
            </a:r>
            <a:endParaRPr lang="en-US" dirty="0"/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1841500"/>
            <a:ext cx="27813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73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8981" y="1828800"/>
            <a:ext cx="26574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2235200" y="4910138"/>
            <a:ext cx="81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5178981" y="4910138"/>
            <a:ext cx="2843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Predictors: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,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1905000" y="5486400"/>
            <a:ext cx="5376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 this three class problem, the middle</a:t>
            </a:r>
          </a:p>
          <a:p>
            <a:r>
              <a:rPr lang="en-US" dirty="0"/>
              <a:t> class is classified correctly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Linear Discriminant Analysis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i="1" dirty="0"/>
              <a:t>P(G = </a:t>
            </a:r>
            <a:r>
              <a:rPr lang="en-US" sz="2400" i="1" dirty="0" err="1"/>
              <a:t>k</a:t>
            </a:r>
            <a:r>
              <a:rPr lang="en-US" sz="2400" i="1" dirty="0"/>
              <a:t>) = </a:t>
            </a:r>
            <a:r>
              <a:rPr lang="en-US" sz="2400" i="1" dirty="0" err="1">
                <a:sym typeface="Symbol" charset="2"/>
              </a:rPr>
              <a:t></a:t>
            </a:r>
            <a:r>
              <a:rPr lang="en-US" sz="2400" i="1" baseline="-25000" dirty="0" err="1">
                <a:sym typeface="Symbol" charset="2"/>
              </a:rPr>
              <a:t>k</a:t>
            </a:r>
            <a:r>
              <a:rPr lang="en-US" sz="2400" dirty="0"/>
              <a:t> and </a:t>
            </a:r>
            <a:r>
              <a:rPr lang="en-US" sz="2400" i="1" dirty="0"/>
              <a:t>P(X=</a:t>
            </a:r>
            <a:r>
              <a:rPr lang="en-US" sz="2400" i="1" dirty="0" err="1"/>
              <a:t>x|G</a:t>
            </a:r>
            <a:r>
              <a:rPr lang="en-US" sz="2400" i="1" dirty="0"/>
              <a:t>=</a:t>
            </a:r>
            <a:r>
              <a:rPr lang="en-US" sz="2400" i="1" dirty="0" err="1"/>
              <a:t>k</a:t>
            </a:r>
            <a:r>
              <a:rPr lang="en-US" sz="2400" i="1" dirty="0"/>
              <a:t>) =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k</a:t>
            </a:r>
            <a:r>
              <a:rPr lang="en-US" sz="2400" i="1" dirty="0" err="1"/>
              <a:t>(x</a:t>
            </a:r>
            <a:r>
              <a:rPr lang="en-US" sz="2400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Then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Assume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k</a:t>
            </a:r>
            <a:r>
              <a:rPr lang="en-US" sz="2400" i="1" dirty="0" err="1"/>
              <a:t>(x</a:t>
            </a:r>
            <a:r>
              <a:rPr lang="en-US" sz="2400" i="1" dirty="0"/>
              <a:t>) ~ </a:t>
            </a:r>
            <a:r>
              <a:rPr lang="en-US" sz="2400" i="1" dirty="0" err="1"/>
              <a:t>N(</a:t>
            </a:r>
            <a:r>
              <a:rPr lang="en-US" sz="2400" i="1" dirty="0" err="1">
                <a:sym typeface="Symbol" charset="2"/>
              </a:rPr>
              <a:t></a:t>
            </a:r>
            <a:r>
              <a:rPr lang="en-US" sz="2400" i="1" baseline="-25000" dirty="0" err="1">
                <a:sym typeface="Symbol" charset="2"/>
              </a:rPr>
              <a:t>k</a:t>
            </a:r>
            <a:r>
              <a:rPr lang="en-US" sz="2400" i="1" dirty="0">
                <a:sym typeface="Symbol" charset="2"/>
              </a:rPr>
              <a:t>, </a:t>
            </a:r>
            <a:r>
              <a:rPr lang="en-US" sz="2400" i="1" dirty="0" err="1">
                <a:sym typeface="Symbol" charset="2"/>
              </a:rPr>
              <a:t></a:t>
            </a:r>
            <a:r>
              <a:rPr lang="en-US" sz="2400" i="1" baseline="-25000" dirty="0" err="1">
                <a:sym typeface="Symbol" charset="2"/>
              </a:rPr>
              <a:t>k</a:t>
            </a:r>
            <a:r>
              <a:rPr lang="en-US" sz="2400" i="1" dirty="0"/>
              <a:t>) </a:t>
            </a:r>
            <a:r>
              <a:rPr lang="en-US" sz="2400" dirty="0"/>
              <a:t> and </a:t>
            </a:r>
            <a:r>
              <a:rPr lang="en-US" sz="2400" i="1" dirty="0">
                <a:sym typeface="Symbol" charset="2"/>
              </a:rPr>
              <a:t></a:t>
            </a:r>
            <a:r>
              <a:rPr lang="en-US" sz="2400" i="1" baseline="-25000" dirty="0">
                <a:sym typeface="Symbol" charset="2"/>
              </a:rPr>
              <a:t>1 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</a:t>
            </a:r>
            <a:r>
              <a:rPr lang="en-US" sz="2400" i="1" baseline="-25000" dirty="0">
                <a:sym typeface="Symbol" charset="2"/>
              </a:rPr>
              <a:t>2 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…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</a:t>
            </a:r>
            <a:r>
              <a:rPr lang="en-US" sz="2400" i="1" baseline="-25000" dirty="0">
                <a:sym typeface="Symbol" charset="2"/>
              </a:rPr>
              <a:t>K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</a:t>
            </a:r>
            <a:r>
              <a:rPr lang="en-US" sz="2400" i="1" dirty="0" err="1">
                <a:sym typeface="Symbol" charset="2"/>
              </a:rPr>
              <a:t></a:t>
            </a: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dirty="0"/>
              <a:t>Then we can show the decision rule </a:t>
            </a:r>
            <a:r>
              <a:rPr lang="en-US" sz="2400" dirty="0" smtClean="0"/>
              <a:t>is:</a:t>
            </a:r>
            <a:endParaRPr lang="en-US" sz="2400" dirty="0"/>
          </a:p>
        </p:txBody>
      </p:sp>
      <p:pic>
        <p:nvPicPr>
          <p:cNvPr id="184330" name="Picture 10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2549" y="2664620"/>
            <a:ext cx="4787900" cy="854075"/>
          </a:xfrm>
          <a:prstGeom prst="rect">
            <a:avLst/>
          </a:prstGeom>
          <a:noFill/>
        </p:spPr>
      </p:pic>
      <p:pic>
        <p:nvPicPr>
          <p:cNvPr id="184331" name="Picture 11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8700" y="3602915"/>
            <a:ext cx="6235700" cy="741362"/>
          </a:xfrm>
          <a:prstGeom prst="rect">
            <a:avLst/>
          </a:prstGeom>
          <a:noFill/>
        </p:spPr>
      </p:pic>
      <p:pic>
        <p:nvPicPr>
          <p:cNvPr id="184332" name="Picture 12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73450" y="5727538"/>
            <a:ext cx="3886200" cy="422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LDA (cont)</a:t>
            </a: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Plug in the estimates:</a:t>
            </a:r>
          </a:p>
        </p:txBody>
      </p:sp>
      <p:pic>
        <p:nvPicPr>
          <p:cNvPr id="190471" name="Picture 7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6207" y="2694616"/>
            <a:ext cx="2362200" cy="495300"/>
          </a:xfrm>
          <a:prstGeom prst="rect">
            <a:avLst/>
          </a:prstGeom>
          <a:noFill/>
        </p:spPr>
      </p:pic>
      <p:pic>
        <p:nvPicPr>
          <p:cNvPr id="190472" name="Picture 8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63850" y="3311211"/>
            <a:ext cx="2527300" cy="938213"/>
          </a:xfrm>
          <a:prstGeom prst="rect">
            <a:avLst/>
          </a:prstGeom>
          <a:noFill/>
        </p:spPr>
      </p:pic>
      <p:pic>
        <p:nvPicPr>
          <p:cNvPr id="190473" name="Picture 9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50" y="4249424"/>
            <a:ext cx="6019800" cy="1081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LDA Example</a:t>
            </a:r>
            <a:endParaRPr lang="en-US"/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2971800" y="5943600"/>
            <a:ext cx="323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11 classes and X </a:t>
            </a:r>
            <a:r>
              <a:rPr lang="en-US">
                <a:sym typeface="Symbol" charset="2"/>
              </a:rPr>
              <a:t> R</a:t>
            </a:r>
            <a:r>
              <a:rPr lang="en-US" baseline="30000">
                <a:sym typeface="Symbol" charset="2"/>
              </a:rPr>
              <a:t>10</a:t>
            </a:r>
            <a:endParaRPr lang="en-US"/>
          </a:p>
        </p:txBody>
      </p:sp>
      <p:pic>
        <p:nvPicPr>
          <p:cNvPr id="19968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1371600"/>
            <a:ext cx="68453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Linear Boundaries in Feature Space: </a:t>
            </a:r>
            <a:br>
              <a:rPr lang="en-US" sz="3600"/>
            </a:br>
            <a:r>
              <a:rPr lang="en-US" sz="3600"/>
              <a:t>Non-Linear in original Space</a:t>
            </a:r>
            <a:endParaRPr lang="en-US" sz="3200">
              <a:solidFill>
                <a:schemeClr val="tx1"/>
              </a:solidFill>
            </a:endParaRPr>
          </a:p>
        </p:txBody>
      </p:sp>
      <p:pic>
        <p:nvPicPr>
          <p:cNvPr id="3086" name="Picture 1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3"/>
          <a:srcRect b="50508"/>
          <a:stretch>
            <a:fillRect/>
          </a:stretch>
        </p:blipFill>
        <p:spPr>
          <a:xfrm>
            <a:off x="457200" y="1874838"/>
            <a:ext cx="8229600" cy="3154362"/>
          </a:xfrm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19200" y="1143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1574800" y="5257800"/>
            <a:ext cx="246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LDA on x</a:t>
            </a:r>
            <a:r>
              <a:rPr lang="en-US" baseline="-25000"/>
              <a:t>1</a:t>
            </a:r>
            <a:r>
              <a:rPr lang="en-US"/>
              <a:t> and x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791075" y="5257800"/>
            <a:ext cx="2924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LDA on 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 </a:t>
            </a:r>
            <a:r>
              <a:rPr lang="en-US"/>
              <a:t>, x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, </a:t>
            </a:r>
          </a:p>
          <a:p>
            <a:r>
              <a:rPr lang="en-US"/>
              <a:t>x</a:t>
            </a:r>
            <a:r>
              <a:rPr lang="en-US" baseline="-25000"/>
              <a:t>1</a:t>
            </a:r>
            <a:r>
              <a:rPr lang="en-US" baseline="30000"/>
              <a:t>2 </a:t>
            </a:r>
            <a:r>
              <a:rPr lang="en-US"/>
              <a:t>, and  x</a:t>
            </a:r>
            <a:r>
              <a:rPr lang="en-US" baseline="-25000"/>
              <a:t>2</a:t>
            </a:r>
            <a:r>
              <a:rPr lang="en-US" baseline="30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Quadratic Discriminant Analysis</a:t>
            </a: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Let </a:t>
            </a:r>
            <a:r>
              <a:rPr lang="en-US" sz="2400" i="1"/>
              <a:t>P(G = k) = </a:t>
            </a:r>
            <a:r>
              <a:rPr lang="en-US" sz="2400" i="1">
                <a:sym typeface="Symbol" charset="2"/>
              </a:rPr>
              <a:t></a:t>
            </a:r>
            <a:r>
              <a:rPr lang="en-US" sz="2400" i="1" baseline="-25000">
                <a:sym typeface="Symbol" charset="2"/>
              </a:rPr>
              <a:t>k</a:t>
            </a:r>
            <a:r>
              <a:rPr lang="en-US" sz="2400"/>
              <a:t> and </a:t>
            </a:r>
            <a:r>
              <a:rPr lang="en-US" sz="2400" i="1"/>
              <a:t>P(X=x|G=k) = f</a:t>
            </a:r>
            <a:r>
              <a:rPr lang="en-US" sz="2400" i="1" baseline="-25000"/>
              <a:t>k</a:t>
            </a:r>
            <a:r>
              <a:rPr lang="en-US" sz="2400" i="1"/>
              <a:t>(x)</a:t>
            </a:r>
          </a:p>
          <a:p>
            <a:pPr>
              <a:lnSpc>
                <a:spcPct val="90000"/>
              </a:lnSpc>
            </a:pPr>
            <a:r>
              <a:rPr lang="en-US" sz="2400"/>
              <a:t>Then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Assume </a:t>
            </a:r>
            <a:r>
              <a:rPr lang="en-US" sz="2400" i="1"/>
              <a:t>f</a:t>
            </a:r>
            <a:r>
              <a:rPr lang="en-US" sz="2400" i="1" baseline="-25000"/>
              <a:t>k</a:t>
            </a:r>
            <a:r>
              <a:rPr lang="en-US" sz="2400" i="1"/>
              <a:t>(x) ~ N(</a:t>
            </a:r>
            <a:r>
              <a:rPr lang="en-US" sz="2400" i="1">
                <a:sym typeface="Symbol" charset="2"/>
              </a:rPr>
              <a:t></a:t>
            </a:r>
            <a:r>
              <a:rPr lang="en-US" sz="2400" i="1" baseline="-25000">
                <a:sym typeface="Symbol" charset="2"/>
              </a:rPr>
              <a:t>k</a:t>
            </a:r>
            <a:r>
              <a:rPr lang="en-US" sz="2400" i="1">
                <a:sym typeface="Symbol" charset="2"/>
              </a:rPr>
              <a:t>, </a:t>
            </a:r>
            <a:r>
              <a:rPr lang="en-US" sz="2400" i="1" baseline="-25000">
                <a:sym typeface="Symbol" charset="2"/>
              </a:rPr>
              <a:t>k</a:t>
            </a:r>
            <a:r>
              <a:rPr lang="en-US" sz="2400" i="1"/>
              <a:t>) </a:t>
            </a:r>
          </a:p>
          <a:p>
            <a:pPr>
              <a:lnSpc>
                <a:spcPct val="90000"/>
              </a:lnSpc>
            </a:pPr>
            <a:r>
              <a:rPr lang="en-US" sz="2400"/>
              <a:t>Then we can show the decision rule is (HW#2):</a:t>
            </a:r>
          </a:p>
        </p:txBody>
      </p:sp>
      <p:pic>
        <p:nvPicPr>
          <p:cNvPr id="192516" name="Picture 4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9255" y="2743200"/>
            <a:ext cx="4787900" cy="854075"/>
          </a:xfrm>
          <a:prstGeom prst="rect">
            <a:avLst/>
          </a:prstGeom>
          <a:noFill/>
        </p:spPr>
      </p:pic>
      <p:pic>
        <p:nvPicPr>
          <p:cNvPr id="192518" name="Picture 6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7614" y="5830888"/>
            <a:ext cx="3886200" cy="422275"/>
          </a:xfrm>
          <a:prstGeom prst="rect">
            <a:avLst/>
          </a:prstGeom>
          <a:noFill/>
        </p:spPr>
      </p:pic>
      <p:pic>
        <p:nvPicPr>
          <p:cNvPr id="192521" name="Picture 9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7652" y="3682207"/>
            <a:ext cx="6654800" cy="5826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QDA (cont)</a:t>
            </a:r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Plug in the estimates:</a:t>
            </a:r>
          </a:p>
        </p:txBody>
      </p:sp>
      <p:pic>
        <p:nvPicPr>
          <p:cNvPr id="194564" name="Picture 4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4479" y="2628900"/>
            <a:ext cx="2362200" cy="495300"/>
          </a:xfrm>
          <a:prstGeom prst="rect">
            <a:avLst/>
          </a:prstGeom>
          <a:noFill/>
        </p:spPr>
      </p:pic>
      <p:pic>
        <p:nvPicPr>
          <p:cNvPr id="194565" name="Picture 5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4479" y="3276600"/>
            <a:ext cx="2527300" cy="938213"/>
          </a:xfrm>
          <a:prstGeom prst="rect">
            <a:avLst/>
          </a:prstGeom>
          <a:noFill/>
        </p:spPr>
      </p:pic>
      <p:pic>
        <p:nvPicPr>
          <p:cNvPr id="194567" name="Picture 7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44479" y="4214813"/>
            <a:ext cx="6362700" cy="811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LDA v.s. QDA</a:t>
            </a:r>
            <a:endParaRPr lang="en-US"/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1371600" y="5257800"/>
            <a:ext cx="2924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LDA on 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 </a:t>
            </a:r>
            <a:r>
              <a:rPr lang="en-US"/>
              <a:t>, x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2</a:t>
            </a:r>
            <a:r>
              <a:rPr lang="en-US"/>
              <a:t>, </a:t>
            </a:r>
          </a:p>
          <a:p>
            <a:r>
              <a:rPr lang="en-US"/>
              <a:t>x</a:t>
            </a:r>
            <a:r>
              <a:rPr lang="en-US" baseline="-25000"/>
              <a:t>1</a:t>
            </a:r>
            <a:r>
              <a:rPr lang="en-US" baseline="30000"/>
              <a:t>2 </a:t>
            </a:r>
            <a:r>
              <a:rPr lang="en-US"/>
              <a:t>, and  x</a:t>
            </a:r>
            <a:r>
              <a:rPr lang="en-US" baseline="-25000"/>
              <a:t>2</a:t>
            </a:r>
            <a:r>
              <a:rPr lang="en-US" baseline="30000"/>
              <a:t>2</a:t>
            </a: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5535613" y="5334000"/>
            <a:ext cx="2027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QDA on 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endParaRPr lang="en-US" baseline="30000"/>
          </a:p>
        </p:txBody>
      </p:sp>
      <p:pic>
        <p:nvPicPr>
          <p:cNvPr id="19661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28800"/>
            <a:ext cx="75184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LDA and </a:t>
            </a:r>
            <a:r>
              <a:rPr lang="en-US" sz="3600" dirty="0" smtClean="0"/>
              <a:t>QDA: Bayesian</a:t>
            </a:r>
            <a:endParaRPr 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LDA and QDA perform well on an amazingly large and diverse set of classification tasks.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The reason is NOT likely to be that the data are approximately Gaussian or the </a:t>
            </a:r>
            <a:r>
              <a:rPr lang="en-US" sz="2400" dirty="0" err="1"/>
              <a:t>covariances</a:t>
            </a:r>
            <a:r>
              <a:rPr lang="en-US" sz="2400" dirty="0"/>
              <a:t> are approximately equal.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More likely a reason is that the data can only support simple decision boundaries such as linear or quadratic, and the estimates provided via the Gaussian models are stable.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Last class --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3918" y="1907658"/>
            <a:ext cx="6057900" cy="35433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100" dirty="0">
                <a:ea typeface="宋体" panose="02010600030101010101" pitchFamily="2" charset="-122"/>
                <a:cs typeface="Times New Roman" panose="02020603050405020304" pitchFamily="18" charset="0"/>
              </a:rPr>
              <a:t>Linear Regression</a:t>
            </a:r>
          </a:p>
          <a:p>
            <a:pPr lvl="1"/>
            <a:r>
              <a:rPr lang="en-US" altLang="zh-CN" sz="1950" dirty="0">
                <a:ea typeface="宋体" panose="02010600030101010101" pitchFamily="2" charset="-122"/>
                <a:cs typeface="Times New Roman" panose="02020603050405020304" pitchFamily="18" charset="0"/>
              </a:rPr>
              <a:t>Least Square Solution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Gauss-Markov Theorem</a:t>
            </a:r>
          </a:p>
          <a:p>
            <a:r>
              <a:rPr lang="en-US" altLang="zh-CN" sz="2100" dirty="0">
                <a:ea typeface="宋体" panose="02010600030101010101" pitchFamily="2" charset="-122"/>
                <a:cs typeface="Times New Roman" panose="02020603050405020304" pitchFamily="18" charset="0"/>
              </a:rPr>
              <a:t>Subset </a:t>
            </a:r>
            <a:r>
              <a:rPr lang="en-US" altLang="zh-CN" sz="2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Selection</a:t>
            </a:r>
          </a:p>
          <a:p>
            <a:pPr lvl="1"/>
            <a:r>
              <a:rPr lang="en-US" altLang="zh-CN" sz="19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Forward, OMP, backward</a:t>
            </a:r>
            <a:endParaRPr lang="en-US" altLang="zh-CN" sz="19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100" dirty="0">
                <a:ea typeface="宋体" panose="02010600030101010101" pitchFamily="2" charset="-122"/>
                <a:cs typeface="Times New Roman" panose="02020603050405020304" pitchFamily="18" charset="0"/>
              </a:rPr>
              <a:t>Shrinkage</a:t>
            </a:r>
          </a:p>
          <a:p>
            <a:pPr lvl="1"/>
            <a:r>
              <a:rPr lang="en-US" altLang="zh-CN" sz="1950" dirty="0">
                <a:ea typeface="宋体" panose="02010600030101010101" pitchFamily="2" charset="-122"/>
                <a:cs typeface="Times New Roman" panose="02020603050405020304" pitchFamily="18" charset="0"/>
              </a:rPr>
              <a:t>Ridge Regression</a:t>
            </a:r>
          </a:p>
          <a:p>
            <a:pPr lvl="1"/>
            <a:r>
              <a:rPr lang="en-US" altLang="zh-CN" sz="1950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LASSO</a:t>
            </a:r>
          </a:p>
          <a:p>
            <a:pPr lvl="1"/>
            <a:r>
              <a:rPr lang="en-US" altLang="zh-CN" sz="1950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Elastic Net = Ridge + Lasso</a:t>
            </a:r>
            <a:endParaRPr lang="en-US" altLang="zh-CN" sz="1950" i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11" descr="latex-image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44" y="621452"/>
            <a:ext cx="41656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81206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Regularized Discriminant Analysis</a:t>
            </a:r>
            <a:endParaRPr lang="en-US" sz="400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8800"/>
            <a:ext cx="7656513" cy="4230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If number of classes K is large, the number of unknown parameters (=K p(p+1)/2) in the K covariance matrices </a:t>
            </a:r>
            <a:r>
              <a:rPr lang="en-US" sz="2000" dirty="0" err="1">
                <a:latin typeface="Symbol" charset="2"/>
              </a:rPr>
              <a:t>S</a:t>
            </a:r>
            <a:r>
              <a:rPr lang="en-US" sz="2000" baseline="-25000" dirty="0" err="1"/>
              <a:t>k</a:t>
            </a:r>
            <a:r>
              <a:rPr lang="en-US" sz="2000" dirty="0"/>
              <a:t> is very large. 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May get better predictions by shrinking within class covariance matrix estimates toward a common covariance matrix </a:t>
            </a:r>
            <a:r>
              <a:rPr lang="en-US" sz="2000" dirty="0">
                <a:latin typeface="Symbol" charset="2"/>
              </a:rPr>
              <a:t>S</a:t>
            </a:r>
            <a:r>
              <a:rPr lang="en-US" sz="2000" dirty="0"/>
              <a:t> used in LDA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The shrunken estimates are known to perform better than the </a:t>
            </a:r>
            <a:r>
              <a:rPr lang="en-US" sz="1800" dirty="0" err="1"/>
              <a:t>unregularized</a:t>
            </a:r>
            <a:r>
              <a:rPr lang="en-US" sz="1800" dirty="0"/>
              <a:t> estimates, the usual MLEs	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Estimate the mixing coefficient      by cross-validation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131169"/>
              </p:ext>
            </p:extLst>
          </p:nvPr>
        </p:nvGraphicFramePr>
        <p:xfrm>
          <a:off x="5099605" y="5164174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8" name="Equation" r:id="rId4" imgW="152731" imgH="140036" progId="">
                  <p:embed/>
                </p:oleObj>
              </mc:Choice>
              <mc:Fallback>
                <p:oleObj name="Equation" r:id="rId4" imgW="152731" imgH="14003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605" y="5164174"/>
                        <a:ext cx="304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070" y="3695782"/>
            <a:ext cx="3722618" cy="70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RDA examples</a:t>
            </a:r>
            <a:endParaRPr lang="en-US" sz="400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61730"/>
            <a:ext cx="7656513" cy="47977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RDA on the vowel data:</a:t>
            </a:r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5105400" y="482600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6" name="Equation" r:id="rId4" imgW="152731" imgH="140036" progId="">
                  <p:embed/>
                </p:oleObj>
              </mc:Choice>
              <mc:Fallback>
                <p:oleObj name="Equation" r:id="rId4" imgW="152731" imgH="14003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26000"/>
                        <a:ext cx="304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8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25600" y="2128044"/>
            <a:ext cx="59690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5724525" y="3838575"/>
            <a:ext cx="113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Test data</a:t>
            </a: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5732463" y="4110038"/>
            <a:ext cx="1214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Train data</a:t>
            </a: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4424363" y="5715000"/>
            <a:ext cx="376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ym typeface="Symbol" charset="2"/>
              </a:rPr>
              <a:t></a:t>
            </a:r>
            <a:endParaRPr lang="en-US"/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3505200" y="1752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Misclassification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Reduced Rank LDA</a:t>
            </a:r>
            <a:endParaRPr lang="en-US" sz="4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74" y="2091071"/>
            <a:ext cx="7774313" cy="409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373" y="356617"/>
            <a:ext cx="7042856" cy="128089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Reduced Rank </a:t>
            </a:r>
            <a:r>
              <a:rPr lang="en-US" sz="3600" dirty="0" smtClean="0"/>
              <a:t>LDA: </a:t>
            </a:r>
            <a:br>
              <a:rPr lang="en-US" sz="3600" dirty="0" smtClean="0"/>
            </a:br>
            <a:r>
              <a:rPr lang="en-US" sz="3600" dirty="0" smtClean="0"/>
              <a:t>Generalized </a:t>
            </a:r>
            <a:r>
              <a:rPr lang="en-US" sz="3600" dirty="0" err="1" smtClean="0"/>
              <a:t>Eigenvalue</a:t>
            </a:r>
            <a:r>
              <a:rPr lang="en-US" sz="3600" dirty="0" smtClean="0"/>
              <a:t> Problem</a:t>
            </a:r>
            <a:endParaRPr lang="en-US" sz="4000" dirty="0"/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7148513" y="2428875"/>
          <a:ext cx="5492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7" name="Equation" r:id="rId4" imgW="406620" imgH="419315" progId="">
                  <p:embed/>
                </p:oleObj>
              </mc:Choice>
              <mc:Fallback>
                <p:oleObj name="Equation" r:id="rId4" imgW="406620" imgH="41931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2428875"/>
                        <a:ext cx="549275" cy="566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1905000"/>
            <a:ext cx="41910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 = Between class covariance matrix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Cov</a:t>
            </a:r>
            <a:r>
              <a:rPr lang="en-US" sz="1800" dirty="0"/>
              <a:t>. Matrix of class means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measure of pair-wise distances between centroids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 = Same Within-class covariance matrix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Measures variability and the extent of ellipsoidal shape (departure from spherical) of inputs within a class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PCA (K-L transformation) </a:t>
            </a:r>
            <a:r>
              <a:rPr lang="en-US" sz="1800" dirty="0"/>
              <a:t>converts these inputs into spherical point cloud (normalized and </a:t>
            </a:r>
            <a:r>
              <a:rPr lang="en-US" sz="1800" dirty="0" err="1" smtClean="0"/>
              <a:t>decorrelated</a:t>
            </a:r>
            <a:r>
              <a:rPr lang="en-US" sz="1800" dirty="0"/>
              <a:t>) 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0" y="1897912"/>
            <a:ext cx="38100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Best Discriminating Direction</a:t>
            </a:r>
            <a:r>
              <a:rPr lang="en-US" dirty="0"/>
              <a:t>  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Maximize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or </a:t>
            </a:r>
            <a:r>
              <a:rPr lang="en-US" dirty="0" smtClean="0"/>
              <a:t>Maximize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/>
              <a:t>Optimal solution: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First PC of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Generalized eigenvector (</a:t>
            </a:r>
            <a:r>
              <a:rPr lang="en-US" dirty="0" err="1" smtClean="0"/>
              <a:t>Bv</a:t>
            </a:r>
            <a:r>
              <a:rPr lang="en-US" dirty="0" smtClean="0"/>
              <a:t> =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 err="1" smtClean="0"/>
              <a:t>Wv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 =I, first PC of B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Max separation of data in direction orthogonal to </a:t>
            </a:r>
            <a:endParaRPr lang="en-US" dirty="0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84059"/>
              </p:ext>
            </p:extLst>
          </p:nvPr>
        </p:nvGraphicFramePr>
        <p:xfrm>
          <a:off x="5334000" y="3217834"/>
          <a:ext cx="3200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8" name="Equation" r:id="rId6" imgW="1587897" imgH="228997" progId="">
                  <p:embed/>
                </p:oleObj>
              </mc:Choice>
              <mc:Fallback>
                <p:oleObj name="Equation" r:id="rId6" imgW="1587897" imgH="22899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17834"/>
                        <a:ext cx="3200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6400800" y="2057400"/>
          <a:ext cx="1066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9" name="Equation" r:id="rId8" imgW="444704" imgH="203509" progId="">
                  <p:embed/>
                </p:oleObj>
              </mc:Choice>
              <mc:Fallback>
                <p:oleObj name="Equation" r:id="rId8" imgW="444704" imgH="20350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57400"/>
                        <a:ext cx="1066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7011194" y="4038599"/>
          <a:ext cx="1371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0" name="Equation" r:id="rId10" imgW="800150" imgH="203509" progId="">
                  <p:embed/>
                </p:oleObj>
              </mc:Choice>
              <mc:Fallback>
                <p:oleObj name="Equation" r:id="rId10" imgW="800150" imgH="20350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194" y="4038599"/>
                        <a:ext cx="13716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99309"/>
              </p:ext>
            </p:extLst>
          </p:nvPr>
        </p:nvGraphicFramePr>
        <p:xfrm>
          <a:off x="7870364" y="5562600"/>
          <a:ext cx="2778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1" name="Equation" r:id="rId12" imgW="127231" imgH="139915" progId="">
                  <p:embed/>
                </p:oleObj>
              </mc:Choice>
              <mc:Fallback>
                <p:oleObj name="Equation" r:id="rId12" imgW="127231" imgH="13991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364" y="5562600"/>
                        <a:ext cx="2778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Two-Dimensional Projections of LDA Directions</a:t>
            </a:r>
            <a:endParaRPr lang="en-US"/>
          </a:p>
        </p:txBody>
      </p:sp>
      <p:pic>
        <p:nvPicPr>
          <p:cNvPr id="209923" name="Picture 3"/>
          <p:cNvPicPr>
            <a:picLocks noGrp="1" noChangeAspect="1" noChangeArrowheads="1"/>
          </p:cNvPicPr>
          <p:nvPr>
            <p:ph type="dgm" idx="1"/>
          </p:nvPr>
        </p:nvPicPr>
        <p:blipFill>
          <a:blip r:embed="rId3"/>
          <a:srcRect l="2971" t="6250" r="2971"/>
          <a:stretch>
            <a:fillRect/>
          </a:stretch>
        </p:blipFill>
        <p:spPr>
          <a:xfrm>
            <a:off x="762000" y="1447800"/>
            <a:ext cx="7620000" cy="5194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LDA and Dimension Reduction </a:t>
            </a:r>
            <a:endParaRPr lang="en-US"/>
          </a:p>
        </p:txBody>
      </p:sp>
      <p:pic>
        <p:nvPicPr>
          <p:cNvPr id="21510" name="Picture 6"/>
          <p:cNvPicPr>
            <a:picLocks noGrp="1" noChangeAspect="1" noChangeArrowheads="1"/>
          </p:cNvPicPr>
          <p:nvPr>
            <p:ph type="dgm" idx="1"/>
          </p:nvPr>
        </p:nvPicPr>
        <p:blipFill>
          <a:blip r:embed="rId3"/>
          <a:srcRect b="37039"/>
          <a:stretch>
            <a:fillRect/>
          </a:stretch>
        </p:blipFill>
        <p:spPr>
          <a:xfrm>
            <a:off x="457200" y="1874838"/>
            <a:ext cx="8229600" cy="44497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Grp="1" noChangeArrowheads="1"/>
          </p:cNvSpPr>
          <p:nvPr>
            <p:ph type="title"/>
          </p:nvPr>
        </p:nvSpPr>
        <p:spPr>
          <a:xfrm>
            <a:off x="693738" y="152400"/>
            <a:ext cx="7764462" cy="990600"/>
          </a:xfrm>
        </p:spPr>
        <p:txBody>
          <a:bodyPr/>
          <a:lstStyle/>
          <a:p>
            <a:r>
              <a:rPr lang="en-US" sz="3600"/>
              <a:t>LDA in Reduced Subspace</a:t>
            </a:r>
            <a:endParaRPr lang="en-US"/>
          </a:p>
        </p:txBody>
      </p:sp>
      <p:pic>
        <p:nvPicPr>
          <p:cNvPr id="23558" name="Picture 6"/>
          <p:cNvPicPr>
            <a:picLocks noGrp="1" noChangeAspect="1" noChangeArrowheads="1"/>
          </p:cNvPicPr>
          <p:nvPr>
            <p:ph type="dgm" idx="1"/>
          </p:nvPr>
        </p:nvPicPr>
        <p:blipFill>
          <a:blip r:embed="rId3"/>
          <a:stretch>
            <a:fillRect/>
          </a:stretch>
        </p:blipFill>
        <p:spPr>
          <a:xfrm>
            <a:off x="2438400" y="834899"/>
            <a:ext cx="4805916" cy="58205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Summary of </a:t>
            </a:r>
            <a:r>
              <a:rPr lang="en-US" sz="3600" dirty="0" err="1" smtClean="0"/>
              <a:t>Discriminant</a:t>
            </a:r>
            <a:r>
              <a:rPr lang="en-US" sz="3600" dirty="0" smtClean="0"/>
              <a:t> </a:t>
            </a:r>
            <a:r>
              <a:rPr lang="en-US" sz="3600" dirty="0"/>
              <a:t>Analysis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2133599"/>
            <a:ext cx="6825901" cy="47846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Model the joint distribution of (G,X)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i="1" dirty="0"/>
              <a:t>P(G = k) = </a:t>
            </a:r>
            <a:r>
              <a:rPr lang="en-US" sz="2400" i="1" dirty="0">
                <a:sym typeface="Symbol" charset="2"/>
              </a:rPr>
              <a:t></a:t>
            </a:r>
            <a:r>
              <a:rPr lang="en-US" sz="2400" i="1" baseline="-25000" dirty="0">
                <a:sym typeface="Symbol" charset="2"/>
              </a:rPr>
              <a:t>k</a:t>
            </a:r>
            <a:r>
              <a:rPr lang="en-US" sz="2400" dirty="0"/>
              <a:t> and </a:t>
            </a:r>
            <a:r>
              <a:rPr lang="en-US" sz="2400" i="1" dirty="0"/>
              <a:t>P(X=</a:t>
            </a:r>
            <a:r>
              <a:rPr lang="en-US" sz="2400" i="1" dirty="0" err="1"/>
              <a:t>x|G</a:t>
            </a:r>
            <a:r>
              <a:rPr lang="en-US" sz="2400" i="1" dirty="0"/>
              <a:t>=k) =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k</a:t>
            </a:r>
            <a:r>
              <a:rPr lang="en-US" sz="2400" i="1" dirty="0"/>
              <a:t>(x)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Then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Assume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k</a:t>
            </a:r>
            <a:r>
              <a:rPr lang="en-US" sz="2400" i="1" dirty="0"/>
              <a:t>(x) ~ N(</a:t>
            </a:r>
            <a:r>
              <a:rPr lang="en-US" sz="2400" i="1" dirty="0">
                <a:sym typeface="Symbol" charset="2"/>
              </a:rPr>
              <a:t></a:t>
            </a:r>
            <a:r>
              <a:rPr lang="en-US" sz="2400" i="1" baseline="-25000" dirty="0">
                <a:sym typeface="Symbol" charset="2"/>
              </a:rPr>
              <a:t>k</a:t>
            </a:r>
            <a:r>
              <a:rPr lang="en-US" sz="2400" i="1" dirty="0">
                <a:sym typeface="Symbol" charset="2"/>
              </a:rPr>
              <a:t>, </a:t>
            </a:r>
            <a:r>
              <a:rPr lang="en-US" sz="2400" i="1" baseline="-25000" dirty="0">
                <a:sym typeface="Symbol" charset="2"/>
              </a:rPr>
              <a:t>k</a:t>
            </a:r>
            <a:r>
              <a:rPr lang="en-US" sz="2400" i="1" dirty="0"/>
              <a:t>) 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LDA: </a:t>
            </a:r>
            <a:r>
              <a:rPr lang="en-US" sz="2400" dirty="0"/>
              <a:t>Assume</a:t>
            </a:r>
            <a:r>
              <a:rPr lang="en-US" sz="2400" i="1" dirty="0"/>
              <a:t> </a:t>
            </a:r>
            <a:r>
              <a:rPr lang="en-US" sz="2400" i="1" dirty="0">
                <a:sym typeface="Symbol" charset="2"/>
              </a:rPr>
              <a:t></a:t>
            </a:r>
            <a:r>
              <a:rPr lang="en-US" sz="2400" i="1" baseline="-25000" dirty="0">
                <a:sym typeface="Symbol" charset="2"/>
              </a:rPr>
              <a:t>1 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</a:t>
            </a:r>
            <a:r>
              <a:rPr lang="en-US" sz="2400" i="1" baseline="-25000" dirty="0">
                <a:sym typeface="Symbol" charset="2"/>
              </a:rPr>
              <a:t>2 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…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</a:t>
            </a:r>
            <a:r>
              <a:rPr lang="en-US" sz="2400" i="1" baseline="-25000" dirty="0">
                <a:sym typeface="Symbol" charset="2"/>
              </a:rPr>
              <a:t>K</a:t>
            </a:r>
            <a:r>
              <a:rPr lang="en-US" sz="2400" i="1" dirty="0"/>
              <a:t>=</a:t>
            </a:r>
            <a:r>
              <a:rPr lang="en-US" sz="2400" i="1" baseline="-250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</a:t>
            </a: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i="1" dirty="0"/>
              <a:t>QDA: </a:t>
            </a:r>
            <a:r>
              <a:rPr lang="en-US" sz="2400" dirty="0"/>
              <a:t>No assumption on </a:t>
            </a:r>
            <a:r>
              <a:rPr lang="en-US" sz="2400" i="1" dirty="0">
                <a:sym typeface="Symbol" charset="2"/>
              </a:rPr>
              <a:t></a:t>
            </a:r>
            <a:r>
              <a:rPr lang="en-US" sz="2400" i="1" baseline="-25000" dirty="0">
                <a:sym typeface="Symbol" charset="2"/>
              </a:rPr>
              <a:t>j </a:t>
            </a:r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RDA</a:t>
            </a:r>
            <a:r>
              <a:rPr lang="en-US" sz="2400" i="1" dirty="0"/>
              <a:t>: </a:t>
            </a:r>
            <a:endParaRPr lang="en-US" sz="2400" i="1" dirty="0" smtClean="0"/>
          </a:p>
          <a:p>
            <a:pPr>
              <a:lnSpc>
                <a:spcPct val="90000"/>
              </a:lnSpc>
            </a:pPr>
            <a:endParaRPr lang="en-US" sz="2400" i="1" dirty="0"/>
          </a:p>
          <a:p>
            <a:pPr>
              <a:lnSpc>
                <a:spcPct val="90000"/>
              </a:lnSpc>
            </a:pPr>
            <a:r>
              <a:rPr lang="en-US" sz="2400" i="1" dirty="0" smtClean="0"/>
              <a:t>Fisher’s </a:t>
            </a:r>
            <a:r>
              <a:rPr lang="en-US" sz="2400" i="1" dirty="0" smtClean="0"/>
              <a:t>LDA (Generalized Eigenvector):</a:t>
            </a:r>
            <a:endParaRPr lang="en-US" sz="2400" i="1" dirty="0"/>
          </a:p>
        </p:txBody>
      </p:sp>
      <p:pic>
        <p:nvPicPr>
          <p:cNvPr id="173060" name="Picture 4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9190" y="3221739"/>
            <a:ext cx="4787900" cy="85407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03" y="5333196"/>
            <a:ext cx="3176813" cy="6012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227" y="5938710"/>
            <a:ext cx="1772093" cy="723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Discriminant</a:t>
            </a:r>
            <a:r>
              <a:rPr lang="en-US" sz="3600" dirty="0"/>
              <a:t> </a:t>
            </a:r>
            <a:r>
              <a:rPr lang="en-US" sz="3600" dirty="0" smtClean="0"/>
              <a:t>Analysis Algorithm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Decision rule: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Parameters </a:t>
            </a:r>
            <a:r>
              <a:rPr lang="en-US" sz="2400" dirty="0"/>
              <a:t>are estimated by empirical values:</a:t>
            </a:r>
          </a:p>
        </p:txBody>
      </p:sp>
      <p:pic>
        <p:nvPicPr>
          <p:cNvPr id="175109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7909" y="3449580"/>
            <a:ext cx="3505200" cy="381000"/>
          </a:xfrm>
          <a:prstGeom prst="rect">
            <a:avLst/>
          </a:prstGeom>
          <a:noFill/>
        </p:spPr>
      </p:pic>
      <p:pic>
        <p:nvPicPr>
          <p:cNvPr id="175111" name="Picture 7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4743" y="4765979"/>
            <a:ext cx="2133600" cy="447675"/>
          </a:xfrm>
          <a:prstGeom prst="rect">
            <a:avLst/>
          </a:prstGeom>
          <a:noFill/>
        </p:spPr>
      </p:pic>
      <p:pic>
        <p:nvPicPr>
          <p:cNvPr id="175112" name="Picture 8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0509" y="4529240"/>
            <a:ext cx="2527300" cy="938212"/>
          </a:xfrm>
          <a:prstGeom prst="rect">
            <a:avLst/>
          </a:prstGeom>
          <a:noFill/>
        </p:spPr>
      </p:pic>
      <p:pic>
        <p:nvPicPr>
          <p:cNvPr id="175113" name="Picture 9" descr="latex-image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91709" y="5645325"/>
            <a:ext cx="6362700" cy="811212"/>
          </a:xfrm>
          <a:prstGeom prst="rect">
            <a:avLst/>
          </a:prstGeom>
          <a:noFill/>
        </p:spPr>
      </p:pic>
      <p:pic>
        <p:nvPicPr>
          <p:cNvPr id="175114" name="Picture 10" descr="latex-image-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11007" y="2638368"/>
            <a:ext cx="6654800" cy="582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Generalized Linear Models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1049079" y="2220532"/>
            <a:ext cx="7485321" cy="36906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 linear regression, we assume: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 the </a:t>
            </a:r>
            <a:r>
              <a:rPr lang="en-US" sz="2200" dirty="0" smtClean="0"/>
              <a:t>conditional </a:t>
            </a:r>
            <a:r>
              <a:rPr lang="en-US" sz="2200" dirty="0" smtClean="0"/>
              <a:t>expectation (mean) is linear in X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 variance is constant in X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Generalized Linear Models: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</a:t>
            </a:r>
            <a:r>
              <a:rPr lang="en-US" sz="2200" dirty="0" smtClean="0"/>
              <a:t>he mean is linked to a linear function via transform </a:t>
            </a:r>
            <a:r>
              <a:rPr lang="en-US" sz="2200" dirty="0" err="1" smtClean="0"/>
              <a:t>g</a:t>
            </a:r>
            <a:r>
              <a:rPr lang="en-US" sz="2200" dirty="0" smtClean="0"/>
              <a:t>: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 variance can depend on mean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>
              <a:lnSpc>
                <a:spcPct val="90000"/>
              </a:lnSpc>
            </a:pPr>
            <a:endParaRPr lang="en-US" sz="2400" i="1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124453"/>
              </p:ext>
            </p:extLst>
          </p:nvPr>
        </p:nvGraphicFramePr>
        <p:xfrm>
          <a:off x="3209630" y="2766901"/>
          <a:ext cx="3900374" cy="77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3" name="Equation" r:id="rId4" imgW="2286000" imgH="457200" progId="Equation.3">
                  <p:embed/>
                </p:oleObj>
              </mc:Choice>
              <mc:Fallback>
                <p:oleObj name="Equation" r:id="rId4" imgW="22860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630" y="2766901"/>
                        <a:ext cx="3900374" cy="778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10583"/>
              </p:ext>
            </p:extLst>
          </p:nvPr>
        </p:nvGraphicFramePr>
        <p:xfrm>
          <a:off x="3925040" y="3571177"/>
          <a:ext cx="1733398" cy="34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4" name="Equation" r:id="rId6" imgW="952500" imgH="190500" progId="Equation.3">
                  <p:embed/>
                </p:oleObj>
              </mc:Choice>
              <mc:Fallback>
                <p:oleObj name="Equation" r:id="rId6" imgW="952500" imgH="190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040" y="3571177"/>
                        <a:ext cx="1733398" cy="346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76585"/>
              </p:ext>
            </p:extLst>
          </p:nvPr>
        </p:nvGraphicFramePr>
        <p:xfrm>
          <a:off x="3385510" y="4668235"/>
          <a:ext cx="30559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5" name="Equation" r:id="rId8" imgW="1790700" imgH="457200" progId="Equation.3">
                  <p:embed/>
                </p:oleObj>
              </mc:Choice>
              <mc:Fallback>
                <p:oleObj name="Equation" r:id="rId8" imgW="17907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510" y="4668235"/>
                        <a:ext cx="3055938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193664"/>
              </p:ext>
            </p:extLst>
          </p:nvPr>
        </p:nvGraphicFramePr>
        <p:xfrm>
          <a:off x="3809870" y="5771528"/>
          <a:ext cx="19637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6" name="Equation" r:id="rId10" imgW="1079500" imgH="203200" progId="Equation.3">
                  <p:embed/>
                </p:oleObj>
              </mc:Choice>
              <mc:Fallback>
                <p:oleObj name="Equation" r:id="rId10" imgW="1079500" imgH="203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870" y="5771528"/>
                        <a:ext cx="196373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</a:t>
            </a:r>
            <a:r>
              <a:rPr lang="en-US" altLang="zh-CN" sz="3600" dirty="0" smtClean="0"/>
              <a:t>utline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2360427" y="1434444"/>
            <a:ext cx="6414977" cy="2231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Times New Roman"/>
                <a:cs typeface="Times New Roman"/>
              </a:rPr>
              <a:t>G</a:t>
            </a:r>
            <a:r>
              <a:rPr lang="zh-CN" altLang="zh-CN" sz="2000" dirty="0" err="1" smtClean="0">
                <a:latin typeface="Times New Roman"/>
                <a:cs typeface="Times New Roman"/>
              </a:rPr>
              <a:t>e</a:t>
            </a:r>
            <a:r>
              <a:rPr lang="en-US" altLang="zh-CN" sz="2000" dirty="0" err="1" smtClean="0">
                <a:latin typeface="Times New Roman"/>
                <a:cs typeface="Times New Roman"/>
              </a:rPr>
              <a:t>neral</a:t>
            </a:r>
            <a:r>
              <a:rPr lang="en-US" altLang="zh-CN" sz="2000" dirty="0" smtClean="0">
                <a:latin typeface="Times New Roman"/>
                <a:cs typeface="Times New Roman"/>
              </a:rPr>
              <a:t> framework of Classification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 smtClean="0">
                <a:latin typeface="Times New Roman"/>
                <a:cs typeface="Times New Roman"/>
              </a:rPr>
              <a:t>Discriminant</a:t>
            </a:r>
            <a:r>
              <a:rPr lang="en-US" altLang="zh-CN" sz="2000" dirty="0" smtClean="0">
                <a:latin typeface="Times New Roman"/>
                <a:cs typeface="Times New Roman"/>
              </a:rPr>
              <a:t> Analysis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Times New Roman"/>
                <a:cs typeface="Times New Roman"/>
              </a:rPr>
              <a:t>Logistic </a:t>
            </a:r>
            <a:r>
              <a:rPr lang="en-US" altLang="zh-CN" sz="2000" dirty="0" smtClean="0">
                <a:latin typeface="Times New Roman"/>
                <a:cs typeface="Times New Roman"/>
              </a:rPr>
              <a:t>Regression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latin typeface="Times New Roman"/>
                <a:cs typeface="Times New Roman"/>
              </a:rPr>
              <a:t>Perceptron and Separating </a:t>
            </a:r>
            <a:r>
              <a:rPr lang="en-US" altLang="zh-CN" sz="2000" dirty="0" smtClean="0">
                <a:latin typeface="Times New Roman"/>
                <a:cs typeface="Times New Roman"/>
              </a:rPr>
              <a:t>Hyperplane 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Times New Roman"/>
                <a:cs typeface="Times New Roman"/>
              </a:rPr>
              <a:t>Support Vector Machines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zh-CN" sz="20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59" y="3665509"/>
            <a:ext cx="4912242" cy="31924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Examples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Linear regression: </a:t>
            </a:r>
            <a:r>
              <a:rPr lang="en-US" sz="2400" dirty="0" err="1" smtClean="0"/>
              <a:t>g</a:t>
            </a:r>
            <a:r>
              <a:rPr lang="en-US" sz="2400" dirty="0" smtClean="0"/>
              <a:t>=I, V=constant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Log-linear (Poisson) regression: </a:t>
            </a:r>
            <a:r>
              <a:rPr lang="en-US" dirty="0" err="1" smtClean="0"/>
              <a:t>g</a:t>
            </a:r>
            <a:r>
              <a:rPr lang="en-US" dirty="0" smtClean="0"/>
              <a:t>=log, V=I</a:t>
            </a:r>
            <a:endParaRPr lang="en-US" sz="26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Logistic Regression: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</a:t>
            </a:r>
            <a:r>
              <a:rPr lang="en-US" sz="2200" dirty="0" err="1" smtClean="0"/>
              <a:t>(</a:t>
            </a:r>
            <a:r>
              <a:rPr lang="en-US" dirty="0" err="1" smtClean="0"/>
              <a:t>μ</a:t>
            </a:r>
            <a:r>
              <a:rPr lang="en-US" sz="2200" dirty="0" smtClean="0"/>
              <a:t>)=log(</a:t>
            </a:r>
            <a:r>
              <a:rPr lang="en-US" dirty="0" smtClean="0"/>
              <a:t>μ</a:t>
            </a:r>
            <a:r>
              <a:rPr lang="en-US" sz="2200" dirty="0" smtClean="0"/>
              <a:t>/(1 - </a:t>
            </a:r>
            <a:r>
              <a:rPr lang="en-US" dirty="0" err="1" smtClean="0"/>
              <a:t>μ</a:t>
            </a:r>
            <a:r>
              <a:rPr lang="en-US" sz="2200" dirty="0" smtClean="0"/>
              <a:t>))=</a:t>
            </a:r>
            <a:r>
              <a:rPr lang="en-US" sz="2200" dirty="0" err="1" smtClean="0"/>
              <a:t>logit</a:t>
            </a:r>
            <a:r>
              <a:rPr lang="en-US" sz="2200" dirty="0" smtClean="0"/>
              <a:t> (</a:t>
            </a:r>
            <a:r>
              <a:rPr lang="en-US" dirty="0" err="1" smtClean="0"/>
              <a:t>μ</a:t>
            </a:r>
            <a:r>
              <a:rPr lang="en-US" sz="2200" dirty="0" smtClean="0"/>
              <a:t>): log odds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V(μ)=</a:t>
            </a:r>
            <a:r>
              <a:rPr lang="en-US" dirty="0" err="1" smtClean="0"/>
              <a:t>μ</a:t>
            </a:r>
            <a:r>
              <a:rPr lang="en-US" dirty="0" smtClean="0"/>
              <a:t> (1-μ)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Probit</a:t>
            </a:r>
            <a:r>
              <a:rPr lang="en-US" sz="2400" dirty="0" smtClean="0"/>
              <a:t> Regression: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g(μ</a:t>
            </a:r>
            <a:r>
              <a:rPr lang="en-US" dirty="0" smtClean="0"/>
              <a:t>)=Φ</a:t>
            </a:r>
            <a:r>
              <a:rPr lang="en-US" baseline="30000" dirty="0" smtClean="0"/>
              <a:t>-1</a:t>
            </a:r>
            <a:r>
              <a:rPr lang="en-US" dirty="0" smtClean="0"/>
              <a:t>(μ)</a:t>
            </a:r>
          </a:p>
          <a:p>
            <a:pPr>
              <a:lnSpc>
                <a:spcPct val="90000"/>
              </a:lnSpc>
            </a:pPr>
            <a:endParaRPr lang="en-US" sz="2400" i="1" dirty="0" smtClean="0"/>
          </a:p>
        </p:txBody>
      </p:sp>
      <p:pic>
        <p:nvPicPr>
          <p:cNvPr id="9" name="Picture 8" descr="log-od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33" y="3908937"/>
            <a:ext cx="262128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K-class Logistic </a:t>
            </a:r>
            <a:r>
              <a:rPr lang="en-US" sz="3600" dirty="0"/>
              <a:t>Regression</a:t>
            </a:r>
            <a:endParaRPr lang="en-US" dirty="0"/>
          </a:p>
        </p:txBody>
      </p:sp>
      <p:sp>
        <p:nvSpPr>
          <p:cNvPr id="113671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457200" y="1874838"/>
            <a:ext cx="4419600" cy="4525962"/>
          </a:xfrm>
        </p:spPr>
        <p:txBody>
          <a:bodyPr/>
          <a:lstStyle/>
          <a:p>
            <a:r>
              <a:rPr lang="en-US" sz="2000" dirty="0"/>
              <a:t>Model the conditional distribution P(G|X)</a:t>
            </a:r>
            <a:r>
              <a:rPr lang="en-US" sz="2400" dirty="0"/>
              <a:t> </a:t>
            </a:r>
          </a:p>
          <a:p>
            <a:r>
              <a:rPr lang="en-US" sz="2000" dirty="0"/>
              <a:t>(K-1) log-odds of each class compared to a reference class (say K) modeled as linear functions of </a:t>
            </a:r>
            <a:r>
              <a:rPr lang="en-US" sz="2000" dirty="0" err="1"/>
              <a:t>x</a:t>
            </a:r>
            <a:r>
              <a:rPr lang="en-US" sz="2000" dirty="0"/>
              <a:t>, with unknown parameters</a:t>
            </a:r>
          </a:p>
        </p:txBody>
      </p:sp>
      <p:sp>
        <p:nvSpPr>
          <p:cNvPr id="113672" name="Rectangle 8"/>
          <p:cNvSpPr>
            <a:spLocks noGrp="1" noChangeArrowheads="1"/>
          </p:cNvSpPr>
          <p:nvPr>
            <p:ph sz="half" idx="2"/>
          </p:nvPr>
        </p:nvSpPr>
        <p:spPr>
          <a:xfrm>
            <a:off x="5145088" y="1828800"/>
            <a:ext cx="3770312" cy="4154488"/>
          </a:xfrm>
        </p:spPr>
        <p:txBody>
          <a:bodyPr/>
          <a:lstStyle/>
          <a:p>
            <a:r>
              <a:rPr lang="en-US" sz="2000" dirty="0"/>
              <a:t>Given the class prob., a multinomial distribution for the training set.</a:t>
            </a:r>
          </a:p>
          <a:p>
            <a:r>
              <a:rPr lang="en-US" sz="2000" dirty="0"/>
              <a:t>Estimate the unknown parameters</a:t>
            </a:r>
          </a:p>
          <a:p>
            <a:pPr lvl="1"/>
            <a:r>
              <a:rPr lang="en-US" sz="1800" dirty="0"/>
              <a:t>Max </a:t>
            </a:r>
            <a:r>
              <a:rPr lang="en-US" sz="1800" dirty="0" smtClean="0"/>
              <a:t>Likelihood</a:t>
            </a:r>
          </a:p>
          <a:p>
            <a:r>
              <a:rPr lang="en-US" sz="2000" dirty="0"/>
              <a:t>Classify the object into the class with maximum posterior prob.</a:t>
            </a:r>
          </a:p>
          <a:p>
            <a:pPr>
              <a:buFont typeface="Times" charset="0"/>
              <a:buNone/>
            </a:pPr>
            <a:endParaRPr lang="en-US" sz="2400" dirty="0"/>
          </a:p>
        </p:txBody>
      </p:sp>
      <p:pic>
        <p:nvPicPr>
          <p:cNvPr id="113676" name="Picture 12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0721" y="4367212"/>
            <a:ext cx="3797300" cy="614362"/>
          </a:xfrm>
          <a:prstGeom prst="rect">
            <a:avLst/>
          </a:prstGeom>
          <a:noFill/>
        </p:spPr>
      </p:pic>
      <p:pic>
        <p:nvPicPr>
          <p:cNvPr id="113677" name="Picture 13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0721" y="5680075"/>
            <a:ext cx="4146550" cy="606425"/>
          </a:xfrm>
          <a:prstGeom prst="rect">
            <a:avLst/>
          </a:prstGeom>
          <a:noFill/>
        </p:spPr>
      </p:pic>
      <p:pic>
        <p:nvPicPr>
          <p:cNvPr id="113678" name="Picture 14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1200" y="4981574"/>
            <a:ext cx="4038600" cy="64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Fitting Logistic Regression</a:t>
            </a: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For a two-class problem: when the labels are coded as (0,1) and p(G=1) = p(x), the likelihood is: (HW#3)</a:t>
            </a:r>
            <a:r>
              <a:rPr lang="en-US" sz="2800"/>
              <a:t> </a:t>
            </a:r>
          </a:p>
          <a:p>
            <a:endParaRPr lang="en-US" sz="2800"/>
          </a:p>
          <a:p>
            <a:endParaRPr lang="en-US" sz="2800"/>
          </a:p>
          <a:p>
            <a:pPr>
              <a:buFont typeface="Times" charset="0"/>
              <a:buNone/>
            </a:pPr>
            <a:r>
              <a:rPr lang="en-US" sz="2800"/>
              <a:t>	</a:t>
            </a:r>
            <a:r>
              <a:rPr lang="en-US" sz="2400"/>
              <a:t>derived by Binomial distribution with</a:t>
            </a:r>
            <a:endParaRPr lang="en-US" sz="2800"/>
          </a:p>
          <a:p>
            <a:endParaRPr lang="en-US" sz="2400"/>
          </a:p>
        </p:txBody>
      </p:sp>
      <p:pic>
        <p:nvPicPr>
          <p:cNvPr id="177158" name="Picture 6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1122" y="5836609"/>
            <a:ext cx="4146550" cy="606425"/>
          </a:xfrm>
          <a:prstGeom prst="rect">
            <a:avLst/>
          </a:prstGeom>
          <a:noFill/>
        </p:spPr>
      </p:pic>
      <p:pic>
        <p:nvPicPr>
          <p:cNvPr id="177159" name="Picture 7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5097" y="5073021"/>
            <a:ext cx="4038600" cy="649288"/>
          </a:xfrm>
          <a:prstGeom prst="rect">
            <a:avLst/>
          </a:prstGeom>
          <a:noFill/>
        </p:spPr>
      </p:pic>
      <p:pic>
        <p:nvPicPr>
          <p:cNvPr id="177161" name="Picture 9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0238" y="3458534"/>
            <a:ext cx="4972050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Fitting Logistic Regression (cont)</a:t>
            </a: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To maximize the likelihood over </a:t>
            </a:r>
            <a:r>
              <a:rPr lang="en-US" sz="2400" dirty="0" err="1">
                <a:sym typeface="Symbol" charset="2"/>
              </a:rPr>
              <a:t></a:t>
            </a:r>
            <a:r>
              <a:rPr lang="en-US" sz="2400" dirty="0">
                <a:sym typeface="Symbol" charset="2"/>
              </a:rPr>
              <a:t>, take partial derivative and set to 0: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Font typeface="Times" charset="0"/>
              <a:buNone/>
            </a:pPr>
            <a:r>
              <a:rPr lang="en-US" sz="2800" dirty="0"/>
              <a:t>	</a:t>
            </a:r>
            <a:r>
              <a:rPr lang="en-US" sz="2400" dirty="0"/>
              <a:t>p+1 equations (score equations) nonlinear in </a:t>
            </a:r>
            <a:r>
              <a:rPr lang="en-US" sz="2400" dirty="0" err="1" smtClean="0">
                <a:sym typeface="Symbol" charset="2"/>
              </a:rPr>
              <a:t></a:t>
            </a:r>
            <a:endParaRPr lang="en-US" sz="2400" dirty="0" smtClean="0">
              <a:sym typeface="Symbol" charset="2"/>
            </a:endParaRPr>
          </a:p>
          <a:p>
            <a:pPr>
              <a:buFont typeface="Times" charset="0"/>
              <a:buNone/>
            </a:pPr>
            <a:r>
              <a:rPr lang="en-US" dirty="0" smtClean="0">
                <a:sym typeface="Symbol" charset="2"/>
              </a:rPr>
              <a:t>	For </a:t>
            </a:r>
            <a:r>
              <a:rPr lang="en-US" baseline="-25000" dirty="0" smtClean="0">
                <a:sym typeface="Symbol" charset="2"/>
              </a:rPr>
              <a:t>0</a:t>
            </a:r>
            <a:r>
              <a:rPr lang="en-US" dirty="0" smtClean="0">
                <a:sym typeface="Symbol" charset="2"/>
              </a:rPr>
              <a:t> it implies </a:t>
            </a:r>
          </a:p>
          <a:p>
            <a:r>
              <a:rPr lang="en-US" sz="2400" dirty="0">
                <a:sym typeface="Symbol" charset="2"/>
              </a:rPr>
              <a:t>To solve those equations, use Newton-</a:t>
            </a:r>
            <a:r>
              <a:rPr lang="en-US" sz="2400" dirty="0" err="1">
                <a:sym typeface="Symbol" charset="2"/>
              </a:rPr>
              <a:t>Raphson</a:t>
            </a:r>
            <a:r>
              <a:rPr lang="en-US" sz="2400" dirty="0">
                <a:sym typeface="Symbol" charset="2"/>
              </a:rPr>
              <a:t>. </a:t>
            </a:r>
            <a:endParaRPr lang="en-US" sz="2400" dirty="0"/>
          </a:p>
        </p:txBody>
      </p:sp>
      <p:pic>
        <p:nvPicPr>
          <p:cNvPr id="182279" name="Picture 7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795" y="2917395"/>
            <a:ext cx="2673350" cy="815975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24138"/>
              </p:ext>
            </p:extLst>
          </p:nvPr>
        </p:nvGraphicFramePr>
        <p:xfrm>
          <a:off x="4578165" y="4704104"/>
          <a:ext cx="1527367" cy="49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4" name="Equation" r:id="rId5" imgW="1104900" imgH="355600" progId="Equation.3">
                  <p:embed/>
                </p:oleObj>
              </mc:Choice>
              <mc:Fallback>
                <p:oleObj name="Equation" r:id="rId5" imgW="1104900" imgH="3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165" y="4704104"/>
                        <a:ext cx="1527367" cy="491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Fitting Logistic Regression (cont)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ym typeface="Symbol" charset="2"/>
              </a:rPr>
              <a:t>Newton-Raphson leads to Iteratively Reweighted Least Squares (IRLS)</a:t>
            </a:r>
          </a:p>
          <a:p>
            <a:r>
              <a:rPr lang="en-US" sz="2400">
                <a:sym typeface="Symbol" charset="2"/>
              </a:rPr>
              <a:t>Given old </a:t>
            </a:r>
            <a:endParaRPr lang="en-US" sz="2800"/>
          </a:p>
          <a:p>
            <a:endParaRPr lang="en-US" sz="2400"/>
          </a:p>
        </p:txBody>
      </p:sp>
      <p:pic>
        <p:nvPicPr>
          <p:cNvPr id="184325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7156" y="5465294"/>
            <a:ext cx="5676900" cy="620713"/>
          </a:xfrm>
          <a:prstGeom prst="rect">
            <a:avLst/>
          </a:prstGeom>
          <a:noFill/>
        </p:spPr>
      </p:pic>
      <p:pic>
        <p:nvPicPr>
          <p:cNvPr id="184326" name="Picture 6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93950" y="4828383"/>
            <a:ext cx="3733800" cy="420687"/>
          </a:xfrm>
          <a:prstGeom prst="rect">
            <a:avLst/>
          </a:prstGeom>
          <a:noFill/>
        </p:spPr>
      </p:pic>
      <p:pic>
        <p:nvPicPr>
          <p:cNvPr id="184327" name="Picture 7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93950" y="4209637"/>
            <a:ext cx="3797300" cy="423862"/>
          </a:xfrm>
          <a:prstGeom prst="rect">
            <a:avLst/>
          </a:prstGeom>
          <a:noFill/>
        </p:spPr>
      </p:pic>
      <p:pic>
        <p:nvPicPr>
          <p:cNvPr id="184329" name="Picture 9" descr="latex-image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42415" y="3462103"/>
            <a:ext cx="6115050" cy="446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1349" y="450021"/>
            <a:ext cx="7530808" cy="868362"/>
          </a:xfrm>
        </p:spPr>
        <p:txBody>
          <a:bodyPr/>
          <a:lstStyle/>
          <a:p>
            <a:r>
              <a:rPr lang="en-US" altLang="zh-CN" dirty="0" smtClean="0"/>
              <a:t>Generalized Linear Model in 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70" y="1371600"/>
            <a:ext cx="8205968" cy="5211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South African Heart Disease Data</a:t>
            </a:r>
            <a:endParaRPr lang="en-US"/>
          </a:p>
        </p:txBody>
      </p:sp>
      <p:pic>
        <p:nvPicPr>
          <p:cNvPr id="186371" name="Picture 3"/>
          <p:cNvPicPr>
            <a:picLocks noGrp="1" noChangeAspect="1" noChangeArrowheads="1"/>
          </p:cNvPicPr>
          <p:nvPr>
            <p:ph type="dgm" idx="1"/>
          </p:nvPr>
        </p:nvPicPr>
        <p:blipFill>
          <a:blip r:embed="rId3"/>
          <a:stretch>
            <a:fillRect/>
          </a:stretch>
        </p:blipFill>
        <p:spPr>
          <a:xfrm>
            <a:off x="2013098" y="854964"/>
            <a:ext cx="6060558" cy="57782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South </a:t>
            </a:r>
            <a:r>
              <a:rPr lang="en-US" sz="3600" dirty="0"/>
              <a:t>African Heart Disease </a:t>
            </a:r>
            <a:r>
              <a:rPr lang="en-US" sz="3600" dirty="0" smtClean="0"/>
              <a:t>Data</a:t>
            </a:r>
            <a:br>
              <a:rPr lang="en-US" sz="3600" dirty="0" smtClean="0"/>
            </a:br>
            <a:r>
              <a:rPr lang="en-US" sz="3600" dirty="0" smtClean="0"/>
              <a:t>-- </a:t>
            </a:r>
            <a:r>
              <a:rPr lang="en-US" dirty="0" smtClean="0"/>
              <a:t>logistic regression</a:t>
            </a:r>
            <a:endParaRPr lang="en-US" dirty="0"/>
          </a:p>
        </p:txBody>
      </p:sp>
      <p:graphicFrame>
        <p:nvGraphicFramePr>
          <p:cNvPr id="188479" name="Group 63"/>
          <p:cNvGraphicFramePr>
            <a:graphicFrameLocks noGrp="1"/>
          </p:cNvGraphicFramePr>
          <p:nvPr/>
        </p:nvGraphicFramePr>
        <p:xfrm>
          <a:off x="685800" y="1819275"/>
          <a:ext cx="8001000" cy="4663440"/>
        </p:xfrm>
        <a:graphic>
          <a:graphicData uri="http://schemas.openxmlformats.org/drawingml/2006/table">
            <a:tbl>
              <a:tblPr/>
              <a:tblGrid>
                <a:gridCol w="2000250"/>
                <a:gridCol w="2495550"/>
                <a:gridCol w="1504950"/>
                <a:gridCol w="200025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Coefficient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Z 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Intercept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-4.130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-4.285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sbp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Grande" charset="0"/>
                        </a:rPr>
                        <a:t>1.023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tabacco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3.034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ldl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0.185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3.219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famhist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0.939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4.178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obesity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-0.035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Grande" charset="0"/>
                        </a:rPr>
                        <a:t>-1.187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alcohol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Lucida Grande" charset="0"/>
                        </a:rPr>
                        <a:t>0.136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4.184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South African Heart Disease Data</a:t>
            </a:r>
            <a:endParaRPr lang="en-US"/>
          </a:p>
        </p:txBody>
      </p:sp>
      <p:graphicFrame>
        <p:nvGraphicFramePr>
          <p:cNvPr id="190530" name="Group 66"/>
          <p:cNvGraphicFramePr>
            <a:graphicFrameLocks noGrp="1"/>
          </p:cNvGraphicFramePr>
          <p:nvPr/>
        </p:nvGraphicFramePr>
        <p:xfrm>
          <a:off x="685800" y="2228850"/>
          <a:ext cx="8001000" cy="3108960"/>
        </p:xfrm>
        <a:graphic>
          <a:graphicData uri="http://schemas.openxmlformats.org/drawingml/2006/table">
            <a:tbl>
              <a:tblPr/>
              <a:tblGrid>
                <a:gridCol w="2000250"/>
                <a:gridCol w="2495550"/>
                <a:gridCol w="1504950"/>
                <a:gridCol w="200025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Coefficient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Z 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Intercept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-4.204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0.498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-8.45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tabacco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3.16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ldl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0.168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3.09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famhist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0.924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0.223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4.14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0.010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charset="0"/>
                        </a:rPr>
                        <a:t>4.52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0531" name="Text Box 67"/>
          <p:cNvSpPr txBox="1">
            <a:spLocks noChangeArrowheads="1"/>
          </p:cNvSpPr>
          <p:nvPr/>
        </p:nvSpPr>
        <p:spPr bwMode="auto">
          <a:xfrm>
            <a:off x="649288" y="5562600"/>
            <a:ext cx="8037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 and Z score are computed based on Fisher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Model (Variable) Selection</a:t>
            </a: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 selection via</a:t>
            </a:r>
          </a:p>
          <a:p>
            <a:pPr lvl="1"/>
            <a:r>
              <a:rPr lang="en-US" dirty="0"/>
              <a:t>Sequential </a:t>
            </a:r>
            <a:r>
              <a:rPr lang="en-US" dirty="0" smtClean="0"/>
              <a:t>(forward, backward) Likelihood </a:t>
            </a:r>
            <a:r>
              <a:rPr lang="en-US" dirty="0"/>
              <a:t>Ratios (~deviance) </a:t>
            </a:r>
          </a:p>
          <a:p>
            <a:pPr lvl="1"/>
            <a:r>
              <a:rPr lang="en-US" dirty="0"/>
              <a:t>Information criteria (AIC or BIC) based methods</a:t>
            </a:r>
          </a:p>
          <a:p>
            <a:pPr lvl="2"/>
            <a:r>
              <a:rPr lang="en-US" dirty="0"/>
              <a:t>Significance of “</a:t>
            </a:r>
            <a:r>
              <a:rPr lang="en-US" dirty="0" err="1"/>
              <a:t>t</a:t>
            </a:r>
            <a:r>
              <a:rPr lang="en-US" dirty="0"/>
              <a:t>-values” of coefficients can sometimes lead to meaningless conclusions</a:t>
            </a:r>
          </a:p>
          <a:p>
            <a:pPr lvl="3"/>
            <a:r>
              <a:rPr lang="en-US" dirty="0"/>
              <a:t>Correlated inputs can lead to “non-monotone” </a:t>
            </a:r>
            <a:r>
              <a:rPr lang="en-US" dirty="0" err="1"/>
              <a:t>t</a:t>
            </a:r>
            <a:r>
              <a:rPr lang="en-US" dirty="0"/>
              <a:t>-statistic in Logistic Regression </a:t>
            </a:r>
            <a:endParaRPr lang="en-US" dirty="0" smtClean="0"/>
          </a:p>
          <a:p>
            <a:pPr lvl="1"/>
            <a:r>
              <a:rPr lang="en-US" dirty="0" smtClean="0"/>
              <a:t>L1 regularization</a:t>
            </a:r>
          </a:p>
          <a:p>
            <a:pPr lvl="1"/>
            <a:r>
              <a:rPr lang="en-US" dirty="0" smtClean="0"/>
              <a:t>Graphical </a:t>
            </a:r>
            <a:r>
              <a:rPr lang="en-US" dirty="0"/>
              <a:t>techniques can be very helpful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Framework for Classification</a:t>
            </a: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Input: X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p</a:t>
            </a:r>
            <a:r>
              <a:rPr lang="en-US" sz="2000" baseline="-25000" dirty="0"/>
              <a:t>  </a:t>
            </a:r>
            <a:r>
              <a:rPr lang="en-US" sz="2000" dirty="0"/>
              <a:t>Output: Y -- class labels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|y-f(x)|: not meaningful error - need a different loss function.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When Y has K categories, the loss function can be expressed as a K x K matrix with 0 on the diagonal and non-negative elsewhere.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L(</a:t>
            </a:r>
            <a:r>
              <a:rPr lang="en-US" sz="2000" dirty="0" err="1"/>
              <a:t>k,j</a:t>
            </a:r>
            <a:r>
              <a:rPr lang="en-US" sz="2000" dirty="0"/>
              <a:t>) is the cost paid for erroneously classifying an object in class k as belonging to class j.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/>
          </a:p>
        </p:txBody>
      </p:sp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2592388" y="4025900"/>
          <a:ext cx="3427412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7" name="Equation" r:id="rId4" imgW="1155700" imgH="927100" progId="Equation.3">
                  <p:embed/>
                </p:oleObj>
              </mc:Choice>
              <mc:Fallback>
                <p:oleObj name="Equation" r:id="rId4" imgW="1155700" imgH="927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025900"/>
                        <a:ext cx="3427412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LDA vs. Logistic Regression</a:t>
            </a: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2000" y="1905000"/>
            <a:ext cx="38100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Both models similar</a:t>
            </a:r>
          </a:p>
          <a:p>
            <a:pPr lvl="1">
              <a:lnSpc>
                <a:spcPct val="90000"/>
              </a:lnSpc>
            </a:pPr>
            <a:r>
              <a:rPr lang="en-US"/>
              <a:t>Linear posterior log-odds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/>
              <a:t> 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Linear posterior prob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1269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LDA maximizes log-likelihood based on joint density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Logistic Regression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Fewer assumptions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Directly models the posterior log-odds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Marginal density of X is left unspecified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Maximizes conditional log-likelihood</a:t>
            </a: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48119"/>
              </p:ext>
            </p:extLst>
          </p:nvPr>
        </p:nvGraphicFramePr>
        <p:xfrm>
          <a:off x="1524000" y="2525490"/>
          <a:ext cx="2743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4" name="Equation" r:id="rId4" imgW="1537097" imgH="419497" progId="">
                  <p:embed/>
                </p:oleObj>
              </mc:Choice>
              <mc:Fallback>
                <p:oleObj name="Equation" r:id="rId4" imgW="1537097" imgH="41949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25490"/>
                        <a:ext cx="2743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74080"/>
              </p:ext>
            </p:extLst>
          </p:nvPr>
        </p:nvGraphicFramePr>
        <p:xfrm>
          <a:off x="1447800" y="3695733"/>
          <a:ext cx="31242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5" name="Equation" r:id="rId6" imgW="2121297" imgH="508397" progId="">
                  <p:embed/>
                </p:oleObj>
              </mc:Choice>
              <mc:Fallback>
                <p:oleObj name="Equation" r:id="rId6" imgW="2121297" imgH="50839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95733"/>
                        <a:ext cx="31242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LDA vs. Logistic Regression</a:t>
            </a:r>
            <a:endParaRPr lang="en-US"/>
          </a:p>
        </p:txBody>
      </p:sp>
      <p:sp>
        <p:nvSpPr>
          <p:cNvPr id="192519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228600" y="1951038"/>
            <a:ext cx="4572000" cy="47545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Advantage of LDA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400"/>
              <a:t>	-- When class conditionals are actually Gaussians, Additional assumption on the X provides better estimates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400"/>
              <a:t>	-- Loss of efficiency ~30% if only model posterior.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400"/>
              <a:t>	-- If unlabelled data exist, they provide information about X as well.</a:t>
            </a:r>
          </a:p>
        </p:txBody>
      </p:sp>
      <p:sp>
        <p:nvSpPr>
          <p:cNvPr id="192520" name="Rectangle 8"/>
          <p:cNvSpPr>
            <a:spLocks noGrp="1" noChangeArrowheads="1"/>
          </p:cNvSpPr>
          <p:nvPr>
            <p:ph sz="half" idx="2"/>
          </p:nvPr>
        </p:nvSpPr>
        <p:spPr>
          <a:xfrm>
            <a:off x="4724400" y="1874838"/>
            <a:ext cx="4419600" cy="4525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Advantage of Logistic Regression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400"/>
              <a:t>	-- No assumption on X distribution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400"/>
              <a:t>	-- Robust to outliers in X 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400"/>
              <a:t>	-- model selection</a:t>
            </a:r>
          </a:p>
          <a:p>
            <a:pPr>
              <a:lnSpc>
                <a:spcPct val="90000"/>
              </a:lnSpc>
            </a:pPr>
            <a:r>
              <a:rPr lang="en-US" sz="2400"/>
              <a:t> Overall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400"/>
              <a:t>	-- both models give similar results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400"/>
              <a:t>	-- both depend on global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Separating </a:t>
            </a:r>
            <a:r>
              <a:rPr lang="en-US" sz="3600" dirty="0" err="1"/>
              <a:t>hyperplanes</a:t>
            </a:r>
            <a:endParaRPr lang="en-US" dirty="0"/>
          </a:p>
        </p:txBody>
      </p:sp>
      <p:pic>
        <p:nvPicPr>
          <p:cNvPr id="1945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76400"/>
            <a:ext cx="4076700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5462588" y="3733800"/>
            <a:ext cx="307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Least Square solution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2104582" y="5638800"/>
            <a:ext cx="4657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Blue lines separate data perfectly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Separating hyperplanes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 </a:t>
            </a:r>
            <a:r>
              <a:rPr lang="en-US" sz="2800" dirty="0"/>
              <a:t>two classes are perfectly separable with a linear boundary in feature </a:t>
            </a:r>
            <a:r>
              <a:rPr lang="en-US" sz="2800" dirty="0" smtClean="0"/>
              <a:t>space, </a:t>
            </a:r>
            <a:r>
              <a:rPr lang="en-US" sz="2400" dirty="0" smtClean="0"/>
              <a:t>d</a:t>
            </a:r>
            <a:r>
              <a:rPr lang="en-US" sz="2400" dirty="0" smtClean="0"/>
              <a:t>ifferent </a:t>
            </a:r>
            <a:r>
              <a:rPr lang="en-US" sz="2400" dirty="0"/>
              <a:t>algorithms can find this boundary </a:t>
            </a:r>
          </a:p>
          <a:p>
            <a:pPr lvl="1"/>
            <a:r>
              <a:rPr lang="en-US" sz="2200" dirty="0"/>
              <a:t>Perceptron: Early form of Neural Networks</a:t>
            </a:r>
          </a:p>
          <a:p>
            <a:pPr lvl="1"/>
            <a:r>
              <a:rPr lang="en-US" sz="2200" dirty="0" smtClean="0"/>
              <a:t>Maximal </a:t>
            </a:r>
            <a:r>
              <a:rPr lang="en-US" sz="2200" dirty="0"/>
              <a:t>Margin Method: </a:t>
            </a:r>
            <a:r>
              <a:rPr lang="en-US" sz="2200" dirty="0" err="1" smtClean="0"/>
              <a:t>Vapnik’s</a:t>
            </a:r>
            <a:r>
              <a:rPr lang="en-US" sz="2200" dirty="0" smtClean="0"/>
              <a:t> SVM </a:t>
            </a:r>
            <a:r>
              <a:rPr lang="en-US" sz="2200" dirty="0"/>
              <a:t>Principle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Hyperplanes?</a:t>
            </a: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4962" y="1498067"/>
            <a:ext cx="4134475" cy="4750333"/>
          </a:xfrm>
        </p:spPr>
        <p:txBody>
          <a:bodyPr/>
          <a:lstStyle/>
          <a:p>
            <a:r>
              <a:rPr lang="en-US" sz="2400" dirty="0"/>
              <a:t>Green line defines a hyperplane (affine) set </a:t>
            </a:r>
            <a:r>
              <a:rPr lang="en-US" sz="2400" i="1" dirty="0"/>
              <a:t>L: </a:t>
            </a:r>
            <a:r>
              <a:rPr lang="en-US" sz="2400" dirty="0" smtClean="0"/>
              <a:t>        </a:t>
            </a:r>
            <a:r>
              <a:rPr lang="en-US" sz="2400" dirty="0" smtClean="0"/>
              <a:t>         </a:t>
            </a:r>
            <a:r>
              <a:rPr lang="en-US" sz="2000" dirty="0" smtClean="0"/>
              <a:t>in</a:t>
            </a:r>
            <a:endParaRPr lang="en-US" sz="2000" dirty="0"/>
          </a:p>
          <a:p>
            <a:r>
              <a:rPr lang="en-US" sz="2400" dirty="0"/>
              <a:t>For</a:t>
            </a:r>
            <a:r>
              <a:rPr lang="en-US" sz="2800" dirty="0"/>
              <a:t>    </a:t>
            </a:r>
            <a:r>
              <a:rPr lang="en-US" sz="2800" dirty="0" smtClean="0"/>
              <a:t>         </a:t>
            </a:r>
            <a:r>
              <a:rPr lang="en-US" sz="2400" dirty="0"/>
              <a:t>,</a:t>
            </a:r>
          </a:p>
          <a:p>
            <a:pPr lvl="1"/>
            <a:r>
              <a:rPr lang="en-US" sz="2000" dirty="0"/>
              <a:t>Vector normal to surface L:</a:t>
            </a:r>
          </a:p>
          <a:p>
            <a:pPr lvl="1"/>
            <a:r>
              <a:rPr lang="en-US" sz="2000" dirty="0"/>
              <a:t>For any</a:t>
            </a:r>
          </a:p>
          <a:p>
            <a:pPr lvl="1"/>
            <a:r>
              <a:rPr lang="en-US" sz="2000" dirty="0"/>
              <a:t>(Signed) distance of any </a:t>
            </a:r>
            <a:r>
              <a:rPr lang="en-US" sz="2000" dirty="0" err="1"/>
              <a:t>x</a:t>
            </a:r>
            <a:r>
              <a:rPr lang="en-US" sz="2000" dirty="0"/>
              <a:t> to </a:t>
            </a:r>
            <a:r>
              <a:rPr lang="en-US" sz="2000" i="1" dirty="0"/>
              <a:t>L</a:t>
            </a:r>
            <a:r>
              <a:rPr lang="en-US" sz="2000" dirty="0"/>
              <a:t>:</a:t>
            </a:r>
            <a:r>
              <a:rPr lang="en-US" sz="2400" dirty="0"/>
              <a:t>             </a:t>
            </a:r>
          </a:p>
          <a:p>
            <a:endParaRPr lang="en-US" sz="2800" dirty="0"/>
          </a:p>
        </p:txBody>
      </p:sp>
      <p:pic>
        <p:nvPicPr>
          <p:cNvPr id="128005" name="Picture 5"/>
          <p:cNvPicPr>
            <a:picLocks noGrp="1" noChangeAspect="1" noChangeArrowheads="1"/>
          </p:cNvPicPr>
          <p:nvPr>
            <p:ph type="chart"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5493173" y="1295400"/>
            <a:ext cx="3585044" cy="3871847"/>
          </a:xfrm>
        </p:spPr>
      </p:pic>
      <p:graphicFrame>
        <p:nvGraphicFramePr>
          <p:cNvPr id="128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948338"/>
              </p:ext>
            </p:extLst>
          </p:nvPr>
        </p:nvGraphicFramePr>
        <p:xfrm>
          <a:off x="2770998" y="2292350"/>
          <a:ext cx="381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0" name="Equation" r:id="rId5" imgW="203509" imgH="190814" progId="">
                  <p:embed/>
                </p:oleObj>
              </mc:Choice>
              <mc:Fallback>
                <p:oleObj name="Equation" r:id="rId5" imgW="203509" imgH="19081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998" y="2292350"/>
                        <a:ext cx="381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30365"/>
              </p:ext>
            </p:extLst>
          </p:nvPr>
        </p:nvGraphicFramePr>
        <p:xfrm>
          <a:off x="1295399" y="2800747"/>
          <a:ext cx="10668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1" name="Equation" r:id="rId7" imgW="597297" imgH="228997" progId="">
                  <p:embed/>
                </p:oleObj>
              </mc:Choice>
              <mc:Fallback>
                <p:oleObj name="Equation" r:id="rId7" imgW="597297" imgH="22899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399" y="2800747"/>
                        <a:ext cx="10668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2743200" y="2920206"/>
          <a:ext cx="13716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2" name="Equation" r:id="rId9" imgW="952483" imgH="241592" progId="">
                  <p:embed/>
                </p:oleObj>
              </mc:Choice>
              <mc:Fallback>
                <p:oleObj name="Equation" r:id="rId9" imgW="952483" imgH="24159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0206"/>
                        <a:ext cx="13716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6279"/>
              </p:ext>
            </p:extLst>
          </p:nvPr>
        </p:nvGraphicFramePr>
        <p:xfrm>
          <a:off x="1597484" y="3622936"/>
          <a:ext cx="12271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3" name="Equation" r:id="rId11" imgW="762066" imgH="279675" progId="">
                  <p:embed/>
                </p:oleObj>
              </mc:Choice>
              <mc:Fallback>
                <p:oleObj name="Equation" r:id="rId11" imgW="762066" imgH="279675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484" y="3622936"/>
                        <a:ext cx="12271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89504"/>
              </p:ext>
            </p:extLst>
          </p:nvPr>
        </p:nvGraphicFramePr>
        <p:xfrm>
          <a:off x="2132914" y="4063718"/>
          <a:ext cx="16764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4" name="Equation" r:id="rId13" imgW="1156097" imgH="241697" progId="">
                  <p:embed/>
                </p:oleObj>
              </mc:Choice>
              <mc:Fallback>
                <p:oleObj name="Equation" r:id="rId13" imgW="1156097" imgH="24169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914" y="4063718"/>
                        <a:ext cx="16764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611204"/>
              </p:ext>
            </p:extLst>
          </p:nvPr>
        </p:nvGraphicFramePr>
        <p:xfrm>
          <a:off x="1097662" y="2355055"/>
          <a:ext cx="990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5" name="Equation" r:id="rId15" imgW="571649" imgH="203509" progId="">
                  <p:embed/>
                </p:oleObj>
              </mc:Choice>
              <mc:Fallback>
                <p:oleObj name="Equation" r:id="rId15" imgW="571649" imgH="203509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62" y="2355055"/>
                        <a:ext cx="9906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41906"/>
              </p:ext>
            </p:extLst>
          </p:nvPr>
        </p:nvGraphicFramePr>
        <p:xfrm>
          <a:off x="2093023" y="4810125"/>
          <a:ext cx="23987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6" name="Equation" r:id="rId17" imgW="1829197" imgH="457597" progId="">
                  <p:embed/>
                </p:oleObj>
              </mc:Choice>
              <mc:Fallback>
                <p:oleObj name="Equation" r:id="rId17" imgW="1829197" imgH="457597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023" y="4810125"/>
                        <a:ext cx="23987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2714937" y="5410200"/>
          <a:ext cx="1219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7" name="Equation" r:id="rId19" imgW="965597" imgH="279797" progId="">
                  <p:embed/>
                </p:oleObj>
              </mc:Choice>
              <mc:Fallback>
                <p:oleObj name="Equation" r:id="rId19" imgW="965597" imgH="279797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937" y="5410200"/>
                        <a:ext cx="1219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Perceptron Algorithm</a:t>
            </a:r>
            <a:endParaRPr lang="en-US" sz="400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Find a separating hyperplane by minimizing the distance of misclassified points to the decision boundary. </a:t>
            </a:r>
          </a:p>
          <a:p>
            <a:pPr>
              <a:lnSpc>
                <a:spcPct val="90000"/>
              </a:lnSpc>
            </a:pPr>
            <a:r>
              <a:rPr lang="en-US" sz="2400"/>
              <a:t>If a respond y =1 is misclassified, then x</a:t>
            </a:r>
            <a:r>
              <a:rPr lang="en-US" sz="2400" baseline="30000"/>
              <a:t>T</a:t>
            </a:r>
            <a:r>
              <a:rPr lang="en-US" sz="2400">
                <a:sym typeface="Symbol" charset="2"/>
              </a:rPr>
              <a:t>+</a:t>
            </a:r>
            <a:r>
              <a:rPr lang="en-US" sz="2400" baseline="-25000">
                <a:sym typeface="Symbol" charset="2"/>
              </a:rPr>
              <a:t>0</a:t>
            </a:r>
            <a:r>
              <a:rPr lang="en-US" sz="2400">
                <a:sym typeface="Symbol" charset="2"/>
              </a:rPr>
              <a:t> &lt; 0; and opposite for a misclassified y=-1.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charset="2"/>
              </a:rPr>
              <a:t>The goal is to minimize</a:t>
            </a:r>
            <a:endParaRPr lang="en-US" sz="2400" baseline="-25000"/>
          </a:p>
        </p:txBody>
      </p:sp>
      <p:pic>
        <p:nvPicPr>
          <p:cNvPr id="196613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306888"/>
            <a:ext cx="4381500" cy="79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Perceptron Algorithm (cont)</a:t>
            </a:r>
            <a:endParaRPr lang="en-US" sz="40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71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Given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Linearly separable training set {(</a:t>
            </a:r>
            <a:r>
              <a:rPr lang="en-US" sz="1600" b="1" dirty="0" err="1"/>
              <a:t>x</a:t>
            </a:r>
            <a:r>
              <a:rPr lang="en-US" sz="1600" baseline="-25000" dirty="0" err="1"/>
              <a:t>i</a:t>
            </a:r>
            <a:r>
              <a:rPr lang="en-US" sz="1600" dirty="0" err="1"/>
              <a:t>,y</a:t>
            </a:r>
            <a:r>
              <a:rPr lang="en-US" sz="1600" baseline="-25000" dirty="0" err="1"/>
              <a:t>i</a:t>
            </a:r>
            <a:r>
              <a:rPr lang="en-US" sz="1600" dirty="0"/>
              <a:t>)} , </a:t>
            </a:r>
            <a:r>
              <a:rPr lang="en-US" sz="1600" dirty="0" err="1"/>
              <a:t>i</a:t>
            </a:r>
            <a:r>
              <a:rPr lang="en-US" sz="1600" dirty="0"/>
              <a:t> = 1,2,…,</a:t>
            </a:r>
            <a:r>
              <a:rPr lang="en-US" sz="1600" dirty="0" err="1"/>
              <a:t>n</a:t>
            </a:r>
            <a:r>
              <a:rPr lang="en-US" sz="1600" dirty="0"/>
              <a:t> ; </a:t>
            </a:r>
            <a:r>
              <a:rPr lang="en-US" sz="1600" b="1" dirty="0" err="1"/>
              <a:t>y</a:t>
            </a:r>
            <a:r>
              <a:rPr lang="en-US" sz="1600" b="1" baseline="-25000" dirty="0" err="1"/>
              <a:t>i</a:t>
            </a:r>
            <a:r>
              <a:rPr lang="en-US" sz="1600" b="1" baseline="-25000" dirty="0"/>
              <a:t> </a:t>
            </a:r>
            <a:r>
              <a:rPr lang="en-US" sz="1600" b="1" dirty="0"/>
              <a:t>=1 or -1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R = max || </a:t>
            </a:r>
            <a:r>
              <a:rPr lang="en-US" sz="1600" b="1" dirty="0"/>
              <a:t>x</a:t>
            </a:r>
            <a:r>
              <a:rPr lang="en-US" sz="1600" baseline="-25000" dirty="0"/>
              <a:t>i </a:t>
            </a:r>
            <a:r>
              <a:rPr lang="en-US" sz="1600" dirty="0"/>
              <a:t>|| , </a:t>
            </a:r>
            <a:r>
              <a:rPr lang="en-US" sz="1600" dirty="0" err="1"/>
              <a:t>i</a:t>
            </a:r>
            <a:r>
              <a:rPr lang="en-US" sz="1600" dirty="0"/>
              <a:t> = 1,2,…,</a:t>
            </a:r>
            <a:r>
              <a:rPr lang="en-US" sz="1600" dirty="0" err="1"/>
              <a:t>n</a:t>
            </a:r>
            <a:r>
              <a:rPr lang="en-US" sz="1600" dirty="0"/>
              <a:t> ; Learning rate </a:t>
            </a:r>
            <a:r>
              <a:rPr lang="en-US" sz="1600" dirty="0" err="1">
                <a:latin typeface="Symbol" charset="2"/>
              </a:rPr>
              <a:t>r</a:t>
            </a:r>
            <a:r>
              <a:rPr lang="en-US" sz="1600" dirty="0"/>
              <a:t> &gt; 0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Find: </a:t>
            </a:r>
            <a:r>
              <a:rPr lang="en-US" sz="1600" dirty="0" err="1"/>
              <a:t>hyperplane</a:t>
            </a:r>
            <a:r>
              <a:rPr lang="en-US" sz="1600" dirty="0"/>
              <a:t> </a:t>
            </a:r>
            <a:r>
              <a:rPr lang="en-US" sz="1600" b="1" dirty="0" err="1"/>
              <a:t>w’x</a:t>
            </a:r>
            <a:r>
              <a:rPr lang="en-US" sz="1600" dirty="0"/>
              <a:t> + </a:t>
            </a:r>
            <a:r>
              <a:rPr lang="en-US" sz="1600" dirty="0" err="1"/>
              <a:t>b</a:t>
            </a:r>
            <a:r>
              <a:rPr lang="en-US" sz="1600" dirty="0"/>
              <a:t> = 0 such that </a:t>
            </a:r>
            <a:r>
              <a:rPr lang="en-US" sz="1600" dirty="0" err="1"/>
              <a:t>y</a:t>
            </a:r>
            <a:r>
              <a:rPr lang="en-US" sz="1600" baseline="-25000" dirty="0" err="1"/>
              <a:t>i</a:t>
            </a:r>
            <a:r>
              <a:rPr lang="en-US" sz="1600" dirty="0" err="1"/>
              <a:t>(</a:t>
            </a:r>
            <a:r>
              <a:rPr lang="en-US" sz="1600" b="1" dirty="0" err="1"/>
              <a:t>w’x</a:t>
            </a:r>
            <a:r>
              <a:rPr lang="en-US" sz="1600" baseline="-25000" dirty="0" err="1"/>
              <a:t>i</a:t>
            </a:r>
            <a:r>
              <a:rPr lang="en-US" sz="1600" dirty="0"/>
              <a:t> + </a:t>
            </a:r>
            <a:r>
              <a:rPr lang="en-US" sz="1600" dirty="0" err="1"/>
              <a:t>b</a:t>
            </a:r>
            <a:r>
              <a:rPr lang="en-US" sz="1600" dirty="0"/>
              <a:t>) &gt; 0, </a:t>
            </a:r>
            <a:r>
              <a:rPr lang="en-US" sz="1600" dirty="0" err="1"/>
              <a:t>i</a:t>
            </a:r>
            <a:r>
              <a:rPr lang="en-US" sz="1600" dirty="0"/>
              <a:t> = 1,2,…,</a:t>
            </a:r>
            <a:r>
              <a:rPr lang="en-US" sz="1600" dirty="0" err="1"/>
              <a:t>n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Initialize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w</a:t>
            </a:r>
            <a:r>
              <a:rPr lang="en-US" sz="1600" baseline="-25000" dirty="0"/>
              <a:t>0</a:t>
            </a:r>
            <a:r>
              <a:rPr lang="en-US" sz="1600" dirty="0"/>
              <a:t> = </a:t>
            </a:r>
            <a:r>
              <a:rPr lang="en-US" sz="1600" b="1" dirty="0"/>
              <a:t>0</a:t>
            </a:r>
            <a:r>
              <a:rPr lang="en-US" sz="1600" dirty="0"/>
              <a:t>  (normal vector to </a:t>
            </a:r>
            <a:r>
              <a:rPr lang="en-US" sz="1600" dirty="0" err="1"/>
              <a:t>hyperplane</a:t>
            </a:r>
            <a:r>
              <a:rPr lang="en-US" sz="1600" dirty="0"/>
              <a:t>); b</a:t>
            </a:r>
            <a:r>
              <a:rPr lang="en-US" sz="1600" baseline="-25000" dirty="0"/>
              <a:t>0</a:t>
            </a:r>
            <a:r>
              <a:rPr lang="en-US" sz="1600" dirty="0"/>
              <a:t> = 0  (intercept of </a:t>
            </a:r>
            <a:r>
              <a:rPr lang="en-US" sz="1600" dirty="0" err="1"/>
              <a:t>hyperplane</a:t>
            </a:r>
            <a:r>
              <a:rPr lang="en-US" sz="16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k</a:t>
            </a:r>
            <a:r>
              <a:rPr lang="en-US" sz="1600" dirty="0"/>
              <a:t> = 0   (counts updates of the </a:t>
            </a:r>
            <a:r>
              <a:rPr lang="en-US" sz="1600" dirty="0" err="1"/>
              <a:t>hyperplane</a:t>
            </a:r>
            <a:r>
              <a:rPr lang="en-US" sz="16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Repeat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= 1 to </a:t>
            </a:r>
            <a:r>
              <a:rPr lang="en-US" sz="1600" dirty="0" err="1"/>
              <a:t>n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If </a:t>
            </a:r>
            <a:r>
              <a:rPr lang="en-US" sz="1600" dirty="0" err="1"/>
              <a:t>y</a:t>
            </a:r>
            <a:r>
              <a:rPr lang="en-US" sz="1600" baseline="-25000" dirty="0" err="1"/>
              <a:t>i</a:t>
            </a:r>
            <a:r>
              <a:rPr lang="en-US" sz="1600" dirty="0" err="1"/>
              <a:t>(</a:t>
            </a:r>
            <a:r>
              <a:rPr lang="en-US" sz="1600" b="1" dirty="0" err="1"/>
              <a:t>w’x</a:t>
            </a:r>
            <a:r>
              <a:rPr lang="en-US" sz="1600" dirty="0"/>
              <a:t> + </a:t>
            </a:r>
            <a:r>
              <a:rPr lang="en-US" sz="1600" dirty="0" err="1"/>
              <a:t>b</a:t>
            </a:r>
            <a:r>
              <a:rPr lang="en-US" sz="1600" dirty="0"/>
              <a:t>) &lt;= 0 (mistake), then </a:t>
            </a:r>
          </a:p>
          <a:p>
            <a:pPr lvl="3">
              <a:lnSpc>
                <a:spcPct val="90000"/>
              </a:lnSpc>
            </a:pPr>
            <a:r>
              <a:rPr lang="en-US" sz="1600" b="1" dirty="0"/>
              <a:t>w</a:t>
            </a:r>
            <a:r>
              <a:rPr lang="en-US" sz="1600" baseline="-25000" dirty="0"/>
              <a:t>k+1</a:t>
            </a:r>
            <a:r>
              <a:rPr lang="en-US" sz="1600" dirty="0"/>
              <a:t> = </a:t>
            </a:r>
            <a:r>
              <a:rPr lang="en-US" sz="1600" b="1" dirty="0"/>
              <a:t>w</a:t>
            </a:r>
            <a:r>
              <a:rPr lang="en-US" sz="1600" baseline="-25000" dirty="0"/>
              <a:t>k</a:t>
            </a:r>
            <a:r>
              <a:rPr lang="en-US" sz="1600" dirty="0"/>
              <a:t> + </a:t>
            </a:r>
            <a:r>
              <a:rPr lang="en-US" sz="1600" dirty="0" err="1">
                <a:latin typeface="Symbol" charset="2"/>
              </a:rPr>
              <a:t>r</a:t>
            </a:r>
            <a:r>
              <a:rPr lang="en-US" sz="1600" dirty="0" err="1"/>
              <a:t>y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 </a:t>
            </a:r>
            <a:r>
              <a:rPr lang="en-US" sz="1600" b="1" dirty="0"/>
              <a:t>x</a:t>
            </a:r>
            <a:r>
              <a:rPr lang="en-US" sz="1600" baseline="-25000" dirty="0"/>
              <a:t>i  </a:t>
            </a:r>
            <a:r>
              <a:rPr lang="en-US" sz="1600" dirty="0"/>
              <a:t>(tilt </a:t>
            </a:r>
            <a:r>
              <a:rPr lang="en-US" sz="1600" dirty="0" err="1"/>
              <a:t>hyperplane</a:t>
            </a:r>
            <a:r>
              <a:rPr lang="en-US" sz="1600" dirty="0"/>
              <a:t> toward or past misclassified point)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b</a:t>
            </a:r>
            <a:r>
              <a:rPr lang="en-US" sz="1600" baseline="-25000" dirty="0"/>
              <a:t>k+1 </a:t>
            </a:r>
            <a:r>
              <a:rPr lang="en-US" sz="1600" dirty="0"/>
              <a:t>= </a:t>
            </a:r>
            <a:r>
              <a:rPr lang="en-US" sz="1600" dirty="0" err="1"/>
              <a:t>b</a:t>
            </a:r>
            <a:r>
              <a:rPr lang="en-US" sz="1600" baseline="-25000" dirty="0" err="1"/>
              <a:t>k</a:t>
            </a:r>
            <a:r>
              <a:rPr lang="en-US" sz="1600" dirty="0"/>
              <a:t> + </a:t>
            </a:r>
            <a:r>
              <a:rPr lang="en-US" sz="1600" dirty="0" err="1">
                <a:latin typeface="Symbol" charset="2"/>
              </a:rPr>
              <a:t>r</a:t>
            </a:r>
            <a:r>
              <a:rPr lang="en-US" sz="1600" dirty="0" err="1"/>
              <a:t>y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 </a:t>
            </a:r>
            <a:r>
              <a:rPr lang="en-US" sz="1600" dirty="0"/>
              <a:t>R</a:t>
            </a:r>
            <a:r>
              <a:rPr lang="en-US" sz="1600" baseline="30000" dirty="0"/>
              <a:t>2</a:t>
            </a:r>
          </a:p>
          <a:p>
            <a:pPr lvl="3">
              <a:lnSpc>
                <a:spcPct val="90000"/>
              </a:lnSpc>
            </a:pPr>
            <a:r>
              <a:rPr lang="en-US" sz="1600" dirty="0" err="1"/>
              <a:t>k</a:t>
            </a:r>
            <a:r>
              <a:rPr lang="en-US" sz="1600" dirty="0"/>
              <a:t> = k+1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End If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End For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Until no mistakes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Return (</a:t>
            </a:r>
            <a:r>
              <a:rPr lang="en-US" sz="1600" b="1" dirty="0"/>
              <a:t>w</a:t>
            </a:r>
            <a:r>
              <a:rPr lang="en-US" sz="1600" baseline="-25000" dirty="0"/>
              <a:t>k</a:t>
            </a:r>
            <a:r>
              <a:rPr lang="en-US" sz="1600" dirty="0"/>
              <a:t>, </a:t>
            </a:r>
            <a:r>
              <a:rPr lang="en-US" sz="1600" dirty="0" err="1"/>
              <a:t>b</a:t>
            </a:r>
            <a:r>
              <a:rPr lang="en-US" sz="1600" baseline="-25000" dirty="0" err="1"/>
              <a:t>k</a:t>
            </a:r>
            <a:r>
              <a:rPr lang="en-US" sz="1600" dirty="0"/>
              <a:t>) </a:t>
            </a:r>
          </a:p>
          <a:p>
            <a:pPr>
              <a:lnSpc>
                <a:spcPct val="90000"/>
              </a:lnSpc>
            </a:pPr>
            <a:r>
              <a:rPr lang="en-US" sz="1600" dirty="0" err="1"/>
              <a:t>Novikoff</a:t>
            </a:r>
            <a:r>
              <a:rPr lang="en-US" sz="1600" dirty="0"/>
              <a:t>: Algorithm converges in &lt; (2R/</a:t>
            </a:r>
            <a:r>
              <a:rPr lang="en-US" sz="1600" dirty="0">
                <a:latin typeface="Symbol" charset="2"/>
              </a:rPr>
              <a:t>g</a:t>
            </a:r>
            <a:r>
              <a:rPr lang="en-US" sz="1600" dirty="0"/>
              <a:t>)</a:t>
            </a:r>
            <a:r>
              <a:rPr lang="en-US" sz="1600" baseline="30000" dirty="0"/>
              <a:t>2</a:t>
            </a:r>
            <a:r>
              <a:rPr lang="en-US" sz="1600" dirty="0"/>
              <a:t> steps (</a:t>
            </a:r>
            <a:r>
              <a:rPr lang="en-US" sz="1600" dirty="0" err="1">
                <a:latin typeface="Symbol" charset="2"/>
              </a:rPr>
              <a:t>g</a:t>
            </a:r>
            <a:r>
              <a:rPr lang="en-US" sz="1600" dirty="0"/>
              <a:t> = margin between sets)</a:t>
            </a:r>
            <a:endParaRPr lang="en-US" sz="2000" baseline="-25000" dirty="0"/>
          </a:p>
        </p:txBody>
      </p:sp>
      <p:graphicFrame>
        <p:nvGraphicFramePr>
          <p:cNvPr id="47108" name="Rectangle 4"/>
          <p:cNvGraphicFramePr>
            <a:graphicFrameLocks noGrp="1"/>
          </p:cNvGraphicFramePr>
          <p:nvPr>
            <p:ph sz="quarter" idx="4294967295"/>
          </p:nvPr>
        </p:nvGraphicFramePr>
        <p:xfrm>
          <a:off x="5864225" y="1600200"/>
          <a:ext cx="3279775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5" name="Equation" r:id="rId4" imgW="0" imgH="0" progId="Equation.3">
                  <p:embed/>
                </p:oleObj>
              </mc:Choice>
              <mc:Fallback>
                <p:oleObj name="Equation" r:id="rId4" imgW="0" imgH="0" progId="Equation.3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1600200"/>
                        <a:ext cx="3279775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Deficiencies of Perceptron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Many possible solutions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Order of observations in the training set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 err="1">
                <a:latin typeface="Symbol" charset="2"/>
              </a:rPr>
              <a:t>g</a:t>
            </a:r>
            <a:r>
              <a:rPr lang="en-US" dirty="0"/>
              <a:t> is small, stopping time can be large </a:t>
            </a:r>
          </a:p>
          <a:p>
            <a:pPr>
              <a:lnSpc>
                <a:spcPct val="90000"/>
              </a:lnSpc>
            </a:pPr>
            <a:r>
              <a:rPr lang="en-US" dirty="0"/>
              <a:t>When data is</a:t>
            </a:r>
            <a:r>
              <a:rPr lang="en-US" dirty="0" smtClean="0"/>
              <a:t> NOT </a:t>
            </a:r>
            <a:r>
              <a:rPr lang="en-US" dirty="0"/>
              <a:t>separable, the algorithm doesn’t converge, but goes into cycles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Cycles may be long and hard to recognize.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177" y="489099"/>
            <a:ext cx="7230139" cy="148146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Optimal Separating Hyperplane – Basis for Support Vector Machine</a:t>
            </a:r>
            <a:endParaRPr lang="en-US" sz="40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Maximize the linear gap (margin) between two sets</a:t>
            </a:r>
          </a:p>
          <a:p>
            <a:r>
              <a:rPr lang="en-US" sz="2800" dirty="0"/>
              <a:t>Found by quadratic programming (</a:t>
            </a:r>
            <a:r>
              <a:rPr lang="en-US" sz="2800" dirty="0" err="1"/>
              <a:t>Vapnik</a:t>
            </a:r>
            <a:r>
              <a:rPr lang="en-US" sz="2800" dirty="0"/>
              <a:t>)</a:t>
            </a:r>
          </a:p>
          <a:p>
            <a:r>
              <a:rPr lang="en-US" sz="2800" dirty="0"/>
              <a:t>Solution is determined by just a few points (support vectors) near the boundary</a:t>
            </a:r>
          </a:p>
          <a:p>
            <a:pPr lvl="1"/>
            <a:r>
              <a:rPr lang="en-US" sz="2400" dirty="0"/>
              <a:t>Sparse solution in </a:t>
            </a:r>
            <a:r>
              <a:rPr lang="en-US" sz="2400" i="1" dirty="0"/>
              <a:t>dual space</a:t>
            </a:r>
          </a:p>
          <a:p>
            <a:r>
              <a:rPr lang="en-US" sz="2800" dirty="0"/>
              <a:t>May be modified to maximize the margin </a:t>
            </a:r>
            <a:r>
              <a:rPr lang="en-US" sz="2800" dirty="0">
                <a:latin typeface="Symbol" charset="2"/>
              </a:rPr>
              <a:t>g</a:t>
            </a:r>
            <a:r>
              <a:rPr lang="en-US" sz="2800" dirty="0"/>
              <a:t> that allows for a fixed number of misclassifications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Optimal Separating </a:t>
            </a:r>
            <a:r>
              <a:rPr lang="en-US" altLang="zh-CN" dirty="0" err="1" smtClean="0"/>
              <a:t>Hyperplanes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8317" y="2239926"/>
            <a:ext cx="7386084" cy="3671296"/>
          </a:xfrm>
        </p:spPr>
        <p:txBody>
          <a:bodyPr/>
          <a:lstStyle/>
          <a:p>
            <a:r>
              <a:rPr lang="en-US" altLang="zh-CN" dirty="0" smtClean="0"/>
              <a:t>Optimal separating hyperplane</a:t>
            </a:r>
          </a:p>
          <a:p>
            <a:pPr>
              <a:buNone/>
            </a:pPr>
            <a:r>
              <a:rPr lang="en-US" altLang="zh-CN" dirty="0" smtClean="0"/>
              <a:t>    maximize the distance to the closest point from either class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By </a:t>
            </a:r>
            <a:r>
              <a:rPr lang="en-US" altLang="zh-CN" dirty="0" smtClean="0"/>
              <a:t>doing some calculation, the criterion can be rewritten as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8070" y="3015658"/>
            <a:ext cx="610140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8070" y="4959099"/>
            <a:ext cx="6072230" cy="128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Framework for Classification(cont)</a:t>
            </a: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Times" charset="0"/>
              <a:buNone/>
            </a:pPr>
            <a:endParaRPr lang="en-US" sz="2400"/>
          </a:p>
          <a:p>
            <a:r>
              <a:rPr lang="en-US" sz="2400"/>
              <a:t>Expected Prediction Error: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Minimize Empirical Error:</a:t>
            </a:r>
            <a:r>
              <a:rPr lang="en-US" sz="1800"/>
              <a:t> 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1800"/>
          </a:p>
        </p:txBody>
      </p:sp>
      <p:pic>
        <p:nvPicPr>
          <p:cNvPr id="178182" name="Picture 6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0697" y="2870790"/>
            <a:ext cx="3302000" cy="596900"/>
          </a:xfrm>
          <a:prstGeom prst="rect">
            <a:avLst/>
          </a:prstGeom>
          <a:noFill/>
        </p:spPr>
      </p:pic>
      <p:pic>
        <p:nvPicPr>
          <p:cNvPr id="178184" name="Picture 8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2147" y="4726210"/>
            <a:ext cx="5499100" cy="91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Optimal Separating Hyperplanes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Lagrange function</a:t>
            </a:r>
            <a:endParaRPr lang="zh-CN" altLang="en-US" dirty="0" smtClean="0"/>
          </a:p>
          <a:p>
            <a:endParaRPr lang="en-US" altLang="zh-CN" sz="2400" dirty="0" smtClean="0"/>
          </a:p>
          <a:p>
            <a:endParaRPr lang="en-US" altLang="zh-CN" sz="2800" dirty="0" smtClean="0"/>
          </a:p>
          <a:p>
            <a:r>
              <a:rPr lang="en-US" altLang="zh-CN" dirty="0" err="1" smtClean="0"/>
              <a:t>Karush</a:t>
            </a:r>
            <a:r>
              <a:rPr lang="en-US" altLang="zh-CN" dirty="0" smtClean="0"/>
              <a:t>-Kuhn-Tucker (</a:t>
            </a:r>
            <a:r>
              <a:rPr lang="en-US" altLang="zh-CN" dirty="0" err="1" smtClean="0"/>
              <a:t>KKT)conditions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0303" y="2678903"/>
            <a:ext cx="554268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4550" y="5359598"/>
            <a:ext cx="44429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4550" y="6049896"/>
            <a:ext cx="1259421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8175" y="4042022"/>
            <a:ext cx="600693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Support Vectors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2415" y="2133599"/>
            <a:ext cx="6762106" cy="443732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Support Vectors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whence</a:t>
            </a:r>
          </a:p>
          <a:p>
            <a:pPr>
              <a:buNone/>
            </a:pPr>
            <a:r>
              <a:rPr lang="en-US" altLang="zh-CN" dirty="0" smtClean="0"/>
              <a:t>    </a:t>
            </a:r>
          </a:p>
          <a:p>
            <a:pPr>
              <a:buNone/>
            </a:pPr>
            <a:r>
              <a:rPr lang="en-US" altLang="zh-CN" dirty="0" smtClean="0"/>
              <a:t>Parameter estimation is fully decided </a:t>
            </a:r>
            <a:r>
              <a:rPr lang="en-US" altLang="zh-CN" dirty="0" smtClean="0"/>
              <a:t>by the latter, called support </a:t>
            </a:r>
            <a:r>
              <a:rPr lang="en-US" altLang="zh-CN" dirty="0" smtClean="0"/>
              <a:t>vectors.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509" y="2529109"/>
            <a:ext cx="44429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17" y="3919227"/>
            <a:ext cx="1259421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0787" y="3268522"/>
            <a:ext cx="294716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68022" y="4749886"/>
            <a:ext cx="4000528" cy="484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Toy Example: SVM</a:t>
            </a:r>
            <a:endParaRPr lang="en-US"/>
          </a:p>
        </p:txBody>
      </p:sp>
      <p:pic>
        <p:nvPicPr>
          <p:cNvPr id="117763" name="Picture 3"/>
          <p:cNvPicPr>
            <a:picLocks noGrp="1" noChangeAspect="1" noChangeArrowheads="1"/>
          </p:cNvPicPr>
          <p:nvPr>
            <p:ph type="dgm" idx="1"/>
          </p:nvPr>
        </p:nvPicPr>
        <p:blipFill>
          <a:blip r:embed="rId3"/>
          <a:srcRect b="45457"/>
          <a:stretch>
            <a:fillRect/>
          </a:stretch>
        </p:blipFill>
        <p:spPr>
          <a:xfrm>
            <a:off x="457200" y="1874838"/>
            <a:ext cx="8229600" cy="4373562"/>
          </a:xfrm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226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support 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</a:p>
          <a:p>
            <a:r>
              <a:rPr lang="en-US" altLang="zh-CN" dirty="0" smtClean="0"/>
              <a:t>4.2</a:t>
            </a:r>
          </a:p>
          <a:p>
            <a:r>
              <a:rPr lang="en-US" altLang="zh-CN" dirty="0" smtClean="0"/>
              <a:t>4.4</a:t>
            </a:r>
          </a:p>
          <a:p>
            <a:r>
              <a:rPr lang="en-US" altLang="zh-CN" dirty="0" smtClean="0"/>
              <a:t>4.6</a:t>
            </a:r>
          </a:p>
          <a:p>
            <a:r>
              <a:rPr lang="en-US" altLang="zh-CN" smtClean="0"/>
              <a:t>4.9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09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Bayes Classifier</a:t>
            </a:r>
            <a:endParaRPr lang="en-US"/>
          </a:p>
        </p:txBody>
      </p:sp>
      <p:sp>
        <p:nvSpPr>
          <p:cNvPr id="175112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533400" y="1676400"/>
            <a:ext cx="8382000" cy="4800600"/>
          </a:xfrm>
        </p:spPr>
        <p:txBody>
          <a:bodyPr>
            <a:normAutofit/>
          </a:bodyPr>
          <a:lstStyle/>
          <a:p>
            <a:r>
              <a:rPr lang="en-US" sz="2400"/>
              <a:t>0-1 loss is most commonly used.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The optimal classifier (Bayes classifier) is:</a:t>
            </a:r>
          </a:p>
          <a:p>
            <a:endParaRPr lang="en-US" sz="2400"/>
          </a:p>
          <a:p>
            <a:endParaRPr lang="en-US" sz="2000"/>
          </a:p>
          <a:p>
            <a:r>
              <a:rPr lang="en-US" sz="2000"/>
              <a:t>Our goal: Learn a proxy f(x) for Bayes rule from training set examples</a:t>
            </a:r>
          </a:p>
          <a:p>
            <a:endParaRPr lang="en-US" sz="2400"/>
          </a:p>
        </p:txBody>
      </p:sp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646113" y="2366963"/>
          <a:ext cx="2554287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7" name="Equation" r:id="rId4" imgW="1079500" imgH="914400" progId="Equation.3">
                  <p:embed/>
                </p:oleObj>
              </mc:Choice>
              <mc:Fallback>
                <p:oleObj name="Equation" r:id="rId4" imgW="10795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366963"/>
                        <a:ext cx="2554287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5114" name="Picture 10" descr="latex-image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0" y="2667000"/>
            <a:ext cx="4648200" cy="773113"/>
          </a:xfrm>
          <a:prstGeom prst="rect">
            <a:avLst/>
          </a:prstGeom>
          <a:noFill/>
        </p:spPr>
      </p:pic>
      <p:pic>
        <p:nvPicPr>
          <p:cNvPr id="175115" name="Picture 11" descr="latex-image-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45200" y="4854576"/>
            <a:ext cx="5410200" cy="4810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Times New Roman" charset="0"/>
                <a:cs typeface="Times New Roman" charset="0"/>
              </a:rPr>
              <a:t>Linear Methods</a:t>
            </a: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850606" y="1573619"/>
            <a:ext cx="8179980" cy="52241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Times New Roman" charset="0"/>
                <a:cs typeface="Times New Roman" charset="0"/>
              </a:rPr>
              <a:t>Features </a:t>
            </a:r>
            <a:r>
              <a:rPr lang="en-US" sz="2400" b="1" i="1" dirty="0">
                <a:ea typeface="Times New Roman" charset="0"/>
                <a:cs typeface="Times New Roman" charset="0"/>
              </a:rPr>
              <a:t>X = </a:t>
            </a:r>
            <a:r>
              <a:rPr lang="en-US" sz="2400" i="1" dirty="0">
                <a:ea typeface="Times New Roman" charset="0"/>
                <a:cs typeface="Times New Roman" charset="0"/>
              </a:rPr>
              <a:t>X</a:t>
            </a:r>
            <a:r>
              <a:rPr lang="en-US" sz="2400" baseline="-30000" dirty="0">
                <a:ea typeface="Times New Roman" charset="0"/>
                <a:cs typeface="Times New Roman" charset="0"/>
              </a:rPr>
              <a:t>1</a:t>
            </a:r>
            <a:r>
              <a:rPr lang="en-US" sz="2400" i="1" dirty="0">
                <a:ea typeface="Times New Roman" charset="0"/>
                <a:cs typeface="Times New Roman" charset="0"/>
              </a:rPr>
              <a:t>, X</a:t>
            </a:r>
            <a:r>
              <a:rPr lang="en-US" sz="2400" baseline="-30000" dirty="0">
                <a:ea typeface="Times New Roman" charset="0"/>
                <a:cs typeface="Times New Roman" charset="0"/>
              </a:rPr>
              <a:t>2</a:t>
            </a:r>
            <a:r>
              <a:rPr lang="en-US" sz="2400" i="1" dirty="0">
                <a:ea typeface="Times New Roman" charset="0"/>
                <a:cs typeface="Times New Roman" charset="0"/>
              </a:rPr>
              <a:t>, …, </a:t>
            </a:r>
            <a:r>
              <a:rPr lang="en-US" sz="2400" i="1" dirty="0" err="1">
                <a:ea typeface="Times New Roman" charset="0"/>
                <a:cs typeface="Times New Roman" charset="0"/>
              </a:rPr>
              <a:t>X</a:t>
            </a:r>
            <a:r>
              <a:rPr lang="en-US" sz="2400" baseline="-30000" dirty="0" err="1">
                <a:ea typeface="Times New Roman" charset="0"/>
                <a:cs typeface="Times New Roman" charset="0"/>
              </a:rPr>
              <a:t>p</a:t>
            </a:r>
            <a:r>
              <a:rPr lang="en-US" sz="2400" baseline="-30000" dirty="0">
                <a:ea typeface="Times New Roman" charset="0"/>
                <a:cs typeface="Times New Roman" charset="0"/>
              </a:rPr>
              <a:t> </a:t>
            </a:r>
            <a:endParaRPr lang="en-US" sz="2400" dirty="0">
              <a:ea typeface="Times New Roman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charset="0"/>
                <a:cs typeface="Times New Roman" charset="0"/>
              </a:rPr>
              <a:t>OUTPUT G: Group Labels</a:t>
            </a:r>
          </a:p>
          <a:p>
            <a:pPr>
              <a:lnSpc>
                <a:spcPct val="90000"/>
              </a:lnSpc>
            </a:pPr>
            <a:r>
              <a:rPr lang="fr-FR" sz="2400" dirty="0">
                <a:ea typeface="Times New Roman" charset="0"/>
                <a:cs typeface="Times New Roman" charset="0"/>
              </a:rPr>
              <a:t>LINEAR </a:t>
            </a:r>
            <a:r>
              <a:rPr lang="fr-FR" sz="2400" dirty="0" err="1">
                <a:ea typeface="Times New Roman" charset="0"/>
                <a:cs typeface="Times New Roman" charset="0"/>
              </a:rPr>
              <a:t>decision</a:t>
            </a:r>
            <a:r>
              <a:rPr lang="fr-FR" sz="2400" dirty="0">
                <a:ea typeface="Times New Roman" charset="0"/>
                <a:cs typeface="Times New Roman" charset="0"/>
              </a:rPr>
              <a:t> </a:t>
            </a:r>
            <a:r>
              <a:rPr lang="fr-FR" sz="2400" dirty="0" err="1">
                <a:ea typeface="Times New Roman" charset="0"/>
                <a:cs typeface="Times New Roman" charset="0"/>
              </a:rPr>
              <a:t>boundary</a:t>
            </a:r>
            <a:r>
              <a:rPr lang="fr-FR" sz="2400" dirty="0">
                <a:ea typeface="Times New Roman" charset="0"/>
                <a:cs typeface="Times New Roman" charset="0"/>
              </a:rPr>
              <a:t> in the </a:t>
            </a:r>
            <a:r>
              <a:rPr lang="fr-FR" sz="2400" dirty="0" err="1">
                <a:ea typeface="Times New Roman" charset="0"/>
                <a:cs typeface="Times New Roman" charset="0"/>
              </a:rPr>
              <a:t>feature</a:t>
            </a:r>
            <a:r>
              <a:rPr lang="fr-FR" sz="2400" dirty="0">
                <a:ea typeface="Times New Roman" charset="0"/>
                <a:cs typeface="Times New Roman" charset="0"/>
              </a:rPr>
              <a:t> </a:t>
            </a:r>
            <a:r>
              <a:rPr lang="fr-FR" sz="2400" dirty="0" err="1">
                <a:ea typeface="Times New Roman" charset="0"/>
                <a:cs typeface="Times New Roman" charset="0"/>
              </a:rPr>
              <a:t>space</a:t>
            </a:r>
            <a:endParaRPr lang="fr-FR" sz="2400" dirty="0">
              <a:ea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ea typeface="Times New Roman" charset="0"/>
                <a:cs typeface="Times New Roman" charset="0"/>
              </a:rPr>
              <a:t>Decision function:                    </a:t>
            </a:r>
          </a:p>
          <a:p>
            <a:pPr lvl="1">
              <a:lnSpc>
                <a:spcPct val="90000"/>
              </a:lnSpc>
            </a:pPr>
            <a:endParaRPr lang="en-US" sz="2000" dirty="0">
              <a:ea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ea typeface="Times New Roman" charset="0"/>
                <a:cs typeface="Times New Roman" charset="0"/>
              </a:rPr>
              <a:t>Could be non-linear in original space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Features: Any arbitrary (known) functions of measured attributes</a:t>
            </a:r>
          </a:p>
          <a:p>
            <a:pPr marL="1600200" lvl="3">
              <a:lnSpc>
                <a:spcPct val="90000"/>
              </a:lnSpc>
            </a:pPr>
            <a:r>
              <a:rPr lang="en-US" sz="1600" dirty="0"/>
              <a:t>Transformations of Quantitative attributes</a:t>
            </a:r>
          </a:p>
          <a:p>
            <a:pPr marL="1600200" lvl="3">
              <a:lnSpc>
                <a:spcPct val="90000"/>
              </a:lnSpc>
            </a:pPr>
            <a:r>
              <a:rPr lang="en-US" sz="1600" dirty="0"/>
              <a:t>Basis expansions	</a:t>
            </a:r>
          </a:p>
          <a:p>
            <a:pPr marL="2057400" lvl="4">
              <a:lnSpc>
                <a:spcPct val="90000"/>
              </a:lnSpc>
            </a:pPr>
            <a:r>
              <a:rPr lang="en-US" sz="1600" dirty="0"/>
              <a:t>Polynomials, Radial Basis function</a:t>
            </a:r>
            <a:endParaRPr lang="en-US" sz="1600" dirty="0">
              <a:ea typeface="Times New Roman" charset="0"/>
              <a:cs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Times New Roman" charset="0"/>
                <a:cs typeface="Times New Roman" charset="0"/>
              </a:rPr>
              <a:t>0-Levelset (decision boundary) f(x</a:t>
            </a:r>
            <a:r>
              <a:rPr lang="en-US" sz="2000" dirty="0">
                <a:ea typeface="Times New Roman" charset="0"/>
                <a:cs typeface="Times New Roman" charset="0"/>
              </a:rPr>
              <a:t>) = 0 partitions the feature-space into two parts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39263"/>
              </p:ext>
            </p:extLst>
          </p:nvPr>
        </p:nvGraphicFramePr>
        <p:xfrm>
          <a:off x="3996069" y="2844006"/>
          <a:ext cx="2286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6" name="Equation" r:id="rId4" imgW="1333897" imgH="457597" progId="Equation.3">
                  <p:embed/>
                </p:oleObj>
              </mc:Choice>
              <mc:Fallback>
                <p:oleObj name="Equation" r:id="rId4" imgW="1333897" imgH="457597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069" y="2844006"/>
                        <a:ext cx="22860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023938"/>
          </a:xfrm>
        </p:spPr>
        <p:txBody>
          <a:bodyPr/>
          <a:lstStyle/>
          <a:p>
            <a:r>
              <a:rPr lang="en-US" sz="3600"/>
              <a:t>Global Linear Rules – 2 classes</a:t>
            </a: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609600" y="1981200"/>
            <a:ext cx="3962400" cy="4495800"/>
          </a:xfrm>
        </p:spPr>
        <p:txBody>
          <a:bodyPr/>
          <a:lstStyle/>
          <a:p>
            <a:r>
              <a:rPr lang="en-US" sz="2400"/>
              <a:t>Linear Regression</a:t>
            </a:r>
          </a:p>
          <a:p>
            <a:r>
              <a:rPr lang="en-US" sz="2400"/>
              <a:t>Linear Discriminant Analysis: (a Bayes rule)</a:t>
            </a:r>
          </a:p>
          <a:p>
            <a:pPr lvl="1"/>
            <a:r>
              <a:rPr lang="en-US" sz="2000"/>
              <a:t>Normal: different means, same covariance matrix</a:t>
            </a:r>
          </a:p>
          <a:p>
            <a:pPr>
              <a:lnSpc>
                <a:spcPct val="130000"/>
              </a:lnSpc>
            </a:pPr>
            <a:r>
              <a:rPr lang="en-US" sz="2400"/>
              <a:t>Quadratic Discriminant Analysis: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Normal: different means and covariance matrices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648200" y="1981200"/>
            <a:ext cx="41910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RDA: Regularized </a:t>
            </a:r>
            <a:r>
              <a:rPr lang="en-US" sz="2400" dirty="0" err="1"/>
              <a:t>Discriminant</a:t>
            </a:r>
            <a:r>
              <a:rPr lang="en-US" sz="2400" dirty="0"/>
              <a:t> Analysis</a:t>
            </a:r>
          </a:p>
          <a:p>
            <a:pPr>
              <a:lnSpc>
                <a:spcPct val="130000"/>
              </a:lnSpc>
            </a:pP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Logistic Regression</a:t>
            </a:r>
          </a:p>
          <a:p>
            <a:pPr lvl="1"/>
            <a:r>
              <a:rPr lang="en-US" sz="2000" dirty="0"/>
              <a:t>Model                    </a:t>
            </a:r>
            <a:r>
              <a:rPr lang="en-US" sz="2000" dirty="0" smtClean="0"/>
              <a:t>     or </a:t>
            </a:r>
            <a:r>
              <a:rPr lang="en-US" sz="2000" dirty="0"/>
              <a:t>its monotone function as a linear function of </a:t>
            </a:r>
            <a:r>
              <a:rPr lang="en-US" sz="2000" dirty="0" err="1"/>
              <a:t>x</a:t>
            </a:r>
            <a:endParaRPr lang="en-US" sz="2000" dirty="0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372021"/>
              </p:ext>
            </p:extLst>
          </p:nvPr>
        </p:nvGraphicFramePr>
        <p:xfrm>
          <a:off x="6348523" y="4336440"/>
          <a:ext cx="14478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Equation" r:id="rId4" imgW="1028650" imgH="203509" progId="">
                  <p:embed/>
                </p:oleObj>
              </mc:Choice>
              <mc:Fallback>
                <p:oleObj name="Equation" r:id="rId4" imgW="1028650" imgH="20350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523" y="4336440"/>
                        <a:ext cx="14478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Times New Roman" charset="0"/>
                <a:cs typeface="Times New Roman" charset="0"/>
              </a:rPr>
              <a:t>Linear Regression</a:t>
            </a: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808913" cy="4383088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400" dirty="0">
                <a:ea typeface="Times New Roman" charset="0"/>
                <a:cs typeface="Times New Roman" charset="0"/>
              </a:rPr>
              <a:t>For a </a:t>
            </a:r>
            <a:r>
              <a:rPr lang="en-US" sz="2400" dirty="0" err="1">
                <a:ea typeface="Times New Roman" charset="0"/>
                <a:cs typeface="Times New Roman" charset="0"/>
              </a:rPr>
              <a:t>k</a:t>
            </a:r>
            <a:r>
              <a:rPr lang="en-US" sz="2400" dirty="0">
                <a:ea typeface="Times New Roman" charset="0"/>
                <a:cs typeface="Times New Roman" charset="0"/>
              </a:rPr>
              <a:t>-class classification problem:</a:t>
            </a:r>
          </a:p>
          <a:p>
            <a:pPr marL="609600" indent="-609600">
              <a:lnSpc>
                <a:spcPct val="90000"/>
              </a:lnSpc>
              <a:buFont typeface="Times" charset="0"/>
              <a:buNone/>
            </a:pPr>
            <a:r>
              <a:rPr lang="en-US" sz="2400" dirty="0">
                <a:ea typeface="Times New Roman" charset="0"/>
                <a:cs typeface="Times New Roman" charset="0"/>
              </a:rPr>
              <a:t>	Y is coded as a N by K matrix: </a:t>
            </a:r>
            <a:r>
              <a:rPr lang="en-US" sz="2400" dirty="0" err="1">
                <a:ea typeface="Times New Roman" charset="0"/>
                <a:cs typeface="Times New Roman" charset="0"/>
              </a:rPr>
              <a:t>Y</a:t>
            </a:r>
            <a:r>
              <a:rPr lang="en-US" sz="2400" baseline="-25000" dirty="0" err="1">
                <a:ea typeface="Times New Roman" charset="0"/>
                <a:cs typeface="Times New Roman" charset="0"/>
              </a:rPr>
              <a:t>k</a:t>
            </a:r>
            <a:r>
              <a:rPr lang="en-US" sz="2400" dirty="0">
                <a:ea typeface="Times New Roman" charset="0"/>
                <a:cs typeface="Times New Roman" charset="0"/>
              </a:rPr>
              <a:t>=1 if G=</a:t>
            </a:r>
            <a:r>
              <a:rPr lang="en-US" sz="2400" dirty="0" err="1" smtClean="0">
                <a:ea typeface="Times New Roman" charset="0"/>
                <a:cs typeface="Times New Roman" charset="0"/>
              </a:rPr>
              <a:t>k</a:t>
            </a:r>
            <a:r>
              <a:rPr lang="en-US" sz="2400" dirty="0" smtClean="0">
                <a:ea typeface="Times New Roman" charset="0"/>
                <a:cs typeface="Times New Roman" charset="0"/>
              </a:rPr>
              <a:t>, </a:t>
            </a:r>
            <a:r>
              <a:rPr lang="en-US" altLang="zh-CN" sz="2400" dirty="0" smtClean="0">
                <a:ea typeface="Times New Roman" charset="0"/>
                <a:cs typeface="Times New Roman" charset="0"/>
              </a:rPr>
              <a:t>otherwise 0</a:t>
            </a:r>
            <a:endParaRPr lang="en-US" sz="2400" dirty="0" smtClean="0">
              <a:ea typeface="Times New Roman" charset="0"/>
              <a:cs typeface="Times New Roman" charset="0"/>
            </a:endParaRPr>
          </a:p>
          <a:p>
            <a:pPr marL="609600" indent="-609600">
              <a:lnSpc>
                <a:spcPct val="90000"/>
              </a:lnSpc>
              <a:buFont typeface="Times" charset="0"/>
              <a:buNone/>
            </a:pPr>
            <a:r>
              <a:rPr lang="en-US" sz="2400" dirty="0">
                <a:ea typeface="Times New Roman" charset="0"/>
                <a:cs typeface="Times New Roman" charset="0"/>
              </a:rPr>
              <a:t>    	Then do a regression of Y on X</a:t>
            </a:r>
          </a:p>
          <a:p>
            <a:pPr marL="609600" indent="-609600">
              <a:lnSpc>
                <a:spcPct val="90000"/>
              </a:lnSpc>
              <a:buFont typeface="Times" charset="0"/>
              <a:buNone/>
            </a:pPr>
            <a:endParaRPr lang="en-US" sz="2400" dirty="0">
              <a:ea typeface="Times New Roman" charset="0"/>
              <a:cs typeface="Times New Roman" charset="0"/>
            </a:endParaRPr>
          </a:p>
          <a:p>
            <a:pPr marL="609600" indent="-609600">
              <a:lnSpc>
                <a:spcPct val="90000"/>
              </a:lnSpc>
              <a:buFont typeface="Times" charset="0"/>
              <a:buNone/>
            </a:pPr>
            <a:endParaRPr lang="en-US" sz="2400" dirty="0">
              <a:ea typeface="Times New Roman" charset="0"/>
              <a:cs typeface="Times New Roman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400" dirty="0">
                <a:ea typeface="Times New Roman" charset="0"/>
                <a:cs typeface="Times New Roman" charset="0"/>
              </a:rPr>
              <a:t>To classifier a new input </a:t>
            </a:r>
            <a:r>
              <a:rPr lang="en-US" sz="2400" dirty="0" err="1">
                <a:ea typeface="Times New Roman" charset="0"/>
                <a:cs typeface="Times New Roman" charset="0"/>
              </a:rPr>
              <a:t>x</a:t>
            </a:r>
            <a:r>
              <a:rPr lang="en-US" sz="2400" dirty="0">
                <a:ea typeface="Times New Roman" charset="0"/>
                <a:cs typeface="Times New Roman" charset="0"/>
              </a:rPr>
              <a:t>: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ea typeface="Times New Roman" charset="0"/>
                <a:cs typeface="Times New Roman" charset="0"/>
              </a:rPr>
              <a:t>Computer</a:t>
            </a:r>
            <a:r>
              <a:rPr lang="en-US" sz="2400" dirty="0" smtClean="0">
                <a:ea typeface="Times New Roman" charset="0"/>
                <a:cs typeface="Times New Roman" charset="0"/>
              </a:rPr>
              <a:t>           </a:t>
            </a:r>
            <a:r>
              <a:rPr lang="en-US" sz="2400" dirty="0">
                <a:ea typeface="Times New Roman" charset="0"/>
                <a:cs typeface="Times New Roman" charset="0"/>
              </a:rPr>
              <a:t>, a K vector;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ea typeface="Times New Roman" charset="0"/>
                <a:cs typeface="Times New Roman" charset="0"/>
              </a:rPr>
              <a:t>Identify the largest component and classify accordingly: </a:t>
            </a:r>
          </a:p>
          <a:p>
            <a:pPr marL="609600" indent="-609600">
              <a:lnSpc>
                <a:spcPct val="90000"/>
              </a:lnSpc>
              <a:buFont typeface="Times" charset="0"/>
              <a:buNone/>
            </a:pPr>
            <a:r>
              <a:rPr lang="en-US" sz="2400" dirty="0">
                <a:ea typeface="Times New Roman" charset="0"/>
                <a:cs typeface="Times New Roman" charset="0"/>
              </a:rPr>
              <a:t> </a:t>
            </a:r>
          </a:p>
        </p:txBody>
      </p:sp>
      <p:pic>
        <p:nvPicPr>
          <p:cNvPr id="180229" name="Picture 5" descr="latex-image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500" y="3086100"/>
            <a:ext cx="4406900" cy="571500"/>
          </a:xfrm>
          <a:prstGeom prst="rect">
            <a:avLst/>
          </a:prstGeom>
          <a:noFill/>
        </p:spPr>
      </p:pic>
      <p:pic>
        <p:nvPicPr>
          <p:cNvPr id="180230" name="Picture 6" descr="latex-image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314031"/>
            <a:ext cx="571500" cy="381000"/>
          </a:xfrm>
          <a:prstGeom prst="rect">
            <a:avLst/>
          </a:prstGeom>
          <a:noFill/>
        </p:spPr>
      </p:pic>
      <p:pic>
        <p:nvPicPr>
          <p:cNvPr id="180231" name="Picture 7" descr="latex-image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1433" y="5641976"/>
            <a:ext cx="4457700" cy="584200"/>
          </a:xfrm>
          <a:prstGeom prst="rect">
            <a:avLst/>
          </a:prstGeom>
          <a:noFill/>
        </p:spPr>
      </p:pic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3105150" y="63166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CUSTOMXMLID" val="{9A53C285-42AC-48A0-9AAC-930CF95D0433}"/>
  <p:tag name="ATHENA.CUSTOMXMLCONTENT" val="&lt;?xml version=&quot;1.0&quot;?&gt;&lt;athena xmlns=&quot;http://schemas.microsoft.com/edu/athena&quot; version=&quot;0.1.3641.0&quot;&gt;&lt;timings duration=&quot;59475&quot;/&gt;&lt;/athena&gt;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athena xmlns="http://schemas.microsoft.com/edu/athena" version="0.1.3641.0">
  <timings duration="59475"/>
</athena>
</file>

<file path=customXml/item2.xml><?xml version="1.0" encoding="utf-8"?>
<athena xmlns="http://schemas.microsoft.com/edu/athena" version="0.1.3641.0">
  <media streamable="true" recordStart="188459" recordEnd="247934" recordLength="275202" audioOnly="true"/>
</athena>
</file>

<file path=customXml/itemProps1.xml><?xml version="1.0" encoding="utf-8"?>
<ds:datastoreItem xmlns:ds="http://schemas.openxmlformats.org/officeDocument/2006/customXml" ds:itemID="{9F517441-0B36-41E8-8129-257D22F100E7}">
  <ds:schemaRefs>
    <ds:schemaRef ds:uri="http://schemas.microsoft.com/edu/athena"/>
  </ds:schemaRefs>
</ds:datastoreItem>
</file>

<file path=customXml/itemProps2.xml><?xml version="1.0" encoding="utf-8"?>
<ds:datastoreItem xmlns:ds="http://schemas.openxmlformats.org/officeDocument/2006/customXml" ds:itemID="{3123A300-1CDB-4DAB-8313-1CB12580F6D5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397</TotalTime>
  <Words>1882</Words>
  <Application>Microsoft Office PowerPoint</Application>
  <PresentationFormat>On-screen Show (4:3)</PresentationFormat>
  <Paragraphs>442</Paragraphs>
  <Slides>53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Lucida Grande</vt:lpstr>
      <vt:lpstr>宋体</vt:lpstr>
      <vt:lpstr>幼圆</vt:lpstr>
      <vt:lpstr>Arial</vt:lpstr>
      <vt:lpstr>Calibri</vt:lpstr>
      <vt:lpstr>Century Gothic</vt:lpstr>
      <vt:lpstr>Symbol</vt:lpstr>
      <vt:lpstr>Times</vt:lpstr>
      <vt:lpstr>Times New Roman</vt:lpstr>
      <vt:lpstr>Wingdings</vt:lpstr>
      <vt:lpstr>Wingdings 3</vt:lpstr>
      <vt:lpstr>Wisp</vt:lpstr>
      <vt:lpstr>Equation</vt:lpstr>
      <vt:lpstr>Lecture 4. Linear Methods for Classification</vt:lpstr>
      <vt:lpstr>Last class -- </vt:lpstr>
      <vt:lpstr>Outline</vt:lpstr>
      <vt:lpstr>Framework for Classification</vt:lpstr>
      <vt:lpstr>Framework for Classification(cont)</vt:lpstr>
      <vt:lpstr>Bayes Classifier</vt:lpstr>
      <vt:lpstr>Linear Methods</vt:lpstr>
      <vt:lpstr>Global Linear Rules – 2 classes</vt:lpstr>
      <vt:lpstr>Linear Regression</vt:lpstr>
      <vt:lpstr>Multi-class in Linear Regression</vt:lpstr>
      <vt:lpstr>Linear Regression with Quadratic Terms</vt:lpstr>
      <vt:lpstr>Linear Discriminant Analysis</vt:lpstr>
      <vt:lpstr>LDA (cont)</vt:lpstr>
      <vt:lpstr>LDA Example</vt:lpstr>
      <vt:lpstr>Linear Boundaries in Feature Space:  Non-Linear in original Space</vt:lpstr>
      <vt:lpstr>Quadratic Discriminant Analysis</vt:lpstr>
      <vt:lpstr>QDA (cont)</vt:lpstr>
      <vt:lpstr>LDA v.s. QDA</vt:lpstr>
      <vt:lpstr>LDA and QDA: Bayesian</vt:lpstr>
      <vt:lpstr>Regularized Discriminant Analysis</vt:lpstr>
      <vt:lpstr>RDA examples</vt:lpstr>
      <vt:lpstr>Reduced Rank LDA</vt:lpstr>
      <vt:lpstr>Reduced Rank LDA:  Generalized Eigenvalue Problem</vt:lpstr>
      <vt:lpstr>Two-Dimensional Projections of LDA Directions</vt:lpstr>
      <vt:lpstr>LDA and Dimension Reduction </vt:lpstr>
      <vt:lpstr>LDA in Reduced Subspace</vt:lpstr>
      <vt:lpstr>Summary of Discriminant Analysis</vt:lpstr>
      <vt:lpstr>Discriminant Analysis Algorithm</vt:lpstr>
      <vt:lpstr>Generalized Linear Models</vt:lpstr>
      <vt:lpstr>Examples</vt:lpstr>
      <vt:lpstr>K-class Logistic Regression</vt:lpstr>
      <vt:lpstr>Fitting Logistic Regression</vt:lpstr>
      <vt:lpstr>Fitting Logistic Regression (cont)</vt:lpstr>
      <vt:lpstr>Fitting Logistic Regression (cont)</vt:lpstr>
      <vt:lpstr>Generalized Linear Model in R</vt:lpstr>
      <vt:lpstr>South African Heart Disease Data</vt:lpstr>
      <vt:lpstr>South African Heart Disease Data -- logistic regression</vt:lpstr>
      <vt:lpstr>South African Heart Disease Data</vt:lpstr>
      <vt:lpstr>Model (Variable) Selection</vt:lpstr>
      <vt:lpstr>LDA vs. Logistic Regression</vt:lpstr>
      <vt:lpstr>LDA vs. Logistic Regression</vt:lpstr>
      <vt:lpstr>Separating hyperplanes</vt:lpstr>
      <vt:lpstr>Separating hyperplanes</vt:lpstr>
      <vt:lpstr>Hyperplanes?</vt:lpstr>
      <vt:lpstr>Perceptron Algorithm</vt:lpstr>
      <vt:lpstr>Perceptron Algorithm (cont)</vt:lpstr>
      <vt:lpstr>Deficiencies of Perceptron</vt:lpstr>
      <vt:lpstr>Optimal Separating Hyperplane – Basis for Support Vector Machine</vt:lpstr>
      <vt:lpstr>Optimal Separating Hyperplanes</vt:lpstr>
      <vt:lpstr>Optimal Separating Hyperplanes</vt:lpstr>
      <vt:lpstr>Support Vectors</vt:lpstr>
      <vt:lpstr>Toy Example: SVM</vt:lpstr>
      <vt:lpstr>Homework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3. Linear Models for Classification</dc:title>
  <dc:creator>YAO Yuan</dc:creator>
  <cp:lastModifiedBy>Yuan Yao</cp:lastModifiedBy>
  <cp:revision>30</cp:revision>
  <dcterms:created xsi:type="dcterms:W3CDTF">2013-03-21T10:08:43Z</dcterms:created>
  <dcterms:modified xsi:type="dcterms:W3CDTF">2015-10-12T04:09:56Z</dcterms:modified>
</cp:coreProperties>
</file>