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41"/>
  </p:notesMasterIdLst>
  <p:sldIdLst>
    <p:sldId id="256" r:id="rId2"/>
    <p:sldId id="309" r:id="rId3"/>
    <p:sldId id="388" r:id="rId4"/>
    <p:sldId id="389" r:id="rId5"/>
    <p:sldId id="390" r:id="rId6"/>
    <p:sldId id="310" r:id="rId7"/>
    <p:sldId id="391" r:id="rId8"/>
    <p:sldId id="392" r:id="rId9"/>
    <p:sldId id="393" r:id="rId10"/>
    <p:sldId id="394" r:id="rId11"/>
    <p:sldId id="395" r:id="rId12"/>
    <p:sldId id="408" r:id="rId13"/>
    <p:sldId id="409" r:id="rId14"/>
    <p:sldId id="396" r:id="rId15"/>
    <p:sldId id="397" r:id="rId16"/>
    <p:sldId id="410" r:id="rId17"/>
    <p:sldId id="311" r:id="rId18"/>
    <p:sldId id="399" r:id="rId19"/>
    <p:sldId id="400" r:id="rId20"/>
    <p:sldId id="411" r:id="rId21"/>
    <p:sldId id="413" r:id="rId22"/>
    <p:sldId id="312" r:id="rId23"/>
    <p:sldId id="401" r:id="rId24"/>
    <p:sldId id="313" r:id="rId25"/>
    <p:sldId id="314" r:id="rId26"/>
    <p:sldId id="412" r:id="rId27"/>
    <p:sldId id="414" r:id="rId28"/>
    <p:sldId id="415" r:id="rId29"/>
    <p:sldId id="416" r:id="rId30"/>
    <p:sldId id="417" r:id="rId31"/>
    <p:sldId id="418" r:id="rId32"/>
    <p:sldId id="316" r:id="rId33"/>
    <p:sldId id="403" r:id="rId34"/>
    <p:sldId id="404" r:id="rId35"/>
    <p:sldId id="419" r:id="rId36"/>
    <p:sldId id="405" r:id="rId37"/>
    <p:sldId id="406" r:id="rId38"/>
    <p:sldId id="407" r:id="rId39"/>
    <p:sldId id="38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0" y="6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51CD0-3BF2-9B44-8B0B-2B771A68BBDC}" type="slidenum">
              <a:rPr lang="en-US"/>
              <a:pPr/>
              <a:t>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2632-7F61-EF4B-84DC-D942D71BB6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7CEC7-E612-EE4B-9E20-3C1A0640E0ED}" type="slidenum">
              <a:rPr lang="en-US"/>
              <a:pPr/>
              <a:t>17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82D96-B9E7-0243-AEA5-2D6EBB12078E}" type="slidenum">
              <a:rPr lang="en-US"/>
              <a:pPr/>
              <a:t>22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69851-8E6A-E646-A18D-0E4F0FA01E33}" type="slidenum">
              <a:rPr lang="en-US"/>
              <a:pPr/>
              <a:t>24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6ABDC-A107-A541-93B9-3E92336AC3E8}" type="slidenum">
              <a:rPr lang="en-US"/>
              <a:pPr/>
              <a:t>25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6ABDC-A107-A541-93B9-3E92336AC3E8}" type="slidenum">
              <a:rPr lang="en-US"/>
              <a:pPr/>
              <a:t>26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83EC0-768A-1B49-915C-810C2502DAC1}" type="slidenum">
              <a:rPr lang="en-US"/>
              <a:pPr/>
              <a:t>32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Lecture </a:t>
            </a:r>
            <a:r>
              <a:rPr lang="en-US" altLang="zh-CN"/>
              <a:t>5</a:t>
            </a:r>
            <a:r>
              <a:rPr lang="en-US" smtClean="0"/>
              <a:t>. </a:t>
            </a:r>
            <a:r>
              <a:rPr lang="en-US" dirty="0" smtClean="0"/>
              <a:t>Basis Expansions and Regularization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Piecewise Cubic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i="1" dirty="0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2" y="1260765"/>
            <a:ext cx="4174137" cy="371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0" y="5271653"/>
            <a:ext cx="67913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5708520" y="3054835"/>
            <a:ext cx="2029691" cy="702025"/>
          </a:xfrm>
          <a:prstGeom prst="wedgeEllipseCallout">
            <a:avLst>
              <a:gd name="adj1" fmla="val -98307"/>
              <a:gd name="adj2" fmla="val 1680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Cubic </a:t>
            </a:r>
            <a:r>
              <a:rPr lang="en-US" altLang="zh-CN" dirty="0"/>
              <a:t>Spline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2" name="椭圆形标注 11"/>
          <p:cNvSpPr/>
          <p:nvPr/>
        </p:nvSpPr>
        <p:spPr>
          <a:xfrm>
            <a:off x="5874333" y="4135489"/>
            <a:ext cx="2029691" cy="702025"/>
          </a:xfrm>
          <a:prstGeom prst="wedgeEllipseCallout">
            <a:avLst>
              <a:gd name="adj1" fmla="val -106157"/>
              <a:gd name="adj2" fmla="val 1236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Exercise!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727" y="725269"/>
            <a:ext cx="192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Degree of freedom:</a:t>
            </a:r>
          </a:p>
          <a:p>
            <a:r>
              <a:rPr lang="en-US" altLang="zh-CN" dirty="0" smtClean="0"/>
              <a:t>(K+1) *4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43055" y="1854415"/>
            <a:ext cx="192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Degree of freedom:</a:t>
            </a:r>
          </a:p>
          <a:p>
            <a:r>
              <a:rPr lang="en-US" altLang="zh-CN" dirty="0" smtClean="0"/>
              <a:t>(K+1) *4 -K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382870"/>
            <a:ext cx="192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Degree of freedom:</a:t>
            </a:r>
          </a:p>
          <a:p>
            <a:r>
              <a:rPr lang="en-US" altLang="zh-CN" dirty="0" smtClean="0"/>
              <a:t>(K+1) *4 –K*2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24426" y="6211669"/>
            <a:ext cx="192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Degree of freedom:</a:t>
            </a:r>
          </a:p>
          <a:p>
            <a:r>
              <a:rPr lang="en-US" altLang="zh-CN" dirty="0" smtClean="0"/>
              <a:t>(K+1) *4 – K*3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Piecewise </a:t>
            </a:r>
            <a:r>
              <a:rPr lang="en-US" altLang="zh-CN" dirty="0" smtClean="0"/>
              <a:t>Polynomial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K knots, order M </a:t>
            </a:r>
            <a:r>
              <a:rPr lang="en-US" altLang="zh-CN" dirty="0" err="1" smtClean="0"/>
              <a:t>spline</a:t>
            </a:r>
            <a:r>
              <a:rPr lang="en-US" altLang="zh-CN" dirty="0" smtClean="0"/>
              <a:t> (M-2 </a:t>
            </a:r>
            <a:r>
              <a:rPr lang="en-US" altLang="zh-CN" dirty="0" err="1" smtClean="0"/>
              <a:t>continous</a:t>
            </a:r>
            <a:r>
              <a:rPr lang="en-US" altLang="zh-CN" dirty="0" smtClean="0"/>
              <a:t>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It is claimed that cubic splines are the lowest order splines for which the knot discontinuity is not visible to the human eye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order Continuous)!</a:t>
            </a:r>
          </a:p>
          <a:p>
            <a:r>
              <a:rPr lang="en-US" altLang="zh-CN" dirty="0" smtClean="0"/>
              <a:t>Widely used: piecewise constant, piecewise linear and cubic spline</a:t>
            </a:r>
          </a:p>
          <a:p>
            <a:r>
              <a:rPr lang="en-US" altLang="zh-CN" dirty="0" smtClean="0"/>
              <a:t>Basis functions are not unique! B-spline basis is more efficient</a:t>
            </a:r>
          </a:p>
          <a:p>
            <a:r>
              <a:rPr lang="en-US" altLang="zh-CN" dirty="0" smtClean="0"/>
              <a:t>DF: M+K = M(K+1) – K(M-1)</a:t>
            </a:r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52" y="2247965"/>
            <a:ext cx="5686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3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Piecewise </a:t>
            </a:r>
            <a:r>
              <a:rPr lang="en-US" altLang="zh-CN" dirty="0" smtClean="0"/>
              <a:t>Polynomial 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These fixed-knot splines are also known as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regression splines.</a:t>
                </a:r>
              </a:p>
              <a:p>
                <a:r>
                  <a:rPr lang="en-US" altLang="zh-CN" dirty="0" smtClean="0"/>
                  <a:t>Regression splines are determined by</a:t>
                </a:r>
              </a:p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  the order of spline, the number of knots and their placement</a:t>
                </a:r>
              </a:p>
              <a:p>
                <a:r>
                  <a:rPr lang="en-US" altLang="zh-CN" sz="2000" dirty="0" smtClean="0"/>
                  <a:t>R: </a:t>
                </a:r>
                <a:r>
                  <a:rPr lang="en-US" altLang="zh-CN" sz="2000" dirty="0" err="1" smtClean="0"/>
                  <a:t>bs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dirty="0" err="1" smtClean="0"/>
                  <a:t>x,df</a:t>
                </a:r>
                <a:r>
                  <a:rPr lang="en-US" altLang="zh-CN" sz="2000" dirty="0" smtClean="0"/>
                  <a:t>=7) generates a basis matrix of cubic-spline functions</a:t>
                </a:r>
              </a:p>
              <a:p>
                <a:r>
                  <a:rPr lang="en-US" altLang="zh-CN" sz="2000" dirty="0" smtClean="0"/>
                  <a:t>M = 4, K = </a:t>
                </a:r>
                <a:r>
                  <a:rPr lang="en-US" altLang="zh-CN" sz="2000" dirty="0" err="1" smtClean="0"/>
                  <a:t>df</a:t>
                </a:r>
                <a:r>
                  <a:rPr lang="en-US" altLang="zh-CN" sz="2000" dirty="0" smtClean="0"/>
                  <a:t> – M + 1 =7-3 = 4 knots</a:t>
                </a:r>
              </a:p>
              <a:p>
                <a:r>
                  <a:rPr lang="en-US" altLang="zh-CN" sz="2000" dirty="0" smtClean="0"/>
                  <a:t>By default, the four knots are  (20</a:t>
                </a:r>
                <a:r>
                  <a:rPr lang="en-US" altLang="zh-CN" sz="2000" baseline="30000" dirty="0" smtClean="0"/>
                  <a:t>th</a:t>
                </a:r>
                <a:r>
                  <a:rPr lang="en-US" altLang="zh-CN" sz="2000" dirty="0" smtClean="0"/>
                  <a:t>,40</a:t>
                </a:r>
                <a:r>
                  <a:rPr lang="en-US" altLang="zh-CN" sz="2000" baseline="30000" dirty="0" smtClean="0"/>
                  <a:t>th</a:t>
                </a:r>
                <a:r>
                  <a:rPr lang="en-US" altLang="zh-CN" sz="2000" dirty="0" smtClean="0"/>
                  <a:t> ,60</a:t>
                </a:r>
                <a:r>
                  <a:rPr lang="en-US" altLang="zh-CN" sz="2000" baseline="30000" dirty="0" smtClean="0"/>
                  <a:t>th</a:t>
                </a:r>
                <a:r>
                  <a:rPr lang="en-US" altLang="zh-CN" sz="2000" dirty="0" smtClean="0"/>
                  <a:t>  and 80</a:t>
                </a:r>
                <a:r>
                  <a:rPr lang="en-US" altLang="zh-CN" sz="2000" baseline="30000" dirty="0" smtClean="0"/>
                  <a:t>th</a:t>
                </a:r>
                <a:r>
                  <a:rPr lang="en-US" altLang="zh-CN" sz="2000" dirty="0" smtClean="0"/>
                  <a:t> ) percentiles of x</a:t>
                </a:r>
              </a:p>
              <a:p>
                <a:r>
                  <a:rPr lang="en-US" altLang="zh-CN" sz="2000" dirty="0" err="1" smtClean="0"/>
                  <a:t>bs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dirty="0" err="1" smtClean="0"/>
                  <a:t>x,degree</a:t>
                </a:r>
                <a:r>
                  <a:rPr lang="en-US" altLang="zh-CN" sz="2000" dirty="0" smtClean="0"/>
                  <a:t> = 1, knots= c(0.2,0.4,0.6)) generates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𝑁</m:t>
                    </m:r>
                    <m:r>
                      <a:rPr lang="en-US" altLang="zh-CN" sz="2000" b="0" i="1" smtClean="0">
                        <a:latin typeface="Cambria Math"/>
                      </a:rPr>
                      <m:t>×4</m:t>
                    </m:r>
                  </m:oMath>
                </a14:m>
                <a:r>
                  <a:rPr lang="en-US" altLang="zh-CN" sz="2000" dirty="0" smtClean="0"/>
                  <a:t> matrix</a:t>
                </a:r>
              </a:p>
              <a:p>
                <a:pPr marL="0" indent="0">
                  <a:buNone/>
                </a:pP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5" t="-1774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Cubic 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517072"/>
            <a:ext cx="3934969" cy="266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3836" y="4461163"/>
            <a:ext cx="256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Pointwise</a:t>
            </a:r>
            <a:r>
              <a:rPr lang="en-US" altLang="zh-CN" b="1" dirty="0" smtClean="0"/>
              <a:t> variance curves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0255" y="1735138"/>
                <a:ext cx="3634649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∼</m:t>
                      </m:r>
                      <m:r>
                        <a:rPr lang="en-US" altLang="zh-CN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/>
                  <a:t>n</a:t>
                </a:r>
                <a:r>
                  <a:rPr lang="en-US" altLang="zh-CN" b="0" dirty="0" smtClean="0"/>
                  <a:t>= 50</a:t>
                </a:r>
              </a:p>
              <a:p>
                <a:r>
                  <a:rPr lang="en-US" altLang="zh-CN" dirty="0" smtClean="0"/>
                  <a:t>Cubic spline: two knots at </a:t>
                </a:r>
                <a:endParaRPr lang="en-US" altLang="zh-CN" b="0" dirty="0" smtClean="0"/>
              </a:p>
              <a:p>
                <a:r>
                  <a:rPr lang="en-US" altLang="zh-CN" dirty="0" smtClean="0"/>
                  <a:t>0.33 and 0.66</a:t>
                </a:r>
              </a:p>
              <a:p>
                <a:r>
                  <a:rPr lang="en-US" altLang="zh-CN" dirty="0" smtClean="0"/>
                  <a:t>Natural spline: two boundary knots at</a:t>
                </a:r>
              </a:p>
              <a:p>
                <a:r>
                  <a:rPr lang="en-US" altLang="zh-CN" dirty="0" smtClean="0"/>
                  <a:t>0.1 and 0.9, four interior knots </a:t>
                </a:r>
              </a:p>
              <a:p>
                <a:r>
                  <a:rPr lang="en-US" altLang="zh-CN" dirty="0" smtClean="0"/>
                  <a:t>uniformly spaced between them</a:t>
                </a:r>
                <a:endParaRPr lang="zh-CN" altLang="en-US" dirty="0"/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255" y="1735138"/>
                <a:ext cx="3634649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340" r="-335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5085" y="4177146"/>
                <a:ext cx="3499741" cy="1566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/>
                        </a:rPr>
                        <m:t>ϵ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𝛽</m:t>
                      </m:r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/>
                        </a:rPr>
                        <m:t>ϵ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85" y="4177146"/>
                <a:ext cx="3499741" cy="15668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Cubic 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more constraints: linear beyond the boundary knots: frees 4 parameters</a:t>
            </a:r>
          </a:p>
          <a:p>
            <a:r>
              <a:rPr lang="en-US" altLang="zh-CN" dirty="0" smtClean="0"/>
              <a:t>K knots, K basis:</a:t>
            </a:r>
          </a:p>
          <a:p>
            <a:pPr marL="0" indent="0">
              <a:buNone/>
            </a:pPr>
            <a:r>
              <a:rPr lang="en-US" altLang="zh-CN" dirty="0" smtClean="0"/>
              <a:t>             K + 4 -4 </a:t>
            </a:r>
          </a:p>
          <a:p>
            <a:endParaRPr lang="zh-CN" altLang="en-US" dirty="0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8" y="3849828"/>
            <a:ext cx="78295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5285481"/>
            <a:ext cx="66611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1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South African Heart Disease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Four natural spline bases for each term are used</a:t>
                </a:r>
              </a:p>
              <a:p>
                <a:r>
                  <a:rPr lang="en-US" altLang="zh-CN" dirty="0" smtClean="0"/>
                  <a:t>5 ? knots (3 chosen at random as interior knots, 2 boundary knots at the extremes)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[?—exclude the constant term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r>
                  <a:rPr lang="en-US" altLang="zh-CN" dirty="0" smtClean="0"/>
                  <a:t>Binary variable is kept as itself</a:t>
                </a:r>
              </a:p>
              <a:p>
                <a:endParaRPr lang="zh-CN" altLang="en-US" dirty="0"/>
              </a:p>
            </p:txBody>
          </p:sp>
        </mc:Choice>
        <mc:Fallback xmlns="" xmlns:mv="urn:schemas-microsoft-com:mac:vml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35138"/>
            <a:ext cx="8610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South African Heart </a:t>
            </a:r>
            <a:r>
              <a:rPr lang="en-US" altLang="zh-CN" dirty="0" smtClean="0"/>
              <a:t>Disease 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</a:t>
            </a:r>
            <a:r>
              <a:rPr lang="zh-CN" altLang="zh-CN" dirty="0" smtClean="0"/>
              <a:t>（</a:t>
            </a:r>
            <a:r>
              <a:rPr lang="en-US" altLang="zh-CN" dirty="0" smtClean="0"/>
              <a:t>X)=</a:t>
            </a:r>
            <a:r>
              <a:rPr lang="en-US" altLang="zh-CN" dirty="0" err="1" smtClean="0"/>
              <a:t>h(X)</a:t>
            </a:r>
            <a:r>
              <a:rPr lang="en-US" altLang="zh-CN" baseline="30000" dirty="0" err="1" smtClean="0"/>
              <a:t>T</a:t>
            </a:r>
            <a:r>
              <a:rPr lang="en-US" altLang="zh-CN" dirty="0" err="1" smtClean="0"/>
              <a:t>θ</a:t>
            </a:r>
            <a:endParaRPr lang="zh-CN" altLang="en-US" dirty="0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64" y="1735138"/>
            <a:ext cx="41465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9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Smoothing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15636" y="1433944"/>
                <a:ext cx="8333077" cy="476596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To avoid Knot selection</a:t>
                </a:r>
              </a:p>
              <a:p>
                <a:r>
                  <a:rPr lang="en-US" altLang="zh-CN" dirty="0" smtClean="0"/>
                  <a:t>Regularization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 is called smooth parameter, because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solution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𝑅𝑆𝑆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/>
                  <a:t>is a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natural cubic spline </a:t>
                </a:r>
                <a:r>
                  <a:rPr lang="en-US" altLang="zh-CN" dirty="0" smtClean="0"/>
                  <a:t>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 ——Exercise!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5636" y="1433944"/>
                <a:ext cx="8333077" cy="4765965"/>
              </a:xfrm>
              <a:blipFill rotWithShape="0">
                <a:blip r:embed="rId3"/>
                <a:stretch>
                  <a:fillRect l="-512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176713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788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22821"/>
            <a:ext cx="61912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881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161206"/>
            <a:ext cx="622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Smoothing 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399" y="1735138"/>
            <a:ext cx="7931727" cy="432622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61912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943947"/>
            <a:ext cx="1717965" cy="69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14750"/>
            <a:ext cx="5838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546889"/>
            <a:ext cx="3676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25339"/>
            <a:ext cx="36957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866538"/>
            <a:ext cx="35242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0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12850"/>
            <a:ext cx="622935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5817611"/>
            <a:ext cx="2190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Times New Roman" charset="0"/>
                <a:cs typeface="Times New Roman" charset="0"/>
              </a:rPr>
              <a:t>Outline</a:t>
            </a:r>
            <a:r>
              <a:rPr 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Times New Roman" charset="0"/>
                <a:cs typeface="Times New Roman" charset="0"/>
              </a:rPr>
              <a:t>Background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ea typeface="Times New Roman" charset="0"/>
                <a:cs typeface="Times New Roman" charset="0"/>
              </a:rPr>
              <a:t>Piecewise-polynomial</a:t>
            </a:r>
          </a:p>
          <a:p>
            <a:r>
              <a:rPr lang="en-US" sz="2800" dirty="0" smtClean="0">
                <a:ea typeface="Times New Roman" charset="0"/>
                <a:cs typeface="Times New Roman" charset="0"/>
              </a:rPr>
              <a:t>Splines</a:t>
            </a:r>
            <a:endParaRPr lang="en-US" altLang="zh-CN" sz="2800" dirty="0" smtClean="0"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ea typeface="Times New Roman" charset="0"/>
                <a:cs typeface="Times New Roman" charset="0"/>
              </a:rPr>
              <a:t>Wavelet</a:t>
            </a:r>
          </a:p>
          <a:p>
            <a:r>
              <a:rPr lang="en-US" sz="2800" i="1" dirty="0" smtClean="0">
                <a:ea typeface="Times New Roman" charset="0"/>
                <a:cs typeface="Times New Roman" charset="0"/>
              </a:rPr>
              <a:t>Dictionary learning</a:t>
            </a:r>
            <a:endParaRPr lang="en-US" sz="2600" i="1" dirty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Degree of Freedom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Df</a:t>
            </a:r>
            <a:r>
              <a:rPr lang="en-US" altLang="zh-CN" dirty="0" smtClean="0"/>
              <a:t>: degree of freedom.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93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26" y="2391641"/>
            <a:ext cx="4410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91" y="3776663"/>
            <a:ext cx="2505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3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Degree of Freedom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86" y="1735138"/>
            <a:ext cx="7038727" cy="49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Smoothing Parameter Selection</a:t>
            </a: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ea typeface="宋体" charset="-122"/>
              </a:rPr>
              <a:t>Specify </a:t>
            </a:r>
            <a:r>
              <a:rPr lang="en-US" altLang="zh-CN" sz="2800" dirty="0">
                <a:ea typeface="宋体" charset="-122"/>
              </a:rPr>
              <a:t>fix degree of freedom </a:t>
            </a:r>
            <a:r>
              <a:rPr lang="en-US" altLang="zh-CN" sz="2800" dirty="0" err="1">
                <a:ea typeface="宋体" charset="-122"/>
              </a:rPr>
              <a:t>Tr</a:t>
            </a:r>
            <a:r>
              <a:rPr lang="en-US" altLang="zh-CN" sz="2800" dirty="0">
                <a:ea typeface="宋体" charset="-122"/>
              </a:rPr>
              <a:t>(S</a:t>
            </a:r>
            <a:r>
              <a:rPr lang="en-US" altLang="zh-CN" sz="2800" baseline="-25000" dirty="0">
                <a:ea typeface="宋体" charset="-122"/>
                <a:sym typeface="Symbol" pitchFamily="1" charset="2"/>
              </a:rPr>
              <a:t></a:t>
            </a:r>
            <a:r>
              <a:rPr lang="en-US" altLang="zh-CN" sz="2800" dirty="0">
                <a:ea typeface="宋体" charset="-122"/>
              </a:rPr>
              <a:t>) 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R&gt; </a:t>
            </a:r>
            <a:r>
              <a:rPr lang="en-US" altLang="zh-CN" sz="2400" dirty="0" err="1">
                <a:ea typeface="宋体" charset="-122"/>
              </a:rPr>
              <a:t>smooth.spline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x,y,df</a:t>
            </a:r>
            <a:r>
              <a:rPr lang="en-US" altLang="zh-CN" sz="2400" dirty="0" smtClean="0">
                <a:ea typeface="宋体" charset="-122"/>
              </a:rPr>
              <a:t>=??)</a:t>
            </a:r>
          </a:p>
          <a:p>
            <a:r>
              <a:rPr lang="en-US" altLang="zh-CN" sz="3000" dirty="0" smtClean="0">
                <a:ea typeface="宋体" charset="-122"/>
              </a:rPr>
              <a:t>Try </a:t>
            </a:r>
            <a:r>
              <a:rPr lang="en-US" altLang="zh-CN" sz="3000" dirty="0">
                <a:ea typeface="宋体" charset="-122"/>
              </a:rPr>
              <a:t>a couple of values of </a:t>
            </a:r>
            <a:r>
              <a:rPr lang="en-US" altLang="zh-CN" sz="3000" dirty="0" err="1">
                <a:ea typeface="宋体" charset="-122"/>
              </a:rPr>
              <a:t>df</a:t>
            </a:r>
            <a:r>
              <a:rPr lang="en-US" altLang="zh-CN" sz="3000" dirty="0">
                <a:ea typeface="宋体" charset="-122"/>
              </a:rPr>
              <a:t>. and choose one based on a model selection criteria</a:t>
            </a:r>
          </a:p>
          <a:p>
            <a:pPr lvl="1"/>
            <a:r>
              <a:rPr lang="en-US" altLang="zh-CN" sz="2400" dirty="0">
                <a:ea typeface="宋体" charset="-122"/>
              </a:rPr>
              <a:t>Integrated EPE </a:t>
            </a:r>
            <a:endParaRPr lang="en-US" altLang="zh-CN" sz="2400" dirty="0" smtClean="0">
              <a:ea typeface="宋体" charset="-122"/>
            </a:endParaRPr>
          </a:p>
          <a:p>
            <a:pPr lvl="1"/>
            <a:endParaRPr lang="en-US" altLang="zh-CN" sz="2400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K-fold </a:t>
            </a:r>
            <a:r>
              <a:rPr lang="en-US" altLang="zh-CN" sz="2400" dirty="0">
                <a:ea typeface="宋体" charset="-122"/>
              </a:rPr>
              <a:t>CV to choose the value of </a:t>
            </a:r>
            <a:r>
              <a:rPr lang="en-US" altLang="zh-CN" sz="2400" dirty="0">
                <a:ea typeface="宋体" charset="-122"/>
                <a:sym typeface="Symbol" pitchFamily="1" charset="2"/>
              </a:rPr>
              <a:t></a:t>
            </a:r>
            <a:endParaRPr lang="en-US" altLang="zh-CN" sz="24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Smoothing Parameter </a:t>
            </a:r>
            <a:r>
              <a:rPr lang="en-US" altLang="zh-CN" sz="3600" dirty="0" smtClean="0"/>
              <a:t>Selection(</a:t>
            </a:r>
            <a:r>
              <a:rPr lang="en-US" altLang="zh-CN" sz="3600" dirty="0" err="1" smtClean="0"/>
              <a:t>Cont</a:t>
            </a:r>
            <a:r>
              <a:rPr lang="en-US" altLang="zh-CN" sz="3600" dirty="0" smtClean="0"/>
              <a:t>’)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71" y="1735138"/>
            <a:ext cx="2972958" cy="102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>
            <a:fillRect/>
          </a:stretch>
        </p:blipFill>
        <p:spPr>
          <a:xfrm>
            <a:off x="1151838" y="3065507"/>
            <a:ext cx="4992769" cy="3496973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41789" y="3065507"/>
            <a:ext cx="1566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ea typeface="宋体" charset="-122"/>
              </a:rPr>
              <a:t>True Function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41789" y="3728873"/>
            <a:ext cx="2026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  <a:ea typeface="宋体" charset="-122"/>
              </a:rPr>
              <a:t>Fitted Function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929" y="4344324"/>
            <a:ext cx="2934071" cy="76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Nonparametric Logistic Regression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ea typeface="Times New Roman" charset="0"/>
              <a:cs typeface="Times New Roman" charset="0"/>
            </a:endParaRPr>
          </a:p>
        </p:txBody>
      </p:sp>
      <p:pic>
        <p:nvPicPr>
          <p:cNvPr id="38196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64" y="1915391"/>
            <a:ext cx="388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96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456" y="3270107"/>
            <a:ext cx="4276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96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41" y="4774623"/>
            <a:ext cx="62865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</a:t>
            </a:r>
            <a:r>
              <a:rPr lang="en-US" sz="3600" dirty="0" err="1" smtClean="0"/>
              <a:t>Splines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600" dirty="0" smtClean="0"/>
              <a:t>T</a:t>
            </a:r>
            <a:r>
              <a:rPr lang="en-US" altLang="zh-CN" sz="3600" dirty="0" smtClean="0"/>
              <a:t>ensor Products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402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8" y="1735138"/>
            <a:ext cx="3124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2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8" y="2327997"/>
            <a:ext cx="108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2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70" y="3019424"/>
            <a:ext cx="75914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27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8" y="3986213"/>
            <a:ext cx="34575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28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9" y="5167745"/>
            <a:ext cx="8458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</a:t>
            </a:r>
            <a:r>
              <a:rPr lang="en-US" altLang="zh-CN" sz="3600" dirty="0" smtClean="0"/>
              <a:t>eproducing Kernel Hilbert Space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ahba’90, </a:t>
            </a:r>
            <a:r>
              <a:rPr lang="en-US" altLang="zh-CN" dirty="0" err="1" smtClean="0"/>
              <a:t>Spline</a:t>
            </a:r>
            <a:r>
              <a:rPr lang="en-US" altLang="zh-CN" dirty="0" smtClean="0"/>
              <a:t> Models for Observational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altLang="zh-CN" dirty="0" err="1" smtClean="0"/>
              <a:t>iesz</a:t>
            </a:r>
            <a:r>
              <a:rPr lang="en-US" altLang="zh-CN" dirty="0" smtClean="0"/>
              <a:t> Representation Theorem</a:t>
            </a:r>
            <a:endParaRPr lang="en-US" dirty="0"/>
          </a:p>
        </p:txBody>
      </p:sp>
      <p:pic>
        <p:nvPicPr>
          <p:cNvPr id="12" name="Picture 11" descr="represe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47" y="4146027"/>
            <a:ext cx="2679194" cy="810513"/>
          </a:xfrm>
          <a:prstGeom prst="rect">
            <a:avLst/>
          </a:prstGeom>
        </p:spPr>
      </p:pic>
      <p:pic>
        <p:nvPicPr>
          <p:cNvPr id="13" name="Picture 12" descr="rkhs-rid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779" y="2246202"/>
            <a:ext cx="6204663" cy="1274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RKHS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87" y="1735138"/>
            <a:ext cx="76644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Riesz</a:t>
            </a:r>
            <a:r>
              <a:rPr lang="en-US" dirty="0" smtClean="0"/>
              <a:t> Representation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7" y="1670050"/>
            <a:ext cx="8128000" cy="5187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Representer</a:t>
            </a:r>
            <a:r>
              <a:rPr lang="en-US" dirty="0" smtClean="0"/>
              <a:t>”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6" y="1371600"/>
            <a:ext cx="8128000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Background: Moving beyond Linear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Linear regression, LDA, Logistic Regression and separating </a:t>
            </a:r>
            <a:r>
              <a:rPr lang="en-US" altLang="zh-CN" dirty="0" err="1" smtClean="0"/>
              <a:t>hyperplanes</a:t>
            </a:r>
            <a:r>
              <a:rPr lang="en-US" altLang="zh-CN" dirty="0" smtClean="0"/>
              <a:t> —— </a:t>
            </a:r>
            <a:r>
              <a:rPr lang="en-US" altLang="zh-CN" dirty="0" smtClean="0">
                <a:solidFill>
                  <a:srgbClr val="FF0000"/>
                </a:solidFill>
              </a:rPr>
              <a:t>linear models</a:t>
            </a:r>
          </a:p>
          <a:p>
            <a:pPr lvl="1"/>
            <a:r>
              <a:rPr lang="en-US" altLang="zh-CN" dirty="0" smtClean="0"/>
              <a:t>Why ?  </a:t>
            </a:r>
            <a:r>
              <a:rPr lang="en-US" altLang="zh-CN" sz="1800" dirty="0" smtClean="0"/>
              <a:t>Simple? Taylor expansion? Non-</a:t>
            </a:r>
            <a:r>
              <a:rPr lang="en-US" altLang="zh-CN" sz="1800" dirty="0" err="1" smtClean="0"/>
              <a:t>Overfitting</a:t>
            </a:r>
            <a:r>
              <a:rPr lang="en-US" altLang="zh-CN" sz="1800" dirty="0" smtClean="0"/>
              <a:t>?</a:t>
            </a:r>
          </a:p>
          <a:p>
            <a:r>
              <a:rPr lang="en-US" altLang="zh-CN" dirty="0" smtClean="0"/>
              <a:t>Moving beyond linear model via transformation: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(X) : basis function.</a:t>
            </a:r>
          </a:p>
          <a:p>
            <a:r>
              <a:rPr lang="en-US" altLang="zh-CN" dirty="0" smtClean="0"/>
              <a:t>Beauty: Linear again!</a:t>
            </a:r>
          </a:p>
        </p:txBody>
      </p:sp>
      <p:pic>
        <p:nvPicPr>
          <p:cNvPr id="580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46" y="3630015"/>
            <a:ext cx="3095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8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71600"/>
            <a:ext cx="8128000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RKHS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4" y="1946275"/>
            <a:ext cx="8128000" cy="29654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Wavelet Smoothing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131501" y="1856301"/>
            <a:ext cx="7313613" cy="405606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394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58" y="1667452"/>
            <a:ext cx="61087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Wavelet Smoothing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64" y="1735138"/>
            <a:ext cx="4597353" cy="425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2498" y="6308258"/>
            <a:ext cx="374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altLang="zh-CN" dirty="0" err="1" smtClean="0"/>
              <a:t>aubechies</a:t>
            </a:r>
            <a:r>
              <a:rPr lang="en-US" altLang="zh-CN" dirty="0" smtClean="0"/>
              <a:t>, Ten Lectures on Wavelets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Wavelet Smoothing</a:t>
            </a:r>
            <a:endParaRPr lang="zh-CN" altLang="en-US" dirty="0"/>
          </a:p>
        </p:txBody>
      </p:sp>
      <p:pic>
        <p:nvPicPr>
          <p:cNvPr id="6" name="Content Placeholder 5" descr="wavelet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0781" b="-90781"/>
          <a:stretch>
            <a:fillRect/>
          </a:stretch>
        </p:blipFill>
        <p:spPr>
          <a:xfrm>
            <a:off x="914400" y="4907067"/>
            <a:ext cx="4470983" cy="2479566"/>
          </a:xfrm>
        </p:spPr>
      </p:pic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64" y="1735138"/>
            <a:ext cx="64262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4682" y="5987140"/>
            <a:ext cx="24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onoho-Johnstone’1994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Shrinkage under </a:t>
            </a:r>
            <a:r>
              <a:rPr lang="en-US" dirty="0" err="1" smtClean="0"/>
              <a:t>Orthonormal</a:t>
            </a:r>
            <a:r>
              <a:rPr lang="en-US" dirty="0" smtClean="0"/>
              <a:t> Wavelet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739960"/>
            <a:ext cx="81280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Dictionary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5" y="1561811"/>
            <a:ext cx="7985355" cy="348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2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Dictionary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Cane we learn a good dictionary?</a:t>
            </a:r>
          </a:p>
          <a:p>
            <a:endParaRPr lang="zh-CN" altLang="en-US" dirty="0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92" y="2387757"/>
            <a:ext cx="57245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92" y="3871062"/>
            <a:ext cx="3581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92" y="4731775"/>
            <a:ext cx="5153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3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13321"/>
            <a:ext cx="74485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ESLII Exercise: </a:t>
            </a:r>
          </a:p>
          <a:p>
            <a:pPr lvl="1"/>
            <a:r>
              <a:rPr lang="en-US" dirty="0" smtClean="0"/>
              <a:t>5.1</a:t>
            </a:r>
          </a:p>
          <a:p>
            <a:pPr lvl="1"/>
            <a:r>
              <a:rPr lang="en-US" dirty="0" smtClean="0"/>
              <a:t>5.7</a:t>
            </a:r>
          </a:p>
          <a:p>
            <a:pPr lvl="1"/>
            <a:r>
              <a:rPr lang="en-US" smtClean="0"/>
              <a:t>5.10</a:t>
            </a:r>
          </a:p>
          <a:p>
            <a:pPr lvl="1"/>
            <a:r>
              <a:rPr lang="en-US" smtClean="0"/>
              <a:t>5.15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9642" y="5913667"/>
            <a:ext cx="535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Prof. Tao Shi from OSU for sharing his slides.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ackground: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81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24" y="1820228"/>
            <a:ext cx="39147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1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24" y="2728913"/>
            <a:ext cx="4381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16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24" y="3553740"/>
            <a:ext cx="3924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16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24" y="4313682"/>
            <a:ext cx="4333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9400" y="2609364"/>
            <a:ext cx="218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p^d</a:t>
            </a:r>
            <a:r>
              <a:rPr lang="en-US" altLang="zh-CN" dirty="0" smtClean="0"/>
              <a:t>) for a degree-d </a:t>
            </a:r>
          </a:p>
          <a:p>
            <a:r>
              <a:rPr lang="en-US" altLang="zh-CN" dirty="0" smtClean="0"/>
              <a:t>polynomial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1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Background: How many basis do we use?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Restriction methods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polynomial, </a:t>
            </a:r>
            <a:r>
              <a:rPr lang="en-US" altLang="zh-CN" dirty="0" err="1" smtClean="0"/>
              <a:t>splines</a:t>
            </a:r>
            <a:r>
              <a:rPr lang="en-US" altLang="zh-CN" dirty="0" smtClean="0"/>
              <a:t>, wavelets, etc.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Selection methods: feature selection methods —— </a:t>
            </a:r>
            <a:r>
              <a:rPr lang="en-US" altLang="zh-CN" dirty="0" err="1" smtClean="0"/>
              <a:t>stagewise</a:t>
            </a:r>
            <a:r>
              <a:rPr lang="en-US" altLang="zh-CN" dirty="0" smtClean="0"/>
              <a:t> for example</a:t>
            </a:r>
          </a:p>
          <a:p>
            <a:r>
              <a:rPr lang="en-US" altLang="zh-CN" dirty="0" smtClean="0"/>
              <a:t>Regularization methods: ridge regression for example.</a:t>
            </a:r>
          </a:p>
          <a:p>
            <a:endParaRPr lang="zh-CN" altLang="en-US" dirty="0"/>
          </a:p>
        </p:txBody>
      </p:sp>
      <p:pic>
        <p:nvPicPr>
          <p:cNvPr id="387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89" y="2323504"/>
            <a:ext cx="3743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1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Times New Roman" charset="0"/>
                <a:cs typeface="Times New Roman" charset="0"/>
              </a:rPr>
              <a:t>Piecewise Polynomials and Splines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752600"/>
            <a:ext cx="80772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Times New Roman" charset="0"/>
                <a:cs typeface="Times New Roman" charset="0"/>
              </a:rPr>
              <a:t>Piecewise 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C</a:t>
            </a:r>
            <a:r>
              <a:rPr lang="en-US" sz="2800" dirty="0" smtClean="0">
                <a:ea typeface="Times New Roman" charset="0"/>
                <a:cs typeface="Times New Roman" charset="0"/>
              </a:rPr>
              <a:t>onstant </a:t>
            </a:r>
          </a:p>
          <a:p>
            <a:endParaRPr lang="en-US" sz="2800" dirty="0">
              <a:ea typeface="Times New Roman" charset="0"/>
              <a:cs typeface="Times New Roman" charset="0"/>
            </a:endParaRPr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5663"/>
            <a:ext cx="3261240" cy="329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92782" y="2854036"/>
                <a:ext cx="4294765" cy="3154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/>
                  <a:t>Supose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known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/>
                  <a:t>Least square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dirty="0" smtClean="0"/>
                  <a:t>Degree of freedom: K+1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 xmlns:mv="urn:schemas-microsoft-com:mac:vml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82" y="2854036"/>
                <a:ext cx="4294765" cy="3154325"/>
              </a:xfrm>
              <a:prstGeom prst="rect">
                <a:avLst/>
              </a:prstGeom>
              <a:blipFill rotWithShape="1">
                <a:blip r:embed="rId4"/>
                <a:stretch>
                  <a:fillRect l="-851" t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7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96" y="3615836"/>
            <a:ext cx="4716793" cy="39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Piecewise Linear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97" y="1795029"/>
            <a:ext cx="3134380" cy="30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18708" y="1872095"/>
                <a:ext cx="4846135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/>
                  <a:t>Supose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known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>
                    <a:latin typeface="Cambria Math"/>
                  </a:rPr>
                  <a:t>These parameters can be estimated via OLS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/>
                      </a:rPr>
                      <m:t> </m:t>
                    </m:r>
                  </m:oMath>
                </a14:m>
                <a:endParaRPr lang="en-US" altLang="zh-CN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/>
                  <a:t>Degree of freedom: 2(K+1)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08" y="1872095"/>
                <a:ext cx="4846135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755" t="-5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41" y="2615610"/>
            <a:ext cx="4716793" cy="39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64" y="3093026"/>
            <a:ext cx="4314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3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Continuous Piecewise Linear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6334" y="1785394"/>
                <a:ext cx="5546005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/>
                  <a:t>Supose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known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>
                    <a:latin typeface="Cambria Math"/>
                  </a:rPr>
                  <a:t>With two constraints: </a:t>
                </a:r>
                <a:endParaRPr lang="en-US" altLang="zh-CN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+)</m:t>
                      </m:r>
                    </m:oMath>
                  </m:oMathPara>
                </a14:m>
                <a:endParaRPr lang="en-US" altLang="zh-CN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i="1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dirty="0" smtClean="0">
                    <a:latin typeface="Cambria Math"/>
                  </a:rPr>
                  <a:t>These parameters can be estimated via OLS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334" y="1785394"/>
                <a:ext cx="5546005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659"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41" y="2615610"/>
            <a:ext cx="4716793" cy="39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64" y="3093026"/>
            <a:ext cx="4314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5394"/>
            <a:ext cx="3080283" cy="302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8" y="5201714"/>
            <a:ext cx="6184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7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Piecewise Linear 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01" y="1267979"/>
            <a:ext cx="5845753" cy="531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9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2269</TotalTime>
  <Words>998</Words>
  <Application>Microsoft Macintosh PowerPoint</Application>
  <PresentationFormat>On-screen Show (4:3)</PresentationFormat>
  <Paragraphs>179</Paragraphs>
  <Slides>39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Calibri</vt:lpstr>
      <vt:lpstr>Cambria Math</vt:lpstr>
      <vt:lpstr>Century Gothic</vt:lpstr>
      <vt:lpstr>Symbol</vt:lpstr>
      <vt:lpstr>Times New Roman</vt:lpstr>
      <vt:lpstr>Wingdings 3</vt:lpstr>
      <vt:lpstr>宋体</vt:lpstr>
      <vt:lpstr>幼圆</vt:lpstr>
      <vt:lpstr>Arial</vt:lpstr>
      <vt:lpstr>Wisp</vt:lpstr>
      <vt:lpstr>Lecture 5. Basis Expansions and Regularization</vt:lpstr>
      <vt:lpstr>Outline </vt:lpstr>
      <vt:lpstr>Background: Moving beyond Linear Model</vt:lpstr>
      <vt:lpstr>Background: Examples</vt:lpstr>
      <vt:lpstr>Background: How many basis do we use?</vt:lpstr>
      <vt:lpstr>Piecewise Polynomials and Splines</vt:lpstr>
      <vt:lpstr>Piecewise Linear</vt:lpstr>
      <vt:lpstr>Continuous Piecewise Linear</vt:lpstr>
      <vt:lpstr>Piecewise Linear (Cont’)</vt:lpstr>
      <vt:lpstr>Piecewise Cubic</vt:lpstr>
      <vt:lpstr>Piecewise Polynomial</vt:lpstr>
      <vt:lpstr>Piecewise Polynomial (Cont’)</vt:lpstr>
      <vt:lpstr>Natural Cubic Splines</vt:lpstr>
      <vt:lpstr>Natural Cubic Splines</vt:lpstr>
      <vt:lpstr>Example: South African Heart Disease</vt:lpstr>
      <vt:lpstr>Example: South African Heart Disease (Cont’)</vt:lpstr>
      <vt:lpstr>Smoothing Splines</vt:lpstr>
      <vt:lpstr>Smoothing Splines</vt:lpstr>
      <vt:lpstr>Example</vt:lpstr>
      <vt:lpstr>Degree of Freedom</vt:lpstr>
      <vt:lpstr>Degree of Freedom</vt:lpstr>
      <vt:lpstr>Smoothing Parameter Selection</vt:lpstr>
      <vt:lpstr>Smoothing Parameter Selection(Cont’)</vt:lpstr>
      <vt:lpstr>Nonparametric Logistic Regression</vt:lpstr>
      <vt:lpstr>Multidimensional Splines:  Tensor Products</vt:lpstr>
      <vt:lpstr>Reproducing Kernel Hilbert Space</vt:lpstr>
      <vt:lpstr>Brief History of RKHS</vt:lpstr>
      <vt:lpstr>Riesz Representation Theorem</vt:lpstr>
      <vt:lpstr>“Representer” Theorem</vt:lpstr>
      <vt:lpstr>Examples</vt:lpstr>
      <vt:lpstr>RKHS Norm</vt:lpstr>
      <vt:lpstr>Wavelet Smoothing</vt:lpstr>
      <vt:lpstr>Wavelet Smoothing</vt:lpstr>
      <vt:lpstr>Wavelet Smoothing</vt:lpstr>
      <vt:lpstr>Shrinkage under Orthonormal Wavelet Basis</vt:lpstr>
      <vt:lpstr>Dictionary Learning</vt:lpstr>
      <vt:lpstr>Dictionary Learning</vt:lpstr>
      <vt:lpstr>Dictionary Learning</vt:lpstr>
      <vt:lpstr>Homework</vt:lpstr>
    </vt:vector>
  </TitlesOfParts>
  <Company>PKU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Microsoft Office User</cp:lastModifiedBy>
  <cp:revision>99</cp:revision>
  <cp:lastPrinted>2014-04-09T10:23:54Z</cp:lastPrinted>
  <dcterms:created xsi:type="dcterms:W3CDTF">2014-04-09T10:22:43Z</dcterms:created>
  <dcterms:modified xsi:type="dcterms:W3CDTF">2019-04-01T11:11:08Z</dcterms:modified>
</cp:coreProperties>
</file>