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2"/>
  </p:notesMasterIdLst>
  <p:sldIdLst>
    <p:sldId id="256" r:id="rId2"/>
    <p:sldId id="259" r:id="rId3"/>
    <p:sldId id="261" r:id="rId4"/>
    <p:sldId id="274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4" r:id="rId14"/>
    <p:sldId id="262" r:id="rId15"/>
    <p:sldId id="269" r:id="rId16"/>
    <p:sldId id="270" r:id="rId17"/>
    <p:sldId id="271" r:id="rId18"/>
    <p:sldId id="272" r:id="rId19"/>
    <p:sldId id="275" r:id="rId20"/>
    <p:sldId id="273" r:id="rId21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3" autoAdjust="0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17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67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6CBFE-21B9-8F72-B14E-565E3246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3E078-CC33-8105-04BA-8EC6BC077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4D443-DD4E-B2B0-66F7-FFDC51E08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06F3-FC26-F24E-3310-3F7E38529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0D35B-2178-8E87-4011-0F2D844FF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3DDBF3-CE00-4C76-99D7-757E15132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409D1-0ED1-8E78-5BA6-1DEBAC0A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F1627-CA2D-A45C-AE57-4BF94CBB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BB792C-B80E-BF91-01E7-B13DD481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0231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BF1A8-02F5-22F9-B9A0-BF4D9BCB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18D250-FFAF-D227-9693-488E2924B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DDF929-14AF-35FF-3D47-2BFFE151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E6E98-84A1-203D-5EAA-C7D4D2E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8829A3-2331-CEC4-9E3F-DCD61C39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20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1E8C10-CCF2-AD94-3F03-2F6592AF0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CBAD6C-19F4-9CF9-F71E-245831649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B1DC7-8FB0-E41D-07F6-F432D255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DA295-569B-10C6-F6B0-C547855C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3B722-734B-1C9B-0805-3C2440FA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222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04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CA2EB-745D-860A-1951-F2978D70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0A168-F10D-0D2F-D3F4-C07E01224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9E8C3F-88A1-C507-405E-2ABCC03B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4A6A7-3FD1-8AE0-47A7-2AC725B1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8FF2E-D702-8F09-CC69-52B29BCA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3618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CBDCC-6753-CAE5-8D7F-FCB1E468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678E3E-0CA7-FDE8-942B-5BE6082C3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9EB9EB-3076-F33E-F8AD-43262E75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06A36-C673-EFCB-D383-F33B1D918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CA3F00-5BD5-DDC3-49B2-AA0BD807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7038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0D482-F0AE-491B-F29F-17B3B8DF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09FC8B-DD73-DBC6-BCFF-7C05FC235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6810D2-A13A-09F0-E13A-1367D768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829033-CD81-4116-348A-7EDB7E6C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611C0F-C572-CF21-3C14-36B6E763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4780C3-76D1-AAE5-1A56-5BDC71A8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621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8EC0C-C66F-CCAD-779B-B54340BA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FE3583-7E12-802F-2D3E-D4C32BC95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F72728-8A0F-8FE7-0675-5BF1161B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176357-C6AC-9F6D-6937-99337C13A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5F4CA6-A7D4-7226-ADF9-DEEFC63E9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004722-CD77-553C-4F22-9282037B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A3BF52-E58B-7D9B-E058-5A3C3ED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870568-34BC-B07E-CFEC-1A8A02C3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844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3D712-63E0-E783-3C43-91C69FCE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FFA208-2EEC-C5D2-D4A3-41A935FC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D94B1B-708C-7F70-A30B-EDAFC2BA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97C5C0-2D65-92EC-BC1A-220F2BA5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3820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052991-F5FB-7EF9-ECA1-415EC315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1EE98B-4F8F-9ED8-4555-50F2D527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444739-3BBE-53DC-5E0B-735461F8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157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68848-5A37-5685-A308-02158B62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716B18-6710-3265-E6E9-F7695D1F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F8294-E45A-13D2-AB70-A984B2C7D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EA25EB-E8CE-D543-13C1-EFD683F3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1BC7D0-4C4F-D210-7A5B-498E59F8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EA5C10-51DF-05F4-A4EF-0DA099B2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017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D3A7C-D723-94AB-0FB8-F6904892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C38A64-40C9-6308-5311-FA6384430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13AF39-53F6-1A24-FD1D-C10212F9C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035966-CFB4-FAC9-BAE7-25A5BF97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A7907C-12E6-5B3B-9126-74994207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24AEDC-64E8-677C-63BC-EEC09031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471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7AB5A-D09C-E153-FAB1-C472B5AB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80ABEF-38EC-E265-6966-606E6166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DDB690-E4AE-0810-BC00-2A3B6F65F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D3B0-4683-4932-86C6-D95E25C2E945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F2E61-385A-4CF6-DB3B-D2A3B6A1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990C6B-E7EB-573F-E32C-E48E3EE7D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F06E9-2457-49BB-BDB9-FA51D3143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64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blipFill>
            <a:blip r:embed="rId3"/>
            <a:srcRect/>
            <a:stretch>
              <a:fillRect t="-9236" b="-9236"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31519" y="5473446"/>
            <a:ext cx="10728960" cy="9525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1520" y="1723241"/>
            <a:ext cx="7156627" cy="366753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90000"/>
              </a:lnSpc>
              <a:buNone/>
            </a:pPr>
            <a:br>
              <a:rPr lang="ru-RU" sz="48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</a:br>
            <a:r>
              <a:rPr lang="ru-RU" sz="4800" dirty="0">
                <a:solidFill>
                  <a:srgbClr val="FFFFFF"/>
                </a:solidFill>
                <a:ea typeface="Figtree SemiBold" pitchFamily="34" charset="-122"/>
              </a:rPr>
              <a:t>Анализ сайта «</a:t>
            </a:r>
            <a:r>
              <a:rPr lang="ru-RU" sz="4800" dirty="0" err="1">
                <a:solidFill>
                  <a:srgbClr val="FFFFFF"/>
                </a:solidFill>
                <a:ea typeface="Figtree SemiBold" pitchFamily="34" charset="-122"/>
              </a:rPr>
              <a:t>СберАвтоподписка</a:t>
            </a:r>
            <a:r>
              <a:rPr lang="ru-RU" sz="4800" dirty="0">
                <a:solidFill>
                  <a:srgbClr val="FFFFFF"/>
                </a:solidFill>
                <a:ea typeface="Figtree SemiBold" pitchFamily="34" charset="-122"/>
              </a:rPr>
              <a:t>»</a:t>
            </a:r>
            <a:endParaRPr lang="en-US" sz="4800" dirty="0">
              <a:solidFill>
                <a:srgbClr val="FFFFFF"/>
              </a:solidFill>
              <a:latin typeface="Figtree SemiBold" pitchFamily="34" charset="0"/>
              <a:ea typeface="Figtree SemiBold" pitchFamily="34" charset="-122"/>
            </a:endParaRPr>
          </a:p>
        </p:txBody>
      </p:sp>
      <p:sp>
        <p:nvSpPr>
          <p:cNvPr id="8" name="Text 6"/>
          <p:cNvSpPr/>
          <p:nvPr/>
        </p:nvSpPr>
        <p:spPr>
          <a:xfrm>
            <a:off x="731520" y="395836"/>
            <a:ext cx="109728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31520" y="5712716"/>
            <a:ext cx="10728960" cy="823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 err="1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Создание</a:t>
            </a:r>
            <a:r>
              <a:rPr lang="en-US" sz="160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модели</a:t>
            </a:r>
            <a:r>
              <a:rPr lang="ru-RU" sz="160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, предсказывающую вероятность совершения целевого действия пользователем на сайте</a:t>
            </a:r>
            <a:endParaRPr lang="en-US" sz="1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1BEC13-0F29-414F-94DA-BDBD5DDB529E}"/>
              </a:ext>
            </a:extLst>
          </p:cNvPr>
          <p:cNvSpPr/>
          <p:nvPr/>
        </p:nvSpPr>
        <p:spPr>
          <a:xfrm>
            <a:off x="9642732" y="3728645"/>
            <a:ext cx="2549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ru-RU" b="1" dirty="0">
                <a:solidFill>
                  <a:schemeClr val="bg1"/>
                </a:solidFill>
                <a:latin typeface="Franklin Gothic Book" panose="020B0503020102020204"/>
              </a:rPr>
              <a:t>Команда 11:</a:t>
            </a:r>
          </a:p>
          <a:p>
            <a:pPr defTabSz="457200">
              <a:buFont typeface="Wingdings" panose="05000000000000000000" pitchFamily="2" charset="2"/>
              <a:buChar char="§"/>
            </a:pPr>
            <a:r>
              <a:rPr lang="ru-RU" b="1" dirty="0">
                <a:solidFill>
                  <a:schemeClr val="bg1"/>
                </a:solidFill>
                <a:latin typeface="Franklin Gothic Book" panose="020B0503020102020204"/>
              </a:rPr>
              <a:t>Кадочников Игорь</a:t>
            </a:r>
          </a:p>
          <a:p>
            <a:pPr defTabSz="45720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Franklin Gothic Book" panose="020B0503020102020204"/>
              </a:rPr>
              <a:t>Самойленко Яна 	</a:t>
            </a:r>
          </a:p>
          <a:p>
            <a:pPr defTabSz="457200"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/>
                </a:solidFill>
                <a:latin typeface="Franklin Gothic Book" panose="020B0503020102020204"/>
              </a:rPr>
              <a:t>Мухлаев</a:t>
            </a:r>
            <a:r>
              <a:rPr lang="ru-RU" dirty="0">
                <a:solidFill>
                  <a:schemeClr val="bg1"/>
                </a:solidFill>
                <a:latin typeface="Franklin Gothic Book" panose="020B0503020102020204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Franklin Gothic Book" panose="020B0503020102020204"/>
              </a:rPr>
              <a:t>Очир</a:t>
            </a:r>
            <a:endParaRPr lang="ru-RU" dirty="0">
              <a:solidFill>
                <a:schemeClr val="bg1"/>
              </a:solidFill>
              <a:latin typeface="Franklin Gothic Book" panose="020B0503020102020204"/>
            </a:endParaRPr>
          </a:p>
          <a:p>
            <a:pPr defTabSz="45720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Franklin Gothic Book" panose="020B0503020102020204"/>
              </a:rPr>
              <a:t>Донских Влад </a:t>
            </a:r>
          </a:p>
          <a:p>
            <a:pPr defTabSz="45720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  <a:latin typeface="Franklin Gothic Book" panose="020B0503020102020204"/>
              </a:rPr>
              <a:t>Гришин Ярослав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AB258-34DD-9116-5B75-E83DC42DBE62}"/>
              </a:ext>
            </a:extLst>
          </p:cNvPr>
          <p:cNvSpPr txBox="1"/>
          <p:nvPr/>
        </p:nvSpPr>
        <p:spPr>
          <a:xfrm>
            <a:off x="508275" y="562602"/>
            <a:ext cx="6098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Обработка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UTM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меток вызвала проблемы – очевидно, что данные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захешированы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и судя по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UTM_medium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признаку, они относились к рекламным интеграциям. Сделать конкретные выводы представлялось достаточно трудозатратным, поэтому возможность составления модели для обработки решений по рекламным кампаниям была отвергнута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Figtree Regular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A063A4-568D-92A4-6E1A-A53A6EB2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75" y="3168546"/>
            <a:ext cx="8230749" cy="1095528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8FDB799-6B5A-6EE9-F641-F73592E4EE79}"/>
              </a:ext>
            </a:extLst>
          </p:cNvPr>
          <p:cNvSpPr/>
          <p:nvPr/>
        </p:nvSpPr>
        <p:spPr>
          <a:xfrm>
            <a:off x="9448800" y="0"/>
            <a:ext cx="27432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0CA4D6B-ADCE-1900-D9DB-D519E5EAB73D}"/>
              </a:ext>
            </a:extLst>
          </p:cNvPr>
          <p:cNvSpPr/>
          <p:nvPr/>
        </p:nvSpPr>
        <p:spPr>
          <a:xfrm>
            <a:off x="9441159" y="0"/>
            <a:ext cx="2750841" cy="6858000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2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1">
            <a:extLst>
              <a:ext uri="{FF2B5EF4-FFF2-40B4-BE49-F238E27FC236}">
                <a16:creationId xmlns:a16="http://schemas.microsoft.com/office/drawing/2014/main" id="{E6CFDB3F-6616-F447-6CC5-5CD079372597}"/>
              </a:ext>
            </a:extLst>
          </p:cNvPr>
          <p:cNvSpPr/>
          <p:nvPr/>
        </p:nvSpPr>
        <p:spPr>
          <a:xfrm>
            <a:off x="640080" y="309489"/>
            <a:ext cx="8032593" cy="72531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ea typeface="Figtree SemiBold" pitchFamily="34" charset="-122"/>
              </a:rPr>
              <a:t>Ga_hits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879BB-72E0-B54A-DA31-D9EBE7B2A462}"/>
              </a:ext>
            </a:extLst>
          </p:cNvPr>
          <p:cNvSpPr txBox="1"/>
          <p:nvPr/>
        </p:nvSpPr>
        <p:spPr>
          <a:xfrm>
            <a:off x="596716" y="1259622"/>
            <a:ext cx="3827003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Данные по хитам (событиям) были более подробные – ключом к расшифровке целевых действий был признак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event_category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, который позволил найти и обобщить конкретные действия при взаимодействии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Полученный инсайт позволил немного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пожонглировать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с финальным соотношением целевых действий для идентификации действий как успешных для модели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D186C5-6B05-19B7-0337-A495DDF05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251" y="1741950"/>
            <a:ext cx="9001203" cy="30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3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B13911-9DDE-A1E0-9A7E-A7D5DD590C9E}"/>
              </a:ext>
            </a:extLst>
          </p:cNvPr>
          <p:cNvSpPr txBox="1"/>
          <p:nvPr/>
        </p:nvSpPr>
        <p:spPr>
          <a:xfrm>
            <a:off x="1437660" y="1686698"/>
            <a:ext cx="8265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Подход через события и действия пользователя позволил нам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субьективно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оценить вовлеченность людей уже после перехода из внешних ресурсов, например, увидеть количество дней проведенных на сайте или количество переходов при навигации у каждого пользователя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Figtree Regular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A565E5-D91C-55F9-FA10-75157F45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60" y="3753003"/>
            <a:ext cx="10043930" cy="1045287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BB653A89-B37F-D0C9-53A1-D7D69F209385}"/>
              </a:ext>
            </a:extLst>
          </p:cNvPr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3"/>
            <a:srcRect r="80488"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397C33E3-59F5-FABD-EA7E-66E6AFDFA4DF}"/>
              </a:ext>
            </a:extLst>
          </p:cNvPr>
          <p:cNvSpPr/>
          <p:nvPr/>
        </p:nvSpPr>
        <p:spPr>
          <a:xfrm>
            <a:off x="0" y="-2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2BE88E48-3E2D-5771-CF4A-05AD66A6BAC1}"/>
              </a:ext>
            </a:extLst>
          </p:cNvPr>
          <p:cNvSpPr/>
          <p:nvPr/>
        </p:nvSpPr>
        <p:spPr>
          <a:xfrm>
            <a:off x="-2" y="0"/>
            <a:ext cx="536757" cy="6858000"/>
          </a:xfrm>
          <a:prstGeom prst="rect">
            <a:avLst/>
          </a:prstGeom>
          <a:blipFill>
            <a:blip r:embed="rId3"/>
            <a:srcRect r="80488"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0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BC381-582F-D253-84A5-EAEA9A08344C}"/>
              </a:ext>
            </a:extLst>
          </p:cNvPr>
          <p:cNvSpPr txBox="1"/>
          <p:nvPr/>
        </p:nvSpPr>
        <p:spPr>
          <a:xfrm>
            <a:off x="596716" y="1259622"/>
            <a:ext cx="826592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Исходя из полученных данных и имеющихся возможностей, было решено создать сводную таблицу по самым популярным событиям пользовательского пути, чтобы узнать вероятность достижения пользователем целевого события для бизнеса.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Таким образом, посещение или совершение действия и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custom_target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соответственно были закодированы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булеановским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признаком (1 – посетил, 0 – нет)</a:t>
            </a:r>
          </a:p>
        </p:txBody>
      </p:sp>
      <p:sp>
        <p:nvSpPr>
          <p:cNvPr id="3" name="Text 11">
            <a:extLst>
              <a:ext uri="{FF2B5EF4-FFF2-40B4-BE49-F238E27FC236}">
                <a16:creationId xmlns:a16="http://schemas.microsoft.com/office/drawing/2014/main" id="{D64F8C82-0BEA-92D7-D8BC-08831FA15DEE}"/>
              </a:ext>
            </a:extLst>
          </p:cNvPr>
          <p:cNvSpPr/>
          <p:nvPr/>
        </p:nvSpPr>
        <p:spPr>
          <a:xfrm>
            <a:off x="640080" y="309489"/>
            <a:ext cx="8032593" cy="72531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Финальная таблица для модели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DA8B6A-6CF3-6EFF-5E97-A8F80E65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942905"/>
            <a:ext cx="10480431" cy="19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7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3"/>
            <a:srcRect r="80488"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505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64505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64008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37870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337870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6112352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112352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64008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Предварительный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анализ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данных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4"/>
            <a:srcRect/>
            <a:stretch>
              <a:fillRect l="-106128" r="-106128"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57765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6112353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Основные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признаки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имеют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разнообразное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распределение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что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требует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нормализации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важно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корректного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применения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статистических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методов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6112353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Распределение признаков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3397729" y="2616700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Выявлены выбросы, влияющие на распределение данных.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Их устранение необходимо для повышения точности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анализа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Обнаружены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пропуски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некоторых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признаках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требующие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обработки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может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повлиять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на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качество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модели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и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требует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дополнительных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шагов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3378704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Проблемы данных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304800" y="2547209"/>
            <a:ext cx="2900575" cy="34308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Типы данных: категориальные, числовые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Категориальные признаки: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-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трафик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-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органический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none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и платный: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banner(52%),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cpc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(31%)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Устройства: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OS Android (61%),  iOS(39%)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Браузер: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Chrome(67%)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ГЕО: Москва(41%), СПБ(19%),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other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(41%)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Числовые признаки: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Активность: пик посещений: 13:00-18:00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Среднее число сессий/пользователь: 1.29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Поведение: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62% пользователей – новые (1 визит)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50% пользователей: 0 действий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645055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инсайты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33D6A66-AAA3-4339-ADD9-688ACD49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405148"/>
            <a:ext cx="65" cy="158810295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8362886" rIns="0" bIns="7836288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763016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61496" y="1339592"/>
            <a:ext cx="3474720" cy="475488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031634" y="1392270"/>
            <a:ext cx="3897724" cy="4702202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077200" y="1339592"/>
            <a:ext cx="3474720" cy="475488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640078" y="1164795"/>
            <a:ext cx="10911841" cy="45719"/>
          </a:xfrm>
          <a:custGeom>
            <a:avLst/>
            <a:gdLst/>
            <a:ahLst/>
            <a:cxnLst/>
            <a:rect l="l" t="t" r="r" b="b"/>
            <a:pathLst>
              <a:path w="10911841" h="45719">
                <a:moveTo>
                  <a:pt x="0" y="0"/>
                </a:moveTo>
                <a:lnTo>
                  <a:pt x="10911841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8680" y="1604666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8680" y="1604666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585987" y="1604666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585987" y="1604666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305800" y="1604666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305800" y="1604666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900" dirty="0">
                <a:solidFill>
                  <a:srgbClr val="80808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640079" y="1"/>
            <a:ext cx="10915441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Обзор используемых моделей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857765" y="6309360"/>
            <a:ext cx="787738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8305800" y="2694820"/>
            <a:ext cx="301752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8305800" y="2227345"/>
            <a:ext cx="30175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23809" y="2694820"/>
            <a:ext cx="301752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Значение метрики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ROC_AUC 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для 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BASELINE: 0.5000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71651" y="2196972"/>
            <a:ext cx="30175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</p:txBody>
      </p:sp>
      <p:sp>
        <p:nvSpPr>
          <p:cNvPr id="21" name="Text 19"/>
          <p:cNvSpPr/>
          <p:nvPr/>
        </p:nvSpPr>
        <p:spPr>
          <a:xfrm>
            <a:off x="4250666" y="2694820"/>
            <a:ext cx="301752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ru-RU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первой модели мы взяли логистическую регрессию. Будем использовать прямое кодирование (One Hot </a:t>
            </a:r>
            <a:r>
              <a:rPr lang="ru-RU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ru-RU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для категориальных признаков и стандартизацию (Standard </a:t>
            </a:r>
            <a:r>
              <a:rPr lang="ru-RU" sz="1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</a:t>
            </a:r>
            <a:r>
              <a:rPr lang="ru-RU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для числовых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4172720" y="2227345"/>
            <a:ext cx="30175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Логистическая регрессия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8B33BF7-82FB-4CCF-B530-4B8B98DA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4" y="3047268"/>
            <a:ext cx="3279302" cy="133952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5A5F82C-2050-43EC-9B7B-620A7AEBD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755" y="3596633"/>
            <a:ext cx="3703845" cy="235525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7B130E8-3065-4A24-B163-806052B29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2504989"/>
            <a:ext cx="3474719" cy="35512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38022" y="1"/>
            <a:ext cx="536757" cy="6858000"/>
          </a:xfrm>
          <a:prstGeom prst="rect">
            <a:avLst/>
          </a:prstGeom>
          <a:blipFill>
            <a:blip r:embed="rId3"/>
            <a:srcRect r="80488"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73549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373052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46914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202792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383983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812800" y="1"/>
            <a:ext cx="1095031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400" dirty="0"/>
              <a:t>Реализация </a:t>
            </a:r>
            <a:r>
              <a:rPr lang="en-US" sz="2400" dirty="0" err="1"/>
              <a:t>FastAPI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3768561" y="6665314"/>
            <a:ext cx="7130221" cy="1926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352133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9202793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9202793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6469144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6469144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3735495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5039668" y="1223398"/>
            <a:ext cx="2560320" cy="2955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Архитектура решения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B8745E-7253-4BCD-8A1C-B9B47917A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192" y="2912311"/>
            <a:ext cx="5264575" cy="377423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488150A-B773-4622-8099-8C2D5A505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428" y="1510368"/>
            <a:ext cx="6469143" cy="13336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3"/>
            <a:srcRect r="80488"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63993" y="1591013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663993" y="1591013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64008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0080" y="3080106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640080" y="3080106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64008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Оценка качества модели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4"/>
            <a:srcRect/>
            <a:stretch>
              <a:fillRect l="-88889" r="-88889"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57765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Прогнозирование поведения пользователей на сайте «СберАвтоподписка»</a:t>
            </a: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16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1328898" y="3614225"/>
            <a:ext cx="6187954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ROC-AUC позволяет оценить способность модели различать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классы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1312530" y="3114995"/>
            <a:ext cx="6187947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Bold" pitchFamily="34" charset="-122"/>
                <a:cs typeface="Times New Roman" panose="02020603050405020304" pitchFamily="18" charset="0"/>
              </a:rPr>
              <a:t>Значимость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Bold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Bold" pitchFamily="34" charset="-122"/>
                <a:cs typeface="Times New Roman" panose="02020603050405020304" pitchFamily="18" charset="0"/>
              </a:rPr>
              <a:t>метрик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Bold" pitchFamily="34" charset="-122"/>
                <a:cs typeface="Times New Roman" panose="02020603050405020304" pitchFamily="18" charset="0"/>
              </a:rPr>
              <a:t>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1325881" y="3547490"/>
            <a:ext cx="617460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1194138" y="3087278"/>
            <a:ext cx="6174606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1312533" y="1591696"/>
            <a:ext cx="6187954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Bold" pitchFamily="34" charset="-122"/>
                <a:cs typeface="Times New Roman" panose="02020603050405020304" pitchFamily="18" charset="0"/>
              </a:rPr>
              <a:t>Метрики для оценки качества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312533" y="2048213"/>
            <a:ext cx="618795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spcBef>
                <a:spcPts val="989"/>
              </a:spcBef>
              <a:buNone/>
            </a:pPr>
            <a:r>
              <a:rPr lang="en-US" sz="1384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Для оценки использованы метрики: ROC-AUC — для измерения качества </a:t>
            </a:r>
            <a:r>
              <a:rPr lang="en-US" sz="1384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классификации</a:t>
            </a:r>
            <a:r>
              <a:rPr lang="en-US" sz="1384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endParaRPr lang="en-US" sz="138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3"/>
            <a:srcRect r="80488"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14775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724084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900" dirty="0">
                <a:solidFill>
                  <a:srgbClr val="80808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/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3614774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Интерпретация результатов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4"/>
            <a:srcRect/>
            <a:stretch>
              <a:fillRect l="-143798" r="-143798"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832459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900" dirty="0">
                <a:solidFill>
                  <a:srgbClr val="80808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Прогнозирование поведения пользователей на сайте «СберАвтоподписка»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3405585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17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9087047" y="2808139"/>
            <a:ext cx="25603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Результаты анализа дают возможность направить усилия на оптимизацию.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Это способствует повышению эффективности модели и достижению целевых показателей.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9087047" y="2068060"/>
            <a:ext cx="256032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Направление улучшений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087047" y="14414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14338" y="228600"/>
                </a:moveTo>
                <a:cubicBezTo>
                  <a:pt x="414338" y="126018"/>
                  <a:pt x="331182" y="42863"/>
                  <a:pt x="228600" y="42863"/>
                </a:cubicBezTo>
                <a:cubicBezTo>
                  <a:pt x="126018" y="42863"/>
                  <a:pt x="42863" y="126018"/>
                  <a:pt x="42863" y="228600"/>
                </a:cubicBezTo>
                <a:cubicBezTo>
                  <a:pt x="42863" y="331182"/>
                  <a:pt x="126018" y="414338"/>
                  <a:pt x="228600" y="414338"/>
                </a:cubicBezTo>
                <a:cubicBezTo>
                  <a:pt x="331182" y="414338"/>
                  <a:pt x="414338" y="331182"/>
                  <a:pt x="414338" y="228600"/>
                </a:cubicBezTo>
                <a:moveTo>
                  <a:pt x="0" y="228600"/>
                </a:moveTo>
                <a:cubicBezTo>
                  <a:pt x="0" y="102349"/>
                  <a:pt x="102349" y="0"/>
                  <a:pt x="228600" y="0"/>
                </a:cubicBezTo>
                <a:cubicBezTo>
                  <a:pt x="354851" y="0"/>
                  <a:pt x="457200" y="102349"/>
                  <a:pt x="457200" y="228600"/>
                </a:cubicBezTo>
                <a:cubicBezTo>
                  <a:pt x="457200" y="354851"/>
                  <a:pt x="354851" y="457200"/>
                  <a:pt x="228600" y="457200"/>
                </a:cubicBezTo>
                <a:cubicBezTo>
                  <a:pt x="102349" y="457200"/>
                  <a:pt x="0" y="354851"/>
                  <a:pt x="0" y="228600"/>
                </a:cubicBezTo>
                <a:moveTo>
                  <a:pt x="273872" y="290304"/>
                </a:moveTo>
                <a:lnTo>
                  <a:pt x="145015" y="339864"/>
                </a:lnTo>
                <a:cubicBezTo>
                  <a:pt x="127691" y="346562"/>
                  <a:pt x="110633" y="329504"/>
                  <a:pt x="117331" y="312181"/>
                </a:cubicBezTo>
                <a:lnTo>
                  <a:pt x="166892" y="183323"/>
                </a:lnTo>
                <a:cubicBezTo>
                  <a:pt x="169841" y="175734"/>
                  <a:pt x="175734" y="169841"/>
                  <a:pt x="183323" y="166892"/>
                </a:cubicBezTo>
                <a:lnTo>
                  <a:pt x="312181" y="117331"/>
                </a:lnTo>
                <a:cubicBezTo>
                  <a:pt x="329504" y="110633"/>
                  <a:pt x="346562" y="127691"/>
                  <a:pt x="339864" y="145015"/>
                </a:cubicBezTo>
                <a:lnTo>
                  <a:pt x="290304" y="273872"/>
                </a:lnTo>
                <a:cubicBezTo>
                  <a:pt x="287446" y="281461"/>
                  <a:pt x="281461" y="287355"/>
                  <a:pt x="273872" y="290304"/>
                </a:cubicBezTo>
                <a:lnTo>
                  <a:pt x="273872" y="290304"/>
                </a:lnTo>
                <a:moveTo>
                  <a:pt x="257175" y="228600"/>
                </a:moveTo>
                <a:cubicBezTo>
                  <a:pt x="257175" y="212817"/>
                  <a:pt x="244383" y="200025"/>
                  <a:pt x="228600" y="200025"/>
                </a:cubicBezTo>
                <a:cubicBezTo>
                  <a:pt x="212817" y="200025"/>
                  <a:pt x="200025" y="212817"/>
                  <a:pt x="200025" y="228600"/>
                </a:cubicBezTo>
                <a:cubicBezTo>
                  <a:pt x="200025" y="244383"/>
                  <a:pt x="212817" y="257175"/>
                  <a:pt x="228600" y="257175"/>
                </a:cubicBezTo>
                <a:cubicBezTo>
                  <a:pt x="244383" y="257175"/>
                  <a:pt x="257175" y="244383"/>
                  <a:pt x="257175" y="228600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6353398" y="2808139"/>
            <a:ext cx="25603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Выводы анализа помогают понять логику работы модели.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Это позволяет более точно интерпретировать результаты и выявлять области для улучшений.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6353398" y="2068060"/>
            <a:ext cx="256032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Понимание логики модели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6353398" y="1441510"/>
            <a:ext cx="457200" cy="457077"/>
          </a:xfrm>
          <a:custGeom>
            <a:avLst/>
            <a:gdLst/>
            <a:ahLst/>
            <a:cxnLst/>
            <a:rect l="l" t="t" r="r" b="b"/>
            <a:pathLst>
              <a:path w="457200" h="457077">
                <a:moveTo>
                  <a:pt x="328580" y="185720"/>
                </a:moveTo>
                <a:cubicBezTo>
                  <a:pt x="328580" y="106819"/>
                  <a:pt x="264618" y="42860"/>
                  <a:pt x="185719" y="42860"/>
                </a:cubicBezTo>
                <a:cubicBezTo>
                  <a:pt x="106820" y="42860"/>
                  <a:pt x="42858" y="106819"/>
                  <a:pt x="42858" y="185720"/>
                </a:cubicBezTo>
                <a:cubicBezTo>
                  <a:pt x="42858" y="264620"/>
                  <a:pt x="106820" y="328579"/>
                  <a:pt x="185719" y="328579"/>
                </a:cubicBezTo>
                <a:cubicBezTo>
                  <a:pt x="264618" y="328579"/>
                  <a:pt x="328580" y="264620"/>
                  <a:pt x="328580" y="185720"/>
                </a:cubicBezTo>
                <a:moveTo>
                  <a:pt x="300988" y="331349"/>
                </a:moveTo>
                <a:cubicBezTo>
                  <a:pt x="269382" y="356438"/>
                  <a:pt x="229290" y="371439"/>
                  <a:pt x="185719" y="371439"/>
                </a:cubicBezTo>
                <a:cubicBezTo>
                  <a:pt x="83128" y="371439"/>
                  <a:pt x="0" y="288311"/>
                  <a:pt x="0" y="185720"/>
                </a:cubicBezTo>
                <a:cubicBezTo>
                  <a:pt x="0" y="83129"/>
                  <a:pt x="83128" y="0"/>
                  <a:pt x="185719" y="0"/>
                </a:cubicBezTo>
                <a:cubicBezTo>
                  <a:pt x="288310" y="0"/>
                  <a:pt x="371438" y="83129"/>
                  <a:pt x="371438" y="185720"/>
                </a:cubicBezTo>
                <a:cubicBezTo>
                  <a:pt x="371438" y="229293"/>
                  <a:pt x="356438" y="269383"/>
                  <a:pt x="331347" y="300990"/>
                </a:cubicBezTo>
                <a:lnTo>
                  <a:pt x="450904" y="420548"/>
                </a:lnTo>
                <a:cubicBezTo>
                  <a:pt x="459299" y="428940"/>
                  <a:pt x="459299" y="442515"/>
                  <a:pt x="450904" y="450815"/>
                </a:cubicBezTo>
                <a:cubicBezTo>
                  <a:pt x="442510" y="459121"/>
                  <a:pt x="428940" y="459207"/>
                  <a:pt x="420638" y="450815"/>
                </a:cubicBezTo>
                <a:lnTo>
                  <a:pt x="300988" y="331349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3619749" y="2808139"/>
            <a:ext cx="25603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Анализ значимости признаков выявил ключевые факторы, влияющие на целевое действие.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Среди них: поведенческие характеристики пользователей, временные параметры взаимодействия с сайтом и демографические данные.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3619749" y="2068060"/>
            <a:ext cx="256032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Ключевые факторы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3648324" y="1441449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271462" y="114300"/>
                </a:moveTo>
                <a:cubicBezTo>
                  <a:pt x="271462" y="74848"/>
                  <a:pt x="239478" y="42863"/>
                  <a:pt x="200025" y="42863"/>
                </a:cubicBezTo>
                <a:cubicBezTo>
                  <a:pt x="160572" y="42863"/>
                  <a:pt x="128588" y="74848"/>
                  <a:pt x="128588" y="114300"/>
                </a:cubicBezTo>
                <a:cubicBezTo>
                  <a:pt x="128588" y="153752"/>
                  <a:pt x="160572" y="185738"/>
                  <a:pt x="200025" y="185738"/>
                </a:cubicBezTo>
                <a:cubicBezTo>
                  <a:pt x="239478" y="185738"/>
                  <a:pt x="271462" y="153752"/>
                  <a:pt x="271462" y="114300"/>
                </a:cubicBezTo>
                <a:moveTo>
                  <a:pt x="85727" y="114300"/>
                </a:moveTo>
                <a:cubicBezTo>
                  <a:pt x="85727" y="51174"/>
                  <a:pt x="136901" y="0"/>
                  <a:pt x="200025" y="0"/>
                </a:cubicBezTo>
                <a:cubicBezTo>
                  <a:pt x="263153" y="0"/>
                  <a:pt x="314323" y="51174"/>
                  <a:pt x="314323" y="114300"/>
                </a:cubicBezTo>
                <a:cubicBezTo>
                  <a:pt x="314323" y="177426"/>
                  <a:pt x="263149" y="228600"/>
                  <a:pt x="200025" y="228600"/>
                </a:cubicBezTo>
                <a:cubicBezTo>
                  <a:pt x="136897" y="228600"/>
                  <a:pt x="85727" y="177426"/>
                  <a:pt x="85727" y="114300"/>
                </a:cubicBezTo>
                <a:moveTo>
                  <a:pt x="44022" y="414338"/>
                </a:moveTo>
                <a:lnTo>
                  <a:pt x="356113" y="414338"/>
                </a:lnTo>
                <a:cubicBezTo>
                  <a:pt x="348164" y="357814"/>
                  <a:pt x="299589" y="314325"/>
                  <a:pt x="240918" y="314325"/>
                </a:cubicBezTo>
                <a:lnTo>
                  <a:pt x="159300" y="314325"/>
                </a:lnTo>
                <a:cubicBezTo>
                  <a:pt x="100633" y="314325"/>
                  <a:pt x="52055" y="357814"/>
                  <a:pt x="44106" y="414338"/>
                </a:cubicBezTo>
                <a:lnTo>
                  <a:pt x="44022" y="414338"/>
                </a:lnTo>
                <a:moveTo>
                  <a:pt x="0" y="430678"/>
                </a:moveTo>
                <a:cubicBezTo>
                  <a:pt x="0" y="342722"/>
                  <a:pt x="71257" y="271462"/>
                  <a:pt x="159216" y="271462"/>
                </a:cubicBezTo>
                <a:lnTo>
                  <a:pt x="240834" y="271462"/>
                </a:lnTo>
                <a:cubicBezTo>
                  <a:pt x="328793" y="271462"/>
                  <a:pt x="400050" y="342722"/>
                  <a:pt x="400050" y="430678"/>
                </a:cubicBezTo>
                <a:cubicBezTo>
                  <a:pt x="400050" y="445322"/>
                  <a:pt x="388173" y="457200"/>
                  <a:pt x="373531" y="457200"/>
                </a:cubicBezTo>
                <a:lnTo>
                  <a:pt x="26523" y="457200"/>
                </a:lnTo>
                <a:cubicBezTo>
                  <a:pt x="11877" y="457200"/>
                  <a:pt x="4" y="445322"/>
                  <a:pt x="4" y="430678"/>
                </a:cubicBezTo>
                <a:lnTo>
                  <a:pt x="0" y="430678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3A4CA6-CF30-528B-323B-8B8B423E82F2}"/>
              </a:ext>
            </a:extLst>
          </p:cNvPr>
          <p:cNvSpPr txBox="1"/>
          <p:nvPr/>
        </p:nvSpPr>
        <p:spPr>
          <a:xfrm>
            <a:off x="478142" y="1171048"/>
            <a:ext cx="80603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Модель показывает вероятность достижения целевого действия пользователем в зависимости от пройденного клиентского пути – в этом случае, модель может принести пользу бизнесу как указание на узкие места при навигации на сайте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Figtree SemiBold" pitchFamily="34" charset="-122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3F624-6E92-2E2D-951D-87F41732CAED}"/>
              </a:ext>
            </a:extLst>
          </p:cNvPr>
          <p:cNvSpPr txBox="1"/>
          <p:nvPr/>
        </p:nvSpPr>
        <p:spPr>
          <a:xfrm>
            <a:off x="478142" y="372253"/>
            <a:ext cx="7318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Рекомендации по применению модели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22C72-BC9C-C111-C4D3-07BC428D409C}"/>
              </a:ext>
            </a:extLst>
          </p:cNvPr>
          <p:cNvSpPr txBox="1"/>
          <p:nvPr/>
        </p:nvSpPr>
        <p:spPr>
          <a:xfrm>
            <a:off x="478142" y="2850899"/>
            <a:ext cx="7504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При понимании таких узких мест, для улучшения конверсии, могут быть внедрены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A\B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тесты, либо вспомогательные рекламные компании, которые смогут довести пользователя до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таргета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A24CC5E7-EE6A-75E4-6E99-BB72CBE3AC7E}"/>
              </a:ext>
            </a:extLst>
          </p:cNvPr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88889" r="-88889"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BF2B6EC4-1A3B-4E11-E4F0-09AA6FCA6451}"/>
              </a:ext>
            </a:extLst>
          </p:cNvPr>
          <p:cNvSpPr/>
          <p:nvPr/>
        </p:nvSpPr>
        <p:spPr>
          <a:xfrm>
            <a:off x="857765" y="6309360"/>
            <a:ext cx="787738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Рекомендации по применению модели</a:t>
            </a:r>
            <a:endParaRPr lang="en-US" sz="8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CC02052-2745-2754-0A19-F130DD0BE7B0}"/>
              </a:ext>
            </a:extLst>
          </p:cNvPr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</a:rPr>
              <a:t>19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4543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440267" y="-109894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297679" y="1157457"/>
            <a:ext cx="7223760" cy="9525"/>
          </a:xfrm>
          <a:custGeom>
            <a:avLst/>
            <a:gdLst/>
            <a:ahLst/>
            <a:cxnLst/>
            <a:rect l="l" t="t" r="r" b="b"/>
            <a:pathLst>
              <a:path w="7223760" h="9525">
                <a:moveTo>
                  <a:pt x="0" y="0"/>
                </a:moveTo>
                <a:lnTo>
                  <a:pt x="722376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297679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297679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163666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8163666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406264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</a:t>
            </a:r>
            <a:endParaRPr lang="en-US" sz="800" dirty="0"/>
          </a:p>
        </p:txBody>
      </p:sp>
      <p:sp>
        <p:nvSpPr>
          <p:cNvPr id="12" name="Text 10"/>
          <p:cNvSpPr/>
          <p:nvPr/>
        </p:nvSpPr>
        <p:spPr>
          <a:xfrm>
            <a:off x="4297679" y="1"/>
            <a:ext cx="7257841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Введение в проект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4514639" y="6309360"/>
            <a:ext cx="640080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4096049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8172240" y="2777658"/>
            <a:ext cx="338328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Bef>
                <a:spcPts val="120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 для модели.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Создание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модели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прогнозирования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поведения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пользователей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на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основе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данных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сайта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Упаковка модели(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8172240" y="2037580"/>
            <a:ext cx="338328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Задачи проекта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4297680" y="2777658"/>
            <a:ext cx="338328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Проект направлен на создание модели прогнозирования вероятности совершения пользователем целевого действия на сайте «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СберАвтоподписка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».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«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СберАвтоподписка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»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- сервис, предоставляющий услугу долгосрочной аренды для физических лиц. Альтернатива покупке авто или автокредиту – выгоднее арендовать, а средства инвестировать.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4297680" y="2037580"/>
            <a:ext cx="338328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Цель проекта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640079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540900FE-B376-4587-BAE3-04F5B20EE367}"/>
              </a:ext>
            </a:extLst>
          </p:cNvPr>
          <p:cNvSpPr/>
          <p:nvPr/>
        </p:nvSpPr>
        <p:spPr>
          <a:xfrm>
            <a:off x="-7641" y="0"/>
            <a:ext cx="2750841" cy="6858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AF62F499-17AB-462C-BD4E-2F7EE71C860B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8ECA4469-8669-479F-849F-34856805EE40}"/>
              </a:ext>
            </a:extLst>
          </p:cNvPr>
          <p:cNvSpPr/>
          <p:nvPr/>
        </p:nvSpPr>
        <p:spPr>
          <a:xfrm>
            <a:off x="70002" y="1"/>
            <a:ext cx="2750841" cy="6858000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1216037" y="288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857649" y="2123123"/>
            <a:ext cx="2520000" cy="3270960"/>
          </a:xfrm>
          <a:custGeom>
            <a:avLst/>
            <a:gdLst/>
            <a:ahLst/>
            <a:cxnLst/>
            <a:rect l="l" t="t" r="r" b="b"/>
            <a:pathLst>
              <a:path w="2520000" h="3270960">
                <a:moveTo>
                  <a:pt x="0" y="0"/>
                </a:moveTo>
                <a:lnTo>
                  <a:pt x="2113549" y="0"/>
                </a:lnTo>
                <a:lnTo>
                  <a:pt x="2520000" y="1635480"/>
                </a:lnTo>
                <a:lnTo>
                  <a:pt x="2113549" y="3270960"/>
                </a:lnTo>
                <a:lnTo>
                  <a:pt x="0" y="3270960"/>
                </a:lnTo>
                <a:lnTo>
                  <a:pt x="406451" y="1635480"/>
                </a:lnTo>
                <a:lnTo>
                  <a:pt x="0" y="0"/>
                </a:lnTo>
              </a:path>
            </a:pathLst>
          </a:custGeom>
          <a:solidFill>
            <a:srgbClr val="0C53B7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891295" y="2123123"/>
            <a:ext cx="2520000" cy="3270960"/>
          </a:xfrm>
          <a:custGeom>
            <a:avLst/>
            <a:gdLst/>
            <a:ahLst/>
            <a:cxnLst/>
            <a:rect l="l" t="t" r="r" b="b"/>
            <a:pathLst>
              <a:path w="2520000" h="3270960">
                <a:moveTo>
                  <a:pt x="0" y="0"/>
                </a:moveTo>
                <a:lnTo>
                  <a:pt x="2113549" y="0"/>
                </a:lnTo>
                <a:lnTo>
                  <a:pt x="2520000" y="1635480"/>
                </a:lnTo>
                <a:lnTo>
                  <a:pt x="2113549" y="3270960"/>
                </a:lnTo>
                <a:lnTo>
                  <a:pt x="0" y="3270960"/>
                </a:lnTo>
                <a:lnTo>
                  <a:pt x="406451" y="163548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963541" y="2123123"/>
            <a:ext cx="2520000" cy="3270960"/>
          </a:xfrm>
          <a:custGeom>
            <a:avLst/>
            <a:gdLst/>
            <a:ahLst/>
            <a:cxnLst/>
            <a:rect l="l" t="t" r="r" b="b"/>
            <a:pathLst>
              <a:path w="2520000" h="3270960">
                <a:moveTo>
                  <a:pt x="0" y="0"/>
                </a:moveTo>
                <a:lnTo>
                  <a:pt x="2113549" y="0"/>
                </a:lnTo>
                <a:lnTo>
                  <a:pt x="2520000" y="1635480"/>
                </a:lnTo>
                <a:lnTo>
                  <a:pt x="2113549" y="3270960"/>
                </a:lnTo>
                <a:lnTo>
                  <a:pt x="0" y="3270960"/>
                </a:lnTo>
                <a:lnTo>
                  <a:pt x="406451" y="1635480"/>
                </a:lnTo>
                <a:lnTo>
                  <a:pt x="0" y="0"/>
                </a:lnTo>
              </a:path>
            </a:pathLst>
          </a:custGeom>
          <a:solidFill>
            <a:srgbClr val="0C53B7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8969591" y="2123123"/>
            <a:ext cx="2520000" cy="3270960"/>
          </a:xfrm>
          <a:custGeom>
            <a:avLst/>
            <a:gdLst/>
            <a:ahLst/>
            <a:cxnLst/>
            <a:rect l="l" t="t" r="r" b="b"/>
            <a:pathLst>
              <a:path w="2520000" h="3270960">
                <a:moveTo>
                  <a:pt x="0" y="0"/>
                </a:moveTo>
                <a:lnTo>
                  <a:pt x="2113549" y="0"/>
                </a:lnTo>
                <a:lnTo>
                  <a:pt x="2520000" y="1635480"/>
                </a:lnTo>
                <a:lnTo>
                  <a:pt x="2113549" y="3270960"/>
                </a:lnTo>
                <a:lnTo>
                  <a:pt x="0" y="3270960"/>
                </a:lnTo>
                <a:lnTo>
                  <a:pt x="406451" y="163548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0080" y="1164617"/>
            <a:ext cx="10881360" cy="10672"/>
          </a:xfrm>
          <a:custGeom>
            <a:avLst/>
            <a:gdLst/>
            <a:ahLst/>
            <a:cxnLst/>
            <a:rect l="l" t="t" r="r" b="b"/>
            <a:pathLst>
              <a:path w="10881360" h="10672">
                <a:moveTo>
                  <a:pt x="0" y="0"/>
                </a:moveTo>
                <a:lnTo>
                  <a:pt x="1088136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0079" y="1"/>
            <a:ext cx="10915441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Заключение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857765" y="6309360"/>
            <a:ext cx="787738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Заключение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</a:rPr>
              <a:t>20</a:t>
            </a:r>
            <a:endParaRPr lang="en-US" sz="800" dirty="0"/>
          </a:p>
        </p:txBody>
      </p:sp>
      <p:sp>
        <p:nvSpPr>
          <p:cNvPr id="12" name="Text 10"/>
          <p:cNvSpPr/>
          <p:nvPr/>
        </p:nvSpPr>
        <p:spPr>
          <a:xfrm>
            <a:off x="746804" y="2123123"/>
            <a:ext cx="2532888" cy="3270960"/>
          </a:xfrm>
          <a:custGeom>
            <a:avLst/>
            <a:gdLst/>
            <a:ahLst/>
            <a:cxnLst/>
            <a:rect l="l" t="t" r="r" b="b"/>
            <a:pathLst>
              <a:path w="2532888" h="3270960">
                <a:moveTo>
                  <a:pt x="0" y="0"/>
                </a:moveTo>
                <a:lnTo>
                  <a:pt x="2124358" y="0"/>
                </a:lnTo>
                <a:lnTo>
                  <a:pt x="2532888" y="1635480"/>
                </a:lnTo>
                <a:lnTo>
                  <a:pt x="2124358" y="3270960"/>
                </a:lnTo>
                <a:lnTo>
                  <a:pt x="0" y="3270960"/>
                </a:lnTo>
                <a:lnTo>
                  <a:pt x="408530" y="163548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746804" y="3385080"/>
            <a:ext cx="714927" cy="714838"/>
          </a:xfrm>
          <a:custGeom>
            <a:avLst/>
            <a:gdLst/>
            <a:ahLst/>
            <a:cxnLst/>
            <a:rect l="l" t="t" r="r" b="b"/>
            <a:pathLst>
              <a:path w="714927" h="714838">
                <a:moveTo>
                  <a:pt x="714927" y="357419"/>
                </a:moveTo>
                <a:cubicBezTo>
                  <a:pt x="714927" y="554814"/>
                  <a:pt x="554883" y="714838"/>
                  <a:pt x="357463" y="714838"/>
                </a:cubicBezTo>
                <a:cubicBezTo>
                  <a:pt x="160044" y="714838"/>
                  <a:pt x="0" y="554814"/>
                  <a:pt x="0" y="357419"/>
                </a:cubicBezTo>
                <a:cubicBezTo>
                  <a:pt x="0" y="160024"/>
                  <a:pt x="160043" y="0"/>
                  <a:pt x="357463" y="0"/>
                </a:cubicBezTo>
                <a:cubicBezTo>
                  <a:pt x="554883" y="0"/>
                  <a:pt x="714927" y="160024"/>
                  <a:pt x="714927" y="357419"/>
                </a:cubicBezTo>
              </a:path>
            </a:pathLst>
          </a:custGeom>
          <a:solidFill>
            <a:srgbClr val="08387A"/>
          </a:solidFill>
          <a:ln w="38100">
            <a:solidFill>
              <a:srgbClr val="1570EF"/>
            </a:solidFill>
          </a:ln>
          <a:effectLst>
            <a:outerShdw blurRad="47625" dist="38100" dir="2700000" algn="bl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836804" y="3431880"/>
            <a:ext cx="534927" cy="62123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2791399" y="3373559"/>
            <a:ext cx="714927" cy="714838"/>
          </a:xfrm>
          <a:custGeom>
            <a:avLst/>
            <a:gdLst/>
            <a:ahLst/>
            <a:cxnLst/>
            <a:rect l="l" t="t" r="r" b="b"/>
            <a:pathLst>
              <a:path w="714927" h="714838">
                <a:moveTo>
                  <a:pt x="714927" y="357419"/>
                </a:moveTo>
                <a:cubicBezTo>
                  <a:pt x="714927" y="554814"/>
                  <a:pt x="554883" y="714838"/>
                  <a:pt x="357463" y="714838"/>
                </a:cubicBezTo>
                <a:cubicBezTo>
                  <a:pt x="160044" y="714838"/>
                  <a:pt x="0" y="554814"/>
                  <a:pt x="0" y="357419"/>
                </a:cubicBezTo>
                <a:cubicBezTo>
                  <a:pt x="0" y="160024"/>
                  <a:pt x="160043" y="0"/>
                  <a:pt x="357463" y="0"/>
                </a:cubicBezTo>
                <a:cubicBezTo>
                  <a:pt x="554883" y="0"/>
                  <a:pt x="714927" y="160024"/>
                  <a:pt x="714927" y="357419"/>
                </a:cubicBezTo>
              </a:path>
            </a:pathLst>
          </a:custGeom>
          <a:solidFill>
            <a:srgbClr val="08387A"/>
          </a:solidFill>
          <a:ln w="38100">
            <a:solidFill>
              <a:srgbClr val="0C53B7"/>
            </a:solidFill>
          </a:ln>
          <a:effectLst>
            <a:outerShdw blurRad="47625" dist="38100" dir="2700000" algn="bl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2881399" y="3420359"/>
            <a:ext cx="534927" cy="62123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6895922" y="3373559"/>
            <a:ext cx="714927" cy="714838"/>
          </a:xfrm>
          <a:custGeom>
            <a:avLst/>
            <a:gdLst/>
            <a:ahLst/>
            <a:cxnLst/>
            <a:rect l="l" t="t" r="r" b="b"/>
            <a:pathLst>
              <a:path w="714927" h="714838">
                <a:moveTo>
                  <a:pt x="714927" y="357419"/>
                </a:moveTo>
                <a:cubicBezTo>
                  <a:pt x="714927" y="554814"/>
                  <a:pt x="554883" y="714838"/>
                  <a:pt x="357463" y="714838"/>
                </a:cubicBezTo>
                <a:cubicBezTo>
                  <a:pt x="160044" y="714838"/>
                  <a:pt x="0" y="554814"/>
                  <a:pt x="0" y="357419"/>
                </a:cubicBezTo>
                <a:cubicBezTo>
                  <a:pt x="0" y="160024"/>
                  <a:pt x="160043" y="0"/>
                  <a:pt x="357463" y="0"/>
                </a:cubicBezTo>
                <a:cubicBezTo>
                  <a:pt x="554883" y="0"/>
                  <a:pt x="714927" y="160024"/>
                  <a:pt x="714927" y="357419"/>
                </a:cubicBezTo>
              </a:path>
            </a:pathLst>
          </a:custGeom>
          <a:solidFill>
            <a:srgbClr val="08387A"/>
          </a:solidFill>
          <a:ln w="38100">
            <a:solidFill>
              <a:srgbClr val="0C53B7"/>
            </a:solidFill>
          </a:ln>
          <a:effectLst>
            <a:outerShdw blurRad="47625" dist="38100" dir="2700000" algn="bl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6985922" y="3420359"/>
            <a:ext cx="534927" cy="62123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8902031" y="3372330"/>
            <a:ext cx="714927" cy="714838"/>
          </a:xfrm>
          <a:custGeom>
            <a:avLst/>
            <a:gdLst/>
            <a:ahLst/>
            <a:cxnLst/>
            <a:rect l="l" t="t" r="r" b="b"/>
            <a:pathLst>
              <a:path w="714927" h="714838">
                <a:moveTo>
                  <a:pt x="714927" y="357419"/>
                </a:moveTo>
                <a:cubicBezTo>
                  <a:pt x="714927" y="554814"/>
                  <a:pt x="554883" y="714838"/>
                  <a:pt x="357463" y="714838"/>
                </a:cubicBezTo>
                <a:cubicBezTo>
                  <a:pt x="160044" y="714838"/>
                  <a:pt x="0" y="554814"/>
                  <a:pt x="0" y="357419"/>
                </a:cubicBezTo>
                <a:cubicBezTo>
                  <a:pt x="0" y="160024"/>
                  <a:pt x="160043" y="0"/>
                  <a:pt x="357463" y="0"/>
                </a:cubicBezTo>
                <a:cubicBezTo>
                  <a:pt x="554883" y="0"/>
                  <a:pt x="714927" y="160024"/>
                  <a:pt x="714927" y="357419"/>
                </a:cubicBezTo>
              </a:path>
            </a:pathLst>
          </a:custGeom>
          <a:solidFill>
            <a:srgbClr val="08387A"/>
          </a:solidFill>
          <a:ln w="38100">
            <a:solidFill>
              <a:srgbClr val="1570EF"/>
            </a:solidFill>
          </a:ln>
          <a:effectLst>
            <a:outerShdw blurRad="47625" dist="38100" dir="2700000" algn="bl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8992031" y="3419130"/>
            <a:ext cx="534927" cy="62123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05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4820046" y="3373559"/>
            <a:ext cx="714927" cy="714838"/>
          </a:xfrm>
          <a:custGeom>
            <a:avLst/>
            <a:gdLst/>
            <a:ahLst/>
            <a:cxnLst/>
            <a:rect l="l" t="t" r="r" b="b"/>
            <a:pathLst>
              <a:path w="714927" h="714838">
                <a:moveTo>
                  <a:pt x="714927" y="357419"/>
                </a:moveTo>
                <a:cubicBezTo>
                  <a:pt x="714927" y="554814"/>
                  <a:pt x="554883" y="714838"/>
                  <a:pt x="357463" y="714838"/>
                </a:cubicBezTo>
                <a:cubicBezTo>
                  <a:pt x="160044" y="714838"/>
                  <a:pt x="0" y="554814"/>
                  <a:pt x="0" y="357419"/>
                </a:cubicBezTo>
                <a:cubicBezTo>
                  <a:pt x="0" y="160024"/>
                  <a:pt x="160043" y="0"/>
                  <a:pt x="357463" y="0"/>
                </a:cubicBezTo>
                <a:cubicBezTo>
                  <a:pt x="554883" y="0"/>
                  <a:pt x="714927" y="160024"/>
                  <a:pt x="714927" y="357419"/>
                </a:cubicBezTo>
              </a:path>
            </a:pathLst>
          </a:custGeom>
          <a:solidFill>
            <a:srgbClr val="08387A"/>
          </a:solidFill>
          <a:ln w="38100">
            <a:solidFill>
              <a:srgbClr val="1570EF"/>
            </a:solidFill>
          </a:ln>
          <a:effectLst>
            <a:outerShdw blurRad="47625" dist="38100" dir="2700000" algn="bl" rotWithShape="0">
              <a:srgbClr val="000000">
                <a:alpha val="40000"/>
              </a:srgbClr>
            </a:outerShdw>
          </a:effectLst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4910046" y="3420359"/>
            <a:ext cx="534927" cy="62123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564203" y="3106744"/>
            <a:ext cx="1124726" cy="17423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40000"/>
              </a:lnSpc>
              <a:spcAft>
                <a:spcPts val="854"/>
              </a:spcAft>
              <a:buNone/>
            </a:pPr>
            <a:r>
              <a:rPr lang="en-US" sz="854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Создана и протестирована модель прогнозирования с удовлетворительными метриками.</a:t>
            </a:r>
            <a:endParaRPr lang="en-US" sz="854" dirty="0"/>
          </a:p>
          <a:p>
            <a:pPr marL="0" indent="0" algn="l">
              <a:lnSpc>
                <a:spcPct val="140000"/>
              </a:lnSpc>
              <a:spcAft>
                <a:spcPts val="854"/>
              </a:spcAft>
              <a:buNone/>
            </a:pPr>
            <a:r>
              <a:rPr lang="en-US" sz="854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Рекомендации по внедрению в рабочий процесс для повышения эффективности сервиса.</a:t>
            </a:r>
            <a:endParaRPr lang="en-US" sz="854" dirty="0"/>
          </a:p>
        </p:txBody>
      </p:sp>
      <p:sp>
        <p:nvSpPr>
          <p:cNvPr id="25" name="Text 23"/>
          <p:cNvSpPr/>
          <p:nvPr/>
        </p:nvSpPr>
        <p:spPr>
          <a:xfrm>
            <a:off x="3602311" y="3106744"/>
            <a:ext cx="1192997" cy="142474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40000"/>
              </a:lnSpc>
              <a:spcAft>
                <a:spcPts val="950"/>
              </a:spcAft>
              <a:buNone/>
            </a:pPr>
            <a:r>
              <a:rPr lang="en-US" sz="95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Мониторинг модели в реальных условиях для оценки её производительности.</a:t>
            </a:r>
            <a:endParaRPr lang="en-US" sz="950" dirty="0"/>
          </a:p>
          <a:p>
            <a:pPr marL="0" indent="0" algn="l">
              <a:lnSpc>
                <a:spcPct val="140000"/>
              </a:lnSpc>
              <a:spcAft>
                <a:spcPts val="950"/>
              </a:spcAft>
              <a:buNone/>
            </a:pPr>
            <a:r>
              <a:rPr lang="en-US" sz="95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Выявление возможных отклонений и их оперативное устранение.</a:t>
            </a:r>
            <a:endParaRPr lang="en-US" sz="950" dirty="0"/>
          </a:p>
        </p:txBody>
      </p:sp>
      <p:sp>
        <p:nvSpPr>
          <p:cNvPr id="27" name="Text 25"/>
          <p:cNvSpPr/>
          <p:nvPr/>
        </p:nvSpPr>
        <p:spPr>
          <a:xfrm>
            <a:off x="5713426" y="3006397"/>
            <a:ext cx="1124726" cy="17423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40000"/>
              </a:lnSpc>
              <a:spcAft>
                <a:spcPts val="950"/>
              </a:spcAft>
              <a:buNone/>
            </a:pPr>
            <a:r>
              <a:rPr lang="en-US" sz="95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Регулярное обновление данных для поддержания актуальности модели.</a:t>
            </a:r>
            <a:endParaRPr lang="en-US" sz="950" dirty="0"/>
          </a:p>
          <a:p>
            <a:pPr marL="0" indent="0" algn="l">
              <a:lnSpc>
                <a:spcPct val="140000"/>
              </a:lnSpc>
              <a:spcAft>
                <a:spcPts val="950"/>
              </a:spcAft>
              <a:buNone/>
            </a:pPr>
            <a:r>
              <a:rPr lang="en-US" sz="95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Переобучение модели для сохранения высокого качества прогнозов.</a:t>
            </a:r>
            <a:endParaRPr lang="en-US" sz="950" dirty="0"/>
          </a:p>
        </p:txBody>
      </p:sp>
      <p:sp>
        <p:nvSpPr>
          <p:cNvPr id="29" name="Text 27"/>
          <p:cNvSpPr/>
          <p:nvPr/>
        </p:nvSpPr>
        <p:spPr>
          <a:xfrm>
            <a:off x="7706835" y="3106743"/>
            <a:ext cx="1124726" cy="189351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40000"/>
              </a:lnSpc>
              <a:spcAft>
                <a:spcPts val="951"/>
              </a:spcAft>
              <a:buNone/>
            </a:pPr>
            <a:r>
              <a:rPr lang="en-US" sz="951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Анализ дополнительных признаков для улучшения точности модели.</a:t>
            </a:r>
            <a:endParaRPr lang="en-US" sz="951" dirty="0"/>
          </a:p>
          <a:p>
            <a:pPr marL="0" indent="0" algn="l">
              <a:lnSpc>
                <a:spcPct val="140000"/>
              </a:lnSpc>
              <a:spcAft>
                <a:spcPts val="951"/>
              </a:spcAft>
              <a:buNone/>
            </a:pPr>
            <a:r>
              <a:rPr lang="en-US" sz="951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Тестирование новых алгоритмов для повышения эффективности.</a:t>
            </a:r>
            <a:endParaRPr lang="en-US" sz="951" dirty="0"/>
          </a:p>
        </p:txBody>
      </p:sp>
      <p:sp>
        <p:nvSpPr>
          <p:cNvPr id="30" name="Text 28"/>
          <p:cNvSpPr/>
          <p:nvPr/>
        </p:nvSpPr>
        <p:spPr>
          <a:xfrm>
            <a:off x="7706835" y="2634873"/>
            <a:ext cx="1124726" cy="46899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Исследование новых признаков</a:t>
            </a:r>
            <a:endParaRPr lang="en-US" sz="1000" dirty="0"/>
          </a:p>
        </p:txBody>
      </p:sp>
      <p:sp>
        <p:nvSpPr>
          <p:cNvPr id="31" name="Text 29"/>
          <p:cNvSpPr/>
          <p:nvPr/>
        </p:nvSpPr>
        <p:spPr>
          <a:xfrm>
            <a:off x="9712944" y="3105514"/>
            <a:ext cx="1207770" cy="17436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40000"/>
              </a:lnSpc>
              <a:spcAft>
                <a:spcPts val="950"/>
              </a:spcAft>
              <a:buNone/>
            </a:pPr>
            <a:r>
              <a:rPr lang="en-US" sz="95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Планирование дальнейших этапов развития модели и её интеграции.</a:t>
            </a:r>
            <a:endParaRPr lang="en-US" sz="950" dirty="0"/>
          </a:p>
          <a:p>
            <a:pPr marL="0" indent="0" algn="l">
              <a:lnSpc>
                <a:spcPct val="140000"/>
              </a:lnSpc>
              <a:spcAft>
                <a:spcPts val="950"/>
              </a:spcAft>
              <a:buNone/>
            </a:pPr>
            <a:r>
              <a:rPr lang="en-US" sz="95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Оценка влияния модели на общую производительность сервиса.</a:t>
            </a:r>
            <a:endParaRPr lang="en-US" sz="950" dirty="0"/>
          </a:p>
        </p:txBody>
      </p:sp>
      <p:sp>
        <p:nvSpPr>
          <p:cNvPr id="32" name="Text 30"/>
          <p:cNvSpPr/>
          <p:nvPr/>
        </p:nvSpPr>
        <p:spPr>
          <a:xfrm>
            <a:off x="9712944" y="2633644"/>
            <a:ext cx="1124726" cy="4731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0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Долгосрочные перспективы</a:t>
            </a:r>
            <a:endParaRPr lang="en-US" sz="1000" dirty="0"/>
          </a:p>
        </p:txBody>
      </p:sp>
      <p:sp>
        <p:nvSpPr>
          <p:cNvPr id="33" name="Text 3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-22376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3"/>
            <a:srcRect r="80488"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61072" y="1348354"/>
            <a:ext cx="3840480" cy="219456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684432" y="1348354"/>
            <a:ext cx="3840480" cy="219456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3661072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843952" y="1482114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3843952" y="1482114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3770383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000" dirty="0">
                <a:solidFill>
                  <a:srgbClr val="80808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/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867312" y="1482114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867312" y="1482114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3661072" y="3858016"/>
            <a:ext cx="3840480" cy="219456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684432" y="3828857"/>
            <a:ext cx="3840480" cy="219456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843952" y="3991776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3843952" y="3991776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867312" y="3991776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867312" y="3991776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4"/>
            <a:srcRect/>
            <a:stretch>
              <a:fillRect l="-106311" r="-106311"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3661072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Описание данных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3451884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3878758" y="6309360"/>
            <a:ext cx="69865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7867312" y="4910446"/>
            <a:ext cx="347472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Имеют размерность: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ga_sessions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1860042 x 18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ga_hits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15726470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11</a:t>
            </a:r>
          </a:p>
        </p:txBody>
      </p:sp>
      <p:sp>
        <p:nvSpPr>
          <p:cNvPr id="24" name="Text 22"/>
          <p:cNvSpPr/>
          <p:nvPr/>
        </p:nvSpPr>
        <p:spPr>
          <a:xfrm>
            <a:off x="7867312" y="443744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Исходные данные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3843952" y="4910446"/>
            <a:ext cx="347472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Лог-файлы содержат действия пользователей на платформе.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Они предоставляют информацию о поведении и взаимодействии.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3843952" y="443744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Лог-файлы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7867312" y="2400784"/>
            <a:ext cx="347472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Структура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предварительных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данных содержит как числовые, так и категориальные признаки.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Это позволяет учитывать разнообразие информации для анализа.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7867312" y="1927780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Типы данных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3843952" y="2400784"/>
            <a:ext cx="347472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Для построения модели использовались данные с сайта «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СберАвтоподписка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»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, предоставленные в файлах 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ga_sessions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ga_hits</a:t>
            </a:r>
            <a:b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3843952" y="1927780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Источник данных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38542-DE8C-9366-8613-822D4FB53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DC4A9689-534C-FEAE-F6C9-61DAE727E20E}"/>
              </a:ext>
            </a:extLst>
          </p:cNvPr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C897597-7BB0-78BE-768F-78E725EDE388}"/>
              </a:ext>
            </a:extLst>
          </p:cNvPr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3"/>
            <a:srcRect r="80488"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F76E691-F32D-B7FA-6F6C-42EE2E80A9E6}"/>
              </a:ext>
            </a:extLst>
          </p:cNvPr>
          <p:cNvSpPr/>
          <p:nvPr/>
        </p:nvSpPr>
        <p:spPr>
          <a:xfrm>
            <a:off x="64505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3EC66FB-75D8-0F05-4872-A1395AF7562F}"/>
              </a:ext>
            </a:extLst>
          </p:cNvPr>
          <p:cNvSpPr/>
          <p:nvPr/>
        </p:nvSpPr>
        <p:spPr>
          <a:xfrm>
            <a:off x="64505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803F6EC-3ED0-D265-6FF7-FB463393A26B}"/>
              </a:ext>
            </a:extLst>
          </p:cNvPr>
          <p:cNvSpPr/>
          <p:nvPr/>
        </p:nvSpPr>
        <p:spPr>
          <a:xfrm>
            <a:off x="64008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D39E508-4E90-1EC3-911E-A3ADAC457B30}"/>
              </a:ext>
            </a:extLst>
          </p:cNvPr>
          <p:cNvSpPr/>
          <p:nvPr/>
        </p:nvSpPr>
        <p:spPr>
          <a:xfrm>
            <a:off x="337870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862C191A-62E4-246D-86BF-8A6945B3C168}"/>
              </a:ext>
            </a:extLst>
          </p:cNvPr>
          <p:cNvSpPr/>
          <p:nvPr/>
        </p:nvSpPr>
        <p:spPr>
          <a:xfrm>
            <a:off x="337870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290505C7-5C7E-8409-5B5A-24251A267A10}"/>
              </a:ext>
            </a:extLst>
          </p:cNvPr>
          <p:cNvSpPr/>
          <p:nvPr/>
        </p:nvSpPr>
        <p:spPr>
          <a:xfrm>
            <a:off x="6112352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41AB3AC-80EF-7AA4-C245-BA116889E62D}"/>
              </a:ext>
            </a:extLst>
          </p:cNvPr>
          <p:cNvSpPr/>
          <p:nvPr/>
        </p:nvSpPr>
        <p:spPr>
          <a:xfrm>
            <a:off x="6112352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03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B2ED1AB5-2B4D-7739-4ADC-4C1980B7A781}"/>
              </a:ext>
            </a:extLst>
          </p:cNvPr>
          <p:cNvSpPr/>
          <p:nvPr/>
        </p:nvSpPr>
        <p:spPr>
          <a:xfrm>
            <a:off x="64008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400" dirty="0">
                <a:solidFill>
                  <a:srgbClr val="000000"/>
                </a:solidFill>
                <a:ea typeface="Figtree SemiBold" pitchFamily="34" charset="-122"/>
              </a:rPr>
              <a:t>Проблемы в процессе анализа</a:t>
            </a:r>
            <a:endParaRPr lang="en-US" sz="24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6A02A63-5579-09B0-54AD-6F90C9137BDF}"/>
              </a:ext>
            </a:extLst>
          </p:cNvPr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4"/>
            <a:srcRect/>
            <a:stretch>
              <a:fillRect l="-106128" r="-106128"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13931231-253A-C900-214C-34CFA2DEE9AD}"/>
              </a:ext>
            </a:extLst>
          </p:cNvPr>
          <p:cNvSpPr/>
          <p:nvPr/>
        </p:nvSpPr>
        <p:spPr>
          <a:xfrm>
            <a:off x="857765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endParaRPr lang="en-US" sz="80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FC0E0164-2AB4-4276-59F1-C7B08C86F578}"/>
              </a:ext>
            </a:extLst>
          </p:cNvPr>
          <p:cNvSpPr/>
          <p:nvPr/>
        </p:nvSpPr>
        <p:spPr>
          <a:xfrm>
            <a:off x="6080586" y="2515310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 техническому заданию не были заданы конкретные цели-</a:t>
            </a:r>
            <a:r>
              <a:rPr lang="ru-RU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таргеты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, которые подразумевались от бизнеса успешными, поэтому были выявлены наиболее частые сочетания переходов пользователя, которые могли быть условно успешными, чтобы выявить больший процент целевых действий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b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b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 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04782B15-7A78-D5CC-AB1C-A16B5FA41916}"/>
              </a:ext>
            </a:extLst>
          </p:cNvPr>
          <p:cNvSpPr/>
          <p:nvPr/>
        </p:nvSpPr>
        <p:spPr>
          <a:xfrm>
            <a:off x="6112353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Пользовательский путь</a:t>
            </a:r>
            <a:endParaRPr lang="en-US" sz="160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438C6821-F56E-D108-F041-B58153AD91BA}"/>
              </a:ext>
            </a:extLst>
          </p:cNvPr>
          <p:cNvSpPr/>
          <p:nvPr/>
        </p:nvSpPr>
        <p:spPr>
          <a:xfrm>
            <a:off x="3302233" y="2515310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Некоторые признаки не имели достаточного количества данных для анализа, а восстановление по среднему или моде слишком сильно могло повлиять на достоверность анализа, например:</a:t>
            </a:r>
          </a:p>
          <a:p>
            <a:pPr marL="171450" indent="-171450">
              <a:spcBef>
                <a:spcPts val="1200"/>
              </a:spcBef>
              <a:buFontTx/>
              <a:buChar char="-"/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Признак операционной системы был заполнен на 50%, а восстановление на основе средних значений был слишком рискованным 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операционная система была марки девайса и браузера, что </a:t>
            </a:r>
            <a:r>
              <a:rPr lang="ru-RU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привелвосстановлена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по косвенным признакам о к 13% «пропусков»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;</a:t>
            </a:r>
          </a:p>
          <a:p>
            <a:pPr marL="171450" indent="-171450" algn="l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Признак с местоположением по стране был малосодержательным: около 98% пользователей были из России.</a:t>
            </a:r>
          </a:p>
          <a:p>
            <a:pPr marL="171450" indent="-171450" algn="l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Признаки с 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UTM 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тегами были малосодержательными для анализа без маппинга, был проведен количественный анализ</a:t>
            </a:r>
            <a:b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b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8D6E6474-F324-76FA-6211-7B5DBCC25688}"/>
              </a:ext>
            </a:extLst>
          </p:cNvPr>
          <p:cNvSpPr/>
          <p:nvPr/>
        </p:nvSpPr>
        <p:spPr>
          <a:xfrm>
            <a:off x="3378704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Пропуски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AB3500DE-513B-7018-6074-D713E4E4F102}"/>
              </a:ext>
            </a:extLst>
          </p:cNvPr>
          <p:cNvSpPr/>
          <p:nvPr/>
        </p:nvSpPr>
        <p:spPr>
          <a:xfrm>
            <a:off x="620739" y="2515310"/>
            <a:ext cx="2325382" cy="29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В первой таблице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ga_sessions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было около 1,5 млн записей, который содержал признаки с 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~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800 тыс.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пропусков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  <a:endParaRPr lang="ru-RU" sz="1100" dirty="0">
              <a:solidFill>
                <a:srgbClr val="000000"/>
              </a:solidFill>
              <a:latin typeface="Times New Roman" panose="02020603050405020304" pitchFamily="18" charset="0"/>
              <a:ea typeface="Figtree Regular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Во второй таблице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ga_hits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столкнулись с объемом в 18 млн записей из-за большого объема данных сессий по каждому пользователю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1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Объединение таблиц «в лоб» было нецелесообразно из-за ограничений ресурсов, поэтому обработка проводилась поэтапно: каждая таблица обрабатывалась отдельно по очищению и по анализу отдельных корреляций.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684953C5-1062-19BE-9EF6-2423FDEFF23C}"/>
              </a:ext>
            </a:extLst>
          </p:cNvPr>
          <p:cNvSpPr/>
          <p:nvPr/>
        </p:nvSpPr>
        <p:spPr>
          <a:xfrm>
            <a:off x="645055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данных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775BE9C5-ACAB-C2E3-E432-A47AB54FE852}"/>
              </a:ext>
            </a:extLst>
          </p:cNvPr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F06E4CBF-5B29-5CCC-27FD-9F3AC2E2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405148"/>
            <a:ext cx="65" cy="158810295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8362886" rIns="0" bIns="7836288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DA0F9-83D4-962B-36B2-306329A15C78}"/>
              </a:ext>
            </a:extLst>
          </p:cNvPr>
          <p:cNvSpPr txBox="1"/>
          <p:nvPr/>
        </p:nvSpPr>
        <p:spPr>
          <a:xfrm>
            <a:off x="345830" y="905580"/>
            <a:ext cx="11541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Из-за временных и физических ограничений, изучение и анализ данных велся поэтапно: таблицы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ga_sessions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ga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hits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обрабатывались и изучались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по-очередно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 с прицелом на выбор оптимальных данных для 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46EEB0-1C83-A525-5A6B-375F09E3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4" y="1731877"/>
            <a:ext cx="6184041" cy="38221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663999-0CE8-9008-5E19-C97B169F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691" y="1731877"/>
            <a:ext cx="3747301" cy="4556145"/>
          </a:xfrm>
          <a:prstGeom prst="rect">
            <a:avLst/>
          </a:prstGeom>
        </p:spPr>
      </p:pic>
      <p:sp>
        <p:nvSpPr>
          <p:cNvPr id="9" name="Text 11">
            <a:extLst>
              <a:ext uri="{FF2B5EF4-FFF2-40B4-BE49-F238E27FC236}">
                <a16:creationId xmlns:a16="http://schemas.microsoft.com/office/drawing/2014/main" id="{48F7F855-F5AB-A2D7-2E78-B21C0778FD96}"/>
              </a:ext>
            </a:extLst>
          </p:cNvPr>
          <p:cNvSpPr/>
          <p:nvPr/>
        </p:nvSpPr>
        <p:spPr>
          <a:xfrm>
            <a:off x="439114" y="142085"/>
            <a:ext cx="4976948" cy="76349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Ход работы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5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1">
            <a:extLst>
              <a:ext uri="{FF2B5EF4-FFF2-40B4-BE49-F238E27FC236}">
                <a16:creationId xmlns:a16="http://schemas.microsoft.com/office/drawing/2014/main" id="{0233E944-E413-3804-9FCF-4EB7D3E917DE}"/>
              </a:ext>
            </a:extLst>
          </p:cNvPr>
          <p:cNvSpPr/>
          <p:nvPr/>
        </p:nvSpPr>
        <p:spPr>
          <a:xfrm>
            <a:off x="640080" y="309489"/>
            <a:ext cx="8032593" cy="72531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ru-RU" sz="2400" dirty="0">
                <a:solidFill>
                  <a:srgbClr val="000000"/>
                </a:solidFill>
                <a:ea typeface="Figtree SemiBold" pitchFamily="34" charset="-122"/>
              </a:rPr>
              <a:t>Стратегия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анализа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EF6C1-E9DE-0E2B-E381-30100430F679}"/>
              </a:ext>
            </a:extLst>
          </p:cNvPr>
          <p:cNvSpPr txBox="1"/>
          <p:nvPr/>
        </p:nvSpPr>
        <p:spPr>
          <a:xfrm>
            <a:off x="520475" y="1400299"/>
            <a:ext cx="544533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Потенциально данные могли позволить нам выполнить три вида модели, которые позволяли бы решать следующие бизнес-цели: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Оценить эффективность привлекаемого траффика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Адаптировать рекламные компании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Улучшить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UX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сайта за счет анализа пользовательского пути</a:t>
            </a:r>
            <a:b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7848832-2CE1-A051-2169-2AFD687CF1E4}"/>
              </a:ext>
            </a:extLst>
          </p:cNvPr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128" r="-106128"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2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7DA1A3-2A3C-A934-2955-183924459DC2}"/>
              </a:ext>
            </a:extLst>
          </p:cNvPr>
          <p:cNvSpPr txBox="1"/>
          <p:nvPr/>
        </p:nvSpPr>
        <p:spPr>
          <a:xfrm>
            <a:off x="5778304" y="4466271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В случае с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ga_sessions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можно было получить представление о среднем портрете пользователя по данным его сессии, а с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ga_hits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понять, какие точки входа были и какому пути следовал пользователь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AB697-340F-7A64-8F48-CFA6BD5244C2}"/>
              </a:ext>
            </a:extLst>
          </p:cNvPr>
          <p:cNvSpPr txBox="1"/>
          <p:nvPr/>
        </p:nvSpPr>
        <p:spPr>
          <a:xfrm>
            <a:off x="3517425" y="375792"/>
            <a:ext cx="544533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Данные были изучены и подготовлены по каждому признаку отдельно по следующему алгоритму: 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1. было изучено количество пропусков, затем уникальных значений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2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. В зависимости от полученной информации принималось решение к какому типу признака стоит приводить данные, как заполнять пропуски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3. В случае, если данные могли быть потенциально эффективными для будущей модели, признаки приводились подходящему виду</a:t>
            </a:r>
          </a:p>
          <a:p>
            <a:pPr>
              <a:spcBef>
                <a:spcPts val="1200"/>
              </a:spcBef>
            </a:pP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A0EEB81-C43E-33C9-EA6F-3F7F8E233B70}"/>
              </a:ext>
            </a:extLst>
          </p:cNvPr>
          <p:cNvSpPr/>
          <p:nvPr/>
        </p:nvSpPr>
        <p:spPr>
          <a:xfrm>
            <a:off x="34363" y="-118534"/>
            <a:ext cx="2750841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CE72094-F8BB-4F5A-F2A8-87F6CB79DC88}"/>
              </a:ext>
            </a:extLst>
          </p:cNvPr>
          <p:cNvSpPr/>
          <p:nvPr/>
        </p:nvSpPr>
        <p:spPr>
          <a:xfrm>
            <a:off x="0" y="-1"/>
            <a:ext cx="27432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EE8B2561-1F39-EF26-A5FD-D68D5E1D19AA}"/>
              </a:ext>
            </a:extLst>
          </p:cNvPr>
          <p:cNvSpPr/>
          <p:nvPr/>
        </p:nvSpPr>
        <p:spPr>
          <a:xfrm>
            <a:off x="13361" y="0"/>
            <a:ext cx="2750841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1">
            <a:extLst>
              <a:ext uri="{FF2B5EF4-FFF2-40B4-BE49-F238E27FC236}">
                <a16:creationId xmlns:a16="http://schemas.microsoft.com/office/drawing/2014/main" id="{082CC5DA-C51D-F4CD-1B15-B5651D28A31B}"/>
              </a:ext>
            </a:extLst>
          </p:cNvPr>
          <p:cNvSpPr/>
          <p:nvPr/>
        </p:nvSpPr>
        <p:spPr>
          <a:xfrm>
            <a:off x="686165" y="253773"/>
            <a:ext cx="5137722" cy="72531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Figtree SemiBold" pitchFamily="34" charset="-122"/>
                <a:cs typeface="Times New Roman" panose="02020603050405020304" pitchFamily="18" charset="0"/>
              </a:rPr>
              <a:t>Ga_sessions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487DD-BE08-E0AA-7FB3-55C5D3F981E1}"/>
              </a:ext>
            </a:extLst>
          </p:cNvPr>
          <p:cNvSpPr txBox="1"/>
          <p:nvPr/>
        </p:nvSpPr>
        <p:spPr>
          <a:xfrm>
            <a:off x="7479176" y="3671668"/>
            <a:ext cx="45508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При этом, стоит принять во внимание, что в данных не указан часовой пояс и нет данных о том, какой был указан по умолчанию (локальный для пользователя или GMT+3 (Москва)) – следовательно, оценка активности пользователей на сайте была слишком трудозатратна с нашими ресурсами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6B8620-7ED2-9410-EE1D-3F4BC27C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65" y="3016347"/>
            <a:ext cx="6422635" cy="341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3C575B6-672E-3A9C-C944-C39FE7C3F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76" y="979083"/>
            <a:ext cx="4350874" cy="231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7ACF22-DEA1-4FF0-DAD8-5C342C709E40}"/>
              </a:ext>
            </a:extLst>
          </p:cNvPr>
          <p:cNvSpPr txBox="1"/>
          <p:nvPr/>
        </p:nvSpPr>
        <p:spPr>
          <a:xfrm>
            <a:off x="640081" y="1320606"/>
            <a:ext cx="609834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В ходе обработки данных было выяснено следующее:</a:t>
            </a:r>
          </a:p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Наибольшее количество траффика (важно! Не достижение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таргета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) шло с мобильных девайсов на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Android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, в обеденное время в начале недели</a:t>
            </a:r>
          </a:p>
        </p:txBody>
      </p:sp>
    </p:spTree>
    <p:extLst>
      <p:ext uri="{BB962C8B-B14F-4D97-AF65-F5344CB8AC3E}">
        <p14:creationId xmlns:p14="http://schemas.microsoft.com/office/powerpoint/2010/main" val="381918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ADC507-94EA-C302-6F30-9E356B088FE4}"/>
              </a:ext>
            </a:extLst>
          </p:cNvPr>
          <p:cNvSpPr txBox="1"/>
          <p:nvPr/>
        </p:nvSpPr>
        <p:spPr>
          <a:xfrm>
            <a:off x="4885377" y="458218"/>
            <a:ext cx="6098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При этом, большая часть аудитории была из РФ, а основными городами были Москва и Санкт-Петербург, остальные города набирали долю около 1%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 -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Figtree Regular" pitchFamily="34" charset="-122"/>
                <a:cs typeface="Times New Roman" panose="02020603050405020304" pitchFamily="18" charset="0"/>
              </a:rPr>
              <a:t>из этого можно сделать вывод о хорошем продвижении в столицах и малой вовлеченностью траффика из регионов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754253-440F-FD71-0A95-15D6C994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22" y="2598777"/>
            <a:ext cx="3219899" cy="38010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C78252-8490-CD3C-B666-C119E4E8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478" y="2579724"/>
            <a:ext cx="2743583" cy="3820058"/>
          </a:xfrm>
          <a:prstGeom prst="rect">
            <a:avLst/>
          </a:prstGeom>
        </p:spPr>
      </p:pic>
      <p:sp>
        <p:nvSpPr>
          <p:cNvPr id="7" name="Text 12">
            <a:extLst>
              <a:ext uri="{FF2B5EF4-FFF2-40B4-BE49-F238E27FC236}">
                <a16:creationId xmlns:a16="http://schemas.microsoft.com/office/drawing/2014/main" id="{F9A7AB1E-3055-4DD6-4AD6-611FD182DB8C}"/>
              </a:ext>
            </a:extLst>
          </p:cNvPr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4"/>
            <a:srcRect/>
            <a:stretch>
              <a:fillRect l="-106128" r="-106128"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934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1361</TotalTime>
  <Words>1468</Words>
  <Application>Microsoft Office PowerPoint</Application>
  <PresentationFormat>Широкоэкранный</PresentationFormat>
  <Paragraphs>157</Paragraphs>
  <Slides>20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Figtree Regular</vt:lpstr>
      <vt:lpstr>Figtree SemiBold</vt:lpstr>
      <vt:lpstr>Franklin Gothic Book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Яна Гурная</cp:lastModifiedBy>
  <cp:revision>21</cp:revision>
  <dcterms:created xsi:type="dcterms:W3CDTF">2025-07-27T13:13:55Z</dcterms:created>
  <dcterms:modified xsi:type="dcterms:W3CDTF">2025-07-29T11:45:00Z</dcterms:modified>
</cp:coreProperties>
</file>