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20" r:id="rId4"/>
    <p:sldId id="277" r:id="rId5"/>
    <p:sldId id="257" r:id="rId6"/>
    <p:sldId id="303" r:id="rId7"/>
    <p:sldId id="304" r:id="rId8"/>
    <p:sldId id="262" r:id="rId9"/>
    <p:sldId id="263" r:id="rId10"/>
    <p:sldId id="330" r:id="rId11"/>
    <p:sldId id="264" r:id="rId12"/>
    <p:sldId id="331" r:id="rId13"/>
    <p:sldId id="265" r:id="rId14"/>
    <p:sldId id="332" r:id="rId15"/>
    <p:sldId id="321" r:id="rId16"/>
    <p:sldId id="323" r:id="rId17"/>
    <p:sldId id="329" r:id="rId18"/>
    <p:sldId id="322" r:id="rId19"/>
    <p:sldId id="324" r:id="rId20"/>
    <p:sldId id="325" r:id="rId21"/>
    <p:sldId id="326" r:id="rId22"/>
    <p:sldId id="280" r:id="rId23"/>
    <p:sldId id="314" r:id="rId24"/>
    <p:sldId id="269" r:id="rId25"/>
    <p:sldId id="328" r:id="rId26"/>
    <p:sldId id="267" r:id="rId27"/>
    <p:sldId id="290" r:id="rId28"/>
    <p:sldId id="291" r:id="rId29"/>
    <p:sldId id="293" r:id="rId30"/>
    <p:sldId id="294" r:id="rId31"/>
    <p:sldId id="298" r:id="rId32"/>
    <p:sldId id="278" r:id="rId33"/>
    <p:sldId id="327" r:id="rId34"/>
    <p:sldId id="284" r:id="rId35"/>
    <p:sldId id="30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EFE68-82E0-49B3-A309-9DC293673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F31B3D-0B8A-458B-8BDE-C77BA1340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A5618-1CCD-4416-B752-3143C7C4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59400-39FA-4821-B0F9-6B3EE109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5BCB3-6DEF-4BE9-81A0-734B092E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8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015EF-AADC-4BFD-B5A4-D25E6EAC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31021-D7FD-4595-8C88-E3DF5BEE7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69008-F94D-4AEC-B43A-D43FA43E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603FC-54AF-499B-8BDA-48AD1B15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53B7D-781B-443D-B3A8-E7381D86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9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EA8DF8-C053-482D-A74A-3BDDB7771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FFBD65-EF83-4FC1-8DD5-A0D142F75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BE982-00D4-4C15-BF46-7B69C85A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5DE53-6059-42C4-8BF5-FEFC4A24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1F8C9-1EC0-4662-8CD8-B4612416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6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13B64-1A05-48DD-9DEC-DE924FDA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AD0ED-247B-4E9C-BD66-B1B950AB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25A8D-E937-47A4-926F-E4D6C094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1BFCA-6CB1-4D88-A402-434E5442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E7867-A3F1-4023-AC44-6A8468AC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47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E884A-9983-4811-B952-DB5356A1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B7709-0659-473A-88C5-2DD3C7FED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5EAC8-841C-46EF-8A33-DF80A2E4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BEA99-8047-45EB-A5FC-37583445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02D51-3037-40C0-879C-60316F9B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7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4831A-C5F2-4979-8AD7-9BFBF5EE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BFFF3-2EDC-4BCB-8D87-7EAFB8F94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A0495-4807-4C69-83E9-317EECD36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37747-86A1-4104-B54D-A662E035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2F0E7-4524-4A23-8516-F510ACC8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BDA3A-024E-4AAD-94BA-C94F38D0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A00DB-A559-4492-B8DE-4E2FEB2F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A56BE-3DED-436A-8E6C-63CF8AEE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11909C-75EC-41F8-9C78-5562364A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4DDFEC-8BBB-427B-A08A-449141A35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067263-CEC0-4AD6-9477-897329C1A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EB7CD6-DF39-4155-9E86-F77FBA00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B55D75-4790-42D1-BC82-6A65980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58947C-2F4B-4026-B436-86CB487B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8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C5C10-5B26-426B-B28C-B7B2A1D1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AAF439-0226-46B8-8745-5C1EB9FA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075D58-9A3E-4FFD-85B5-F9CB6362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5FBE91-877C-4A3F-89C0-1CD3A393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6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7674A9-287F-4979-88AE-FC2756B7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D0006-DE07-46D3-A383-87DC1476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F33B2-010B-4E24-981B-06342D8E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9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6B53B-3060-47C6-A8D3-AC066BB9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1F2CB-3EA8-407A-BEA9-3D68FFFE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77802-E97B-4AB2-90EB-921EAF5F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B723F-633E-4FFB-9CBE-B5BAC0D2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C8380-B3AD-4A46-9F2E-4BF9EAA7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6647C-C85D-4906-A633-B6998124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6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06840-FB2A-44A8-A382-AF874E9D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1B0F54-1BD2-4CA2-B8C1-3423FCCEB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6CEFD-DAD5-4371-9ED5-5B346A23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7381B-6380-4480-B6FA-2FF92650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84660-449F-4519-A592-1F50796B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9DF64-E906-43EF-8316-A403F9D9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284351-BF2D-4C5B-B4E9-242F80CE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360AC-8418-4E5C-8E75-6A490B030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B412C-AA9C-4668-A783-4EDE9978B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9F37B-8395-4863-8C00-C5AF9AEB8E4C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E7A2C-28D0-45F0-B5FD-7E0DFD582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33C90-EF92-46EC-B3A6-CB56C103B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33C0-7D8C-4D7F-BC61-5714038AA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D57C2-AEF3-4860-B55F-0678B195B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787" y="1102179"/>
            <a:ext cx="9484426" cy="3417186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Verdana" panose="020B0604030504040204" pitchFamily="34" charset="0"/>
              </a:rPr>
              <a:t>Chapter 1 </a:t>
            </a:r>
            <a:br>
              <a:rPr lang="en-US" altLang="zh-CN" sz="7200" dirty="0">
                <a:latin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dirty="0">
                <a:latin typeface="Verdana" panose="020B0604030504040204" pitchFamily="34" charset="0"/>
                <a:ea typeface="黑体" panose="02010609060101010101" pitchFamily="49" charset="-122"/>
              </a:rPr>
              <a:t>语言程序设计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97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BAE0E-5AA5-9AEA-5B19-A9501840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65100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A246E-D773-8ABE-2F2A-A6FB12B3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99" y="95250"/>
            <a:ext cx="8162925" cy="676275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altLang="zh-CN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class Employee{ // simplified Employee class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private String name;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private double salary;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public Employee(String n, double s)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   name =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   salary = s;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   return name;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public double </a:t>
            </a:r>
            <a:r>
              <a:rPr lang="en-US" altLang="zh-CN" dirty="0" err="1"/>
              <a:t>getSalary</a:t>
            </a:r>
            <a:r>
              <a:rPr lang="en-US" altLang="zh-CN" dirty="0"/>
              <a:t>()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   return salary;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public void </a:t>
            </a:r>
            <a:r>
              <a:rPr lang="en-US" altLang="zh-CN" dirty="0" err="1"/>
              <a:t>raiseSalary</a:t>
            </a:r>
            <a:r>
              <a:rPr lang="en-US" altLang="zh-CN" dirty="0"/>
              <a:t>(double </a:t>
            </a:r>
            <a:r>
              <a:rPr lang="en-US" altLang="zh-CN" dirty="0" err="1"/>
              <a:t>byPercent</a:t>
            </a:r>
            <a:r>
              <a:rPr lang="en-US" altLang="zh-CN" dirty="0"/>
              <a:t>)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   double raise = salary * </a:t>
            </a:r>
            <a:r>
              <a:rPr lang="en-US" altLang="zh-CN" dirty="0" err="1"/>
              <a:t>byPercent</a:t>
            </a:r>
            <a:r>
              <a:rPr lang="en-US" altLang="zh-CN" dirty="0"/>
              <a:t> / 100;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      salary += raise;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94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2E67E1C-AF10-416B-B065-17F926164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Three Basic Elements for OO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6532A8C-509F-4243-BCDE-D8FC36683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3060" y="1504950"/>
            <a:ext cx="8920348" cy="4716463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 </a:t>
            </a:r>
            <a:r>
              <a:rPr lang="zh-CN" altLang="en-US" dirty="0"/>
              <a:t>继承（</a:t>
            </a:r>
            <a:r>
              <a:rPr lang="en-US" altLang="zh-CN" dirty="0"/>
              <a:t>Inheritance)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允许在现存的组件基础上创建子类组件。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单继承与多继承：</a:t>
            </a:r>
            <a:r>
              <a:rPr lang="en-US" altLang="zh-CN" dirty="0"/>
              <a:t>Java  Vs C++</a:t>
            </a:r>
            <a:r>
              <a:rPr lang="zh-CN" altLang="en-US" dirty="0"/>
              <a:t>；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抽象类（</a:t>
            </a:r>
            <a:r>
              <a:rPr lang="en-US" altLang="zh-CN" dirty="0"/>
              <a:t>Abstract class</a:t>
            </a:r>
            <a:r>
              <a:rPr lang="zh-CN" altLang="en-US" dirty="0"/>
              <a:t>）与接口（</a:t>
            </a:r>
            <a:r>
              <a:rPr lang="en-US" altLang="zh-CN" dirty="0"/>
              <a:t>interface</a:t>
            </a:r>
            <a:r>
              <a:rPr lang="zh-CN" altLang="en-US" dirty="0"/>
              <a:t>）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DA08E18-1974-4617-A341-C556B9D7B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77" y="3429000"/>
            <a:ext cx="5903913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2A50A-735B-FB11-DA84-8C386BEF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2D930-31AC-682A-BFD0-823E4DF4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247650"/>
            <a:ext cx="8705850" cy="6457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abstract class Person{   </a:t>
            </a:r>
          </a:p>
          <a:p>
            <a:pPr marL="0" indent="0">
              <a:buNone/>
            </a:pPr>
            <a:r>
              <a:rPr lang="en-US" altLang="zh-CN" dirty="0"/>
              <a:t>     public abstract String </a:t>
            </a:r>
            <a:r>
              <a:rPr lang="en-US" altLang="zh-CN" dirty="0" err="1"/>
              <a:t>getDescription</a:t>
            </a:r>
            <a:r>
              <a:rPr lang="en-US" altLang="zh-CN" dirty="0"/>
              <a:t>();  </a:t>
            </a:r>
          </a:p>
          <a:p>
            <a:pPr marL="0" indent="0">
              <a:buNone/>
            </a:pPr>
            <a:r>
              <a:rPr lang="en-US" altLang="zh-CN" dirty="0"/>
              <a:t>     private String name;   </a:t>
            </a:r>
          </a:p>
          <a:p>
            <a:pPr marL="0" indent="0">
              <a:buNone/>
            </a:pPr>
            <a:r>
              <a:rPr lang="en-US" altLang="zh-CN" dirty="0"/>
              <a:t>     public Person(String n)   {      name = n;   }      </a:t>
            </a:r>
          </a:p>
          <a:p>
            <a:pPr marL="0" indent="0">
              <a:buNone/>
            </a:pPr>
            <a:r>
              <a:rPr lang="en-US" altLang="zh-CN" dirty="0"/>
              <a:t>     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   {      return name;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public class Employee extends Person{   </a:t>
            </a:r>
          </a:p>
          <a:p>
            <a:pPr marL="0" indent="0">
              <a:buNone/>
            </a:pPr>
            <a:r>
              <a:rPr lang="en-US" altLang="zh-CN" dirty="0"/>
              <a:t>     private double salary;   </a:t>
            </a:r>
          </a:p>
          <a:p>
            <a:pPr marL="0" indent="0">
              <a:buNone/>
            </a:pPr>
            <a:r>
              <a:rPr lang="en-US" altLang="zh-CN" dirty="0"/>
              <a:t>     private Date </a:t>
            </a:r>
            <a:r>
              <a:rPr lang="en-US" altLang="zh-CN" dirty="0" err="1"/>
              <a:t>hireDay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public String </a:t>
            </a:r>
            <a:r>
              <a:rPr lang="en-US" altLang="zh-CN" dirty="0" err="1"/>
              <a:t>getDescription</a:t>
            </a:r>
            <a:r>
              <a:rPr lang="en-US" altLang="zh-CN" dirty="0"/>
              <a:t>()   {      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String.format</a:t>
            </a:r>
            <a:r>
              <a:rPr lang="en-US" altLang="zh-CN" dirty="0"/>
              <a:t>("an employee with a salary of $%.2f", salary);  </a:t>
            </a:r>
          </a:p>
          <a:p>
            <a:pPr marL="0" indent="0">
              <a:buNone/>
            </a:pPr>
            <a:r>
              <a:rPr lang="en-US" altLang="zh-CN" dirty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5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46D0A53-2939-4892-9677-A90F26E25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Three Basements for OO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D848643-374E-4452-9ECD-A4537A9F6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074" y="1690688"/>
            <a:ext cx="7125195" cy="4109647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 </a:t>
            </a:r>
            <a:r>
              <a:rPr lang="zh-CN" altLang="en-US" dirty="0"/>
              <a:t>多态（</a:t>
            </a:r>
            <a:r>
              <a:rPr lang="en-US" altLang="zh-CN" dirty="0"/>
              <a:t>Polymorphism)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组件的引用会涉及到其它许多不同类型的组件，而且引用组件所产生的结果得依据实际调用的类型。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zh-TW" altLang="zh-CN" dirty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含义：</a:t>
            </a:r>
            <a:r>
              <a:rPr lang="en-US" altLang="zh-CN" dirty="0"/>
              <a:t>poly</a:t>
            </a:r>
            <a:r>
              <a:rPr lang="zh-CN" altLang="en-US" dirty="0"/>
              <a:t>（</a:t>
            </a:r>
            <a:r>
              <a:rPr lang="en-US" altLang="zh-CN" dirty="0"/>
              <a:t>many</a:t>
            </a:r>
            <a:r>
              <a:rPr lang="zh-CN" altLang="en-US" dirty="0"/>
              <a:t>）＋</a:t>
            </a:r>
            <a:r>
              <a:rPr lang="en-US" altLang="zh-CN" dirty="0"/>
              <a:t>morph</a:t>
            </a:r>
            <a:r>
              <a:rPr lang="zh-CN" altLang="en-US" dirty="0"/>
              <a:t>（形式）</a:t>
            </a:r>
            <a:r>
              <a:rPr lang="en-US" altLang="zh-CN" dirty="0"/>
              <a:t>+ism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000003"/>
                </a:solidFill>
                <a:latin typeface=""/>
              </a:rPr>
              <a:t>发送消息的对象并不知道接收消息的对象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75B6769A-600D-4CF4-B6FA-E81E0896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9" y="1410495"/>
            <a:ext cx="1368425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8749428D-0063-447C-8779-1603986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9" y="3240680"/>
            <a:ext cx="1223963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>
            <a:extLst>
              <a:ext uri="{FF2B5EF4-FFF2-40B4-BE49-F238E27FC236}">
                <a16:creationId xmlns:a16="http://schemas.microsoft.com/office/drawing/2014/main" id="{A74FF26C-EA25-4EA5-B606-1DEDC2476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9" y="4066659"/>
            <a:ext cx="1722438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DA7F9D6F-05B6-4FEC-B904-EE43DC24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486" y="1351480"/>
            <a:ext cx="14700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0AA36-4B02-1BA1-AAF4-FDFEC70E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32F13-594E-7764-3B1E-C5FF786F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724" y="365125"/>
            <a:ext cx="8220075" cy="5811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class Student extends Person{   </a:t>
            </a:r>
          </a:p>
          <a:p>
            <a:pPr marL="0" indent="0">
              <a:buNone/>
            </a:pPr>
            <a:r>
              <a:rPr lang="en-US" altLang="zh-CN" dirty="0"/>
              <a:t>       private String major;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/**    * @param n the student's name    *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@param m the student's major    */   </a:t>
            </a:r>
          </a:p>
          <a:p>
            <a:pPr marL="0" indent="0">
              <a:buNone/>
            </a:pPr>
            <a:r>
              <a:rPr lang="en-US" altLang="zh-CN" dirty="0"/>
              <a:t>       public Student(String n, String m)   {      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pass n to superclass constructor      </a:t>
            </a:r>
          </a:p>
          <a:p>
            <a:pPr marL="0" indent="0">
              <a:buNone/>
            </a:pPr>
            <a:r>
              <a:rPr lang="en-US" altLang="zh-CN" dirty="0"/>
              <a:t>        super(n);      </a:t>
            </a:r>
          </a:p>
          <a:p>
            <a:pPr marL="0" indent="0">
              <a:buNone/>
            </a:pPr>
            <a:r>
              <a:rPr lang="en-US" altLang="zh-CN" dirty="0"/>
              <a:t>        major = m;   </a:t>
            </a:r>
          </a:p>
          <a:p>
            <a:pPr marL="0" indent="0">
              <a:buNone/>
            </a:pPr>
            <a:r>
              <a:rPr lang="en-US" altLang="zh-CN" dirty="0"/>
              <a:t>       }   </a:t>
            </a:r>
          </a:p>
          <a:p>
            <a:pPr marL="0" indent="0">
              <a:buNone/>
            </a:pPr>
            <a:r>
              <a:rPr lang="en-US" altLang="zh-CN" dirty="0"/>
              <a:t>      public String </a:t>
            </a:r>
            <a:r>
              <a:rPr lang="en-US" altLang="zh-CN" dirty="0" err="1"/>
              <a:t>getDescription</a:t>
            </a:r>
            <a:r>
              <a:rPr lang="en-US" altLang="zh-CN" dirty="0"/>
              <a:t>()   {      </a:t>
            </a:r>
          </a:p>
          <a:p>
            <a:pPr marL="0" indent="0">
              <a:buNone/>
            </a:pPr>
            <a:r>
              <a:rPr lang="en-US" altLang="zh-CN" dirty="0"/>
              <a:t>            return "a student majoring in " + major;  </a:t>
            </a:r>
          </a:p>
          <a:p>
            <a:pPr marL="0" indent="0">
              <a:buNone/>
            </a:pPr>
            <a:r>
              <a:rPr lang="en-US" altLang="zh-CN" dirty="0"/>
              <a:t> 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51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22BC652-F856-448B-942A-253A6F869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端午节的粽子 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919F729B-B85E-427E-96AF-7F1812D0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1343025"/>
            <a:ext cx="105155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7ACBF-6D20-4802-B0D0-92C56C16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707C1-2814-4CEF-AC35-B682DFE5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effectLst/>
              </a:rPr>
              <a:t>Java </a:t>
            </a:r>
            <a:r>
              <a:rPr lang="zh-CN" altLang="en-US" dirty="0">
                <a:effectLst/>
              </a:rPr>
              <a:t>是一种面向对象的语言，有两个明显特性：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effectLst/>
              </a:rPr>
              <a:t>跨平台能力：一次编写，到处运行（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Write once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run anywhere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）；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effectLst/>
              </a:rPr>
              <a:t>垃圾收集：</a:t>
            </a:r>
          </a:p>
          <a:p>
            <a:pPr algn="just"/>
            <a:r>
              <a:rPr lang="en-US" altLang="zh-CN" dirty="0">
                <a:effectLst/>
              </a:rPr>
              <a:t>Java </a:t>
            </a:r>
            <a:r>
              <a:rPr lang="zh-CN" altLang="en-US" dirty="0">
                <a:effectLst/>
              </a:rPr>
              <a:t>通过字节码和 </a:t>
            </a:r>
            <a:r>
              <a:rPr lang="en-US" altLang="zh-CN" dirty="0">
                <a:effectLst/>
              </a:rPr>
              <a:t>Java </a:t>
            </a:r>
            <a:r>
              <a:rPr lang="zh-CN" altLang="en-US" dirty="0">
                <a:effectLst/>
              </a:rPr>
              <a:t>虚拟机（</a:t>
            </a:r>
            <a:r>
              <a:rPr lang="en-US" altLang="zh-CN" dirty="0">
                <a:effectLst/>
              </a:rPr>
              <a:t>JVM</a:t>
            </a:r>
            <a:r>
              <a:rPr lang="zh-CN" altLang="en-US" dirty="0">
                <a:effectLst/>
              </a:rPr>
              <a:t>）跨平台抽象，屏蔽了操作系统和硬件的细节，是实现“一次编译，到处执行”的基础。</a:t>
            </a:r>
          </a:p>
          <a:p>
            <a:pPr algn="just"/>
            <a:r>
              <a:rPr lang="en-US" altLang="zh-CN" dirty="0">
                <a:effectLst/>
              </a:rPr>
              <a:t>Java </a:t>
            </a:r>
            <a:r>
              <a:rPr lang="zh-CN" altLang="en-US" dirty="0">
                <a:effectLst/>
              </a:rPr>
              <a:t>通过垃圾收集器（</a:t>
            </a:r>
            <a:r>
              <a:rPr lang="en-US" altLang="zh-CN" dirty="0">
                <a:effectLst/>
              </a:rPr>
              <a:t>Garbage Collector</a:t>
            </a:r>
            <a:r>
              <a:rPr lang="zh-CN" altLang="en-US" dirty="0">
                <a:effectLst/>
              </a:rPr>
              <a:t>）回收分配内存，大部分情况下，程序员不需要操心内存的分配和回收。</a:t>
            </a:r>
          </a:p>
          <a:p>
            <a:pPr algn="just"/>
            <a:r>
              <a:rPr lang="zh-CN" altLang="en-US" dirty="0">
                <a:effectLst/>
              </a:rPr>
              <a:t>最常见的垃圾收集器，如 </a:t>
            </a:r>
            <a:r>
              <a:rPr lang="en-US" altLang="zh-CN" dirty="0" err="1">
                <a:effectLst/>
              </a:rPr>
              <a:t>SerialGC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Parallel GC</a:t>
            </a:r>
            <a:r>
              <a:rPr lang="zh-CN" altLang="en-US" dirty="0">
                <a:effectLst/>
              </a:rPr>
              <a:t>、 </a:t>
            </a:r>
            <a:r>
              <a:rPr lang="en-US" altLang="zh-CN" dirty="0">
                <a:effectLst/>
              </a:rPr>
              <a:t>CMS</a:t>
            </a:r>
            <a:r>
              <a:rPr lang="zh-CN" altLang="en-US" dirty="0">
                <a:effectLst/>
              </a:rPr>
              <a:t>、 </a:t>
            </a:r>
            <a:r>
              <a:rPr lang="en-US" altLang="zh-CN" dirty="0">
                <a:effectLst/>
              </a:rPr>
              <a:t>G1 </a:t>
            </a:r>
            <a:r>
              <a:rPr lang="zh-CN" altLang="en-US" dirty="0">
                <a:effectLst/>
              </a:rPr>
              <a:t>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0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7ACBF-6D20-4802-B0D0-92C56C16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版本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306DE3-7DA8-4451-9892-F977B267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016" y="1314450"/>
            <a:ext cx="4714874" cy="49084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79D4D6-347D-4288-A034-B59AF69C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4810125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6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C452-5FA0-4036-96F5-7C317785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57B30-23D3-4F5B-B505-5B6E9B4A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556203"/>
            <a:ext cx="6264729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JDK</a:t>
            </a:r>
            <a:r>
              <a:rPr lang="zh-CN" altLang="en-US" dirty="0"/>
              <a:t>：</a:t>
            </a:r>
            <a:r>
              <a:rPr lang="en-US" altLang="zh-CN" dirty="0"/>
              <a:t>Java Development Kit</a:t>
            </a:r>
            <a:r>
              <a:rPr lang="zh-CN" altLang="en-US" dirty="0"/>
              <a:t>，是 </a:t>
            </a:r>
            <a:r>
              <a:rPr lang="en-US" altLang="zh-CN" dirty="0"/>
              <a:t>Java 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pPr lvl="1"/>
            <a:r>
              <a:rPr lang="zh-CN" altLang="en-US" dirty="0"/>
              <a:t>一般</a:t>
            </a:r>
            <a:r>
              <a:rPr lang="en-US" altLang="zh-CN" dirty="0"/>
              <a:t>JDK </a:t>
            </a:r>
            <a:r>
              <a:rPr lang="zh-CN" altLang="en-US" dirty="0"/>
              <a:t>指 </a:t>
            </a:r>
            <a:r>
              <a:rPr lang="en-US" altLang="zh-CN" dirty="0"/>
              <a:t>Java SE (Standard Edition) Development Kit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Java EE</a:t>
            </a:r>
            <a:r>
              <a:rPr lang="zh-CN" altLang="en-US" dirty="0"/>
              <a:t>（</a:t>
            </a:r>
            <a:r>
              <a:rPr lang="en-US" altLang="zh-CN" dirty="0"/>
              <a:t>Enterprise Edition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Java ME</a:t>
            </a:r>
            <a:r>
              <a:rPr lang="zh-CN" altLang="en-US" dirty="0"/>
              <a:t>（</a:t>
            </a:r>
            <a:r>
              <a:rPr lang="en-US" altLang="zh-CN" dirty="0"/>
              <a:t>Micro Edition platforms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JRE</a:t>
            </a:r>
          </a:p>
          <a:p>
            <a:pPr lvl="1"/>
            <a:r>
              <a:rPr lang="en-US" altLang="zh-CN" dirty="0"/>
              <a:t>Java </a:t>
            </a:r>
            <a:r>
              <a:rPr lang="zh-CN" altLang="en-US" dirty="0"/>
              <a:t>运行时环境。运行已编译 </a:t>
            </a:r>
            <a:r>
              <a:rPr lang="en-US" altLang="zh-CN" dirty="0"/>
              <a:t>Java </a:t>
            </a:r>
            <a:r>
              <a:rPr lang="zh-CN" altLang="en-US" dirty="0"/>
              <a:t>程序所需的所有内容的集合， 包括 </a:t>
            </a:r>
            <a:r>
              <a:rPr lang="en-US" altLang="zh-CN" dirty="0"/>
              <a:t>Java 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），</a:t>
            </a:r>
            <a:r>
              <a:rPr lang="en-US" altLang="zh-CN" dirty="0"/>
              <a:t>Java </a:t>
            </a:r>
            <a:r>
              <a:rPr lang="zh-CN" altLang="en-US" dirty="0"/>
              <a:t>类库，</a:t>
            </a:r>
            <a:r>
              <a:rPr lang="en-US" altLang="zh-CN" dirty="0"/>
              <a:t>java </a:t>
            </a:r>
            <a:r>
              <a:rPr lang="zh-CN" altLang="en-US" dirty="0"/>
              <a:t>命令和其他的一些基础构件。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E1112E-555C-4B47-AB01-6A49FA58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06" y="1935617"/>
            <a:ext cx="4288971" cy="34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11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8533B-45F7-4775-B826-C586CCDE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605"/>
          </a:xfrm>
        </p:spPr>
        <p:txBody>
          <a:bodyPr>
            <a:normAutofit/>
          </a:bodyPr>
          <a:lstStyle/>
          <a:p>
            <a:r>
              <a:rPr lang="en-US" altLang="zh-CN" dirty="0"/>
              <a:t>Java 2 SDK 1.4</a:t>
            </a:r>
            <a:r>
              <a:rPr lang="zh-CN" altLang="en-US" dirty="0"/>
              <a:t>标准版的特性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4D04-FA22-40FD-B91F-00C4A03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5610225" cy="5153025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Java 2 </a:t>
            </a:r>
            <a:r>
              <a:rPr lang="zh-CN" altLang="en-US" sz="2000" dirty="0"/>
              <a:t>平台 </a:t>
            </a:r>
          </a:p>
          <a:p>
            <a:r>
              <a:rPr lang="en-US" altLang="zh-CN" sz="2000" dirty="0"/>
              <a:t>XML</a:t>
            </a:r>
            <a:r>
              <a:rPr lang="zh-CN" altLang="en-US" sz="2000" dirty="0"/>
              <a:t>处理 </a:t>
            </a:r>
          </a:p>
          <a:p>
            <a:r>
              <a:rPr lang="zh-CN" altLang="en-US" sz="2000" dirty="0"/>
              <a:t>新</a:t>
            </a:r>
            <a:r>
              <a:rPr lang="en-US" altLang="zh-CN" sz="2000" dirty="0"/>
              <a:t>I/O API </a:t>
            </a:r>
          </a:p>
          <a:p>
            <a:r>
              <a:rPr lang="zh-CN" altLang="en-US" sz="2000" dirty="0"/>
              <a:t>安全 </a:t>
            </a:r>
          </a:p>
          <a:p>
            <a:r>
              <a:rPr lang="en-US" altLang="zh-CN" sz="2000" dirty="0"/>
              <a:t>Java 2DTM</a:t>
            </a:r>
            <a:r>
              <a:rPr lang="zh-CN" altLang="en-US" sz="2000" dirty="0"/>
              <a:t>技术 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打印服务 </a:t>
            </a:r>
          </a:p>
          <a:p>
            <a:r>
              <a:rPr lang="en-US" altLang="zh-CN" sz="2000" dirty="0"/>
              <a:t>AWT </a:t>
            </a:r>
          </a:p>
          <a:p>
            <a:r>
              <a:rPr lang="en-US" altLang="zh-CN" sz="2000" dirty="0"/>
              <a:t>Swing </a:t>
            </a:r>
            <a:endParaRPr lang="zh-CN" altLang="en-US" sz="2000" dirty="0"/>
          </a:p>
          <a:p>
            <a:r>
              <a:rPr lang="en-US" altLang="zh-CN" sz="2000" dirty="0" err="1"/>
              <a:t>JavaTM</a:t>
            </a:r>
            <a:r>
              <a:rPr lang="en-US" altLang="zh-CN" sz="2000" dirty="0"/>
              <a:t> Web Start </a:t>
            </a:r>
            <a:r>
              <a:rPr lang="zh-CN" altLang="en-US" sz="2000" dirty="0"/>
              <a:t>产品 </a:t>
            </a:r>
          </a:p>
          <a:p>
            <a:r>
              <a:rPr lang="en-US" altLang="zh-CN" sz="2000" dirty="0" err="1"/>
              <a:t>JavaBeansTM</a:t>
            </a:r>
            <a:r>
              <a:rPr lang="zh-CN" altLang="en-US" sz="2000" dirty="0"/>
              <a:t>组件 </a:t>
            </a:r>
          </a:p>
          <a:p>
            <a:r>
              <a:rPr lang="en-US" altLang="zh-CN" sz="2000" dirty="0"/>
              <a:t>JDBCTM 3.0 API 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虚拟机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3BF149-BA85-454B-A467-E9BA0D9AB942}"/>
              </a:ext>
            </a:extLst>
          </p:cNvPr>
          <p:cNvSpPr/>
          <p:nvPr/>
        </p:nvSpPr>
        <p:spPr>
          <a:xfrm>
            <a:off x="6448425" y="1538348"/>
            <a:ext cx="5229225" cy="4869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RMI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串行化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Java </a:t>
            </a:r>
            <a:r>
              <a:rPr lang="zh-CN" altLang="en-US" sz="2000" dirty="0"/>
              <a:t>命名和目录接口</a:t>
            </a:r>
            <a:r>
              <a:rPr lang="en-US" altLang="zh-CN" sz="2000" dirty="0"/>
              <a:t>TM (JNDI)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CORBA, Java IDL, </a:t>
            </a:r>
            <a:r>
              <a:rPr lang="zh-CN" altLang="en-US" sz="2000" dirty="0"/>
              <a:t>和</a:t>
            </a:r>
            <a:r>
              <a:rPr lang="en-US" altLang="zh-CN" sz="2000" dirty="0"/>
              <a:t>RMI-IIOP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JavaTM</a:t>
            </a:r>
            <a:r>
              <a:rPr lang="zh-CN" altLang="en-US" sz="2000" dirty="0"/>
              <a:t>调试器结构产品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国际化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JavaTM</a:t>
            </a:r>
            <a:r>
              <a:rPr lang="en-US" altLang="zh-CN" sz="2000" dirty="0"/>
              <a:t> Plug-in </a:t>
            </a:r>
            <a:r>
              <a:rPr lang="zh-CN" altLang="en-US" sz="2000" dirty="0"/>
              <a:t>产品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集合结构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规则表达式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Math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反射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Java </a:t>
            </a:r>
            <a:r>
              <a:rPr lang="zh-CN" altLang="en-US" sz="2000" dirty="0"/>
              <a:t>本机接口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工具 </a:t>
            </a:r>
          </a:p>
        </p:txBody>
      </p:sp>
    </p:spTree>
    <p:extLst>
      <p:ext uri="{BB962C8B-B14F-4D97-AF65-F5344CB8AC3E}">
        <p14:creationId xmlns:p14="http://schemas.microsoft.com/office/powerpoint/2010/main" val="62059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CCD0C96-EC1B-4602-A536-3855E6CF0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参考书目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207CA7C-840A-4BED-924C-D3524A2E5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626985"/>
          </a:xfrm>
        </p:spPr>
        <p:txBody>
          <a:bodyPr/>
          <a:lstStyle/>
          <a:p>
            <a:r>
              <a:rPr lang="en-US" altLang="zh-CN" dirty="0"/>
              <a:t>《Java</a:t>
            </a:r>
            <a:r>
              <a:rPr lang="zh-CN" altLang="en-US" dirty="0"/>
              <a:t>核心技术</a:t>
            </a:r>
            <a:r>
              <a:rPr lang="en-US" altLang="zh-CN" dirty="0"/>
              <a:t>》 </a:t>
            </a:r>
          </a:p>
          <a:p>
            <a:r>
              <a:rPr lang="en-US" altLang="zh-CN" dirty="0"/>
              <a:t>《Thinking In Java》 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设计模式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2F9E7-CCD9-43A7-A73D-ADEC7D33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550"/>
            <a:ext cx="5162550" cy="55864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err="1"/>
              <a:t>Jdk</a:t>
            </a:r>
            <a:r>
              <a:rPr lang="en-US" altLang="zh-CN" sz="3600" b="1" dirty="0"/>
              <a:t> 1.5</a:t>
            </a:r>
            <a:r>
              <a:rPr lang="zh-CN" altLang="en-US" sz="3600" b="1" dirty="0"/>
              <a:t>新增特性 </a:t>
            </a:r>
            <a:endParaRPr lang="en-US" altLang="zh-CN" sz="3600" b="1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泛型 </a:t>
            </a:r>
            <a:br>
              <a:rPr lang="zh-CN" altLang="en-US" dirty="0"/>
            </a:br>
            <a:r>
              <a:rPr lang="en-US" altLang="zh-CN" dirty="0"/>
              <a:t>foreach </a:t>
            </a:r>
            <a:br>
              <a:rPr lang="en-US" altLang="zh-CN" dirty="0"/>
            </a:br>
            <a:r>
              <a:rPr lang="zh-CN" altLang="en-US" dirty="0"/>
              <a:t>自动拆箱装箱 </a:t>
            </a:r>
            <a:br>
              <a:rPr lang="zh-CN" altLang="en-US" dirty="0"/>
            </a:br>
            <a:r>
              <a:rPr lang="zh-CN" altLang="en-US" dirty="0"/>
              <a:t>枚举 </a:t>
            </a:r>
            <a:br>
              <a:rPr lang="zh-CN" altLang="en-US" dirty="0"/>
            </a:br>
            <a:r>
              <a:rPr lang="zh-CN" altLang="en-US" dirty="0"/>
              <a:t>静态导入（</a:t>
            </a:r>
            <a:r>
              <a:rPr lang="en-US" altLang="zh-CN" dirty="0"/>
              <a:t>Static import</a:t>
            </a:r>
            <a:r>
              <a:rPr lang="zh-CN" altLang="en-US" dirty="0"/>
              <a:t>） </a:t>
            </a:r>
            <a:br>
              <a:rPr lang="zh-CN" altLang="en-US" dirty="0"/>
            </a:br>
            <a:r>
              <a:rPr lang="zh-CN" altLang="en-US" dirty="0"/>
              <a:t>元数据（</a:t>
            </a:r>
            <a:r>
              <a:rPr lang="en-US" altLang="zh-CN" dirty="0"/>
              <a:t>Metadata</a:t>
            </a:r>
            <a:r>
              <a:rPr lang="zh-CN" altLang="en-US" dirty="0"/>
              <a:t>） </a:t>
            </a:r>
            <a:br>
              <a:rPr lang="zh-CN" altLang="en-US" dirty="0"/>
            </a:br>
            <a:r>
              <a:rPr lang="zh-CN" altLang="en-US" dirty="0"/>
              <a:t>线程池 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DA1234-5CC5-410C-BEFC-B0EF2FAC451A}"/>
              </a:ext>
            </a:extLst>
          </p:cNvPr>
          <p:cNvSpPr/>
          <p:nvPr/>
        </p:nvSpPr>
        <p:spPr>
          <a:xfrm>
            <a:off x="6381750" y="590550"/>
            <a:ext cx="4820550" cy="4315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3600" b="1" dirty="0"/>
              <a:t>Java 8</a:t>
            </a:r>
            <a:r>
              <a:rPr lang="zh-CN" altLang="en-US" sz="3600" b="1" dirty="0"/>
              <a:t>新增特性</a:t>
            </a:r>
            <a:endParaRPr lang="en-US" altLang="zh-CN" sz="3600" b="1" dirty="0"/>
          </a:p>
          <a:p>
            <a:endParaRPr lang="en-US" altLang="zh-CN" b="1" dirty="0"/>
          </a:p>
          <a:p>
            <a:r>
              <a:rPr lang="en-US" altLang="zh-CN" sz="2800" dirty="0">
                <a:latin typeface="-apple-system"/>
              </a:rPr>
              <a:t>Lambda </a:t>
            </a:r>
            <a:r>
              <a:rPr lang="zh-CN" altLang="en-US" sz="2800" dirty="0">
                <a:latin typeface="-apple-system"/>
              </a:rPr>
              <a:t>表达式 和 函数式接口</a:t>
            </a:r>
            <a:endParaRPr lang="en-US" altLang="zh-CN" sz="2800" dirty="0">
              <a:latin typeface="-apple-system"/>
            </a:endParaRPr>
          </a:p>
          <a:p>
            <a:r>
              <a:rPr lang="zh-CN" altLang="en-US" sz="2800" dirty="0"/>
              <a:t>方法引用</a:t>
            </a:r>
            <a:endParaRPr lang="en-US" altLang="zh-CN" sz="2800" dirty="0"/>
          </a:p>
          <a:p>
            <a:r>
              <a:rPr lang="zh-CN" altLang="en-US" sz="2800" dirty="0"/>
              <a:t>接口默认方法和静态方法</a:t>
            </a:r>
            <a:endParaRPr lang="en-US" altLang="zh-CN" sz="2800" dirty="0"/>
          </a:p>
          <a:p>
            <a:r>
              <a:rPr lang="zh-CN" altLang="en-US" sz="2800" dirty="0"/>
              <a:t>重复注解</a:t>
            </a:r>
            <a:endParaRPr lang="en-US" altLang="zh-CN" sz="2800" dirty="0"/>
          </a:p>
          <a:p>
            <a:r>
              <a:rPr lang="en-US" altLang="zh-CN" sz="2800" dirty="0"/>
              <a:t>Optional </a:t>
            </a:r>
            <a:r>
              <a:rPr lang="zh-CN" altLang="en-US" sz="2800" dirty="0"/>
              <a:t>类解决空指针异常</a:t>
            </a:r>
            <a:r>
              <a:rPr lang="zh-CN" altLang="en-US" sz="2800" dirty="0">
                <a:latin typeface="-apple-system"/>
              </a:rPr>
              <a:t> </a:t>
            </a:r>
            <a:endParaRPr lang="en-US" altLang="zh-CN" sz="2800" dirty="0">
              <a:latin typeface="-apple-system"/>
            </a:endParaRPr>
          </a:p>
          <a:p>
            <a:r>
              <a:rPr lang="en-US" altLang="zh-CN" sz="2800" dirty="0"/>
              <a:t>Stream</a:t>
            </a:r>
          </a:p>
          <a:p>
            <a:r>
              <a:rPr lang="zh-CN" altLang="en-US" sz="2800" dirty="0"/>
              <a:t>日期时间 </a:t>
            </a:r>
            <a:r>
              <a:rPr lang="en-US" altLang="zh-CN" sz="2800" dirty="0"/>
              <a:t>API</a:t>
            </a:r>
          </a:p>
          <a:p>
            <a:r>
              <a:rPr lang="en-US" altLang="zh-CN" sz="2800" dirty="0"/>
              <a:t>Base64 </a:t>
            </a:r>
            <a:r>
              <a:rPr lang="zh-CN" altLang="en-US" sz="2800" dirty="0"/>
              <a:t>支持</a:t>
            </a:r>
          </a:p>
        </p:txBody>
      </p:sp>
    </p:spTree>
    <p:extLst>
      <p:ext uri="{BB962C8B-B14F-4D97-AF65-F5344CB8AC3E}">
        <p14:creationId xmlns:p14="http://schemas.microsoft.com/office/powerpoint/2010/main" val="285040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FA04E-368B-4A5A-B2C6-5A6F8417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比</a:t>
            </a:r>
            <a:r>
              <a:rPr lang="en-US" altLang="zh-CN" dirty="0"/>
              <a:t>C++ </a:t>
            </a:r>
            <a:r>
              <a:rPr lang="zh-CN" altLang="en-US" dirty="0"/>
              <a:t>少了很多功能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DED12-65AA-45C1-B510-84911E4C4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800" dirty="0"/>
              <a:t>Java </a:t>
            </a:r>
            <a:r>
              <a:rPr lang="zh-CN" altLang="en-US" sz="2800" dirty="0"/>
              <a:t>不支持多重继承</a:t>
            </a:r>
            <a:endParaRPr lang="en-US" altLang="zh-CN" sz="2800" dirty="0"/>
          </a:p>
          <a:p>
            <a:pPr lvl="1"/>
            <a:r>
              <a:rPr lang="en-US" altLang="zh-CN" sz="2800" dirty="0"/>
              <a:t>Java</a:t>
            </a:r>
            <a:r>
              <a:rPr lang="zh-CN" altLang="en-US" sz="2800" dirty="0"/>
              <a:t>中没有指针</a:t>
            </a:r>
            <a:endParaRPr lang="en-US" altLang="zh-CN" sz="2800" dirty="0"/>
          </a:p>
          <a:p>
            <a:pPr lvl="1"/>
            <a:r>
              <a:rPr lang="en-US" altLang="zh-CN" sz="2800" dirty="0"/>
              <a:t>Java</a:t>
            </a:r>
            <a:r>
              <a:rPr lang="zh-CN" altLang="en-US" sz="2800" dirty="0"/>
              <a:t>中没有引用传递</a:t>
            </a:r>
            <a:endParaRPr lang="en-US" altLang="zh-CN" sz="2800" dirty="0"/>
          </a:p>
          <a:p>
            <a:pPr lvl="1"/>
            <a:r>
              <a:rPr lang="en-US" altLang="zh-CN" sz="2800" dirty="0"/>
              <a:t>Java </a:t>
            </a:r>
            <a:r>
              <a:rPr lang="zh-CN" altLang="en-US" sz="2800" dirty="0"/>
              <a:t>不支持运算符重载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9962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11B8A5-8D1A-451B-BFDD-9105EBAB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195" y="303211"/>
            <a:ext cx="8424862" cy="777875"/>
          </a:xfrm>
        </p:spPr>
        <p:txBody>
          <a:bodyPr/>
          <a:lstStyle/>
          <a:p>
            <a:r>
              <a:rPr lang="en-US" altLang="zh-CN" sz="3800" dirty="0"/>
              <a:t>Java</a:t>
            </a:r>
            <a:r>
              <a:rPr lang="zh-CN" altLang="en-US" sz="3800" dirty="0"/>
              <a:t>运行环境</a:t>
            </a:r>
            <a:r>
              <a:rPr lang="en-US" altLang="zh-CN" sz="3800" dirty="0"/>
              <a:t>:</a:t>
            </a:r>
            <a:r>
              <a:rPr lang="zh-CN" altLang="en-US" sz="3800" dirty="0"/>
              <a:t>  </a:t>
            </a:r>
            <a:r>
              <a:rPr lang="en-US" altLang="zh-CN" sz="3800" dirty="0"/>
              <a:t>JVM</a:t>
            </a:r>
            <a:endParaRPr lang="zh-CN" altLang="en-US" sz="3800" dirty="0"/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563AA5B1-D9D0-4BCB-9C85-8EF5E1A5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51" y="303211"/>
            <a:ext cx="5879399" cy="556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Rectangle 4">
            <a:extLst>
              <a:ext uri="{FF2B5EF4-FFF2-40B4-BE49-F238E27FC236}">
                <a16:creationId xmlns:a16="http://schemas.microsoft.com/office/drawing/2014/main" id="{8CAA509C-6021-4409-9E48-CA91CB470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111248"/>
            <a:ext cx="306229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个任务</a:t>
            </a:r>
            <a:r>
              <a:rPr lang="en-US" altLang="zh-CN" sz="2800" b="1" dirty="0"/>
              <a:t>:</a:t>
            </a:r>
          </a:p>
          <a:p>
            <a:pPr lvl="1"/>
            <a:r>
              <a:rPr lang="zh-CN" altLang="en-US" sz="2800" b="1" dirty="0"/>
              <a:t>装载代码</a:t>
            </a:r>
          </a:p>
          <a:p>
            <a:pPr lvl="1"/>
            <a:r>
              <a:rPr lang="zh-CN" altLang="en-US" sz="2800" b="1" dirty="0"/>
              <a:t>验证代码</a:t>
            </a:r>
          </a:p>
          <a:p>
            <a:pPr lvl="1"/>
            <a:r>
              <a:rPr lang="zh-CN" altLang="en-US" sz="2800" b="1" dirty="0"/>
              <a:t>执行代码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6A2CBB-0E93-4687-9B36-7701FC507C02}"/>
              </a:ext>
            </a:extLst>
          </p:cNvPr>
          <p:cNvSpPr txBox="1"/>
          <p:nvPr/>
        </p:nvSpPr>
        <p:spPr>
          <a:xfrm>
            <a:off x="372573" y="3009109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effectLst/>
              </a:rPr>
              <a:t>字节码</a:t>
            </a:r>
            <a:r>
              <a:rPr lang="zh-CN" altLang="en-US" sz="2400" dirty="0">
                <a:effectLst/>
              </a:rPr>
              <a:t>：</a:t>
            </a:r>
            <a:r>
              <a:rPr lang="en-US" altLang="zh-CN" sz="2400" dirty="0">
                <a:effectLst/>
              </a:rPr>
              <a:t>Java </a:t>
            </a:r>
            <a:r>
              <a:rPr lang="zh-CN" altLang="en-US" sz="2400" dirty="0">
                <a:effectLst/>
              </a:rPr>
              <a:t>源代码经过虚拟机编译器编译为</a:t>
            </a:r>
            <a:r>
              <a:rPr lang="en-US" altLang="zh-CN" sz="2400" dirty="0">
                <a:effectLst/>
              </a:rPr>
              <a:t>.class</a:t>
            </a:r>
            <a:r>
              <a:rPr lang="zh-CN" altLang="en-US" sz="2400" dirty="0">
                <a:effectLst/>
              </a:rPr>
              <a:t>文件，不面向任何特定处理器，只面向虚拟机。</a:t>
            </a:r>
          </a:p>
          <a:p>
            <a:pPr algn="just"/>
            <a:r>
              <a:rPr lang="zh-CN" altLang="en-US" sz="2400" b="1" dirty="0">
                <a:effectLst/>
              </a:rPr>
              <a:t>采用字节码的好处</a:t>
            </a:r>
            <a:r>
              <a:rPr lang="zh-CN" altLang="en-US" sz="2400" dirty="0">
                <a:effectLst/>
              </a:rPr>
              <a:t>：</a:t>
            </a:r>
          </a:p>
          <a:p>
            <a:pPr algn="just"/>
            <a:r>
              <a:rPr lang="en-US" altLang="zh-CN" sz="2400" dirty="0">
                <a:effectLst/>
              </a:rPr>
              <a:t>Java </a:t>
            </a:r>
            <a:r>
              <a:rPr lang="zh-CN" altLang="en-US" sz="2400" dirty="0">
                <a:effectLst/>
              </a:rPr>
              <a:t>通过字节码和 </a:t>
            </a:r>
            <a:r>
              <a:rPr lang="en-US" altLang="zh-CN" sz="2400" dirty="0">
                <a:effectLst/>
              </a:rPr>
              <a:t>Java </a:t>
            </a:r>
            <a:r>
              <a:rPr lang="zh-CN" altLang="en-US" sz="2400" dirty="0">
                <a:effectLst/>
              </a:rPr>
              <a:t>虚拟机（</a:t>
            </a:r>
            <a:r>
              <a:rPr lang="en-US" altLang="zh-CN" sz="2400" dirty="0">
                <a:effectLst/>
              </a:rPr>
              <a:t>JVM</a:t>
            </a:r>
            <a:r>
              <a:rPr lang="zh-CN" altLang="en-US" sz="2400" dirty="0">
                <a:effectLst/>
              </a:rPr>
              <a:t>）这种跨平台的抽象，屏蔽了操作系统和硬件的细节，实现“一次编译，到处执行”。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BE87D63-CFF9-4EC5-AB4A-1099BCB1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1050" y="188913"/>
            <a:ext cx="9440863" cy="1143000"/>
          </a:xfrm>
        </p:spPr>
        <p:txBody>
          <a:bodyPr/>
          <a:lstStyle/>
          <a:p>
            <a:r>
              <a:rPr lang="zh-CN" altLang="en-US" dirty="0"/>
              <a:t>代码安全</a:t>
            </a:r>
            <a:r>
              <a:rPr lang="en-US" altLang="zh-CN" dirty="0"/>
              <a:t>Code Security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86A9E4D0-57D1-4C97-9807-0E7D898ED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7" y="1042989"/>
            <a:ext cx="7777162" cy="507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96264-544D-4334-9B1C-23DAA04B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的内存结构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2D1EA-8ACB-4474-88C1-64A7935B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内存结构分三大块：方法区、堆和栈</a:t>
            </a:r>
            <a:endParaRPr lang="en-US" altLang="zh-CN" dirty="0"/>
          </a:p>
          <a:p>
            <a:r>
              <a:rPr lang="zh-CN" altLang="en-US" dirty="0">
                <a:solidFill>
                  <a:srgbClr val="FF6827"/>
                </a:solidFill>
                <a:effectLst/>
              </a:rPr>
              <a:t>方法区</a:t>
            </a:r>
            <a:r>
              <a:rPr lang="zh-CN" altLang="en-US" dirty="0">
                <a:effectLst/>
              </a:rPr>
              <a:t>：类信息，常量池</a:t>
            </a:r>
            <a:r>
              <a:rPr lang="en-US" altLang="zh-CN" dirty="0">
                <a:effectLst/>
              </a:rPr>
              <a:t>(static</a:t>
            </a:r>
            <a:r>
              <a:rPr lang="zh-CN" altLang="en-US" dirty="0">
                <a:effectLst/>
              </a:rPr>
              <a:t>量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，编译后的代码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字节码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solidFill>
                  <a:srgbClr val="FF6827"/>
                </a:solidFill>
                <a:effectLst/>
              </a:rPr>
              <a:t>堆</a:t>
            </a:r>
            <a:r>
              <a:rPr lang="zh-CN" altLang="en-US" dirty="0">
                <a:effectLst/>
              </a:rPr>
              <a:t>：对象实例，成员变量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非 </a:t>
            </a:r>
            <a:r>
              <a:rPr lang="en-US" altLang="zh-CN" dirty="0">
                <a:effectLst/>
              </a:rPr>
              <a:t>static</a:t>
            </a:r>
            <a:r>
              <a:rPr lang="zh-CN" altLang="en-US" dirty="0">
                <a:effectLst/>
              </a:rPr>
              <a:t>量</a:t>
            </a:r>
            <a:r>
              <a:rPr lang="en-US" altLang="zh-CN" dirty="0">
                <a:effectLst/>
              </a:rPr>
              <a:t>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zh-CN" altLang="en-US" dirty="0">
                <a:effectLst/>
              </a:rPr>
              <a:t>数组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solidFill>
                  <a:srgbClr val="FF6827"/>
                </a:solidFill>
                <a:effectLst/>
              </a:rPr>
              <a:t>栈</a:t>
            </a:r>
            <a:r>
              <a:rPr lang="zh-CN" altLang="en-US" dirty="0">
                <a:effectLst/>
              </a:rPr>
              <a:t>：调用的方法，方法的局部变量，操作数，方法出口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solidFill>
                  <a:srgbClr val="FF6827"/>
                </a:solidFill>
                <a:effectLst/>
              </a:rPr>
              <a:t>本地方法栈</a:t>
            </a:r>
            <a:r>
              <a:rPr lang="zh-CN" altLang="en-US" dirty="0">
                <a:effectLst/>
              </a:rPr>
              <a:t>：为 </a:t>
            </a:r>
            <a:r>
              <a:rPr lang="en-US" altLang="zh-CN" dirty="0">
                <a:effectLst/>
              </a:rPr>
              <a:t>Native</a:t>
            </a:r>
            <a:r>
              <a:rPr lang="zh-CN" altLang="en-US" dirty="0">
                <a:effectLst/>
              </a:rPr>
              <a:t>方法服务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solidFill>
                  <a:srgbClr val="FF6827"/>
                </a:solidFill>
                <a:effectLst/>
              </a:rPr>
              <a:t>程序计数器</a:t>
            </a:r>
            <a:r>
              <a:rPr lang="zh-CN" altLang="en-US" dirty="0">
                <a:effectLst/>
              </a:rPr>
              <a:t>：记录当前线程执行的行号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67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D137-B5E1-4359-B817-5320094C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6805" cy="4983052"/>
          </a:xfrm>
        </p:spPr>
        <p:txBody>
          <a:bodyPr vert="eaVert">
            <a:norm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的内存结构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0A26DD-3D58-4CE5-A748-360E25BB7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72" y="0"/>
            <a:ext cx="9503228" cy="6686158"/>
          </a:xfrm>
        </p:spPr>
      </p:pic>
    </p:spTree>
    <p:extLst>
      <p:ext uri="{BB962C8B-B14F-4D97-AF65-F5344CB8AC3E}">
        <p14:creationId xmlns:p14="http://schemas.microsoft.com/office/powerpoint/2010/main" val="1062605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45F45-A291-48F6-9CFD-7376CD06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垃圾回收机制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F4CA5-644B-4CD0-A3C9-C1C920D89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提供的</a:t>
            </a:r>
            <a:r>
              <a:rPr lang="en-US" altLang="zh-CN" dirty="0"/>
              <a:t>GC </a:t>
            </a:r>
            <a:r>
              <a:rPr lang="zh-CN" altLang="en-US" dirty="0"/>
              <a:t>功能可以自动监测对象是否超过作用域，从而达到自动回收内存的目的，</a:t>
            </a:r>
            <a:r>
              <a:rPr lang="en-US" altLang="zh-CN" dirty="0"/>
              <a:t>Java </a:t>
            </a:r>
            <a:r>
              <a:rPr lang="zh-CN" altLang="en-US" dirty="0"/>
              <a:t>语言没有提供释放已分配内存的显式操作方法。</a:t>
            </a:r>
          </a:p>
          <a:p>
            <a:r>
              <a:rPr lang="zh-CN" altLang="en-US" dirty="0"/>
              <a:t>在堆中，找到已经无用的对象，并把这些对象占用的空间收回使其可以重新利用。</a:t>
            </a:r>
            <a:r>
              <a:rPr lang="zh-CN" altLang="en-US" dirty="0">
                <a:effectLst/>
                <a:latin typeface="Helvetica Neue"/>
              </a:rPr>
              <a:t> </a:t>
            </a:r>
            <a:r>
              <a:rPr lang="en-US" altLang="zh-CN" dirty="0">
                <a:effectLst/>
                <a:latin typeface="Helvetica Neue"/>
              </a:rPr>
              <a:t>GC </a:t>
            </a:r>
            <a:r>
              <a:rPr lang="zh-CN" altLang="en-US" dirty="0">
                <a:effectLst/>
                <a:latin typeface="Helvetica Neue"/>
              </a:rPr>
              <a:t>主要进行回收的内存是 </a:t>
            </a:r>
            <a:r>
              <a:rPr lang="en-US" altLang="zh-CN" dirty="0">
                <a:effectLst/>
                <a:latin typeface="Helvetica Neue"/>
              </a:rPr>
              <a:t>JVM </a:t>
            </a:r>
            <a:r>
              <a:rPr lang="zh-CN" altLang="en-US" dirty="0">
                <a:effectLst/>
                <a:latin typeface="Helvetica Neue"/>
              </a:rPr>
              <a:t>中的方法区和堆。</a:t>
            </a:r>
            <a:endParaRPr lang="zh-CN" altLang="en-US" dirty="0"/>
          </a:p>
          <a:p>
            <a:r>
              <a:rPr lang="zh-CN" altLang="en-US" dirty="0"/>
              <a:t>请求垃圾收集，调用下面的方法之一：</a:t>
            </a:r>
          </a:p>
          <a:p>
            <a:pPr lvl="1"/>
            <a:r>
              <a:rPr lang="en-US" altLang="zh-CN" dirty="0" err="1"/>
              <a:t>System.gc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gc</a:t>
            </a:r>
            <a:r>
              <a:rPr lang="en-US" altLang="zh-CN" dirty="0"/>
              <a:t>()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92058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8996BE9-2935-41AE-9723-07729B65E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175" y="365126"/>
            <a:ext cx="10715625" cy="882650"/>
          </a:xfrm>
        </p:spPr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的包机制</a:t>
            </a:r>
            <a:endParaRPr lang="en-US" altLang="zh-CN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8F878D6-28FF-48CC-922F-4AE447530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071" y="1247777"/>
            <a:ext cx="10455729" cy="5055052"/>
          </a:xfrm>
        </p:spPr>
        <p:txBody>
          <a:bodyPr>
            <a:norm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使用包（</a:t>
            </a:r>
            <a:r>
              <a:rPr lang="en-US" altLang="zh-CN" dirty="0"/>
              <a:t>package</a:t>
            </a:r>
            <a:r>
              <a:rPr lang="zh-CN" altLang="en-US" dirty="0"/>
              <a:t>）机制是为了防止命名冲突，访问控制，提供搜索和定位类、接口、枚举和注释等。</a:t>
            </a:r>
            <a:endParaRPr lang="en-US" altLang="zh-CN" dirty="0"/>
          </a:p>
          <a:p>
            <a:r>
              <a:rPr lang="zh-CN" altLang="en-US" dirty="0"/>
              <a:t>把功能相似或相关的类或接口组织在同一个包中，方便类的查找和使用</a:t>
            </a:r>
          </a:p>
          <a:p>
            <a:r>
              <a:rPr lang="zh-CN" altLang="en-US" dirty="0"/>
              <a:t>包采用树形目录的存储方式。同一个包中类名字不同，不同包中类名字可以相同，当同时调用两个不同包中相同类名的类时，加上包名以避免类名冲突。</a:t>
            </a:r>
          </a:p>
          <a:p>
            <a:r>
              <a:rPr lang="zh-CN" altLang="en-US" dirty="0"/>
              <a:t>限定访问权限，拥有包访问权限的类才能访问某个包中的类。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14E7C57-1CA4-405B-BC02-C53022A90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路径与包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2B7B47B-6439-448E-8A09-C1E594F53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19250"/>
            <a:ext cx="10515600" cy="4557713"/>
          </a:xfrm>
        </p:spPr>
        <p:txBody>
          <a:bodyPr/>
          <a:lstStyle/>
          <a:p>
            <a:r>
              <a:rPr lang="zh-CN" altLang="en-US" b="1" dirty="0"/>
              <a:t>包存储在包含包名的目录树中</a:t>
            </a:r>
          </a:p>
          <a:p>
            <a:r>
              <a:rPr lang="en-US" altLang="zh-CN" sz="2100" b="1" dirty="0"/>
              <a:t>Example</a:t>
            </a:r>
            <a:r>
              <a:rPr lang="zh-CN" altLang="en-US" sz="2100" b="1" dirty="0"/>
              <a:t>： “</a:t>
            </a:r>
            <a:r>
              <a:rPr lang="en-US" altLang="zh-CN" sz="2100" b="1" dirty="0"/>
              <a:t>shipping” </a:t>
            </a:r>
            <a:r>
              <a:rPr lang="zh-CN" altLang="en-US" sz="2100" b="1" dirty="0"/>
              <a:t>包</a:t>
            </a:r>
            <a:r>
              <a:rPr lang="en-US" altLang="zh-CN" sz="2100" b="1" dirty="0"/>
              <a:t>: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AC5BAABC-D64A-44AF-8EF9-8158AB73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17" y="1619250"/>
            <a:ext cx="6263683" cy="272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1FA20-7043-43E5-A8AA-EE7B73E9F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5" y="2573683"/>
            <a:ext cx="6268540" cy="303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834E232-EC6B-4381-BBD9-4E7F08986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9175" y="188913"/>
            <a:ext cx="9202738" cy="836612"/>
          </a:xfrm>
        </p:spPr>
        <p:txBody>
          <a:bodyPr/>
          <a:lstStyle/>
          <a:p>
            <a:r>
              <a:rPr lang="zh-CN" altLang="en-US" dirty="0"/>
              <a:t>定义使用包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492D4B1-C866-40A4-B0E4-1457DE552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175" y="1152525"/>
            <a:ext cx="9848850" cy="52292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package &lt;</a:t>
            </a:r>
            <a:r>
              <a:rPr lang="en-US" altLang="zh-CN" b="1" dirty="0" err="1"/>
              <a:t>top_pkg_name</a:t>
            </a:r>
            <a:r>
              <a:rPr lang="en-US" altLang="zh-CN" b="1" dirty="0"/>
              <a:t>&gt;[.&lt;</a:t>
            </a:r>
            <a:r>
              <a:rPr lang="en-US" altLang="zh-CN" b="1" dirty="0" err="1"/>
              <a:t>sub_pkg_name</a:t>
            </a:r>
            <a:r>
              <a:rPr lang="en-US" altLang="zh-CN" b="1" dirty="0"/>
              <a:t>&gt;]*;</a:t>
            </a:r>
          </a:p>
          <a:p>
            <a:pPr>
              <a:lnSpc>
                <a:spcPct val="90000"/>
              </a:lnSpc>
            </a:pP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/>
              <a:t>package </a:t>
            </a:r>
            <a:r>
              <a:rPr lang="en-US" altLang="zh-CN" sz="2800" b="1" dirty="0" err="1"/>
              <a:t>shipping.reports</a:t>
            </a:r>
            <a:r>
              <a:rPr lang="en-US" altLang="zh-CN" sz="2800" b="1" dirty="0"/>
              <a:t>;</a:t>
            </a:r>
          </a:p>
          <a:p>
            <a:pPr>
              <a:lnSpc>
                <a:spcPct val="90000"/>
              </a:lnSpc>
            </a:pP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要点</a:t>
            </a:r>
            <a:r>
              <a:rPr lang="en-US" altLang="zh-CN" b="1" dirty="0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800" b="1" dirty="0"/>
              <a:t>在程序开始处定义</a:t>
            </a:r>
          </a:p>
          <a:p>
            <a:pPr lvl="1">
              <a:lnSpc>
                <a:spcPct val="90000"/>
              </a:lnSpc>
            </a:pPr>
            <a:r>
              <a:rPr lang="zh-CN" altLang="en-US" sz="2800" b="1" dirty="0"/>
              <a:t>一个</a:t>
            </a:r>
            <a:r>
              <a:rPr lang="en-US" altLang="zh-CN" sz="2800" b="1" dirty="0"/>
              <a:t>package</a:t>
            </a:r>
            <a:r>
              <a:rPr lang="zh-CN" altLang="en-US" sz="2800" b="1" dirty="0"/>
              <a:t>语句定义一个包</a:t>
            </a:r>
          </a:p>
          <a:p>
            <a:pPr lvl="1">
              <a:lnSpc>
                <a:spcPct val="90000"/>
              </a:lnSpc>
            </a:pPr>
            <a:r>
              <a:rPr lang="zh-CN" altLang="en-US" sz="2800" b="1" dirty="0"/>
              <a:t>如没有</a:t>
            </a:r>
            <a:r>
              <a:rPr lang="en-US" altLang="zh-CN" sz="2800" b="1" dirty="0"/>
              <a:t>package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, class</a:t>
            </a:r>
            <a:r>
              <a:rPr lang="zh-CN" altLang="en-US" sz="2800" b="1" dirty="0"/>
              <a:t>属于默认包</a:t>
            </a:r>
          </a:p>
          <a:p>
            <a:pPr lvl="1">
              <a:lnSpc>
                <a:spcPct val="90000"/>
              </a:lnSpc>
            </a:pPr>
            <a:r>
              <a:rPr lang="zh-CN" altLang="en-US" sz="2800" b="1" dirty="0"/>
              <a:t>包名必须按等级划分，用“</a:t>
            </a:r>
            <a:r>
              <a:rPr lang="en-US" altLang="zh-CN" sz="2800" b="1" dirty="0"/>
              <a:t>.”</a:t>
            </a:r>
            <a:r>
              <a:rPr lang="zh-CN" altLang="en-US" sz="2800" b="1" dirty="0"/>
              <a:t>分隔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9FA6665-6019-4277-8F48-CC7DFC997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6878"/>
            <a:ext cx="10515600" cy="1073174"/>
          </a:xfrm>
        </p:spPr>
        <p:txBody>
          <a:bodyPr/>
          <a:lstStyle/>
          <a:p>
            <a:r>
              <a:rPr lang="zh-CN" altLang="en-US" dirty="0"/>
              <a:t>考核内容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DD3266A-4ABE-4697-94B5-A4919912A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150" y="1196976"/>
            <a:ext cx="10320399" cy="50138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600" dirty="0"/>
              <a:t>平时作业      </a:t>
            </a:r>
            <a:r>
              <a:rPr lang="en-US" altLang="zh-CN" sz="2600" dirty="0"/>
              <a:t>25%, </a:t>
            </a:r>
            <a:r>
              <a:rPr lang="zh-CN" altLang="en-US" sz="2600" dirty="0"/>
              <a:t>每周周日晚</a:t>
            </a:r>
            <a:r>
              <a:rPr lang="en-US" altLang="zh-CN" sz="2600" dirty="0"/>
              <a:t>12</a:t>
            </a:r>
            <a:r>
              <a:rPr lang="zh-CN" altLang="en-US" sz="2600" dirty="0"/>
              <a:t>点以前交，</a:t>
            </a:r>
            <a:r>
              <a:rPr lang="en-US" altLang="zh-CN" sz="2600" dirty="0"/>
              <a:t>chenghf2009@qq.mail</a:t>
            </a:r>
          </a:p>
          <a:p>
            <a:pPr>
              <a:lnSpc>
                <a:spcPct val="80000"/>
              </a:lnSpc>
            </a:pPr>
            <a:r>
              <a:rPr lang="zh-CN" altLang="en-US" sz="2600" dirty="0"/>
              <a:t>综合项目      </a:t>
            </a:r>
            <a:r>
              <a:rPr lang="en-US" altLang="zh-CN" sz="2600" dirty="0"/>
              <a:t>15%, </a:t>
            </a:r>
            <a:r>
              <a:rPr lang="zh-CN" altLang="en-US" sz="2600" dirty="0"/>
              <a:t>期末考试结束后</a:t>
            </a:r>
            <a:r>
              <a:rPr lang="en-US" altLang="zh-CN" sz="2600" dirty="0"/>
              <a:t>4</a:t>
            </a:r>
            <a:r>
              <a:rPr lang="zh-CN" altLang="en-US" sz="2600" dirty="0"/>
              <a:t>周交项目源程序代码</a:t>
            </a:r>
            <a:endParaRPr lang="en-US" altLang="zh-CN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期末测试      </a:t>
            </a:r>
            <a:r>
              <a:rPr lang="en-US" altLang="zh-CN" sz="2600" dirty="0"/>
              <a:t>60%</a:t>
            </a:r>
          </a:p>
          <a:p>
            <a:pPr>
              <a:lnSpc>
                <a:spcPct val="80000"/>
              </a:lnSpc>
            </a:pPr>
            <a:endParaRPr lang="en-US" altLang="zh-CN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安装系统资源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IntelliJ IDEA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 err="1"/>
              <a:t>Jdk</a:t>
            </a:r>
            <a:endParaRPr lang="en-US" altLang="zh-CN" sz="22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37349AE-BAC8-449C-9B3D-2A08022D1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导入其他包中的工具类</a:t>
            </a:r>
            <a:br>
              <a:rPr lang="en-US" altLang="zh-CN" dirty="0"/>
            </a:br>
            <a:r>
              <a:rPr lang="en-US" altLang="zh-CN" sz="3600" b="1" dirty="0"/>
              <a:t>import </a:t>
            </a:r>
            <a:r>
              <a:rPr lang="zh-CN" altLang="en-US" sz="3600" b="1" dirty="0"/>
              <a:t>语法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890AD9F-DC56-44CC-93BD-3209DCF8D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175" y="1562101"/>
            <a:ext cx="10248900" cy="477202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zh-CN" b="1" dirty="0"/>
              <a:t>import &lt;</a:t>
            </a:r>
            <a:r>
              <a:rPr lang="en-US" altLang="zh-CN" b="1" dirty="0" err="1"/>
              <a:t>pkg_name</a:t>
            </a:r>
            <a:r>
              <a:rPr lang="en-US" altLang="zh-CN" b="1" dirty="0"/>
              <a:t>&gt;[.&lt;</a:t>
            </a:r>
            <a:r>
              <a:rPr lang="en-US" altLang="zh-CN" b="1" dirty="0" err="1"/>
              <a:t>sub_pkg_name</a:t>
            </a:r>
            <a:r>
              <a:rPr lang="en-US" altLang="zh-CN" b="1" dirty="0"/>
              <a:t>&gt;].&lt;</a:t>
            </a:r>
            <a:r>
              <a:rPr lang="en-US" altLang="zh-CN" b="1" dirty="0" err="1"/>
              <a:t>class_name</a:t>
            </a:r>
            <a:r>
              <a:rPr lang="en-US" altLang="zh-CN" b="1" dirty="0"/>
              <a:t>|*&gt;;</a:t>
            </a:r>
          </a:p>
          <a:p>
            <a:endParaRPr lang="en-US" altLang="zh-CN" b="1" dirty="0"/>
          </a:p>
          <a:p>
            <a:r>
              <a:rPr lang="en-US" altLang="zh-CN" b="1" dirty="0"/>
              <a:t>Examples:</a:t>
            </a:r>
          </a:p>
          <a:p>
            <a:pPr lvl="1"/>
            <a:r>
              <a:rPr lang="en-US" altLang="zh-CN" sz="2800" b="1" dirty="0"/>
              <a:t>import </a:t>
            </a:r>
            <a:r>
              <a:rPr lang="en-US" altLang="zh-CN" sz="2800" b="1" dirty="0" err="1"/>
              <a:t>shipping.domain</a:t>
            </a:r>
            <a:r>
              <a:rPr lang="en-US" altLang="zh-CN" sz="2800" b="1" dirty="0"/>
              <a:t>.*;</a:t>
            </a:r>
          </a:p>
          <a:p>
            <a:pPr lvl="1"/>
            <a:r>
              <a:rPr lang="en-US" altLang="zh-CN" sz="2800" b="1" dirty="0"/>
              <a:t>import </a:t>
            </a:r>
            <a:r>
              <a:rPr lang="en-US" altLang="zh-CN" sz="2800" b="1" dirty="0" err="1"/>
              <a:t>java.util.List</a:t>
            </a:r>
            <a:r>
              <a:rPr lang="en-US" altLang="zh-CN" sz="2800" b="1" dirty="0"/>
              <a:t>;</a:t>
            </a:r>
          </a:p>
          <a:p>
            <a:pPr lvl="1"/>
            <a:r>
              <a:rPr lang="en-US" altLang="zh-CN" sz="2800" b="1" dirty="0"/>
              <a:t>import java.io.*;</a:t>
            </a:r>
          </a:p>
          <a:p>
            <a:endParaRPr lang="en-US" altLang="zh-CN" b="1" dirty="0"/>
          </a:p>
          <a:p>
            <a:r>
              <a:rPr lang="zh-CN" altLang="en-US" b="1" dirty="0"/>
              <a:t>在所有</a:t>
            </a:r>
            <a:r>
              <a:rPr lang="en-US" altLang="zh-CN" b="1" dirty="0"/>
              <a:t>class</a:t>
            </a:r>
            <a:r>
              <a:rPr lang="zh-CN" altLang="en-US" b="1" dirty="0"/>
              <a:t>之前定义</a:t>
            </a:r>
          </a:p>
          <a:p>
            <a:r>
              <a:rPr lang="zh-CN" altLang="en-US" b="1" dirty="0"/>
              <a:t>告诉编译器使用的类在哪里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AD66850-31E9-4BCA-9FF9-0DBD51305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3975" y="277813"/>
            <a:ext cx="8886825" cy="703262"/>
          </a:xfrm>
        </p:spPr>
        <p:txBody>
          <a:bodyPr/>
          <a:lstStyle/>
          <a:p>
            <a:r>
              <a:rPr lang="en-US" altLang="zh-CN" sz="3800" dirty="0"/>
              <a:t>Example</a:t>
            </a:r>
            <a:endParaRPr lang="zh-CN" altLang="en-US" sz="3800" dirty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5E8ECA2-CD8D-4C24-983B-C6DD00124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1133475"/>
            <a:ext cx="8948738" cy="553561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//VehicleCapacityReport.java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package </a:t>
            </a:r>
            <a:r>
              <a:rPr lang="en-US" altLang="zh-CN" sz="2400" b="1" dirty="0" err="1"/>
              <a:t>shipping.reports</a:t>
            </a:r>
            <a:r>
              <a:rPr lang="en-US" altLang="zh-CN" sz="2400" b="1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shipping.domain</a:t>
            </a:r>
            <a:r>
              <a:rPr lang="en-US" altLang="zh-CN" sz="2400" b="1" dirty="0"/>
              <a:t>.*;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java.util.List</a:t>
            </a:r>
            <a:r>
              <a:rPr lang="en-US" altLang="zh-CN" sz="2400" b="1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import java.io.*;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public class </a:t>
            </a:r>
            <a:r>
              <a:rPr lang="en-US" altLang="zh-CN" sz="2400" b="1" dirty="0" err="1"/>
              <a:t>VehicleCapacityReport</a:t>
            </a:r>
            <a:r>
              <a:rPr lang="en-US" altLang="zh-CN" sz="2400" b="1" dirty="0"/>
              <a:t>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/>
              <a:t>private List vehicles;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generateReport</a:t>
            </a:r>
            <a:r>
              <a:rPr lang="en-US" altLang="zh-CN" b="1" dirty="0"/>
              <a:t>(Writer output) {...}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DBB141A-3273-4454-8602-D57C31E92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276" y="1"/>
            <a:ext cx="10515600" cy="843148"/>
          </a:xfrm>
        </p:spPr>
        <p:txBody>
          <a:bodyPr/>
          <a:lstStyle/>
          <a:p>
            <a:r>
              <a:rPr lang="en-US" altLang="zh-CN" dirty="0"/>
              <a:t>A Basic Java Application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0AF5D5C-897F-4D6D-98A7-8A939B1F7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58" y="1235034"/>
            <a:ext cx="6305792" cy="5510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//TestGreeting.java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// Sample "Hello World" application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package java;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import java.io.*;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public class </a:t>
            </a:r>
            <a:r>
              <a:rPr lang="en-US" altLang="zh-CN" sz="2400" b="1" dirty="0" err="1"/>
              <a:t>TestGreeting</a:t>
            </a:r>
            <a:r>
              <a:rPr lang="en-US" altLang="zh-CN" sz="2400" b="1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public static void main (String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[ ])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Greeting hello = new Greeting("Hello");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</a:t>
            </a:r>
            <a:r>
              <a:rPr lang="en-US" altLang="zh-CN" sz="2400" b="1" dirty="0" err="1"/>
              <a:t>hello.greet</a:t>
            </a:r>
            <a:r>
              <a:rPr lang="en-US" altLang="zh-CN" sz="2400" b="1" dirty="0"/>
              <a:t>("World");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}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19955B-A9FA-4722-B32C-FD1FF8FD1E71}"/>
              </a:ext>
            </a:extLst>
          </p:cNvPr>
          <p:cNvSpPr/>
          <p:nvPr/>
        </p:nvSpPr>
        <p:spPr>
          <a:xfrm>
            <a:off x="6424550" y="1235034"/>
            <a:ext cx="5767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//Greeting.java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// The Greeting class declaration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public class Greeting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private String salutation;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public Greeting(String 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  salutation = 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public void greet(String whom)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    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(salutation + " "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				+ whom);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}</a:t>
            </a:r>
            <a:endParaRPr lang="zh-CN" altLang="en-US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7AC4FA-0C75-413B-882D-8AD7057F336E}"/>
              </a:ext>
            </a:extLst>
          </p:cNvPr>
          <p:cNvCxnSpPr/>
          <p:nvPr/>
        </p:nvCxnSpPr>
        <p:spPr>
          <a:xfrm>
            <a:off x="6365172" y="961901"/>
            <a:ext cx="130628" cy="5617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D00A2-34FA-45D6-842F-7ABA025E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en-US" altLang="zh-CN" dirty="0"/>
              <a:t>Example: </a:t>
            </a:r>
            <a:r>
              <a:rPr lang="zh-CN" altLang="en-US" dirty="0"/>
              <a:t>输入字符串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C17F2-43D4-4E0C-8395-2D3929036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106805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GetString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请输入一串字符：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        Scanner </a:t>
            </a:r>
            <a:r>
              <a:rPr lang="en-US" altLang="zh-CN" dirty="0" err="1"/>
              <a:t>scanner</a:t>
            </a:r>
            <a:r>
              <a:rPr lang="en-US" altLang="zh-CN" dirty="0"/>
              <a:t> = new Scanner(System.in);</a:t>
            </a:r>
          </a:p>
          <a:p>
            <a:pPr marL="0" indent="0">
              <a:buNone/>
            </a:pPr>
            <a:r>
              <a:rPr lang="en-US" altLang="zh-CN" dirty="0"/>
              <a:t>        String input = </a:t>
            </a:r>
            <a:r>
              <a:rPr lang="en-US" altLang="zh-CN" dirty="0" err="1"/>
              <a:t>scanner.next</a:t>
            </a:r>
            <a:r>
              <a:rPr lang="en-US" altLang="zh-CN" dirty="0"/>
              <a:t>();//</a:t>
            </a:r>
            <a:r>
              <a:rPr lang="zh-CN" altLang="en-US" dirty="0"/>
              <a:t>获取输入的字符串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你输入的字符串是：</a:t>
            </a:r>
            <a:r>
              <a:rPr lang="en-US" altLang="zh-CN" dirty="0"/>
              <a:t>" + input);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你输入的字符串长度是：</a:t>
            </a:r>
            <a:r>
              <a:rPr lang="en-US" altLang="zh-CN" dirty="0"/>
              <a:t>" + </a:t>
            </a:r>
            <a:r>
              <a:rPr lang="en-US" altLang="zh-CN" dirty="0" err="1"/>
              <a:t>input.length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scanner.close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57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434022C-0CB9-4E38-B32E-67B8AEA5A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 </a:t>
            </a:r>
            <a:r>
              <a:rPr lang="zh-CN" altLang="en-US"/>
              <a:t>代码定义规则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D8E6BE1-2A73-46B6-B9B8-AF5251F24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8790" y="1508166"/>
            <a:ext cx="7952385" cy="465768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Packages: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package </a:t>
            </a:r>
            <a:r>
              <a:rPr lang="en-US" altLang="zh-CN" dirty="0" err="1"/>
              <a:t>banking.domain</a:t>
            </a:r>
            <a:r>
              <a:rPr lang="en-US" altLang="zh-CN" dirty="0"/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 Classes: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class </a:t>
            </a:r>
            <a:r>
              <a:rPr lang="en-US" altLang="zh-CN" dirty="0" err="1"/>
              <a:t>SavingsAccount</a:t>
            </a:r>
            <a:r>
              <a:rPr lang="en-US" altLang="zh-CN" dirty="0"/>
              <a:t>{ … }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 Interfaces: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interface Account { … }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 Methods:</a:t>
            </a:r>
          </a:p>
          <a:p>
            <a:pPr lvl="1">
              <a:lnSpc>
                <a:spcPct val="80000"/>
              </a:lnSpc>
            </a:pPr>
            <a:r>
              <a:rPr lang="en-US" altLang="zh-CN" dirty="0" err="1"/>
              <a:t>balanceAccount</a:t>
            </a:r>
            <a:r>
              <a:rPr lang="en-US" altLang="zh-CN" dirty="0"/>
              <a:t>()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Variables:</a:t>
            </a:r>
          </a:p>
          <a:p>
            <a:pPr lvl="1">
              <a:lnSpc>
                <a:spcPct val="80000"/>
              </a:lnSpc>
            </a:pPr>
            <a:r>
              <a:rPr lang="en-US" altLang="zh-CN" dirty="0" err="1"/>
              <a:t>currentCustomer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Constants: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HEAD_COUNT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MAXIMUM_SIZE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6DF0EAB-4025-4D8F-9270-A05120E3D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C632565-E0B5-43FA-AF1E-152523F24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35385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Tasks:</a:t>
            </a:r>
          </a:p>
          <a:p>
            <a:pPr lvl="2"/>
            <a:r>
              <a:rPr lang="zh-CN" altLang="en-US" sz="2400" dirty="0"/>
              <a:t>设计一个图书馆的读者类</a:t>
            </a:r>
            <a:endParaRPr lang="en-US" altLang="zh-CN" sz="2400" dirty="0"/>
          </a:p>
          <a:p>
            <a:pPr lvl="2"/>
            <a:r>
              <a:rPr lang="zh-CN" altLang="en-US" sz="2400" dirty="0"/>
              <a:t>可以通过该类操作读者借书，还书和查询借书情况。</a:t>
            </a:r>
            <a:endParaRPr lang="en-US" altLang="zh-CN" sz="2400" dirty="0"/>
          </a:p>
          <a:p>
            <a:pPr lvl="2"/>
            <a:r>
              <a:rPr lang="zh-CN" altLang="en-US" sz="2400" dirty="0"/>
              <a:t>设计一个图书类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3F9E369-619C-4550-B8CB-56CE3FA38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8D58EB9-AA67-42B2-936C-3FAC1CDEE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0175" y="1628774"/>
            <a:ext cx="8504238" cy="3990975"/>
          </a:xfrm>
        </p:spPr>
        <p:txBody>
          <a:bodyPr/>
          <a:lstStyle/>
          <a:p>
            <a:r>
              <a:rPr lang="zh-CN" altLang="en-US" dirty="0"/>
              <a:t>面向对象</a:t>
            </a:r>
            <a:r>
              <a:rPr lang="en-US" altLang="zh-CN" sz="2400" dirty="0"/>
              <a:t>Object-Oriented Language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易使用</a:t>
            </a:r>
            <a:r>
              <a:rPr lang="en-US" altLang="zh-CN" sz="2400" dirty="0"/>
              <a:t>Easy-to-use</a:t>
            </a:r>
          </a:p>
          <a:p>
            <a:r>
              <a:rPr lang="zh-CN" altLang="en-US" dirty="0"/>
              <a:t>代码简单</a:t>
            </a:r>
            <a:r>
              <a:rPr lang="en-US" altLang="zh-CN" sz="2400" dirty="0"/>
              <a:t>Streamlined</a:t>
            </a:r>
            <a:r>
              <a:rPr lang="en-US" altLang="zh-CN" dirty="0"/>
              <a:t> </a:t>
            </a:r>
            <a:r>
              <a:rPr lang="en-US" altLang="zh-CN" sz="2400" dirty="0"/>
              <a:t>and</a:t>
            </a:r>
            <a:r>
              <a:rPr lang="en-US" altLang="zh-CN" dirty="0"/>
              <a:t> </a:t>
            </a:r>
            <a:r>
              <a:rPr lang="en-US" altLang="zh-CN" sz="2400" dirty="0"/>
              <a:t>clear</a:t>
            </a:r>
            <a:r>
              <a:rPr lang="en-US" altLang="zh-CN" dirty="0"/>
              <a:t> </a:t>
            </a:r>
            <a:r>
              <a:rPr lang="en-US" altLang="zh-CN" sz="2400" dirty="0"/>
              <a:t>code</a:t>
            </a:r>
          </a:p>
          <a:p>
            <a:r>
              <a:rPr lang="zh-CN" altLang="en-US" dirty="0"/>
              <a:t>动态绑定</a:t>
            </a:r>
            <a:r>
              <a:rPr lang="en-US" altLang="zh-CN" sz="2400" dirty="0"/>
              <a:t>Loads classes dynamically</a:t>
            </a:r>
          </a:p>
          <a:p>
            <a:r>
              <a:rPr lang="zh-CN" altLang="en-US" dirty="0"/>
              <a:t>安全</a:t>
            </a:r>
            <a:r>
              <a:rPr lang="en-US" altLang="zh-CN" sz="2400" dirty="0"/>
              <a:t>Furnishes better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4BB01-107D-4D1C-9835-1527BE6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设计程序的方法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58FAD-D2E2-4C2A-9370-B19F7A47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面向过程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优点：</a:t>
            </a:r>
            <a:r>
              <a:rPr lang="zh-CN" altLang="en-US" dirty="0"/>
              <a:t>性能比面向对象高，因为类调用时需要实例化，开销比较大，比较消耗资源</a:t>
            </a:r>
            <a:r>
              <a:rPr lang="en-US" altLang="zh-CN" dirty="0"/>
              <a:t>;</a:t>
            </a:r>
            <a:r>
              <a:rPr lang="zh-CN" altLang="en-US" dirty="0"/>
              <a:t>比如单片机、嵌入式开发、</a:t>
            </a:r>
            <a:r>
              <a:rPr lang="en-US" altLang="zh-CN" dirty="0"/>
              <a:t>Linux/Unix </a:t>
            </a:r>
            <a:r>
              <a:rPr lang="zh-CN" altLang="en-US" dirty="0"/>
              <a:t>等一般采用面向过程开发，性能是最重要的因素。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缺点：</a:t>
            </a:r>
            <a:r>
              <a:rPr lang="zh-CN" altLang="en-US" dirty="0"/>
              <a:t>没有面向对象易维护、易复用、易扩展</a:t>
            </a:r>
          </a:p>
          <a:p>
            <a:endParaRPr lang="zh-CN" altLang="en-US" dirty="0"/>
          </a:p>
          <a:p>
            <a:r>
              <a:rPr lang="zh-CN" altLang="en-US" dirty="0"/>
              <a:t>面向对象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优点：</a:t>
            </a:r>
            <a:r>
              <a:rPr lang="zh-CN" altLang="en-US" dirty="0"/>
              <a:t>易维护、易复用、易扩展，由于面向对象有封装、继承、多态性的特性，可以设计出低耦合的系统，使系统更加灵活、更加易于维护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缺点：</a:t>
            </a:r>
            <a:r>
              <a:rPr lang="zh-CN" altLang="en-US" dirty="0"/>
              <a:t>性能比面向过程低</a:t>
            </a:r>
          </a:p>
        </p:txBody>
      </p:sp>
    </p:spTree>
    <p:extLst>
      <p:ext uri="{BB962C8B-B14F-4D97-AF65-F5344CB8AC3E}">
        <p14:creationId xmlns:p14="http://schemas.microsoft.com/office/powerpoint/2010/main" val="7229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0" name="Text Box 9">
            <a:extLst>
              <a:ext uri="{FF2B5EF4-FFF2-40B4-BE49-F238E27FC236}">
                <a16:creationId xmlns:a16="http://schemas.microsoft.com/office/drawing/2014/main" id="{3B3AE9C5-ABD4-41F4-B9CF-7D0788CC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82" y="317500"/>
            <a:ext cx="939338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506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不同的方法对同一应用实例（网络用户开户系统）的不同效果</a:t>
            </a:r>
          </a:p>
          <a:p>
            <a:pPr lvl="1" eaLnBrk="0" hangingPunct="0"/>
            <a:endParaRPr kumimoji="1"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0" hangingPunct="0"/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结构化分析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</a:rPr>
              <a:t>——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数据流和加工</a:t>
            </a:r>
          </a:p>
        </p:txBody>
      </p:sp>
      <p:grpSp>
        <p:nvGrpSpPr>
          <p:cNvPr id="56353" name="Group 33">
            <a:extLst>
              <a:ext uri="{FF2B5EF4-FFF2-40B4-BE49-F238E27FC236}">
                <a16:creationId xmlns:a16="http://schemas.microsoft.com/office/drawing/2014/main" id="{83CEBA68-6F55-429C-86B4-BFC609C23474}"/>
              </a:ext>
            </a:extLst>
          </p:cNvPr>
          <p:cNvGrpSpPr>
            <a:grpSpLocks/>
          </p:cNvGrpSpPr>
          <p:nvPr/>
        </p:nvGrpSpPr>
        <p:grpSpPr bwMode="auto">
          <a:xfrm>
            <a:off x="2185988" y="1628776"/>
            <a:ext cx="8108950" cy="2524125"/>
            <a:chOff x="417" y="1365"/>
            <a:chExt cx="5108" cy="1590"/>
          </a:xfrm>
        </p:grpSpPr>
        <p:sp>
          <p:nvSpPr>
            <p:cNvPr id="56323" name="Oval 2">
              <a:extLst>
                <a:ext uri="{FF2B5EF4-FFF2-40B4-BE49-F238E27FC236}">
                  <a16:creationId xmlns:a16="http://schemas.microsoft.com/office/drawing/2014/main" id="{414D348B-10F7-431A-BBF2-466A7FFE9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1519"/>
              <a:ext cx="601" cy="3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324" name="Oval 3">
              <a:extLst>
                <a:ext uri="{FF2B5EF4-FFF2-40B4-BE49-F238E27FC236}">
                  <a16:creationId xmlns:a16="http://schemas.microsoft.com/office/drawing/2014/main" id="{6418D3E4-CBD1-4385-B35E-DA776B660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1514"/>
              <a:ext cx="601" cy="3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325" name="Oval 4">
              <a:extLst>
                <a:ext uri="{FF2B5EF4-FFF2-40B4-BE49-F238E27FC236}">
                  <a16:creationId xmlns:a16="http://schemas.microsoft.com/office/drawing/2014/main" id="{CE02906D-7839-4777-B265-455C86E8C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" y="1513"/>
              <a:ext cx="146" cy="3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326" name="Oval 5">
              <a:extLst>
                <a:ext uri="{FF2B5EF4-FFF2-40B4-BE49-F238E27FC236}">
                  <a16:creationId xmlns:a16="http://schemas.microsoft.com/office/drawing/2014/main" id="{305623E0-A36C-4D73-957B-F718ACE2C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" y="1507"/>
              <a:ext cx="237" cy="3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327" name="Oval 6">
              <a:extLst>
                <a:ext uri="{FF2B5EF4-FFF2-40B4-BE49-F238E27FC236}">
                  <a16:creationId xmlns:a16="http://schemas.microsoft.com/office/drawing/2014/main" id="{362E84F0-6F83-47A9-AF08-ED32BA7E7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1515"/>
              <a:ext cx="146" cy="3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328" name="Line 7">
              <a:extLst>
                <a:ext uri="{FF2B5EF4-FFF2-40B4-BE49-F238E27FC236}">
                  <a16:creationId xmlns:a16="http://schemas.microsoft.com/office/drawing/2014/main" id="{FD497ADF-BCAC-4A3D-A63A-ACAB46537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" y="1679"/>
              <a:ext cx="47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9" name="Text Box 8">
              <a:extLst>
                <a:ext uri="{FF2B5EF4-FFF2-40B4-BE49-F238E27FC236}">
                  <a16:creationId xmlns:a16="http://schemas.microsoft.com/office/drawing/2014/main" id="{3005BD7B-DF09-4785-B242-04DA5ABD8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" y="1567"/>
              <a:ext cx="3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审批</a:t>
              </a:r>
            </a:p>
          </p:txBody>
        </p:sp>
        <p:sp>
          <p:nvSpPr>
            <p:cNvPr id="56331" name="Text Box 10">
              <a:extLst>
                <a:ext uri="{FF2B5EF4-FFF2-40B4-BE49-F238E27FC236}">
                  <a16:creationId xmlns:a16="http://schemas.microsoft.com/office/drawing/2014/main" id="{12D3C89A-8021-41C9-984D-3CCCA507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" y="1583"/>
              <a:ext cx="3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登记</a:t>
              </a:r>
            </a:p>
          </p:txBody>
        </p:sp>
        <p:sp>
          <p:nvSpPr>
            <p:cNvPr id="56332" name="Oval 11">
              <a:extLst>
                <a:ext uri="{FF2B5EF4-FFF2-40B4-BE49-F238E27FC236}">
                  <a16:creationId xmlns:a16="http://schemas.microsoft.com/office/drawing/2014/main" id="{27322323-5EF3-4CF8-9286-8614DE1D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1522"/>
              <a:ext cx="601" cy="3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333" name="Text Box 12">
              <a:extLst>
                <a:ext uri="{FF2B5EF4-FFF2-40B4-BE49-F238E27FC236}">
                  <a16:creationId xmlns:a16="http://schemas.microsoft.com/office/drawing/2014/main" id="{1936A6B5-2D6D-4195-A5A0-A1B252C4E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" y="1575"/>
              <a:ext cx="3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开户</a:t>
              </a:r>
            </a:p>
          </p:txBody>
        </p:sp>
        <p:sp>
          <p:nvSpPr>
            <p:cNvPr id="56334" name="Oval 13">
              <a:extLst>
                <a:ext uri="{FF2B5EF4-FFF2-40B4-BE49-F238E27FC236}">
                  <a16:creationId xmlns:a16="http://schemas.microsoft.com/office/drawing/2014/main" id="{59A1DB06-3D37-4A84-9B7A-D0B5E8F3A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514"/>
              <a:ext cx="601" cy="3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335" name="Text Box 14">
              <a:extLst>
                <a:ext uri="{FF2B5EF4-FFF2-40B4-BE49-F238E27FC236}">
                  <a16:creationId xmlns:a16="http://schemas.microsoft.com/office/drawing/2014/main" id="{1E631EC4-7AAA-4A6A-8ABF-E2F49D3DE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1567"/>
              <a:ext cx="3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开通</a:t>
              </a:r>
            </a:p>
          </p:txBody>
        </p:sp>
        <p:sp>
          <p:nvSpPr>
            <p:cNvPr id="56336" name="Line 15">
              <a:extLst>
                <a:ext uri="{FF2B5EF4-FFF2-40B4-BE49-F238E27FC236}">
                  <a16:creationId xmlns:a16="http://schemas.microsoft.com/office/drawing/2014/main" id="{CB5253FF-6D58-4469-A0A1-1726BD0C6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1679"/>
              <a:ext cx="47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7" name="Line 16">
              <a:extLst>
                <a:ext uri="{FF2B5EF4-FFF2-40B4-BE49-F238E27FC236}">
                  <a16:creationId xmlns:a16="http://schemas.microsoft.com/office/drawing/2014/main" id="{2E5DDDD3-03AD-4269-A096-836926817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1679"/>
              <a:ext cx="47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8" name="Line 17">
              <a:extLst>
                <a:ext uri="{FF2B5EF4-FFF2-40B4-BE49-F238E27FC236}">
                  <a16:creationId xmlns:a16="http://schemas.microsoft.com/office/drawing/2014/main" id="{44CAB855-5A30-431F-A8EF-0DD66BECF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5" y="1679"/>
              <a:ext cx="47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9" name="Line 18">
              <a:extLst>
                <a:ext uri="{FF2B5EF4-FFF2-40B4-BE49-F238E27FC236}">
                  <a16:creationId xmlns:a16="http://schemas.microsoft.com/office/drawing/2014/main" id="{9B57826A-85CD-4AE5-B775-E6FADEEA4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661"/>
              <a:ext cx="47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0" name="Line 20">
              <a:extLst>
                <a:ext uri="{FF2B5EF4-FFF2-40B4-BE49-F238E27FC236}">
                  <a16:creationId xmlns:a16="http://schemas.microsoft.com/office/drawing/2014/main" id="{2E9D164A-D69E-4049-BD73-CC69F4852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2700"/>
              <a:ext cx="6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1" name="Line 21">
              <a:extLst>
                <a:ext uri="{FF2B5EF4-FFF2-40B4-BE49-F238E27FC236}">
                  <a16:creationId xmlns:a16="http://schemas.microsoft.com/office/drawing/2014/main" id="{E4012E38-6A0C-4532-9F6A-EFDFAD4E4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2751"/>
              <a:ext cx="677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2" name="Text Box 22">
              <a:extLst>
                <a:ext uri="{FF2B5EF4-FFF2-40B4-BE49-F238E27FC236}">
                  <a16:creationId xmlns:a16="http://schemas.microsoft.com/office/drawing/2014/main" id="{0B375983-9EB1-44D9-9EE5-E72C288CA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2313"/>
              <a:ext cx="5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400" b="1">
                  <a:latin typeface="Times New Roman" panose="02020603050405020304" pitchFamily="18" charset="0"/>
                </a:rPr>
                <a:t>用户登记表</a:t>
              </a:r>
            </a:p>
          </p:txBody>
        </p:sp>
        <p:sp>
          <p:nvSpPr>
            <p:cNvPr id="56343" name="Text Box 23">
              <a:extLst>
                <a:ext uri="{FF2B5EF4-FFF2-40B4-BE49-F238E27FC236}">
                  <a16:creationId xmlns:a16="http://schemas.microsoft.com/office/drawing/2014/main" id="{02CC7BE3-3F82-4C56-BD5E-1B86E2C74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" y="1365"/>
              <a:ext cx="5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400" b="1">
                  <a:latin typeface="Times New Roman" panose="02020603050405020304" pitchFamily="18" charset="0"/>
                </a:rPr>
                <a:t>用户登记表</a:t>
              </a:r>
            </a:p>
          </p:txBody>
        </p:sp>
        <p:sp>
          <p:nvSpPr>
            <p:cNvPr id="56344" name="Text Box 24">
              <a:extLst>
                <a:ext uri="{FF2B5EF4-FFF2-40B4-BE49-F238E27FC236}">
                  <a16:creationId xmlns:a16="http://schemas.microsoft.com/office/drawing/2014/main" id="{89678C84-2396-4769-9116-50ECB5712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1365"/>
              <a:ext cx="5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400" b="1">
                  <a:latin typeface="Times New Roman" panose="02020603050405020304" pitchFamily="18" charset="0"/>
                </a:rPr>
                <a:t>用户登记表</a:t>
              </a:r>
            </a:p>
          </p:txBody>
        </p:sp>
        <p:sp>
          <p:nvSpPr>
            <p:cNvPr id="56345" name="Text Box 25">
              <a:extLst>
                <a:ext uri="{FF2B5EF4-FFF2-40B4-BE49-F238E27FC236}">
                  <a16:creationId xmlns:a16="http://schemas.microsoft.com/office/drawing/2014/main" id="{9D0B3B6A-9DC8-4F6B-A173-3728C73C8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7" y="1387"/>
              <a:ext cx="56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400" b="1">
                  <a:latin typeface="Times New Roman" panose="02020603050405020304" pitchFamily="18" charset="0"/>
                </a:rPr>
                <a:t>用户登记表</a:t>
              </a:r>
            </a:p>
          </p:txBody>
        </p:sp>
        <p:sp>
          <p:nvSpPr>
            <p:cNvPr id="56346" name="Text Box 26">
              <a:extLst>
                <a:ext uri="{FF2B5EF4-FFF2-40B4-BE49-F238E27FC236}">
                  <a16:creationId xmlns:a16="http://schemas.microsoft.com/office/drawing/2014/main" id="{74B6F687-138E-45B0-B254-D1203459F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2763"/>
              <a:ext cx="3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56347" name="Text Box 27">
              <a:extLst>
                <a:ext uri="{FF2B5EF4-FFF2-40B4-BE49-F238E27FC236}">
                  <a16:creationId xmlns:a16="http://schemas.microsoft.com/office/drawing/2014/main" id="{38700E7E-2606-4171-BC7D-D6E3B6CA4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1373"/>
              <a:ext cx="45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400" b="1">
                  <a:latin typeface="Times New Roman" panose="02020603050405020304" pitchFamily="18" charset="0"/>
                </a:rPr>
                <a:t>用户信息</a:t>
              </a:r>
            </a:p>
          </p:txBody>
        </p:sp>
        <p:sp>
          <p:nvSpPr>
            <p:cNvPr id="56348" name="Line 28">
              <a:extLst>
                <a:ext uri="{FF2B5EF4-FFF2-40B4-BE49-F238E27FC236}">
                  <a16:creationId xmlns:a16="http://schemas.microsoft.com/office/drawing/2014/main" id="{B3D08DB0-78E1-4BBC-8B3C-EF047D1B3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7" y="1856"/>
              <a:ext cx="997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9" name="Line 36">
              <a:extLst>
                <a:ext uri="{FF2B5EF4-FFF2-40B4-BE49-F238E27FC236}">
                  <a16:creationId xmlns:a16="http://schemas.microsoft.com/office/drawing/2014/main" id="{C27C184F-76B8-4A96-899A-FBD83CB1C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861"/>
              <a:ext cx="1812" cy="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50" name="Line 37">
              <a:extLst>
                <a:ext uri="{FF2B5EF4-FFF2-40B4-BE49-F238E27FC236}">
                  <a16:creationId xmlns:a16="http://schemas.microsoft.com/office/drawing/2014/main" id="{B1C503BD-17E2-4EDC-9047-CBFBBC761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1855"/>
              <a:ext cx="806" cy="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51" name="Line 38">
              <a:extLst>
                <a:ext uri="{FF2B5EF4-FFF2-40B4-BE49-F238E27FC236}">
                  <a16:creationId xmlns:a16="http://schemas.microsoft.com/office/drawing/2014/main" id="{7B6F13B5-B548-421E-A29E-869A519CE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1" y="1855"/>
              <a:ext cx="115" cy="8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352" name="Text Box 39">
            <a:extLst>
              <a:ext uri="{FF2B5EF4-FFF2-40B4-BE49-F238E27FC236}">
                <a16:creationId xmlns:a16="http://schemas.microsoft.com/office/drawing/2014/main" id="{171266B0-8E62-4B6D-8F48-4B57AA78F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782" y="4541610"/>
            <a:ext cx="973776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506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问题：</a:t>
            </a:r>
          </a:p>
          <a:p>
            <a:pPr lvl="1" eaLnBrk="0" hangingPunct="0"/>
            <a:r>
              <a:rPr kumimoji="1" lang="zh-CN" altLang="en-US" sz="2000" b="1" dirty="0">
                <a:latin typeface="Times New Roman" panose="02020603050405020304" pitchFamily="18" charset="0"/>
              </a:rPr>
              <a:t>不是直接映射问题域，与事物相关的数据和操作分散在数据流和加工中；</a:t>
            </a:r>
          </a:p>
          <a:p>
            <a:pPr lvl="1" eaLnBrk="0" hangingPunct="0"/>
            <a:r>
              <a:rPr kumimoji="1" lang="zh-CN" altLang="en-US" sz="2000" b="1" dirty="0">
                <a:latin typeface="Times New Roman" panose="02020603050405020304" pitchFamily="18" charset="0"/>
              </a:rPr>
              <a:t>经常发生信息膨胀；</a:t>
            </a:r>
          </a:p>
          <a:p>
            <a:pPr lvl="1" eaLnBrk="0" hangingPunct="0"/>
            <a:r>
              <a:rPr kumimoji="1" lang="zh-CN" altLang="en-US" sz="2000" b="1" dirty="0">
                <a:latin typeface="Times New Roman" panose="02020603050405020304" pitchFamily="18" charset="0"/>
              </a:rPr>
              <a:t>分析模型难以与设计模型及源程序对应。</a:t>
            </a:r>
          </a:p>
        </p:txBody>
      </p:sp>
    </p:spTree>
    <p:extLst>
      <p:ext uri="{BB962C8B-B14F-4D97-AF65-F5344CB8AC3E}">
        <p14:creationId xmlns:p14="http://schemas.microsoft.com/office/powerpoint/2010/main" val="12676136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2">
            <a:extLst>
              <a:ext uri="{FF2B5EF4-FFF2-40B4-BE49-F238E27FC236}">
                <a16:creationId xmlns:a16="http://schemas.microsoft.com/office/drawing/2014/main" id="{0515C40B-BCD2-447E-8E77-8D81F88F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4" y="292312"/>
            <a:ext cx="687228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506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面向对象方法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对象及其关系</a:t>
            </a:r>
          </a:p>
        </p:txBody>
      </p:sp>
      <p:sp>
        <p:nvSpPr>
          <p:cNvPr id="57400" name="Text Box 56">
            <a:extLst>
              <a:ext uri="{FF2B5EF4-FFF2-40B4-BE49-F238E27FC236}">
                <a16:creationId xmlns:a16="http://schemas.microsoft.com/office/drawing/2014/main" id="{A8DDEE82-96B2-4790-8DB6-2DB3EA5B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03" y="4508500"/>
            <a:ext cx="468016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506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直接映射了问题域中的实际事物；</a:t>
            </a:r>
          </a:p>
          <a:p>
            <a:pPr eaLnBrk="0" hangingPunct="0"/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能够与程序形成良好的对应。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226ADF-62E0-4343-8C95-F1929B083CFE}"/>
              </a:ext>
            </a:extLst>
          </p:cNvPr>
          <p:cNvGrpSpPr/>
          <p:nvPr/>
        </p:nvGrpSpPr>
        <p:grpSpPr>
          <a:xfrm>
            <a:off x="2581484" y="1104900"/>
            <a:ext cx="8743741" cy="5188882"/>
            <a:chOff x="2581484" y="1104900"/>
            <a:chExt cx="8743741" cy="5188882"/>
          </a:xfrm>
        </p:grpSpPr>
        <p:sp>
          <p:nvSpPr>
            <p:cNvPr id="57458" name="Text Box 3">
              <a:extLst>
                <a:ext uri="{FF2B5EF4-FFF2-40B4-BE49-F238E27FC236}">
                  <a16:creationId xmlns:a16="http://schemas.microsoft.com/office/drawing/2014/main" id="{70817946-53EF-43BC-BE6B-7F6F5F994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782" y="1104900"/>
              <a:ext cx="1589771" cy="37397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用户登记表</a:t>
              </a:r>
            </a:p>
            <a:p>
              <a:pPr algn="ctr" eaLnBrk="0" hangingPunct="0"/>
              <a:endParaRPr kumimoji="1" lang="zh-CN" altLang="en-US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用户名</a:t>
              </a:r>
            </a:p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登记人</a:t>
              </a:r>
            </a:p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审批人</a:t>
              </a:r>
            </a:p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施工队</a:t>
              </a:r>
            </a:p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网络信息</a:t>
              </a:r>
            </a:p>
            <a:p>
              <a:pPr algn="ctr" eaLnBrk="0" hangingPunct="0"/>
              <a:endParaRPr kumimoji="1" lang="zh-CN" altLang="en-US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登记</a:t>
              </a:r>
            </a:p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审批</a:t>
              </a:r>
            </a:p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安装</a:t>
              </a:r>
            </a:p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开通</a:t>
              </a:r>
            </a:p>
          </p:txBody>
        </p:sp>
        <p:sp>
          <p:nvSpPr>
            <p:cNvPr id="57459" name="Line 4">
              <a:extLst>
                <a:ext uri="{FF2B5EF4-FFF2-40B4-BE49-F238E27FC236}">
                  <a16:creationId xmlns:a16="http://schemas.microsoft.com/office/drawing/2014/main" id="{F5893AE0-AD40-4EEC-B6A8-362D24F6B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739" y="1523337"/>
              <a:ext cx="1543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7460" name="Line 5">
              <a:extLst>
                <a:ext uri="{FF2B5EF4-FFF2-40B4-BE49-F238E27FC236}">
                  <a16:creationId xmlns:a16="http://schemas.microsoft.com/office/drawing/2014/main" id="{7E36925C-F646-413A-971A-5880A42A7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739" y="3148848"/>
              <a:ext cx="1543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7461" name="Text Box 7">
              <a:extLst>
                <a:ext uri="{FF2B5EF4-FFF2-40B4-BE49-F238E27FC236}">
                  <a16:creationId xmlns:a16="http://schemas.microsoft.com/office/drawing/2014/main" id="{DDE2012E-78C0-43A8-86C1-A5F1B2BF3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3697" y="5124884"/>
              <a:ext cx="1445632" cy="311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用户</a:t>
              </a:r>
            </a:p>
          </p:txBody>
        </p:sp>
        <p:sp>
          <p:nvSpPr>
            <p:cNvPr id="57463" name="Text Box 9">
              <a:extLst>
                <a:ext uri="{FF2B5EF4-FFF2-40B4-BE49-F238E27FC236}">
                  <a16:creationId xmlns:a16="http://schemas.microsoft.com/office/drawing/2014/main" id="{3545D616-E4DA-40C5-9B37-A16F61E5C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484" y="1493449"/>
              <a:ext cx="1025932" cy="311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b="1" dirty="0">
                  <a:latin typeface="Times New Roman" panose="02020603050405020304" pitchFamily="18" charset="0"/>
                </a:rPr>
                <a:t>营业员</a:t>
              </a:r>
            </a:p>
          </p:txBody>
        </p:sp>
        <p:sp>
          <p:nvSpPr>
            <p:cNvPr id="57465" name="Text Box 11">
              <a:extLst>
                <a:ext uri="{FF2B5EF4-FFF2-40B4-BE49-F238E27FC236}">
                  <a16:creationId xmlns:a16="http://schemas.microsoft.com/office/drawing/2014/main" id="{4090CE75-99A6-4871-BCB6-5E5779BD8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399" y="3006546"/>
              <a:ext cx="1021693" cy="311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主管人</a:t>
              </a:r>
            </a:p>
          </p:txBody>
        </p:sp>
        <p:sp>
          <p:nvSpPr>
            <p:cNvPr id="57467" name="Text Box 13">
              <a:extLst>
                <a:ext uri="{FF2B5EF4-FFF2-40B4-BE49-F238E27FC236}">
                  <a16:creationId xmlns:a16="http://schemas.microsoft.com/office/drawing/2014/main" id="{D216F4E0-E87F-48D3-9CA3-807A83A41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3439" y="1530809"/>
              <a:ext cx="1411717" cy="311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b="1" dirty="0">
                  <a:latin typeface="Times New Roman" panose="02020603050405020304" pitchFamily="18" charset="0"/>
                </a:rPr>
                <a:t>施工队</a:t>
              </a:r>
            </a:p>
          </p:txBody>
        </p:sp>
        <p:sp>
          <p:nvSpPr>
            <p:cNvPr id="57469" name="Text Box 15">
              <a:extLst>
                <a:ext uri="{FF2B5EF4-FFF2-40B4-BE49-F238E27FC236}">
                  <a16:creationId xmlns:a16="http://schemas.microsoft.com/office/drawing/2014/main" id="{F2FEF5E7-F746-4DD8-8F8D-DC0C42EED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2242" y="3495968"/>
              <a:ext cx="1250620" cy="311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b="1">
                  <a:latin typeface="Times New Roman" panose="02020603050405020304" pitchFamily="18" charset="0"/>
                </a:rPr>
                <a:t>财务</a:t>
              </a:r>
            </a:p>
          </p:txBody>
        </p:sp>
        <p:sp>
          <p:nvSpPr>
            <p:cNvPr id="57470" name="Line 16">
              <a:extLst>
                <a:ext uri="{FF2B5EF4-FFF2-40B4-BE49-F238E27FC236}">
                  <a16:creationId xmlns:a16="http://schemas.microsoft.com/office/drawing/2014/main" id="{57DAAE5E-BB22-4359-9D0D-497DCDF29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092" y="1753104"/>
              <a:ext cx="13396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7471" name="Line 17">
              <a:extLst>
                <a:ext uri="{FF2B5EF4-FFF2-40B4-BE49-F238E27FC236}">
                  <a16:creationId xmlns:a16="http://schemas.microsoft.com/office/drawing/2014/main" id="{1F2B2EF6-A9B4-43C8-B0B9-1D7B898F1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792" y="1633550"/>
              <a:ext cx="13396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7474" name="Line 20">
              <a:extLst>
                <a:ext uri="{FF2B5EF4-FFF2-40B4-BE49-F238E27FC236}">
                  <a16:creationId xmlns:a16="http://schemas.microsoft.com/office/drawing/2014/main" id="{4D3FDFA0-49CE-4CBF-8275-5E617B388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134" y="1588718"/>
              <a:ext cx="13396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7475" name="Text Box 21">
              <a:extLst>
                <a:ext uri="{FF2B5EF4-FFF2-40B4-BE49-F238E27FC236}">
                  <a16:creationId xmlns:a16="http://schemas.microsoft.com/office/drawing/2014/main" id="{A86F111E-DD16-49AE-BE81-FBA04F704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752" y="1342139"/>
              <a:ext cx="125062" cy="31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476" name="Text Box 22">
              <a:extLst>
                <a:ext uri="{FF2B5EF4-FFF2-40B4-BE49-F238E27FC236}">
                  <a16:creationId xmlns:a16="http://schemas.microsoft.com/office/drawing/2014/main" id="{F1069268-CE6F-49E8-AEF9-ED55730CB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8461" y="1344007"/>
              <a:ext cx="125062" cy="31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b="1">
                  <a:latin typeface="宋体" panose="02010600030101010101" pitchFamily="2" charset="-122"/>
                </a:rPr>
                <a:t>*</a:t>
              </a:r>
            </a:p>
          </p:txBody>
        </p:sp>
        <p:sp>
          <p:nvSpPr>
            <p:cNvPr id="57477" name="Line 23">
              <a:extLst>
                <a:ext uri="{FF2B5EF4-FFF2-40B4-BE49-F238E27FC236}">
                  <a16:creationId xmlns:a16="http://schemas.microsoft.com/office/drawing/2014/main" id="{E6A32151-4248-4A31-A292-5CB1EC126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45313" y="3606182"/>
              <a:ext cx="13396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7478" name="Line 24">
              <a:extLst>
                <a:ext uri="{FF2B5EF4-FFF2-40B4-BE49-F238E27FC236}">
                  <a16:creationId xmlns:a16="http://schemas.microsoft.com/office/drawing/2014/main" id="{63BD4A77-EBF5-4781-8F3B-09B11BB9A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0134" y="3124232"/>
              <a:ext cx="1373562" cy="14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7479" name="Text Box 25">
              <a:extLst>
                <a:ext uri="{FF2B5EF4-FFF2-40B4-BE49-F238E27FC236}">
                  <a16:creationId xmlns:a16="http://schemas.microsoft.com/office/drawing/2014/main" id="{6E081E77-CF36-44F0-BD92-6956CB27B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8203" y="1327195"/>
              <a:ext cx="125062" cy="31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480" name="Text Box 26">
              <a:extLst>
                <a:ext uri="{FF2B5EF4-FFF2-40B4-BE49-F238E27FC236}">
                  <a16:creationId xmlns:a16="http://schemas.microsoft.com/office/drawing/2014/main" id="{CAD7181D-5FB6-4D50-A369-B045E98EB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1622" y="1416860"/>
              <a:ext cx="125062" cy="31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b="1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7481" name="Text Box 27">
              <a:extLst>
                <a:ext uri="{FF2B5EF4-FFF2-40B4-BE49-F238E27FC236}">
                  <a16:creationId xmlns:a16="http://schemas.microsoft.com/office/drawing/2014/main" id="{9776F7FB-CBAF-4942-868F-EA4DABD49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437" y="1745632"/>
              <a:ext cx="621071" cy="31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«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call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»</a:t>
              </a:r>
            </a:p>
          </p:txBody>
        </p:sp>
        <p:sp>
          <p:nvSpPr>
            <p:cNvPr id="57482" name="Text Box 28">
              <a:extLst>
                <a:ext uri="{FF2B5EF4-FFF2-40B4-BE49-F238E27FC236}">
                  <a16:creationId xmlns:a16="http://schemas.microsoft.com/office/drawing/2014/main" id="{DA4415A1-B4F6-4A99-95B9-2AF9279FE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5819" y="3281146"/>
              <a:ext cx="621071" cy="31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«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call</a:t>
              </a:r>
              <a:r>
                <a:rPr kumimoji="1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»</a:t>
              </a:r>
            </a:p>
          </p:txBody>
        </p:sp>
        <p:sp>
          <p:nvSpPr>
            <p:cNvPr id="57483" name="Text Box 29">
              <a:extLst>
                <a:ext uri="{FF2B5EF4-FFF2-40B4-BE49-F238E27FC236}">
                  <a16:creationId xmlns:a16="http://schemas.microsoft.com/office/drawing/2014/main" id="{8D2338E9-CE41-4303-954C-C38DCB74D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4464" y="3673430"/>
              <a:ext cx="621071" cy="31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«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call</a:t>
              </a:r>
              <a:r>
                <a:rPr kumimoji="1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»</a:t>
              </a:r>
            </a:p>
          </p:txBody>
        </p:sp>
        <p:sp>
          <p:nvSpPr>
            <p:cNvPr id="57484" name="Line 30">
              <a:extLst>
                <a:ext uri="{FF2B5EF4-FFF2-40B4-BE49-F238E27FC236}">
                  <a16:creationId xmlns:a16="http://schemas.microsoft.com/office/drawing/2014/main" id="{86F6D381-1230-41BF-8856-545FB22F9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36834" y="1902545"/>
              <a:ext cx="1933162" cy="508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57485" name="Text Box 31">
              <a:extLst>
                <a:ext uri="{FF2B5EF4-FFF2-40B4-BE49-F238E27FC236}">
                  <a16:creationId xmlns:a16="http://schemas.microsoft.com/office/drawing/2014/main" id="{16D574CA-9FB8-4B31-B4FF-0DDC9F23A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0773" y="2433064"/>
              <a:ext cx="621071" cy="31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506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«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call</a:t>
              </a:r>
              <a:r>
                <a:rPr kumimoji="1"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»</a:t>
              </a:r>
            </a:p>
          </p:txBody>
        </p:sp>
        <p:grpSp>
          <p:nvGrpSpPr>
            <p:cNvPr id="57486" name="Group 32">
              <a:extLst>
                <a:ext uri="{FF2B5EF4-FFF2-40B4-BE49-F238E27FC236}">
                  <a16:creationId xmlns:a16="http://schemas.microsoft.com/office/drawing/2014/main" id="{BA33EE61-BD36-47ED-93C7-91A5DF7731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105" y="5453655"/>
              <a:ext cx="2655978" cy="840127"/>
              <a:chOff x="2045" y="3165"/>
              <a:chExt cx="1253" cy="660"/>
            </a:xfrm>
          </p:grpSpPr>
          <p:sp>
            <p:nvSpPr>
              <p:cNvPr id="57488" name="Text Box 34">
                <a:extLst>
                  <a:ext uri="{FF2B5EF4-FFF2-40B4-BE49-F238E27FC236}">
                    <a16:creationId xmlns:a16="http://schemas.microsoft.com/office/drawing/2014/main" id="{212E4C64-036D-4A2D-B4DF-003B0F011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5" y="3658"/>
                <a:ext cx="472" cy="16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b="1" dirty="0">
                    <a:latin typeface="Times New Roman" panose="02020603050405020304" pitchFamily="18" charset="0"/>
                  </a:rPr>
                  <a:t>个人用户</a:t>
                </a:r>
              </a:p>
            </p:txBody>
          </p:sp>
          <p:sp>
            <p:nvSpPr>
              <p:cNvPr id="57490" name="Text Box 36">
                <a:extLst>
                  <a:ext uri="{FF2B5EF4-FFF2-40B4-BE49-F238E27FC236}">
                    <a16:creationId xmlns:a16="http://schemas.microsoft.com/office/drawing/2014/main" id="{8A26DC13-B0E5-45F1-82FD-EDADE0B77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6" y="3657"/>
                <a:ext cx="472" cy="16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b="1" dirty="0">
                    <a:latin typeface="Times New Roman" panose="02020603050405020304" pitchFamily="18" charset="0"/>
                  </a:rPr>
                  <a:t>团体用户</a:t>
                </a:r>
              </a:p>
            </p:txBody>
          </p:sp>
          <p:sp>
            <p:nvSpPr>
              <p:cNvPr id="57491" name="Line 37">
                <a:extLst>
                  <a:ext uri="{FF2B5EF4-FFF2-40B4-BE49-F238E27FC236}">
                    <a16:creationId xmlns:a16="http://schemas.microsoft.com/office/drawing/2014/main" id="{3E22B1DF-34C9-49FE-A8E3-8E685DEB4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2" y="3165"/>
                <a:ext cx="4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492" name="Freeform 38">
                <a:extLst>
                  <a:ext uri="{FF2B5EF4-FFF2-40B4-BE49-F238E27FC236}">
                    <a16:creationId xmlns:a16="http://schemas.microsoft.com/office/drawing/2014/main" id="{F96C74A9-2FDC-46E1-AD61-708A975F8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" y="3477"/>
                <a:ext cx="781" cy="182"/>
              </a:xfrm>
              <a:custGeom>
                <a:avLst/>
                <a:gdLst>
                  <a:gd name="T0" fmla="*/ 0 w 673"/>
                  <a:gd name="T1" fmla="*/ 180 h 97"/>
                  <a:gd name="T2" fmla="*/ 0 w 673"/>
                  <a:gd name="T3" fmla="*/ 0 h 97"/>
                  <a:gd name="T4" fmla="*/ 780 w 673"/>
                  <a:gd name="T5" fmla="*/ 0 h 97"/>
                  <a:gd name="T6" fmla="*/ 780 w 673"/>
                  <a:gd name="T7" fmla="*/ 180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3" h="97">
                    <a:moveTo>
                      <a:pt x="0" y="96"/>
                    </a:moveTo>
                    <a:lnTo>
                      <a:pt x="0" y="0"/>
                    </a:lnTo>
                    <a:lnTo>
                      <a:pt x="672" y="0"/>
                    </a:lnTo>
                    <a:lnTo>
                      <a:pt x="672" y="9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57494" name="Line 40">
              <a:extLst>
                <a:ext uri="{FF2B5EF4-FFF2-40B4-BE49-F238E27FC236}">
                  <a16:creationId xmlns:a16="http://schemas.microsoft.com/office/drawing/2014/main" id="{9390C838-E7CF-4780-9FE8-221BF795F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5915" y="4844679"/>
              <a:ext cx="12717" cy="280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endParaRPr lang="zh-CN" altLang="en-US" b="1"/>
            </a:p>
          </p:txBody>
        </p:sp>
        <p:grpSp>
          <p:nvGrpSpPr>
            <p:cNvPr id="57495" name="Group 57">
              <a:extLst>
                <a:ext uri="{FF2B5EF4-FFF2-40B4-BE49-F238E27FC236}">
                  <a16:creationId xmlns:a16="http://schemas.microsoft.com/office/drawing/2014/main" id="{608D7D59-3FCE-4CE0-BC5C-7746BDD4E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9329" y="3750019"/>
              <a:ext cx="4885896" cy="1671880"/>
              <a:chOff x="3144" y="2397"/>
              <a:chExt cx="2305" cy="895"/>
            </a:xfrm>
          </p:grpSpPr>
          <p:sp>
            <p:nvSpPr>
              <p:cNvPr id="57497" name="Text Box 43">
                <a:extLst>
                  <a:ext uri="{FF2B5EF4-FFF2-40B4-BE49-F238E27FC236}">
                    <a16:creationId xmlns:a16="http://schemas.microsoft.com/office/drawing/2014/main" id="{43B0B5B7-99F1-4EC0-AFD3-4FD16A0BC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3117"/>
                <a:ext cx="661" cy="16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b="1">
                    <a:latin typeface="Times New Roman" panose="02020603050405020304" pitchFamily="18" charset="0"/>
                  </a:rPr>
                  <a:t>帐单</a:t>
                </a:r>
              </a:p>
            </p:txBody>
          </p:sp>
          <p:sp>
            <p:nvSpPr>
              <p:cNvPr id="57499" name="Text Box 45">
                <a:extLst>
                  <a:ext uri="{FF2B5EF4-FFF2-40B4-BE49-F238E27FC236}">
                    <a16:creationId xmlns:a16="http://schemas.microsoft.com/office/drawing/2014/main" id="{BB3F1372-BAAD-4F59-8189-FC3864A68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9" y="3125"/>
                <a:ext cx="470" cy="16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b="1" dirty="0">
                    <a:latin typeface="Times New Roman" panose="02020603050405020304" pitchFamily="18" charset="0"/>
                  </a:rPr>
                  <a:t>帐单项</a:t>
                </a:r>
              </a:p>
            </p:txBody>
          </p:sp>
          <p:grpSp>
            <p:nvGrpSpPr>
              <p:cNvPr id="57500" name="Group 46">
                <a:extLst>
                  <a:ext uri="{FF2B5EF4-FFF2-40B4-BE49-F238E27FC236}">
                    <a16:creationId xmlns:a16="http://schemas.microsoft.com/office/drawing/2014/main" id="{535A4802-789B-408B-9852-DE41BD7977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171"/>
                <a:ext cx="563" cy="54"/>
                <a:chOff x="1594" y="1256"/>
                <a:chExt cx="691" cy="70"/>
              </a:xfrm>
            </p:grpSpPr>
            <p:sp>
              <p:nvSpPr>
                <p:cNvPr id="57501" name="AutoShape 47">
                  <a:extLst>
                    <a:ext uri="{FF2B5EF4-FFF2-40B4-BE49-F238E27FC236}">
                      <a16:creationId xmlns:a16="http://schemas.microsoft.com/office/drawing/2014/main" id="{749EB920-62EB-428C-A63B-21876BB0B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594" y="1256"/>
                  <a:ext cx="117" cy="70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502" name="Line 48">
                  <a:extLst>
                    <a:ext uri="{FF2B5EF4-FFF2-40B4-BE49-F238E27FC236}">
                      <a16:creationId xmlns:a16="http://schemas.microsoft.com/office/drawing/2014/main" id="{875E5E2E-5348-4315-97B8-DF4CF578E0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08" y="1291"/>
                  <a:ext cx="5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57503" name="Line 49">
                <a:extLst>
                  <a:ext uri="{FF2B5EF4-FFF2-40B4-BE49-F238E27FC236}">
                    <a16:creationId xmlns:a16="http://schemas.microsoft.com/office/drawing/2014/main" id="{894BBDFB-45CB-465C-AD29-CA21648C1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3200"/>
                <a:ext cx="6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57504" name="Text Box 50">
                <a:extLst>
                  <a:ext uri="{FF2B5EF4-FFF2-40B4-BE49-F238E27FC236}">
                    <a16:creationId xmlns:a16="http://schemas.microsoft.com/office/drawing/2014/main" id="{47E37163-79F7-4E60-A8DD-5A6ABDD4E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6" y="3028"/>
                <a:ext cx="59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E506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7505" name="Text Box 51">
                <a:extLst>
                  <a:ext uri="{FF2B5EF4-FFF2-40B4-BE49-F238E27FC236}">
                    <a16:creationId xmlns:a16="http://schemas.microsoft.com/office/drawing/2014/main" id="{B22AB925-FACD-4C12-BB8A-8F2872E57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0" y="3045"/>
                <a:ext cx="59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E506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latin typeface="宋体" panose="02010600030101010101" pitchFamily="2" charset="-122"/>
                  </a:rPr>
                  <a:t>*</a:t>
                </a:r>
              </a:p>
            </p:txBody>
          </p:sp>
          <p:sp>
            <p:nvSpPr>
              <p:cNvPr id="57506" name="Text Box 52">
                <a:extLst>
                  <a:ext uri="{FF2B5EF4-FFF2-40B4-BE49-F238E27FC236}">
                    <a16:creationId xmlns:a16="http://schemas.microsoft.com/office/drawing/2014/main" id="{67010CCB-AFA9-42F4-8F6A-9F8C27C9C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044"/>
                <a:ext cx="59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E506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7507" name="Text Box 53">
                <a:extLst>
                  <a:ext uri="{FF2B5EF4-FFF2-40B4-BE49-F238E27FC236}">
                    <a16:creationId xmlns:a16="http://schemas.microsoft.com/office/drawing/2014/main" id="{1DB17196-521A-44BC-9A0E-1038E2B509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4" y="3052"/>
                <a:ext cx="59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E506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57508" name="Line 54">
                <a:extLst>
                  <a:ext uri="{FF2B5EF4-FFF2-40B4-BE49-F238E27FC236}">
                    <a16:creationId xmlns:a16="http://schemas.microsoft.com/office/drawing/2014/main" id="{2CA8D899-953E-4AF5-97AD-9308ADD77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1" y="2397"/>
                <a:ext cx="6" cy="6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57509" name="Text Box 55">
                <a:extLst>
                  <a:ext uri="{FF2B5EF4-FFF2-40B4-BE49-F238E27FC236}">
                    <a16:creationId xmlns:a16="http://schemas.microsoft.com/office/drawing/2014/main" id="{146A3142-449A-4AD2-A35E-BFD432C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8" y="2788"/>
                <a:ext cx="293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E506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call</a:t>
                </a:r>
                <a:r>
                  <a:rPr kumimoji="1"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50102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6625E7-1045-4FE2-AFC9-4A5A136F9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Three Basic Elements for OO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901E313-1305-4C64-96F2-83210CFF2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7275" y="1857374"/>
            <a:ext cx="8923338" cy="381952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面向对象思想的三块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基石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8196" name="AutoShape 4">
            <a:extLst>
              <a:ext uri="{FF2B5EF4-FFF2-40B4-BE49-F238E27FC236}">
                <a16:creationId xmlns:a16="http://schemas.microsoft.com/office/drawing/2014/main" id="{7E7BC922-9C3D-4AF4-87EF-137BD473E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00600"/>
            <a:ext cx="1828800" cy="6096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</a:rPr>
              <a:t>封装</a:t>
            </a:r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9997F896-3FD6-4D69-A92C-39D8B75DB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4797425"/>
            <a:ext cx="1828800" cy="6096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</a:rPr>
              <a:t>多态</a:t>
            </a:r>
          </a:p>
        </p:txBody>
      </p:sp>
      <p:sp>
        <p:nvSpPr>
          <p:cNvPr id="8198" name="AutoShape 6">
            <a:extLst>
              <a:ext uri="{FF2B5EF4-FFF2-40B4-BE49-F238E27FC236}">
                <a16:creationId xmlns:a16="http://schemas.microsoft.com/office/drawing/2014/main" id="{1CF10BCD-DE6D-444A-8C6C-3A87FE81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4797425"/>
            <a:ext cx="1828800" cy="6096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</a:rPr>
              <a:t>继承</a:t>
            </a:r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CA51176A-1C82-418B-B566-9BDFA5DF7E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0130FC8F-50CF-444E-A546-51E4947B1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32101549-F262-42FF-AEF5-B1819BFE81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37F4D92E-4848-4357-9B09-0394B7A88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343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Oval 11">
            <a:extLst>
              <a:ext uri="{FF2B5EF4-FFF2-40B4-BE49-F238E27FC236}">
                <a16:creationId xmlns:a16="http://schemas.microsoft.com/office/drawing/2014/main" id="{248E6C72-8505-4C03-9682-87755F94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636838"/>
            <a:ext cx="2209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anose="02020603050405020304" pitchFamily="18" charset="0"/>
              </a:rPr>
              <a:t>面向对象</a:t>
            </a:r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68764CF3-4569-48AA-9277-F0A60A9BC8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797B995-C37A-41C9-826D-3A3DF301A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Basic Elements for OO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D5CDB7D-BF9F-4142-800A-0442F4EA1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5656" y="1690688"/>
            <a:ext cx="9725891" cy="4037013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封装（</a:t>
            </a:r>
            <a:r>
              <a:rPr lang="en-US" altLang="zh-CN" dirty="0"/>
              <a:t>Encapsulation</a:t>
            </a:r>
            <a:r>
              <a:rPr lang="zh-CN" altLang="en-US" dirty="0"/>
              <a:t>）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将数据和处理数据的方法包装成组件单元。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确保组件不会以不可预期的方式改变其它组件的内部状态；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每类组件都提供了一个与其它组件联系的接口，并规定了其它组件进行调用的方法。</a:t>
            </a:r>
            <a:r>
              <a:rPr lang="zh-CN" altLang="en-US" sz="2000" dirty="0"/>
              <a:t> </a:t>
            </a:r>
          </a:p>
        </p:txBody>
      </p:sp>
      <p:pic>
        <p:nvPicPr>
          <p:cNvPr id="9234" name="Picture 18">
            <a:extLst>
              <a:ext uri="{FF2B5EF4-FFF2-40B4-BE49-F238E27FC236}">
                <a16:creationId xmlns:a16="http://schemas.microsoft.com/office/drawing/2014/main" id="{D12BEC6B-3FF3-4FB1-B549-CD23462B3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4221164"/>
            <a:ext cx="1790700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1991</Words>
  <Application>Microsoft Office PowerPoint</Application>
  <PresentationFormat>宽屏</PresentationFormat>
  <Paragraphs>326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-apple-system</vt:lpstr>
      <vt:lpstr>Helvetica Neue</vt:lpstr>
      <vt:lpstr>等线</vt:lpstr>
      <vt:lpstr>等线 Light</vt:lpstr>
      <vt:lpstr>宋体</vt:lpstr>
      <vt:lpstr>Arial</vt:lpstr>
      <vt:lpstr>Times New Roman</vt:lpstr>
      <vt:lpstr>Verdana</vt:lpstr>
      <vt:lpstr>Wingdings</vt:lpstr>
      <vt:lpstr>Office 主题​​</vt:lpstr>
      <vt:lpstr>Chapter 1  JAVA语言程序设计</vt:lpstr>
      <vt:lpstr>参考书目</vt:lpstr>
      <vt:lpstr>考核内容</vt:lpstr>
      <vt:lpstr>Java语言</vt:lpstr>
      <vt:lpstr>设计程序的方法</vt:lpstr>
      <vt:lpstr>PowerPoint 演示文稿</vt:lpstr>
      <vt:lpstr>PowerPoint 演示文稿</vt:lpstr>
      <vt:lpstr>Three Basic Elements for OO</vt:lpstr>
      <vt:lpstr>Three Basic Elements for OO</vt:lpstr>
      <vt:lpstr>Example</vt:lpstr>
      <vt:lpstr>Three Basic Elements for OO</vt:lpstr>
      <vt:lpstr>Example</vt:lpstr>
      <vt:lpstr>Three Basements for OO</vt:lpstr>
      <vt:lpstr>Example</vt:lpstr>
      <vt:lpstr>端午节的粽子 </vt:lpstr>
      <vt:lpstr>Java平台</vt:lpstr>
      <vt:lpstr>Java版本</vt:lpstr>
      <vt:lpstr>JDK</vt:lpstr>
      <vt:lpstr>Java 2 SDK 1.4标准版的特性</vt:lpstr>
      <vt:lpstr>PowerPoint 演示文稿</vt:lpstr>
      <vt:lpstr>Java 比C++ 少了很多功能</vt:lpstr>
      <vt:lpstr>Java运行环境:  JVM</vt:lpstr>
      <vt:lpstr>代码安全Code Security</vt:lpstr>
      <vt:lpstr>JVM的内存结构</vt:lpstr>
      <vt:lpstr>JVM的内存结构</vt:lpstr>
      <vt:lpstr>JVM垃圾回收机制</vt:lpstr>
      <vt:lpstr>Java 的包机制</vt:lpstr>
      <vt:lpstr>路径与包</vt:lpstr>
      <vt:lpstr>定义使用包</vt:lpstr>
      <vt:lpstr>导入其他包中的工具类 import 语法</vt:lpstr>
      <vt:lpstr>Example</vt:lpstr>
      <vt:lpstr>A Basic Java Application</vt:lpstr>
      <vt:lpstr>Example: 输入字符串</vt:lpstr>
      <vt:lpstr>Java 代码定义规则</vt:lpstr>
      <vt:lpstr>Exercise: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JAVA程序设计概述  JAVA Programming</dc:title>
  <dc:creator>hp</dc:creator>
  <cp:lastModifiedBy>张 天阳</cp:lastModifiedBy>
  <cp:revision>38</cp:revision>
  <dcterms:created xsi:type="dcterms:W3CDTF">2019-09-01T12:09:52Z</dcterms:created>
  <dcterms:modified xsi:type="dcterms:W3CDTF">2022-09-01T07:44:10Z</dcterms:modified>
</cp:coreProperties>
</file>