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23" r:id="rId5"/>
    <p:sldId id="326" r:id="rId6"/>
    <p:sldId id="328" r:id="rId7"/>
    <p:sldId id="329" r:id="rId8"/>
    <p:sldId id="331" r:id="rId9"/>
    <p:sldId id="376" r:id="rId10"/>
    <p:sldId id="352" r:id="rId11"/>
    <p:sldId id="334" r:id="rId12"/>
    <p:sldId id="340" r:id="rId13"/>
    <p:sldId id="364" r:id="rId14"/>
    <p:sldId id="271" r:id="rId15"/>
    <p:sldId id="272" r:id="rId16"/>
    <p:sldId id="273" r:id="rId17"/>
    <p:sldId id="274" r:id="rId18"/>
    <p:sldId id="275" r:id="rId19"/>
    <p:sldId id="276" r:id="rId20"/>
    <p:sldId id="375" r:id="rId21"/>
    <p:sldId id="286" r:id="rId22"/>
    <p:sldId id="282" r:id="rId23"/>
    <p:sldId id="283" r:id="rId24"/>
    <p:sldId id="267" r:id="rId25"/>
    <p:sldId id="260" r:id="rId26"/>
    <p:sldId id="261" r:id="rId27"/>
    <p:sldId id="366" r:id="rId28"/>
    <p:sldId id="262" r:id="rId29"/>
    <p:sldId id="371" r:id="rId30"/>
    <p:sldId id="367" r:id="rId31"/>
    <p:sldId id="368" r:id="rId32"/>
    <p:sldId id="369" r:id="rId33"/>
    <p:sldId id="370" r:id="rId34"/>
    <p:sldId id="372" r:id="rId35"/>
    <p:sldId id="337" r:id="rId36"/>
    <p:sldId id="324" r:id="rId37"/>
    <p:sldId id="325" r:id="rId38"/>
    <p:sldId id="373" r:id="rId39"/>
    <p:sldId id="374" r:id="rId40"/>
    <p:sldId id="33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A5D7E-9C83-4976-8937-2D05C3AED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68B35-7CC1-4068-87A0-6C106E2DB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E9DAB-647A-41EE-9321-5B046379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7C5E1-B092-46F4-81BA-963807CF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89E00-3B78-47A7-9BC5-E6EF359F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7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FE45-4CD2-476C-AF4D-138E5077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303DE-E2B4-4954-8981-C83C7D98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5E0BE-E3ED-4F05-8FA1-8D610A53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640E8-4748-41C6-85CD-D358611A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F35F7-FC70-4488-B155-6CEC38B2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4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AE3DA-B14E-4FAF-80D0-654297DD7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376F2-8F18-4954-99C5-52CAAE39D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EEA75-1921-44FE-A538-268BA0E3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065E9-A797-44E7-8B1E-BDA118B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10F7C-1216-4CAC-B454-0AB596D4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92930-A6AC-4EDC-A1C8-F2F32A2E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6274D-03F9-41C9-AA03-0C9D0871239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85E3D-C327-4D0D-B9F8-3AF86E04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FB7B1-9BC9-4E10-9DEA-A8528EFB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36263-2A18-4F99-846C-D027A0F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A7195-54C3-4C5E-94E8-1E9B458C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7C6BA73-ECF1-4735-B19D-2034EE74D9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0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D9B7-3489-45AD-AC7C-6640128F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51C0F-28DA-415D-80F4-15F0AD95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280F3-274F-4B20-A152-7043F621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79F09-7236-4569-ACAF-E96DD541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E37B-ACF1-4922-B6BE-0E94C74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F9B1-D454-4833-B598-BCE16A62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63B0A-EC0F-47B9-9BE4-52FFF8DA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4EAB9-97F6-4F90-BE04-DA0D731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3D9A2-AB67-4948-B2E5-5980058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EAC89-2882-474B-93F5-C073093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1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F3AFE-A2F7-4525-AB7D-404E2BF5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CDBE8-A86A-414B-8E03-0C8C6876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4334B-7641-4115-B7A9-90E9F105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81FFF-E063-4279-A642-27F4C3B9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E6E3C-D33B-449F-862C-26BE9BEC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B0BA4-F85A-43F9-A6EB-9399EF2A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B8C8E-248F-4C2C-86BF-A16CFF5A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3BDDF-A76B-42BC-B15E-4FE09434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63D81-3051-4323-89AC-BC25C65C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B084FD-3019-42C3-AD87-9A71DC65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5EB2F-281E-4F3E-9EF6-199AD0444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E0DE51-D413-4E60-802F-5AE17A03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5D8C2B-C0FD-4E06-B4B5-9E2472BD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8204E-3BC3-428D-8EDE-F40EE618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AC882-78A9-4C5D-92DB-8E6A9BA8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439BF9-C4AB-44BC-ACC9-395F79F8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CD8E03-C104-453B-9A1F-264DB081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69025-73EF-4146-B573-C63955B8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6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1CFA35-0894-4D9A-A343-F42BE9BD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650A68-9FB3-44C5-916F-EF148364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36DA4-F0CC-4B0E-84F6-44A50DC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9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793E3-CB4B-4320-B14D-5C724718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6A270-4D94-47B6-A22F-FBC35F3E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E2FA4-9876-4118-90CA-9E830B4C7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7BA6A-6C43-4F5B-887F-0B07E10C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AAA7C-7C56-4CF2-A755-1EB1617B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DD147-53C7-45DA-B7F2-9279590D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2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2CD7-5AB5-4BDE-9BF8-2E6757D9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18FD3-FE78-4CFB-9357-E61939AC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94A41-6C83-4E78-930B-C473357A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F8D72-4CE6-4480-A9A7-89048AFD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364AB-9346-4768-8B3B-1D33C1C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EEAAE-E7AA-4FDD-8983-0F94AA0B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1A5F5-AE47-4B13-848E-88C97ED4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AC08D-11D0-42E5-A380-99DEC53E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17BDF-034D-4493-86C8-2F670C2A9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8877-5EC7-4546-969A-99205459D013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AB098-7351-42C7-93A5-42EA73EF4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8732B-B7B9-402F-B0A8-6D810228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F54D-B4B8-4234-8C02-73273EAAD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7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ED2C9-3F70-47AD-90A7-8EF0BF5F1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Chapter 2</a:t>
            </a:r>
            <a:br>
              <a:rPr lang="en-US" altLang="zh-CN" dirty="0">
                <a:latin typeface="Garamond" panose="02020404030301010803" pitchFamily="18" charset="0"/>
              </a:rPr>
            </a:br>
            <a:r>
              <a:rPr lang="en-US" altLang="zh-CN" dirty="0">
                <a:latin typeface="Garamond" panose="02020404030301010803" pitchFamily="18" charset="0"/>
              </a:rPr>
              <a:t>Java</a:t>
            </a:r>
            <a:r>
              <a:rPr lang="zh-CN" altLang="en-US" dirty="0">
                <a:latin typeface="Garamond" panose="02020404030301010803" pitchFamily="18" charset="0"/>
              </a:rPr>
              <a:t>语言基础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36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796EFA1-239A-463C-A556-63FCF0188A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188914"/>
            <a:ext cx="9410700" cy="941387"/>
          </a:xfrm>
        </p:spPr>
        <p:txBody>
          <a:bodyPr anchor="b"/>
          <a:lstStyle/>
          <a:p>
            <a:r>
              <a:rPr lang="zh-CN" altLang="en-US" dirty="0"/>
              <a:t>信息隐藏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D2D73B4-0350-4DE0-AD5C-88BEB16F7E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346200"/>
            <a:ext cx="10763249" cy="4529139"/>
          </a:xfrm>
        </p:spPr>
        <p:txBody>
          <a:bodyPr>
            <a:normAutofit/>
          </a:bodyPr>
          <a:lstStyle/>
          <a:p>
            <a:pPr marL="0" indent="358775"/>
            <a:r>
              <a:rPr lang="zh-CN" altLang="en-US" dirty="0">
                <a:latin typeface="宋体" panose="02010600030101010101" pitchFamily="2" charset="-122"/>
              </a:rPr>
              <a:t>信息隐藏是指对象在与外界的交互中，尽可能地隐藏对象的内部细节，仅保留有限的对外接口与外部进行联系，而具体的实现细节对外是不可见的。 </a:t>
            </a:r>
          </a:p>
          <a:p>
            <a:pPr marL="0" indent="358775"/>
            <a:r>
              <a:rPr lang="zh-CN" altLang="en-US" dirty="0">
                <a:latin typeface="宋体" panose="02010600030101010101" pitchFamily="2" charset="-122"/>
              </a:rPr>
              <a:t>信息隐藏即可以隐藏属性，也可以隐藏操作。 </a:t>
            </a:r>
          </a:p>
          <a:p>
            <a:pPr marL="0" indent="358775"/>
            <a:r>
              <a:rPr lang="zh-CN" altLang="en-US" dirty="0">
                <a:latin typeface="宋体" panose="02010600030101010101" pitchFamily="2" charset="-122"/>
              </a:rPr>
              <a:t>一个对象信息隐藏的内容可随与之交互的对象的不同而改变。 </a:t>
            </a:r>
          </a:p>
          <a:p>
            <a:pPr marL="0" indent="358775"/>
            <a:r>
              <a:rPr lang="zh-CN" altLang="en-US" dirty="0">
                <a:latin typeface="宋体" panose="02010600030101010101" pitchFamily="2" charset="-122"/>
              </a:rPr>
              <a:t>公开静态的、不变的服务，而把动态的、易变的服务隐藏起来。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1863" name="Oval 7">
            <a:extLst>
              <a:ext uri="{FF2B5EF4-FFF2-40B4-BE49-F238E27FC236}">
                <a16:creationId xmlns:a16="http://schemas.microsoft.com/office/drawing/2014/main" id="{10E23F53-3EF7-4A77-B981-C26EF4F3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4" y="4292600"/>
            <a:ext cx="3024187" cy="1873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4" name="AutoShape 8">
            <a:extLst>
              <a:ext uri="{FF2B5EF4-FFF2-40B4-BE49-F238E27FC236}">
                <a16:creationId xmlns:a16="http://schemas.microsoft.com/office/drawing/2014/main" id="{E8EC8515-B161-4196-8949-F5720D94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4868863"/>
            <a:ext cx="360363" cy="360362"/>
          </a:xfrm>
          <a:prstGeom prst="star5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5" name="AutoShape 9">
            <a:extLst>
              <a:ext uri="{FF2B5EF4-FFF2-40B4-BE49-F238E27FC236}">
                <a16:creationId xmlns:a16="http://schemas.microsoft.com/office/drawing/2014/main" id="{CC4DC622-35AF-4407-BE83-1828851A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941888"/>
            <a:ext cx="360363" cy="360362"/>
          </a:xfrm>
          <a:prstGeom prst="star5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6" name="AutoShape 10">
            <a:extLst>
              <a:ext uri="{FF2B5EF4-FFF2-40B4-BE49-F238E27FC236}">
                <a16:creationId xmlns:a16="http://schemas.microsoft.com/office/drawing/2014/main" id="{074EBFD3-5BFF-43A0-9F10-B0BA4477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516563"/>
            <a:ext cx="360362" cy="360362"/>
          </a:xfrm>
          <a:prstGeom prst="star5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7" name="AutoShape 11">
            <a:extLst>
              <a:ext uri="{FF2B5EF4-FFF2-40B4-BE49-F238E27FC236}">
                <a16:creationId xmlns:a16="http://schemas.microsoft.com/office/drawing/2014/main" id="{84E9DF5D-8EA2-412F-BEF4-171410F5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4724401"/>
            <a:ext cx="360363" cy="360363"/>
          </a:xfrm>
          <a:prstGeom prst="star5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8" name="Oval 12">
            <a:extLst>
              <a:ext uri="{FF2B5EF4-FFF2-40B4-BE49-F238E27FC236}">
                <a16:creationId xmlns:a16="http://schemas.microsoft.com/office/drawing/2014/main" id="{D5083586-4EA8-426A-B26A-6AA00F981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437064"/>
            <a:ext cx="1727200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Line 13">
            <a:extLst>
              <a:ext uri="{FF2B5EF4-FFF2-40B4-BE49-F238E27FC236}">
                <a16:creationId xmlns:a16="http://schemas.microsoft.com/office/drawing/2014/main" id="{37808F48-793D-4C1B-9FC8-1AB65E36A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8164" y="4868863"/>
            <a:ext cx="15128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0" name="AutoShape 14">
            <a:extLst>
              <a:ext uri="{FF2B5EF4-FFF2-40B4-BE49-F238E27FC236}">
                <a16:creationId xmlns:a16="http://schemas.microsoft.com/office/drawing/2014/main" id="{170DEDC6-0724-4029-A2A8-A3CDD758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229226"/>
            <a:ext cx="431800" cy="360363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1" name="Line 15">
            <a:extLst>
              <a:ext uri="{FF2B5EF4-FFF2-40B4-BE49-F238E27FC236}">
                <a16:creationId xmlns:a16="http://schemas.microsoft.com/office/drawing/2014/main" id="{BB1D7A1D-FFE0-4920-9DB7-F0B750857B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1539" y="5157789"/>
            <a:ext cx="6492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2" name="Line 16">
            <a:extLst>
              <a:ext uri="{FF2B5EF4-FFF2-40B4-BE49-F238E27FC236}">
                <a16:creationId xmlns:a16="http://schemas.microsoft.com/office/drawing/2014/main" id="{0834A4AD-5174-4B61-9FB0-A9D257553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0" y="4725989"/>
            <a:ext cx="252095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3" name="Oval 17">
            <a:extLst>
              <a:ext uri="{FF2B5EF4-FFF2-40B4-BE49-F238E27FC236}">
                <a16:creationId xmlns:a16="http://schemas.microsoft.com/office/drawing/2014/main" id="{0CB9369C-D5D9-4377-9B9E-0B9B8B2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437063"/>
            <a:ext cx="1223963" cy="792162"/>
          </a:xfrm>
          <a:prstGeom prst="ellipse">
            <a:avLst/>
          </a:prstGeom>
          <a:solidFill>
            <a:srgbClr val="F5E40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4" name="AutoShape 18">
            <a:extLst>
              <a:ext uri="{FF2B5EF4-FFF2-40B4-BE49-F238E27FC236}">
                <a16:creationId xmlns:a16="http://schemas.microsoft.com/office/drawing/2014/main" id="{7289A3C5-4481-4630-8DCA-735D3A67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1" y="4581525"/>
            <a:ext cx="360363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E5940DF-7456-4417-ABB6-95C57D3C9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5028" y="277814"/>
            <a:ext cx="9165772" cy="847725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zh-TW" altLang="en-US" dirty="0"/>
              <a:t>成员的</a:t>
            </a:r>
            <a:r>
              <a:rPr lang="zh-CN" altLang="en-US" dirty="0"/>
              <a:t>访问权限</a:t>
            </a:r>
            <a:endParaRPr lang="en-US" altLang="zh-TW" dirty="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5B87F0A-4D5B-47F2-A694-86E6F8FBC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5028" y="1270001"/>
            <a:ext cx="10744200" cy="47529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宋体" panose="02010600030101010101" pitchFamily="2" charset="-122"/>
              </a:rPr>
              <a:t>private</a:t>
            </a:r>
          </a:p>
          <a:p>
            <a:pPr lvl="1"/>
            <a:r>
              <a:rPr lang="zh-TW" altLang="en-US" sz="2800" dirty="0">
                <a:latin typeface="宋体" panose="02010600030101010101" pitchFamily="2" charset="-122"/>
              </a:rPr>
              <a:t>成员</a:t>
            </a:r>
            <a:r>
              <a:rPr lang="zh-CN" altLang="en-US" sz="2800" dirty="0">
                <a:latin typeface="宋体" panose="02010600030101010101" pitchFamily="2" charset="-122"/>
              </a:rPr>
              <a:t>属性</a:t>
            </a:r>
            <a:r>
              <a:rPr lang="zh-TW" altLang="en-US" sz="2800" dirty="0">
                <a:latin typeface="宋体" panose="02010600030101010101" pitchFamily="2" charset="-122"/>
              </a:rPr>
              <a:t>或方法只能在</a:t>
            </a:r>
            <a:r>
              <a:rPr lang="zh-CN" altLang="en-US" sz="2800" dirty="0">
                <a:latin typeface="宋体" panose="02010600030101010101" pitchFamily="2" charset="-122"/>
              </a:rPr>
              <a:t>定义</a:t>
            </a:r>
            <a:r>
              <a:rPr lang="zh-TW" altLang="en-US" sz="2800" dirty="0">
                <a:latin typeface="宋体" panose="02010600030101010101" pitchFamily="2" charset="-122"/>
              </a:rPr>
              <a:t>类</a:t>
            </a:r>
            <a:r>
              <a:rPr lang="zh-CN" altLang="en-US" sz="2800" dirty="0">
                <a:latin typeface="宋体" panose="02010600030101010101" pitchFamily="2" charset="-122"/>
              </a:rPr>
              <a:t>的内部访问</a:t>
            </a:r>
            <a:r>
              <a:rPr lang="zh-TW" altLang="en-US" sz="2800" dirty="0">
                <a:latin typeface="宋体" panose="02010600030101010101" pitchFamily="2" charset="-122"/>
              </a:rPr>
              <a:t>。</a:t>
            </a:r>
          </a:p>
          <a:p>
            <a:r>
              <a:rPr lang="en-US" altLang="zh-TW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没</a:t>
            </a:r>
            <a:r>
              <a:rPr lang="zh-TW" altLang="en-US" dirty="0">
                <a:latin typeface="宋体" panose="02010600030101010101" pitchFamily="2" charset="-122"/>
              </a:rPr>
              <a:t>有</a:t>
            </a:r>
            <a:r>
              <a:rPr lang="zh-CN" altLang="en-US" dirty="0">
                <a:latin typeface="宋体" panose="02010600030101010101" pitchFamily="2" charset="-122"/>
              </a:rPr>
              <a:t>修饰符</a:t>
            </a:r>
            <a:r>
              <a:rPr lang="en-US" altLang="zh-TW" dirty="0">
                <a:latin typeface="宋体" panose="02010600030101010101" pitchFamily="2" charset="-122"/>
              </a:rPr>
              <a:t>)</a:t>
            </a:r>
          </a:p>
          <a:p>
            <a:pPr lvl="1"/>
            <a:r>
              <a:rPr lang="zh-TW" altLang="en-US" sz="2800" dirty="0">
                <a:latin typeface="宋体" panose="02010600030101010101" pitchFamily="2" charset="-122"/>
              </a:rPr>
              <a:t>同一个</a:t>
            </a:r>
            <a:r>
              <a:rPr lang="zh-CN" altLang="en-US" sz="2800" dirty="0">
                <a:latin typeface="宋体" panose="02010600030101010101" pitchFamily="2" charset="-122"/>
              </a:rPr>
              <a:t>包内</a:t>
            </a:r>
            <a:r>
              <a:rPr lang="zh-TW" altLang="en-US" sz="2800" dirty="0">
                <a:latin typeface="宋体" panose="02010600030101010101" pitchFamily="2" charset="-122"/>
              </a:rPr>
              <a:t>的类都可以</a:t>
            </a:r>
            <a:r>
              <a:rPr lang="zh-CN" altLang="en-US" sz="2800" dirty="0">
                <a:latin typeface="宋体" panose="02010600030101010101" pitchFamily="2" charset="-122"/>
              </a:rPr>
              <a:t>访问</a:t>
            </a:r>
          </a:p>
          <a:p>
            <a:r>
              <a:rPr lang="en-US" altLang="zh-TW" dirty="0">
                <a:latin typeface="宋体" panose="02010600030101010101" pitchFamily="2" charset="-122"/>
              </a:rPr>
              <a:t>protected</a:t>
            </a:r>
          </a:p>
          <a:p>
            <a:pPr lvl="1"/>
            <a:r>
              <a:rPr lang="zh-TW" altLang="en-US" sz="2800" dirty="0">
                <a:latin typeface="宋体" panose="02010600030101010101" pitchFamily="2" charset="-122"/>
              </a:rPr>
              <a:t>只有</a:t>
            </a:r>
            <a:r>
              <a:rPr lang="zh-CN" altLang="en-US" sz="2800" dirty="0">
                <a:latin typeface="宋体" panose="02010600030101010101" pitchFamily="2" charset="-122"/>
              </a:rPr>
              <a:t>继承</a:t>
            </a:r>
            <a:r>
              <a:rPr lang="zh-TW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子</a:t>
            </a:r>
            <a:r>
              <a:rPr lang="zh-TW" altLang="en-US" sz="2800" dirty="0">
                <a:latin typeface="宋体" panose="02010600030101010101" pitchFamily="2" charset="-122"/>
              </a:rPr>
              <a:t>类与同一</a:t>
            </a:r>
            <a:r>
              <a:rPr lang="zh-CN" altLang="en-US" sz="2800" dirty="0">
                <a:latin typeface="宋体" panose="02010600030101010101" pitchFamily="2" charset="-122"/>
              </a:rPr>
              <a:t>包内</a:t>
            </a:r>
            <a:r>
              <a:rPr lang="zh-TW" altLang="en-US" sz="2800" dirty="0">
                <a:latin typeface="宋体" panose="02010600030101010101" pitchFamily="2" charset="-122"/>
              </a:rPr>
              <a:t>的类可以</a:t>
            </a:r>
            <a:r>
              <a:rPr lang="zh-CN" altLang="en-US" sz="2800" dirty="0">
                <a:latin typeface="宋体" panose="02010600030101010101" pitchFamily="2" charset="-122"/>
              </a:rPr>
              <a:t>访问</a:t>
            </a:r>
          </a:p>
          <a:p>
            <a:r>
              <a:rPr lang="en-US" altLang="zh-TW" dirty="0">
                <a:latin typeface="宋体" panose="02010600030101010101" pitchFamily="2" charset="-122"/>
              </a:rPr>
              <a:t>public</a:t>
            </a:r>
          </a:p>
          <a:p>
            <a:pPr lvl="1"/>
            <a:r>
              <a:rPr lang="zh-TW" altLang="en-US" sz="2800" dirty="0">
                <a:latin typeface="宋体" panose="02010600030101010101" pitchFamily="2" charset="-122"/>
              </a:rPr>
              <a:t>代表此对象的</a:t>
            </a:r>
            <a:r>
              <a:rPr lang="zh-CN" altLang="en-US" sz="2800" dirty="0">
                <a:latin typeface="宋体" panose="02010600030101010101" pitchFamily="2" charset="-122"/>
              </a:rPr>
              <a:t>对</a:t>
            </a:r>
            <a:r>
              <a:rPr lang="zh-TW" altLang="en-US" sz="2800" dirty="0">
                <a:latin typeface="宋体" panose="02010600030101010101" pitchFamily="2" charset="-122"/>
              </a:rPr>
              <a:t>外使用</a:t>
            </a:r>
            <a:r>
              <a:rPr lang="zh-CN" altLang="en-US" sz="2800" dirty="0">
                <a:latin typeface="宋体" panose="02010600030101010101" pitchFamily="2" charset="-122"/>
              </a:rPr>
              <a:t>界</a:t>
            </a:r>
            <a:r>
              <a:rPr lang="zh-TW" altLang="en-US" sz="2800" dirty="0">
                <a:latin typeface="宋体" panose="02010600030101010101" pitchFamily="2" charset="-122"/>
              </a:rPr>
              <a:t>面</a:t>
            </a:r>
            <a:r>
              <a:rPr lang="en-US" altLang="zh-TW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接口</a:t>
            </a:r>
            <a:r>
              <a:rPr lang="en-US" altLang="zh-TW" sz="2800" dirty="0">
                <a:latin typeface="宋体" panose="02010600030101010101" pitchFamily="2" charset="-122"/>
              </a:rPr>
              <a:t>)</a:t>
            </a:r>
            <a:r>
              <a:rPr lang="zh-TW" altLang="en-US" sz="2800" dirty="0">
                <a:latin typeface="宋体" panose="02010600030101010101" pitchFamily="2" charset="-122"/>
              </a:rPr>
              <a:t>，其它类的</a:t>
            </a:r>
            <a:r>
              <a:rPr lang="zh-CN" altLang="en-US" sz="2800" dirty="0">
                <a:latin typeface="宋体" panose="02010600030101010101" pitchFamily="2" charset="-122"/>
              </a:rPr>
              <a:t>方法都可以访问</a:t>
            </a:r>
            <a:endParaRPr lang="zh-TW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F32270A-2227-4589-9FDF-E1226344E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类的构造方法</a:t>
            </a:r>
            <a:r>
              <a:rPr lang="en-US" altLang="zh-CN" dirty="0"/>
              <a:t>(constructor)</a:t>
            </a:r>
            <a:endParaRPr lang="en-US" altLang="zh-TW" dirty="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8B38ACB-646A-4B7B-8843-09E5066D3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>
                <a:latin typeface="宋体" panose="02010600030101010101" pitchFamily="2" charset="-122"/>
              </a:rPr>
              <a:t>构造方法</a:t>
            </a:r>
            <a:endParaRPr lang="zh-TW" altLang="zh-CN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用</a:t>
            </a:r>
            <a:r>
              <a:rPr lang="zh-CN" altLang="en-US" sz="2800" dirty="0">
                <a:latin typeface="宋体" panose="02010600030101010101" pitchFamily="2" charset="-122"/>
              </a:rPr>
              <a:t>于</a:t>
            </a:r>
            <a:r>
              <a:rPr lang="zh-TW" altLang="en-US" sz="2800" dirty="0">
                <a:latin typeface="宋体" panose="02010600030101010101" pitchFamily="2" charset="-122"/>
              </a:rPr>
              <a:t>建立对象</a:t>
            </a:r>
            <a:r>
              <a:rPr lang="zh-CN" altLang="en-US" sz="2800" dirty="0">
                <a:latin typeface="宋体" panose="02010600030101010101" pitchFamily="2" charset="-122"/>
              </a:rPr>
              <a:t>，给对象赋</a:t>
            </a:r>
            <a:r>
              <a:rPr lang="zh-TW" altLang="en-US" sz="2800" dirty="0">
                <a:latin typeface="宋体" panose="02010600030101010101" pitchFamily="2" charset="-122"/>
              </a:rPr>
              <a:t>初值</a:t>
            </a:r>
            <a:endParaRPr lang="zh-TW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使用</a:t>
            </a:r>
            <a:r>
              <a:rPr lang="en-US" altLang="zh-TW" sz="2800" dirty="0">
                <a:latin typeface="宋体" panose="02010600030101010101" pitchFamily="2" charset="-122"/>
              </a:rPr>
              <a:t>new</a:t>
            </a:r>
            <a:r>
              <a:rPr lang="zh-CN" altLang="en-US" sz="2800" dirty="0">
                <a:latin typeface="宋体" panose="02010600030101010101" pitchFamily="2" charset="-122"/>
              </a:rPr>
              <a:t>调用来</a:t>
            </a:r>
            <a:r>
              <a:rPr lang="zh-TW" altLang="en-US" sz="2800" dirty="0">
                <a:latin typeface="宋体" panose="02010600030101010101" pitchFamily="2" charset="-122"/>
              </a:rPr>
              <a:t>建立对象</a:t>
            </a:r>
            <a:endParaRPr lang="zh-TW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原则</a:t>
            </a:r>
            <a:r>
              <a:rPr lang="zh-TW" altLang="en-US" dirty="0">
                <a:latin typeface="宋体" panose="02010600030101010101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构造方法与类同名</a:t>
            </a:r>
            <a:endParaRPr lang="zh-TW" altLang="zh-CN" sz="28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800" dirty="0">
                <a:latin typeface="宋体" panose="02010600030101010101" pitchFamily="2" charset="-122"/>
              </a:rPr>
              <a:t>	</a:t>
            </a:r>
            <a:r>
              <a:rPr lang="zh-TW" altLang="en-US" sz="2800" dirty="0">
                <a:latin typeface="宋体" panose="02010600030101010101" pitchFamily="2" charset="-122"/>
              </a:rPr>
              <a:t>例如：类</a:t>
            </a:r>
            <a:r>
              <a:rPr lang="en-US" altLang="zh-CN" sz="2800" dirty="0">
                <a:latin typeface="宋体" panose="02010600030101010101" pitchFamily="2" charset="-122"/>
              </a:rPr>
              <a:t>Student</a:t>
            </a:r>
            <a:r>
              <a:rPr lang="zh-TW" altLang="en-US" sz="2800" dirty="0">
                <a:latin typeface="宋体" panose="02010600030101010101" pitchFamily="2" charset="-122"/>
              </a:rPr>
              <a:t>的构造方法方法是</a:t>
            </a:r>
            <a:r>
              <a:rPr lang="en-US" altLang="zh-CN" sz="2800" dirty="0">
                <a:latin typeface="宋体" panose="02010600030101010101" pitchFamily="2" charset="-122"/>
              </a:rPr>
              <a:t>Student</a:t>
            </a:r>
            <a:r>
              <a:rPr lang="en-US" altLang="zh-TW" sz="2800" dirty="0">
                <a:latin typeface="宋体" panose="02010600030101010101" pitchFamily="2" charset="-122"/>
              </a:rPr>
              <a:t>()</a:t>
            </a:r>
            <a:r>
              <a:rPr lang="zh-TW" altLang="en-US" sz="2800" dirty="0">
                <a:latin typeface="宋体" panose="02010600030101010101" pitchFamily="2" charset="-12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构造方法</a:t>
            </a:r>
            <a:r>
              <a:rPr lang="zh-CN" altLang="en-US" sz="2800" dirty="0">
                <a:latin typeface="宋体" panose="02010600030101010101" pitchFamily="2" charset="-122"/>
              </a:rPr>
              <a:t>没有返</a:t>
            </a:r>
            <a:r>
              <a:rPr lang="zh-TW" altLang="en-US" sz="2800" dirty="0">
                <a:latin typeface="宋体" panose="02010600030101010101" pitchFamily="2" charset="-122"/>
              </a:rPr>
              <a:t>回</a:t>
            </a:r>
            <a:r>
              <a:rPr lang="zh-CN" altLang="en-US" sz="2800" dirty="0">
                <a:latin typeface="宋体" panose="02010600030101010101" pitchFamily="2" charset="-122"/>
              </a:rPr>
              <a:t>类型</a:t>
            </a:r>
            <a:r>
              <a:rPr lang="zh-TW" altLang="en-US" sz="2800" dirty="0">
                <a:latin typeface="宋体" panose="02010600030101010101" pitchFamily="2" charset="-12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构造方法</a:t>
            </a:r>
            <a:r>
              <a:rPr lang="zh-CN" altLang="en-US" sz="2800" dirty="0">
                <a:latin typeface="宋体" panose="02010600030101010101" pitchFamily="2" charset="-122"/>
              </a:rPr>
              <a:t>可以</a:t>
            </a:r>
            <a:r>
              <a:rPr lang="zh-TW" altLang="en-US" sz="2800" dirty="0">
                <a:latin typeface="宋体" panose="02010600030101010101" pitchFamily="2" charset="-122"/>
              </a:rPr>
              <a:t>重载（</a:t>
            </a:r>
            <a:r>
              <a:rPr lang="en-US" altLang="zh-TW" sz="2800" dirty="0">
                <a:latin typeface="宋体" panose="02010600030101010101" pitchFamily="2" charset="-122"/>
              </a:rPr>
              <a:t>Overload</a:t>
            </a:r>
            <a:r>
              <a:rPr lang="zh-TW" altLang="en-US" sz="2800" dirty="0"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90000"/>
              </a:lnSpc>
            </a:pPr>
            <a:r>
              <a:rPr lang="zh-TW" altLang="en-US" sz="2800" dirty="0">
                <a:latin typeface="宋体" panose="02010600030101010101" pitchFamily="2" charset="-122"/>
              </a:rPr>
              <a:t>可以有多</a:t>
            </a:r>
            <a:r>
              <a:rPr lang="zh-CN" altLang="en-US" sz="2800" dirty="0">
                <a:latin typeface="宋体" panose="02010600030101010101" pitchFamily="2" charset="-122"/>
              </a:rPr>
              <a:t>个</a:t>
            </a:r>
            <a:r>
              <a:rPr lang="zh-TW" altLang="en-US" sz="2800" dirty="0">
                <a:latin typeface="宋体" panose="02010600030101010101" pitchFamily="2" charset="-122"/>
              </a:rPr>
              <a:t>构造方法，</a:t>
            </a:r>
            <a:r>
              <a:rPr lang="zh-CN" altLang="en-US" sz="2800" dirty="0">
                <a:latin typeface="宋体" panose="02010600030101010101" pitchFamily="2" charset="-122"/>
              </a:rPr>
              <a:t>构造方法的参数个数或类型</a:t>
            </a:r>
            <a:r>
              <a:rPr lang="zh-TW" altLang="en-US" sz="2800" dirty="0">
                <a:latin typeface="宋体" panose="02010600030101010101" pitchFamily="2" charset="-122"/>
              </a:rPr>
              <a:t>不同</a:t>
            </a:r>
            <a:endParaRPr lang="zh-TW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98D6A8D-8211-45DC-BE70-980DC21E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dirty="0"/>
              <a:t>缺省构造方法</a:t>
            </a:r>
            <a:r>
              <a:rPr lang="en-US" altLang="zh-CN" sz="3500" dirty="0"/>
              <a:t>Default Constructor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3ECC33A-4AC6-4A87-ABEC-FE8B7F911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class</a:t>
            </a:r>
            <a:r>
              <a:rPr lang="zh-CN" altLang="en-US" dirty="0"/>
              <a:t>至少有一个构造方法</a:t>
            </a:r>
            <a:r>
              <a:rPr lang="en-US" altLang="zh-CN" dirty="0"/>
              <a:t>(constructor)</a:t>
            </a:r>
          </a:p>
          <a:p>
            <a:r>
              <a:rPr lang="zh-CN" altLang="en-US" dirty="0"/>
              <a:t>如果程序员没有定义任何</a:t>
            </a:r>
            <a:r>
              <a:rPr lang="en-US" altLang="zh-CN" dirty="0"/>
              <a:t>constructor,</a:t>
            </a:r>
            <a:r>
              <a:rPr lang="zh-CN" altLang="en-US" dirty="0"/>
              <a:t>系统会自动提供缺省构造方法</a:t>
            </a:r>
            <a:r>
              <a:rPr lang="en-US" altLang="zh-CN" dirty="0"/>
              <a:t>(default constructor)</a:t>
            </a:r>
          </a:p>
          <a:p>
            <a:pPr lvl="1"/>
            <a:r>
              <a:rPr lang="zh-CN" altLang="en-US" sz="2800" dirty="0"/>
              <a:t>缺省构造方法不带参数 </a:t>
            </a:r>
          </a:p>
          <a:p>
            <a:pPr lvl="1"/>
            <a:r>
              <a:rPr lang="zh-CN" altLang="en-US" sz="2800" dirty="0"/>
              <a:t>允许用户在没有定义任何构造方法的情况下，建立对象实例：</a:t>
            </a:r>
            <a:r>
              <a:rPr lang="en-US" altLang="zh-CN" sz="2800" dirty="0"/>
              <a:t>new Xxx()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D9F7351-53C3-49EB-9329-92D1432F8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363" y="152401"/>
            <a:ext cx="7867650" cy="1116013"/>
          </a:xfrm>
        </p:spPr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D612CE9-5860-47AE-A71A-2A71DD67E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125537"/>
            <a:ext cx="9291637" cy="522776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public class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{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int day = 1;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int month = 1;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int year = 2000;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(int day, int month, int year) { ... }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void print() { ... }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class </a:t>
            </a:r>
            <a:r>
              <a:rPr lang="en-US" altLang="zh-CN" dirty="0" err="1"/>
              <a:t>TestMyDate</a:t>
            </a:r>
            <a:r>
              <a:rPr lang="en-US" altLang="zh-CN" dirty="0"/>
              <a:t> {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static void main(String[ 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lvl="3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today = new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(1, 9, 2022);</a:t>
            </a:r>
          </a:p>
          <a:p>
            <a:pPr lvl="3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0E52292-E51B-4078-B6A9-205B906CF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构造和初始化对象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C21B3EB-4439-41FD-AB0F-28229562E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1" y="1628776"/>
            <a:ext cx="11068050" cy="4476749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new Xxx() </a:t>
            </a:r>
            <a:r>
              <a:rPr lang="zh-CN" altLang="en-US" dirty="0"/>
              <a:t>分配空间给新对象</a:t>
            </a:r>
            <a:r>
              <a:rPr lang="en-US" altLang="zh-CN" dirty="0"/>
              <a:t>:</a:t>
            </a:r>
            <a:r>
              <a:rPr lang="zh-CN" altLang="en-US" dirty="0"/>
              <a:t>构造对象</a:t>
            </a:r>
            <a:endParaRPr lang="en-US" altLang="zh-CN" dirty="0"/>
          </a:p>
          <a:p>
            <a:pPr lvl="1"/>
            <a:r>
              <a:rPr lang="zh-CN" altLang="en-US" sz="2800" dirty="0"/>
              <a:t>内存分配</a:t>
            </a:r>
            <a:r>
              <a:rPr lang="en-US" altLang="zh-CN" sz="2800" dirty="0"/>
              <a:t>:</a:t>
            </a:r>
            <a:r>
              <a:rPr lang="zh-CN" altLang="en-US" sz="2800" dirty="0"/>
              <a:t>引用变量空间分配，初始化对象实例中的变量为默认值 </a:t>
            </a:r>
            <a:r>
              <a:rPr lang="en-US" altLang="zh-CN" sz="2800" dirty="0"/>
              <a:t>(0, false, null)</a:t>
            </a:r>
          </a:p>
          <a:p>
            <a:pPr lvl="1"/>
            <a:r>
              <a:rPr lang="zh-CN" altLang="en-US" sz="2800" dirty="0"/>
              <a:t>执行类中的赋值语句</a:t>
            </a:r>
          </a:p>
          <a:p>
            <a:pPr lvl="1"/>
            <a:r>
              <a:rPr lang="zh-CN" altLang="en-US" sz="2800" dirty="0"/>
              <a:t>执行某一个构造方法</a:t>
            </a:r>
          </a:p>
          <a:p>
            <a:pPr lvl="1"/>
            <a:r>
              <a:rPr lang="zh-CN" altLang="en-US" sz="2800" dirty="0"/>
              <a:t>建立对象实例与引用变量联系</a:t>
            </a:r>
          </a:p>
          <a:p>
            <a:pPr lvl="1"/>
            <a:endParaRPr lang="zh-CN" altLang="en-US" sz="2800" dirty="0"/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sz="2800" dirty="0" err="1"/>
              <a:t>MyDate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my_birth</a:t>
            </a:r>
            <a:r>
              <a:rPr lang="en-US" altLang="zh-CN" sz="2800" dirty="0"/>
              <a:t> = new </a:t>
            </a:r>
            <a:r>
              <a:rPr lang="en-US" altLang="zh-CN" sz="2800" dirty="0" err="1"/>
              <a:t>MyDate</a:t>
            </a:r>
            <a:r>
              <a:rPr lang="en-US" altLang="zh-CN" sz="2800" dirty="0"/>
              <a:t>(1, 9, 2022);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C1EBA5-8737-42E4-9124-AC974DE16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70656"/>
            <a:ext cx="10515600" cy="1325563"/>
          </a:xfrm>
        </p:spPr>
        <p:txBody>
          <a:bodyPr/>
          <a:lstStyle/>
          <a:p>
            <a:r>
              <a:rPr lang="zh-CN" altLang="en-US" dirty="0"/>
              <a:t>内存分配过程</a:t>
            </a:r>
            <a:r>
              <a:rPr lang="en-US" altLang="zh-CN" dirty="0"/>
              <a:t>step1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AC5DF99-4EC8-4C15-B5D1-A3FB9DD05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zh-CN" altLang="en-US" dirty="0"/>
              <a:t>为 </a:t>
            </a:r>
            <a:r>
              <a:rPr lang="zh-CN" altLang="zh-CN" dirty="0"/>
              <a:t> </a:t>
            </a:r>
            <a:r>
              <a:rPr lang="zh-CN" altLang="en-US" dirty="0"/>
              <a:t>对象变量</a:t>
            </a:r>
            <a:r>
              <a:rPr lang="en-US" altLang="zh-CN" dirty="0"/>
              <a:t>/</a:t>
            </a:r>
            <a:r>
              <a:rPr lang="zh-CN" altLang="en-US" dirty="0"/>
              <a:t>引用</a:t>
            </a:r>
            <a:r>
              <a:rPr lang="en-US" altLang="zh-CN" dirty="0"/>
              <a:t> </a:t>
            </a:r>
            <a:r>
              <a:rPr lang="en-US" altLang="zh-CN" b="1" dirty="0" err="1"/>
              <a:t>my_birth</a:t>
            </a:r>
            <a:r>
              <a:rPr lang="zh-CN" altLang="en-US" dirty="0"/>
              <a:t>分配存储空间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800" b="1" dirty="0" err="1">
                <a:solidFill>
                  <a:srgbClr val="FF3300"/>
                </a:solidFill>
              </a:rPr>
              <a:t>MyDate</a:t>
            </a:r>
            <a:r>
              <a:rPr lang="en-US" altLang="zh-CN" sz="2800" b="1" dirty="0">
                <a:solidFill>
                  <a:srgbClr val="FF3300"/>
                </a:solidFill>
              </a:rPr>
              <a:t> </a:t>
            </a:r>
            <a:r>
              <a:rPr lang="en-US" altLang="zh-CN" sz="2800" b="1" dirty="0" err="1">
                <a:solidFill>
                  <a:srgbClr val="FF3300"/>
                </a:solidFill>
              </a:rPr>
              <a:t>my_birth</a:t>
            </a:r>
            <a:r>
              <a:rPr lang="en-US" altLang="zh-CN" sz="2800" b="1" dirty="0"/>
              <a:t> </a:t>
            </a:r>
            <a:r>
              <a:rPr lang="en-US" altLang="zh-CN" sz="2800" dirty="0"/>
              <a:t>= new </a:t>
            </a:r>
            <a:r>
              <a:rPr lang="en-US" altLang="zh-CN" sz="2800" dirty="0" err="1"/>
              <a:t>MyDate</a:t>
            </a:r>
            <a:r>
              <a:rPr lang="en-US" altLang="zh-CN" sz="2800" dirty="0"/>
              <a:t>(</a:t>
            </a:r>
            <a:r>
              <a:rPr lang="en-US" altLang="zh-CN" sz="2800" b="1" dirty="0"/>
              <a:t>1, 9, 2022)</a:t>
            </a:r>
            <a:r>
              <a:rPr lang="en-US" altLang="zh-CN" sz="2800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new </a:t>
            </a:r>
            <a:r>
              <a:rPr lang="zh-CN" altLang="en-US" dirty="0"/>
              <a:t>操作为 </a:t>
            </a:r>
            <a:r>
              <a:rPr lang="en-US" altLang="zh-CN" dirty="0" err="1"/>
              <a:t>MyDate</a:t>
            </a:r>
            <a:r>
              <a:rPr lang="en-US" altLang="zh-CN" dirty="0"/>
              <a:t> </a:t>
            </a:r>
            <a:r>
              <a:rPr lang="zh-CN" altLang="en-US" dirty="0"/>
              <a:t>对象分配空间，并初始化为默认值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MyDate</a:t>
            </a:r>
            <a:r>
              <a:rPr lang="en-US" altLang="zh-CN" dirty="0"/>
              <a:t> </a:t>
            </a:r>
            <a:r>
              <a:rPr lang="en-US" altLang="zh-CN" dirty="0" err="1"/>
              <a:t>my_birth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FF3300"/>
                </a:solidFill>
              </a:rPr>
              <a:t>new </a:t>
            </a:r>
            <a:r>
              <a:rPr lang="en-US" altLang="zh-CN" b="1" dirty="0" err="1">
                <a:solidFill>
                  <a:srgbClr val="FF3300"/>
                </a:solidFill>
              </a:rPr>
              <a:t>MyDate</a:t>
            </a:r>
            <a:r>
              <a:rPr lang="en-US" altLang="zh-CN" b="1" dirty="0"/>
              <a:t>(1, 9, 2022)</a:t>
            </a:r>
            <a:r>
              <a:rPr lang="en-US" altLang="zh-CN" dirty="0"/>
              <a:t>;</a:t>
            </a:r>
          </a:p>
          <a:p>
            <a:endParaRPr lang="en-US" altLang="zh-CN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229DC19F-D7DB-4A52-BA05-BB7E0D01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4" y="2334418"/>
            <a:ext cx="4664075" cy="8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71C92D28-C7AC-440B-8205-937E1B23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4354513"/>
            <a:ext cx="2881312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69FE01D-EF76-4F98-B398-D7DEA325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475" y="225426"/>
            <a:ext cx="7656513" cy="1116013"/>
          </a:xfrm>
        </p:spPr>
        <p:txBody>
          <a:bodyPr/>
          <a:lstStyle/>
          <a:p>
            <a:r>
              <a:rPr lang="zh-CN" altLang="en-US" dirty="0"/>
              <a:t>内存分配过程</a:t>
            </a:r>
            <a:r>
              <a:rPr lang="en-US" altLang="zh-CN" dirty="0"/>
              <a:t>step2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745F34-0630-4330-AA4A-017DCA52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84311"/>
            <a:ext cx="10515600" cy="469265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执行类中的赋值语句：</a:t>
            </a:r>
            <a:r>
              <a:rPr lang="zh-CN" altLang="en-US" dirty="0"/>
              <a:t>类的属性初始化</a:t>
            </a:r>
          </a:p>
          <a:p>
            <a:pPr lvl="1"/>
            <a:r>
              <a:rPr lang="en-US" altLang="zh-CN" sz="2800" dirty="0" err="1"/>
              <a:t>MyDate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my_birth</a:t>
            </a:r>
            <a:r>
              <a:rPr lang="en-US" altLang="zh-CN" sz="2800" dirty="0"/>
              <a:t> = new </a:t>
            </a:r>
            <a:r>
              <a:rPr lang="en-US" altLang="zh-CN" sz="2800" b="1" dirty="0" err="1">
                <a:solidFill>
                  <a:srgbClr val="FF3300"/>
                </a:solidFill>
              </a:rPr>
              <a:t>MyDate</a:t>
            </a:r>
            <a:r>
              <a:rPr lang="en-US" altLang="zh-CN" sz="2800" dirty="0"/>
              <a:t>(</a:t>
            </a:r>
            <a:r>
              <a:rPr lang="en-US" altLang="zh-CN" sz="2800" b="1" dirty="0"/>
              <a:t>1, 9, 2022)</a:t>
            </a:r>
            <a:endParaRPr lang="en-US" altLang="zh-CN" sz="2800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DBF72C08-F795-45F6-999B-CDF4E8FC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72" y="2705101"/>
            <a:ext cx="4320032" cy="282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5">
            <a:extLst>
              <a:ext uri="{FF2B5EF4-FFF2-40B4-BE49-F238E27FC236}">
                <a16:creationId xmlns:a16="http://schemas.microsoft.com/office/drawing/2014/main" id="{2D8F7957-BDDD-4E60-8129-138D6715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1" y="2482850"/>
            <a:ext cx="583247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2800" dirty="0"/>
              <a:t>public class </a:t>
            </a:r>
            <a:r>
              <a:rPr lang="en-US" altLang="zh-CN" sz="2800" dirty="0" err="1"/>
              <a:t>MyDate</a:t>
            </a:r>
            <a:r>
              <a:rPr lang="en-US" altLang="zh-CN" sz="2800" dirty="0"/>
              <a:t> {</a:t>
            </a:r>
          </a:p>
          <a:p>
            <a:pPr lvl="2"/>
            <a:r>
              <a:rPr lang="en-US" altLang="zh-CN" sz="2800" dirty="0"/>
              <a:t> private int day = 1;</a:t>
            </a:r>
          </a:p>
          <a:p>
            <a:pPr lvl="2"/>
            <a:r>
              <a:rPr lang="en-US" altLang="zh-CN" sz="2800" dirty="0"/>
              <a:t> private int month = 1;</a:t>
            </a:r>
          </a:p>
          <a:p>
            <a:pPr lvl="2"/>
            <a:r>
              <a:rPr lang="en-US" altLang="zh-CN" sz="2800" dirty="0"/>
              <a:t> private int year = 2000;</a:t>
            </a:r>
          </a:p>
          <a:p>
            <a:pPr lvl="2"/>
            <a:r>
              <a:rPr lang="en-US" altLang="zh-CN" sz="2800" dirty="0"/>
              <a:t> public </a:t>
            </a:r>
            <a:r>
              <a:rPr lang="en-US" altLang="zh-CN" sz="2800" dirty="0" err="1"/>
              <a:t>MyDate</a:t>
            </a:r>
            <a:r>
              <a:rPr lang="en-US" altLang="zh-CN" sz="2800" dirty="0"/>
              <a:t>(int day, int month, int year) { ... }</a:t>
            </a:r>
          </a:p>
          <a:p>
            <a:pPr lvl="2"/>
            <a:r>
              <a:rPr lang="en-US" altLang="zh-CN" sz="2800" dirty="0"/>
              <a:t> public void print() { ... }</a:t>
            </a:r>
          </a:p>
          <a:p>
            <a:pPr lvl="1"/>
            <a:r>
              <a:rPr lang="en-US" altLang="zh-CN" sz="2800" dirty="0"/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EE4DB33-C10B-407D-8746-D9A201902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内存分配过程</a:t>
            </a:r>
            <a:r>
              <a:rPr lang="en-US" altLang="zh-CN" dirty="0"/>
              <a:t>step3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ADEFCFB-4A3A-40A3-92B3-D84EE9099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28776"/>
            <a:ext cx="9991725" cy="45307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执行构造方法</a:t>
            </a:r>
          </a:p>
          <a:p>
            <a:pPr lvl="1"/>
            <a:r>
              <a:rPr lang="en-US" altLang="zh-CN" sz="2800" dirty="0" err="1"/>
              <a:t>MyDate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my_birth</a:t>
            </a:r>
            <a:r>
              <a:rPr lang="en-US" altLang="zh-CN" sz="2800" dirty="0"/>
              <a:t> = new </a:t>
            </a:r>
            <a:r>
              <a:rPr lang="en-US" altLang="zh-CN" sz="2800" b="1" dirty="0" err="1">
                <a:solidFill>
                  <a:srgbClr val="FF3300"/>
                </a:solidFill>
              </a:rPr>
              <a:t>MyDate</a:t>
            </a:r>
            <a:r>
              <a:rPr lang="en-US" altLang="zh-CN" sz="2800" b="1" dirty="0">
                <a:solidFill>
                  <a:srgbClr val="FF3300"/>
                </a:solidFill>
              </a:rPr>
              <a:t>(1, 9, 2022)</a:t>
            </a:r>
            <a:r>
              <a:rPr lang="en-US" altLang="zh-CN" sz="2800" dirty="0">
                <a:solidFill>
                  <a:srgbClr val="FF3300"/>
                </a:solidFill>
              </a:rPr>
              <a:t>;</a:t>
            </a:r>
          </a:p>
          <a:p>
            <a:pPr lvl="1"/>
            <a:endParaRPr lang="en-US" altLang="zh-CN" sz="2800" dirty="0">
              <a:solidFill>
                <a:srgbClr val="FF3300"/>
              </a:solidFill>
            </a:endParaRPr>
          </a:p>
          <a:p>
            <a:pPr lvl="1"/>
            <a:endParaRPr lang="en-US" altLang="zh-CN" sz="2800" dirty="0">
              <a:solidFill>
                <a:srgbClr val="FF3300"/>
              </a:solidFill>
            </a:endParaRPr>
          </a:p>
          <a:p>
            <a:pPr lvl="1"/>
            <a:endParaRPr lang="en-US" altLang="zh-CN" sz="2800" dirty="0">
              <a:solidFill>
                <a:srgbClr val="FF3300"/>
              </a:solidFill>
            </a:endParaRPr>
          </a:p>
          <a:p>
            <a:pPr lvl="1"/>
            <a:endParaRPr lang="en-US" altLang="zh-CN" sz="2800" dirty="0">
              <a:solidFill>
                <a:srgbClr val="FF3300"/>
              </a:solidFill>
            </a:endParaRPr>
          </a:p>
          <a:p>
            <a:pPr lvl="1"/>
            <a:endParaRPr lang="en-US" altLang="zh-CN" sz="2800" dirty="0">
              <a:solidFill>
                <a:srgbClr val="FF3300"/>
              </a:solidFill>
            </a:endParaRPr>
          </a:p>
          <a:p>
            <a:pPr lvl="1"/>
            <a:r>
              <a:rPr lang="zh-CN" altLang="en-US" sz="2800" b="1" dirty="0">
                <a:solidFill>
                  <a:srgbClr val="FF3300"/>
                </a:solidFill>
              </a:rPr>
              <a:t>构造方法之间可以相互调用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13A12-6EC1-FA8D-6EA2-B2ED567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828925"/>
            <a:ext cx="48672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66FC74-C4FC-47BF-B56B-83D13F7D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内存分配过程</a:t>
            </a:r>
            <a:r>
              <a:rPr lang="en-US" altLang="zh-CN" dirty="0"/>
              <a:t>step4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E1B7830-2F1A-4635-A4F7-224E172A3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zh-CN" b="1" dirty="0"/>
              <a:t>建立对象实例与引用变量联系</a:t>
            </a:r>
            <a:endParaRPr lang="zh-CN" altLang="en-US" b="1" dirty="0"/>
          </a:p>
          <a:p>
            <a:pPr lvl="1"/>
            <a:r>
              <a:rPr lang="en-US" altLang="zh-CN" sz="2800" dirty="0" err="1"/>
              <a:t>MyDate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FF3300"/>
                </a:solidFill>
              </a:rPr>
              <a:t>my_birth</a:t>
            </a:r>
            <a:r>
              <a:rPr lang="en-US" altLang="zh-CN" sz="2800" dirty="0">
                <a:solidFill>
                  <a:srgbClr val="FF3300"/>
                </a:solidFill>
              </a:rPr>
              <a:t> =</a:t>
            </a:r>
            <a:r>
              <a:rPr lang="en-US" altLang="zh-CN" sz="2800" dirty="0"/>
              <a:t> new </a:t>
            </a:r>
            <a:r>
              <a:rPr lang="en-US" altLang="zh-CN" sz="2800" dirty="0" err="1"/>
              <a:t>MyDate</a:t>
            </a:r>
            <a:r>
              <a:rPr lang="en-US" altLang="zh-CN" sz="2800" dirty="0"/>
              <a:t>(1, 9,2022);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7F3BF-D211-77D3-EA26-F973A4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647950"/>
            <a:ext cx="47434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4DB01E-5D6D-4C6C-BE9F-73B0DFBB8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2075" y="277814"/>
            <a:ext cx="8848725" cy="1236661"/>
          </a:xfrm>
        </p:spPr>
        <p:txBody>
          <a:bodyPr/>
          <a:lstStyle/>
          <a:p>
            <a:r>
              <a:rPr lang="zh-CN" altLang="en-US" b="1" dirty="0"/>
              <a:t>主要内容</a:t>
            </a:r>
            <a:endParaRPr lang="zh-CN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CF84CE-8077-4680-BCB3-F936380E9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6851" y="1514475"/>
            <a:ext cx="7926532" cy="44354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600" dirty="0"/>
              <a:t>java</a:t>
            </a:r>
            <a:r>
              <a:rPr lang="zh-CN" altLang="en-US" sz="2600" dirty="0"/>
              <a:t>数据类型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类与封装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构造对象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en-US" altLang="zh-CN" sz="2600" dirty="0"/>
              <a:t>String</a:t>
            </a:r>
            <a:r>
              <a:rPr lang="zh-CN" altLang="en-US" sz="2600" dirty="0"/>
              <a:t>类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包装类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Object</a:t>
            </a:r>
            <a:r>
              <a:rPr lang="zh-CN" altLang="en-US" sz="2400" dirty="0"/>
              <a:t>类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6338C-D644-47FE-B169-916CE126A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175" y="130175"/>
            <a:ext cx="9510713" cy="706438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LT Pro Light" panose="020B0304020202020204" pitchFamily="34" charset="0"/>
                <a:cs typeface="Arial" panose="020B0604020202020204" pitchFamily="34" charset="0"/>
              </a:rPr>
              <a:t>this 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Next LT Pro Light" panose="020B0304020202020204" pitchFamily="34" charset="0"/>
                <a:cs typeface="Arial" panose="020B0604020202020204" pitchFamily="34" charset="0"/>
              </a:rPr>
              <a:t>关键字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A397AA-20ED-47B0-956D-365E77CF1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6" y="836613"/>
            <a:ext cx="6076950" cy="8667804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>
                <a:effectLst/>
              </a:rPr>
              <a:t>this </a:t>
            </a:r>
            <a:r>
              <a:rPr lang="zh-CN" altLang="en-US" dirty="0">
                <a:effectLst/>
              </a:rPr>
              <a:t>是自身的一个对象，代表对象本身，可以理解为：指向对象本身的一个指针。</a:t>
            </a:r>
          </a:p>
          <a:p>
            <a:pPr algn="just"/>
            <a:r>
              <a:rPr lang="en-US" altLang="zh-CN" dirty="0">
                <a:effectLst/>
              </a:rPr>
              <a:t>this </a:t>
            </a:r>
            <a:r>
              <a:rPr lang="zh-CN" altLang="en-US" dirty="0">
                <a:effectLst/>
              </a:rPr>
              <a:t>用法分为 </a:t>
            </a:r>
            <a:r>
              <a:rPr lang="en-US" altLang="zh-CN" dirty="0">
                <a:effectLst/>
              </a:rPr>
              <a:t>3 </a:t>
            </a:r>
            <a:r>
              <a:rPr lang="zh-CN" altLang="en-US" dirty="0">
                <a:effectLst/>
              </a:rPr>
              <a:t>种：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）普通的直接引用，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指向当前对象本身。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）形参与成员名字重名，用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区分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zh-CN" dirty="0"/>
              <a:t>3</a:t>
            </a:r>
            <a:r>
              <a:rPr lang="zh-CN" altLang="en-US" dirty="0"/>
              <a:t>）引用本类的构造函数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E3CB8-664F-4637-A98A-06F13F6D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08842"/>
            <a:ext cx="5314950" cy="13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A6E22E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name, 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age) 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.age = age;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E86C6-C2A7-4DEA-99A3-7F979AE1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4" y="4245870"/>
            <a:ext cx="7281861" cy="259041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class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String name;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private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age;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() {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name) {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.name = name;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venir Next LT Pro Light" panose="020B0304020202020204" pitchFamily="34" charset="0"/>
                <a:ea typeface="Operator Mono"/>
              </a:rPr>
              <a:t>Person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(String name,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age) 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(name);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venir Next LT Pro Light" panose="020B0304020202020204" pitchFamily="34" charset="0"/>
                <a:ea typeface="Operator Mono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.age = age;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    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venir Next LT Pro Light" panose="020B0304020202020204" pitchFamily="34" charset="0"/>
                <a:ea typeface="Operator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01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30ED4F9-05ED-49CA-8593-AB9F7A5D2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3148" y="277813"/>
            <a:ext cx="9367652" cy="698500"/>
          </a:xfrm>
        </p:spPr>
        <p:txBody>
          <a:bodyPr/>
          <a:lstStyle/>
          <a:p>
            <a:r>
              <a:rPr lang="en-US" altLang="zh-CN" sz="3800" dirty="0"/>
              <a:t>Variable Scope Example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22582D6-468F-4CB2-8B03-3DE0D3CA5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8145" y="976313"/>
            <a:ext cx="8681605" cy="5881687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ScopeExample</a:t>
            </a:r>
            <a:r>
              <a:rPr lang="en-US" altLang="zh-CN" sz="24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private int </a:t>
            </a:r>
            <a:r>
              <a:rPr lang="en-US" altLang="zh-CN" dirty="0" err="1"/>
              <a:t>i</a:t>
            </a:r>
            <a:r>
              <a:rPr lang="en-US" altLang="zh-CN" dirty="0"/>
              <a:t>=1;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firstMethod</a:t>
            </a:r>
            <a:r>
              <a:rPr lang="en-US" altLang="zh-CN" dirty="0"/>
              <a:t>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=4, j=5;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this.i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j;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secondMethod</a:t>
            </a:r>
            <a:r>
              <a:rPr lang="en-US" altLang="zh-CN" sz="2400" dirty="0"/>
              <a:t>(7);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18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secondMethod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int j=8;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j;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TestScoping</a:t>
            </a:r>
            <a:r>
              <a:rPr lang="en-US" altLang="zh-CN" sz="24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ScopeExample</a:t>
            </a:r>
            <a:r>
              <a:rPr lang="en-US" altLang="zh-CN" dirty="0"/>
              <a:t> scope = new </a:t>
            </a:r>
            <a:r>
              <a:rPr lang="en-US" altLang="zh-CN" dirty="0" err="1"/>
              <a:t>ScopeExample</a:t>
            </a:r>
            <a:r>
              <a:rPr lang="en-US" altLang="zh-CN" dirty="0"/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scope.firstMethod</a:t>
            </a:r>
            <a:r>
              <a:rPr lang="en-US" altLang="zh-CN" dirty="0"/>
              <a:t>();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92BBBC43-4EF6-431A-914F-1C5CD7C34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94" y="277814"/>
            <a:ext cx="6206583" cy="448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06338C-D644-47FE-B169-916CE126A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130175"/>
            <a:ext cx="9777413" cy="706438"/>
          </a:xfrm>
        </p:spPr>
        <p:txBody>
          <a:bodyPr/>
          <a:lstStyle/>
          <a:p>
            <a:r>
              <a:rPr lang="en-US" altLang="zh-CN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Thinking:</a:t>
            </a:r>
            <a:endParaRPr lang="en-US" altLang="zh-CN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26FADAA-3383-4D4C-8F92-E643A976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836613"/>
            <a:ext cx="6096000" cy="4458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public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addDays</a:t>
            </a:r>
            <a:r>
              <a:rPr lang="en-US" altLang="zh-CN" sz="2400" dirty="0"/>
              <a:t>(int </a:t>
            </a:r>
            <a:r>
              <a:rPr lang="en-US" altLang="zh-CN" sz="2400" dirty="0" err="1"/>
              <a:t>more_days</a:t>
            </a:r>
            <a:r>
              <a:rPr lang="en-US" altLang="zh-CN" sz="2400" dirty="0"/>
              <a:t>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new_date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(this);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new_date.day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new_date.day</a:t>
            </a:r>
            <a:r>
              <a:rPr lang="en-US" altLang="zh-CN" sz="2400" dirty="0"/>
              <a:t> +       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 err="1"/>
              <a:t>more_days</a:t>
            </a:r>
            <a:r>
              <a:rPr lang="en-US" altLang="zh-CN" sz="2400" dirty="0"/>
              <a:t>;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return </a:t>
            </a:r>
            <a:r>
              <a:rPr lang="en-US" altLang="zh-CN" sz="2400" dirty="0" err="1"/>
              <a:t>new_date</a:t>
            </a:r>
            <a:r>
              <a:rPr lang="en-US" altLang="zh-CN" sz="2400" dirty="0"/>
              <a:t>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public void print()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: " + day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			+ "-" 	+ month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			+ "-" + year);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 }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/>
              <a:t>}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A397AA-20ED-47B0-956D-365E77CF1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6"/>
            <a:ext cx="6402903" cy="560972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day = 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month = 1;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year = 2000;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</a:t>
            </a:r>
            <a:r>
              <a:rPr lang="en-US" altLang="zh-CN" dirty="0" err="1"/>
              <a:t>MyDate</a:t>
            </a:r>
            <a:r>
              <a:rPr lang="en-US" altLang="zh-CN" dirty="0"/>
              <a:t>(int day, int month, int year)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this.day</a:t>
            </a:r>
            <a:r>
              <a:rPr lang="en-US" altLang="zh-CN" sz="2400" dirty="0"/>
              <a:t> = day;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this.month</a:t>
            </a:r>
            <a:r>
              <a:rPr lang="en-US" altLang="zh-CN" sz="2400" dirty="0"/>
              <a:t> = month;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this.year</a:t>
            </a:r>
            <a:r>
              <a:rPr lang="en-US" altLang="zh-CN" sz="2400" dirty="0"/>
              <a:t> = year;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public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date)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this.day</a:t>
            </a:r>
            <a:r>
              <a:rPr lang="en-US" altLang="zh-CN" dirty="0"/>
              <a:t> = </a:t>
            </a:r>
            <a:r>
              <a:rPr lang="en-US" altLang="zh-CN" dirty="0" err="1"/>
              <a:t>date.day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this.month</a:t>
            </a:r>
            <a:r>
              <a:rPr lang="en-US" altLang="zh-CN" dirty="0"/>
              <a:t> = </a:t>
            </a:r>
            <a:r>
              <a:rPr lang="en-US" altLang="zh-CN" dirty="0" err="1"/>
              <a:t>date.month</a:t>
            </a:r>
            <a:r>
              <a:rPr lang="en-US" altLang="zh-CN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this.year</a:t>
            </a:r>
            <a:r>
              <a:rPr lang="en-US" altLang="zh-CN" dirty="0"/>
              <a:t> = </a:t>
            </a:r>
            <a:r>
              <a:rPr lang="en-US" altLang="zh-CN" dirty="0" err="1"/>
              <a:t>date.year</a:t>
            </a:r>
            <a:r>
              <a:rPr lang="en-US" altLang="zh-CN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17269A4F-36D4-44A6-9877-D0E613771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4545" y="981076"/>
            <a:ext cx="57274" cy="5409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2357C5E-8752-495B-965F-C9B3BE513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6E50BD4-BA4E-465C-9364-50006ACCF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5034" y="1876300"/>
            <a:ext cx="9325016" cy="3604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TestMyDate</a:t>
            </a:r>
            <a:r>
              <a:rPr lang="en-US" altLang="zh-CN" sz="2400" dirty="0"/>
              <a:t>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my_birth</a:t>
            </a:r>
            <a:r>
              <a:rPr lang="en-US" altLang="zh-CN" sz="2400" dirty="0"/>
              <a:t> = new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(1, 9, 2020);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MyDate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the_next_week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my_birth.addDays</a:t>
            </a:r>
            <a:r>
              <a:rPr lang="en-US" altLang="zh-CN" sz="2400" dirty="0"/>
              <a:t>(7);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the_next_week.print</a:t>
            </a:r>
            <a:r>
              <a:rPr lang="en-US" altLang="zh-CN" sz="2400" dirty="0"/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46ED-75FA-42A0-A67E-2F3F3D00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D2612-FD8C-4A80-BFE6-DFFA58CD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34600" cy="40317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类中使用字符数组保存字符串，</a:t>
            </a:r>
            <a:r>
              <a:rPr lang="en-US" altLang="zh-CN" dirty="0">
                <a:effectLst/>
              </a:rPr>
              <a:t>private final char value[ ]</a:t>
            </a:r>
            <a:r>
              <a:rPr lang="zh-CN" altLang="en-US" dirty="0">
                <a:effectLst/>
              </a:rPr>
              <a:t>，因此</a:t>
            </a:r>
            <a:r>
              <a:rPr lang="en-US" altLang="zh-CN" dirty="0"/>
              <a:t>string </a:t>
            </a:r>
            <a:r>
              <a:rPr lang="zh-CN" altLang="en-US" dirty="0"/>
              <a:t>对象是不可变的</a:t>
            </a:r>
            <a:r>
              <a:rPr lang="zh-CN" altLang="en-US" dirty="0">
                <a:effectLst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final </a:t>
            </a:r>
            <a:r>
              <a:rPr lang="zh-CN" altLang="en-US" dirty="0">
                <a:effectLst/>
              </a:rPr>
              <a:t>的，因此</a:t>
            </a:r>
            <a:r>
              <a:rPr lang="zh-CN" altLang="en-US" dirty="0"/>
              <a:t>不</a:t>
            </a:r>
            <a:r>
              <a:rPr lang="zh-CN" altLang="en-US" dirty="0">
                <a:effectLst/>
              </a:rPr>
              <a:t>可以通过扩展和覆盖行为来破坏 </a:t>
            </a: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类的不变性、缓存、散列值的计算等。</a:t>
            </a:r>
            <a:endParaRPr lang="en-US" altLang="zh-CN" dirty="0">
              <a:effectLst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ffectLst/>
              </a:rPr>
              <a:t>每次对 </a:t>
            </a: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类型进行改变的时候，都会生成一个新的 </a:t>
            </a: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对象，然后将指针指向新的 </a:t>
            </a:r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58346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AE32-4C0E-4DB8-8D71-4A365748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Helvetica Neue"/>
              </a:rPr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D5B2-7506-4FB7-A2DF-F5AB8C32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Helvetica Neue"/>
              </a:rPr>
              <a:t>String </a:t>
            </a:r>
            <a:r>
              <a:rPr lang="zh-CN" altLang="en-US" dirty="0">
                <a:effectLst/>
                <a:latin typeface="Helvetica Neue"/>
              </a:rPr>
              <a:t>被设计成不可变</a:t>
            </a:r>
            <a:r>
              <a:rPr lang="en-US" altLang="zh-CN" dirty="0">
                <a:effectLst/>
                <a:latin typeface="Helvetica Neue"/>
              </a:rPr>
              <a:t>(immutable)</a:t>
            </a:r>
            <a:r>
              <a:rPr lang="zh-CN" altLang="en-US" dirty="0">
                <a:effectLst/>
                <a:latin typeface="Helvetica Neue"/>
              </a:rPr>
              <a:t>类，所以它的所有对象都是不可变对象。</a:t>
            </a:r>
            <a:endParaRPr lang="en-US" altLang="zh-CN" dirty="0">
              <a:effectLst/>
              <a:latin typeface="Helvetica Neue"/>
            </a:endParaRPr>
          </a:p>
          <a:p>
            <a:r>
              <a:rPr lang="en-US" altLang="zh-CN" dirty="0"/>
              <a:t>String s = "Hello";</a:t>
            </a:r>
          </a:p>
          <a:p>
            <a:r>
              <a:rPr lang="en-US" altLang="zh-CN" dirty="0"/>
              <a:t>s = s + " world!";</a:t>
            </a:r>
          </a:p>
          <a:p>
            <a:endParaRPr lang="en-US" altLang="zh-CN" dirty="0"/>
          </a:p>
          <a:p>
            <a:r>
              <a:rPr lang="en-US" altLang="zh-CN" dirty="0"/>
              <a:t>String str="aa" </a:t>
            </a:r>
            <a:r>
              <a:rPr lang="zh-CN" altLang="en-US" dirty="0"/>
              <a:t>，</a:t>
            </a:r>
            <a:r>
              <a:rPr lang="en-US" altLang="zh-CN" dirty="0"/>
              <a:t>String s="bb" </a:t>
            </a:r>
            <a:r>
              <a:rPr lang="zh-CN" altLang="en-US" dirty="0"/>
              <a:t>，</a:t>
            </a:r>
            <a:r>
              <a:rPr lang="en-US" altLang="zh-CN" dirty="0"/>
              <a:t>String aa=</a:t>
            </a:r>
            <a:r>
              <a:rPr lang="en-US" altLang="zh-CN" dirty="0" err="1"/>
              <a:t>aa+s</a:t>
            </a:r>
            <a:r>
              <a:rPr lang="en-US" altLang="zh-CN" dirty="0"/>
              <a:t>;</a:t>
            </a:r>
            <a:r>
              <a:rPr lang="zh-CN" altLang="en-US" dirty="0"/>
              <a:t>一共创建了几个对象？</a:t>
            </a:r>
            <a:endParaRPr lang="en-US" altLang="zh-CN" dirty="0"/>
          </a:p>
          <a:p>
            <a:r>
              <a:rPr lang="en-US" altLang="zh-CN" dirty="0"/>
              <a:t>String str="</a:t>
            </a:r>
            <a:r>
              <a:rPr lang="en-US" altLang="zh-CN" dirty="0" err="1"/>
              <a:t>aaa</a:t>
            </a:r>
            <a:r>
              <a:rPr lang="en-US" altLang="zh-CN" dirty="0"/>
              <a:t>" </a:t>
            </a:r>
            <a:r>
              <a:rPr lang="zh-CN" altLang="en-US" dirty="0"/>
              <a:t>与 </a:t>
            </a:r>
            <a:r>
              <a:rPr lang="en-US" altLang="zh-CN" dirty="0"/>
              <a:t>String str=new String("</a:t>
            </a:r>
            <a:r>
              <a:rPr lang="en-US" altLang="zh-CN" dirty="0" err="1"/>
              <a:t>aaa</a:t>
            </a:r>
            <a:r>
              <a:rPr lang="en-US" altLang="zh-CN" dirty="0"/>
              <a:t>")</a:t>
            </a:r>
            <a:r>
              <a:rPr lang="zh-CN" altLang="en-US" dirty="0"/>
              <a:t>一样吗</a:t>
            </a:r>
          </a:p>
        </p:txBody>
      </p:sp>
    </p:spTree>
    <p:extLst>
      <p:ext uri="{BB962C8B-B14F-4D97-AF65-F5344CB8AC3E}">
        <p14:creationId xmlns:p14="http://schemas.microsoft.com/office/powerpoint/2010/main" val="266995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EBB0-4640-4805-B4C7-C5A7F58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FBF96-4FAB-4394-BCFC-3DF22CA0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    </a:t>
            </a:r>
          </a:p>
          <a:p>
            <a:r>
              <a:rPr lang="en-US" altLang="zh-CN" sz="2400" dirty="0"/>
              <a:t>String s2 =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 == s2);   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(s1.equals(s2));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String s1 = "a" + "b" + "c";</a:t>
            </a:r>
          </a:p>
          <a:p>
            <a:r>
              <a:rPr lang="en-US" altLang="zh-CN" sz="2400" dirty="0"/>
              <a:t>String s2 =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 == s2);           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(s1.equals(s2));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0CA9AC-54CC-4DC8-96BC-E30DAD477D1E}"/>
              </a:ext>
            </a:extLst>
          </p:cNvPr>
          <p:cNvSpPr txBox="1"/>
          <p:nvPr/>
        </p:nvSpPr>
        <p:spPr>
          <a:xfrm>
            <a:off x="6951428" y="1758045"/>
            <a:ext cx="60946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String s1 = "ab";</a:t>
            </a:r>
          </a:p>
          <a:p>
            <a:r>
              <a:rPr lang="zh-CN" altLang="en-US" sz="2400" dirty="0"/>
              <a:t>String s2 = "abc";</a:t>
            </a:r>
          </a:p>
          <a:p>
            <a:r>
              <a:rPr lang="zh-CN" altLang="en-US" sz="2400" dirty="0"/>
              <a:t>String s3 = s1 + "c";</a:t>
            </a:r>
          </a:p>
          <a:p>
            <a:r>
              <a:rPr lang="zh-CN" altLang="en-US" sz="2400" dirty="0"/>
              <a:t>System.out.println(s3 == s2);            </a:t>
            </a:r>
          </a:p>
          <a:p>
            <a:r>
              <a:rPr lang="zh-CN" altLang="en-US" sz="2400" dirty="0"/>
              <a:t>System.out.println(s3.equals(s2));</a:t>
            </a:r>
          </a:p>
        </p:txBody>
      </p:sp>
    </p:spTree>
    <p:extLst>
      <p:ext uri="{BB962C8B-B14F-4D97-AF65-F5344CB8AC3E}">
        <p14:creationId xmlns:p14="http://schemas.microsoft.com/office/powerpoint/2010/main" val="352828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46E7B-2CB9-4D65-A80C-989BBFFE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String,StringBuffer</a:t>
            </a:r>
            <a:r>
              <a:rPr lang="zh-CN" altLang="en-US" dirty="0"/>
              <a:t>和</a:t>
            </a:r>
            <a:r>
              <a:rPr lang="en-US" altLang="zh-CN" dirty="0"/>
              <a:t>StringBuilder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22706-263F-49D3-8B96-12A7FBFA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zh-CN" altLang="en-US" dirty="0"/>
              <a:t>运行速度快慢：</a:t>
            </a:r>
            <a:r>
              <a:rPr lang="en-US" altLang="zh-CN" dirty="0"/>
              <a:t>StringBuilder &gt; </a:t>
            </a:r>
            <a:r>
              <a:rPr lang="en-US" altLang="zh-CN" dirty="0" err="1"/>
              <a:t>StringBuffer</a:t>
            </a:r>
            <a:r>
              <a:rPr lang="en-US" altLang="zh-CN" dirty="0"/>
              <a:t> &gt; String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为字符串常量，而</a:t>
            </a:r>
            <a:r>
              <a:rPr lang="en-US" altLang="zh-CN" dirty="0"/>
              <a:t>StringBuilder</a:t>
            </a:r>
            <a:r>
              <a:rPr lang="zh-CN" altLang="en-US" dirty="0"/>
              <a:t>和</a:t>
            </a:r>
            <a:r>
              <a:rPr lang="en-US" altLang="zh-CN" dirty="0" err="1"/>
              <a:t>StringBuffer</a:t>
            </a:r>
            <a:r>
              <a:rPr lang="zh-CN" altLang="en-US" dirty="0"/>
              <a:t>均为字符串变量，即</a:t>
            </a:r>
            <a:r>
              <a:rPr lang="en-US" altLang="zh-CN" dirty="0"/>
              <a:t>String</a:t>
            </a:r>
            <a:r>
              <a:rPr lang="zh-CN" altLang="en-US" dirty="0"/>
              <a:t>对象一旦创建之后该对象是不可更改的，但后两者的对象是变量，是可以更改的。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：适用于少量的字符串操作的情况</a:t>
            </a:r>
            <a:endParaRPr lang="en-US" altLang="zh-CN" dirty="0"/>
          </a:p>
          <a:p>
            <a:r>
              <a:rPr lang="en-US" altLang="zh-CN" dirty="0"/>
              <a:t>StringBuilder</a:t>
            </a:r>
            <a:r>
              <a:rPr lang="zh-CN" altLang="en-US" dirty="0"/>
              <a:t>：适用于单线程下在字符缓冲区进行大量操作的情况（线程不安全）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：适用多线程下在字符缓冲区进行大量操作的情况（线程安全）</a:t>
            </a:r>
          </a:p>
        </p:txBody>
      </p:sp>
    </p:spTree>
    <p:extLst>
      <p:ext uri="{BB962C8B-B14F-4D97-AF65-F5344CB8AC3E}">
        <p14:creationId xmlns:p14="http://schemas.microsoft.com/office/powerpoint/2010/main" val="411069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A32B5-C442-4BE3-B9FB-C597D0B4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：一个字符序列可变的字符串</a:t>
            </a:r>
            <a:r>
              <a:rPr lang="en-US" altLang="zh-CN" dirty="0"/>
              <a:t>,</a:t>
            </a:r>
            <a:r>
              <a:rPr lang="zh-CN" altLang="en-US" b="1" dirty="0"/>
              <a:t>线程安全</a:t>
            </a:r>
            <a:endParaRPr lang="en-US" altLang="zh-CN" dirty="0"/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b = new </a:t>
            </a:r>
            <a:r>
              <a:rPr lang="en-US" altLang="zh-CN" dirty="0" err="1"/>
              <a:t>StringBuffer</a:t>
            </a:r>
            <a:r>
              <a:rPr lang="en-US" altLang="zh-CN" dirty="0"/>
              <a:t>("123");</a:t>
            </a:r>
          </a:p>
          <a:p>
            <a:pPr lvl="1"/>
            <a:r>
              <a:rPr lang="en-US" altLang="zh-CN" dirty="0" err="1"/>
              <a:t>b.append</a:t>
            </a:r>
            <a:r>
              <a:rPr lang="en-US" altLang="zh-CN" dirty="0"/>
              <a:t>("456");</a:t>
            </a:r>
          </a:p>
          <a:p>
            <a:pPr lvl="1"/>
            <a:r>
              <a:rPr lang="en-US" altLang="zh-CN" dirty="0"/>
              <a:t>// b</a:t>
            </a:r>
            <a:r>
              <a:rPr lang="zh-CN" altLang="en-US" dirty="0"/>
              <a:t>打印结果为：</a:t>
            </a:r>
            <a:r>
              <a:rPr lang="en-US" altLang="zh-CN" dirty="0"/>
              <a:t>123456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(b);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StringBuilder</a:t>
            </a:r>
            <a:r>
              <a:rPr lang="zh-CN" altLang="en-US" dirty="0"/>
              <a:t>：可变字符串对象</a:t>
            </a:r>
            <a:r>
              <a:rPr lang="en-US" altLang="zh-CN" dirty="0"/>
              <a:t>,</a:t>
            </a:r>
            <a:r>
              <a:rPr lang="zh-CN" altLang="en-US" b="1" dirty="0"/>
              <a:t>线程不安全，性能略高</a:t>
            </a:r>
            <a:endParaRPr lang="en-US" altLang="zh-CN" b="1" dirty="0"/>
          </a:p>
          <a:p>
            <a:pPr lvl="1"/>
            <a:r>
              <a:rPr lang="en-US" altLang="zh-CN" dirty="0"/>
              <a:t>StringBuilder sb = new StringBuilder ( "" );   </a:t>
            </a:r>
          </a:p>
          <a:p>
            <a:pPr lvl="1"/>
            <a:r>
              <a:rPr lang="en-US" altLang="zh-CN" dirty="0" err="1"/>
              <a:t>beginTime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   </a:t>
            </a:r>
          </a:p>
          <a:p>
            <a:pPr lvl="1"/>
            <a:r>
              <a:rPr lang="en-US" altLang="zh-CN" dirty="0"/>
              <a:t>for ( int </a:t>
            </a:r>
            <a:r>
              <a:rPr lang="en-US" altLang="zh-CN" dirty="0" err="1"/>
              <a:t>i</a:t>
            </a:r>
            <a:r>
              <a:rPr lang="en-US" altLang="zh-CN" dirty="0"/>
              <a:t>= 0 ;</a:t>
            </a:r>
            <a:r>
              <a:rPr lang="en-US" altLang="zh-CN" dirty="0" err="1"/>
              <a:t>i</a:t>
            </a:r>
            <a:r>
              <a:rPr lang="en-US" altLang="zh-CN" dirty="0"/>
              <a:t>&lt; 10000 ;</a:t>
            </a:r>
            <a:r>
              <a:rPr lang="en-US" altLang="zh-CN" dirty="0" err="1"/>
              <a:t>i</a:t>
            </a:r>
            <a:r>
              <a:rPr lang="en-US" altLang="zh-CN" dirty="0"/>
              <a:t>++)   </a:t>
            </a:r>
          </a:p>
          <a:p>
            <a:pPr lvl="1"/>
            <a:r>
              <a:rPr lang="en-US" altLang="zh-CN" dirty="0"/>
              <a:t>       </a:t>
            </a:r>
            <a:r>
              <a:rPr lang="en-US" altLang="zh-CN" dirty="0" err="1"/>
              <a:t>sb.append</a:t>
            </a:r>
            <a:r>
              <a:rPr lang="en-US" altLang="zh-CN" dirty="0"/>
              <a:t>(</a:t>
            </a:r>
            <a:r>
              <a:rPr lang="en-US" altLang="zh-CN" dirty="0" err="1"/>
              <a:t>String.valueOf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));   </a:t>
            </a:r>
          </a:p>
          <a:p>
            <a:pPr lvl="1"/>
            <a:r>
              <a:rPr lang="en-US" altLang="zh-CN" dirty="0" err="1"/>
              <a:t>endTime</a:t>
            </a:r>
            <a:r>
              <a:rPr lang="en-US" altLang="zh-CN" dirty="0"/>
              <a:t>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   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执行时间：</a:t>
            </a:r>
            <a:r>
              <a:rPr lang="en-US" altLang="zh-CN" dirty="0"/>
              <a:t>" +(</a:t>
            </a:r>
            <a:r>
              <a:rPr lang="en-US" altLang="zh-CN" dirty="0" err="1"/>
              <a:t>endTime-beginTime</a:t>
            </a:r>
            <a:r>
              <a:rPr lang="en-US" altLang="zh-CN"/>
              <a:t>));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927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1C5110-D865-49F9-AD3F-91E66C6DDF03}"/>
              </a:ext>
            </a:extLst>
          </p:cNvPr>
          <p:cNvSpPr txBox="1"/>
          <p:nvPr/>
        </p:nvSpPr>
        <p:spPr>
          <a:xfrm>
            <a:off x="767442" y="612844"/>
            <a:ext cx="104257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String str = "";</a:t>
            </a:r>
          </a:p>
          <a:p>
            <a:r>
              <a:rPr lang="zh-CN" altLang="en-US" sz="2400" dirty="0"/>
              <a:t>for (int i = 0; i &lt; 10; i++){</a:t>
            </a:r>
          </a:p>
          <a:p>
            <a:r>
              <a:rPr lang="zh-CN" altLang="en-US" sz="2400" dirty="0"/>
              <a:t>    //在循环中字符串拼接Java 不会对其进行优化</a:t>
            </a:r>
          </a:p>
          <a:p>
            <a:r>
              <a:rPr lang="zh-CN" altLang="en-US" sz="2400" dirty="0"/>
              <a:t>    str += i;</a:t>
            </a:r>
          </a:p>
          <a:p>
            <a:r>
              <a:rPr lang="zh-CN" altLang="en-US" sz="2400" dirty="0"/>
              <a:t>}</a:t>
            </a:r>
          </a:p>
          <a:p>
            <a:endParaRPr lang="zh-CN" altLang="en-US" sz="2400" dirty="0"/>
          </a:p>
          <a:p>
            <a:r>
              <a:rPr lang="zh-CN" altLang="en-US" sz="2400" dirty="0"/>
              <a:t>String str1 = "Love";</a:t>
            </a:r>
          </a:p>
          <a:p>
            <a:r>
              <a:rPr lang="zh-CN" altLang="en-US" sz="2400" dirty="0"/>
              <a:t>String str2 = "Courage";</a:t>
            </a:r>
          </a:p>
          <a:p>
            <a:r>
              <a:rPr lang="zh-CN" altLang="en-US" sz="2400" dirty="0"/>
              <a:t>String strConcat = str1 + str2;  //Java 编译器会对该普通模式的字符串拼接进行优化</a:t>
            </a:r>
          </a:p>
          <a:p>
            <a:r>
              <a:rPr lang="zh-CN" altLang="en-US" sz="2400" dirty="0"/>
              <a:t>StringBuilder sb = new StringBuilder();</a:t>
            </a:r>
          </a:p>
          <a:p>
            <a:r>
              <a:rPr lang="zh-CN" altLang="en-US" sz="2400" dirty="0"/>
              <a:t>for (int i = 0; i &lt; 10; i++){</a:t>
            </a:r>
          </a:p>
          <a:p>
            <a:r>
              <a:rPr lang="zh-CN" altLang="en-US" sz="2400" dirty="0"/>
              <a:t>   //在循环中，Java 编译器无法进行优化，所以要手动使用StringBuilder</a:t>
            </a:r>
          </a:p>
          <a:p>
            <a:r>
              <a:rPr lang="zh-CN" altLang="en-US" sz="2400" dirty="0"/>
              <a:t>    sb.append(i);</a:t>
            </a:r>
          </a:p>
          <a:p>
            <a:r>
              <a:rPr lang="zh-CN" altLang="en-US" sz="24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7F56548-2A02-4FCA-8E1D-B7D8E3B5034B}"/>
              </a:ext>
            </a:extLst>
          </p:cNvPr>
          <p:cNvCxnSpPr/>
          <p:nvPr/>
        </p:nvCxnSpPr>
        <p:spPr>
          <a:xfrm>
            <a:off x="767442" y="2710543"/>
            <a:ext cx="8392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8A3FB-42A8-4DCE-9326-B3FE8890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的数据类型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5B747-06BE-4FA4-B12C-E77D56AB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4" y="1614487"/>
            <a:ext cx="10823739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6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10AF-72F4-42BE-97C4-053D461C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/>
          <a:lstStyle/>
          <a:p>
            <a:r>
              <a:rPr lang="zh-CN" altLang="en-US" dirty="0">
                <a:effectLst/>
              </a:rPr>
              <a:t>包装类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/>
              <a:t>自动装箱</a:t>
            </a:r>
            <a:r>
              <a:rPr lang="en-US" altLang="zh-CN" dirty="0"/>
              <a:t>/</a:t>
            </a:r>
            <a:r>
              <a:rPr lang="zh-CN" altLang="en-US" dirty="0"/>
              <a:t>拆箱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0580D-A928-4A73-892A-DB478948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531709"/>
            <a:ext cx="3529693" cy="4493533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个原生数据类型，对应有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个包装类。</a:t>
            </a:r>
            <a:endParaRPr lang="zh-CN" altLang="en-US" dirty="0"/>
          </a:p>
          <a:p>
            <a:r>
              <a:rPr lang="zh-CN" altLang="en-US" dirty="0">
                <a:effectLst/>
              </a:rPr>
              <a:t>所有的包装类都位于</a:t>
            </a:r>
            <a:r>
              <a:rPr lang="en-US" altLang="zh-CN" dirty="0" err="1">
                <a:effectLst/>
              </a:rPr>
              <a:t>java.lang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zh-CN" altLang="en-US" b="1" dirty="0">
                <a:effectLst/>
              </a:rPr>
              <a:t>自动装箱</a:t>
            </a:r>
            <a:r>
              <a:rPr lang="zh-CN" altLang="en-US" dirty="0">
                <a:effectLst/>
              </a:rPr>
              <a:t>：基本类型自动转为包装类（</a:t>
            </a:r>
            <a:r>
              <a:rPr lang="en-US" altLang="zh-CN" dirty="0">
                <a:effectLst/>
              </a:rPr>
              <a:t>int &gt;&gt; Integer</a:t>
            </a:r>
            <a:r>
              <a:rPr lang="zh-CN" altLang="en-US" dirty="0">
                <a:effectLst/>
              </a:rPr>
              <a:t>）</a:t>
            </a:r>
            <a:endParaRPr lang="zh-CN" altLang="en-US" dirty="0"/>
          </a:p>
          <a:p>
            <a:r>
              <a:rPr lang="zh-CN" altLang="en-US" b="1" dirty="0">
                <a:effectLst/>
              </a:rPr>
              <a:t>自动拆箱</a:t>
            </a:r>
            <a:r>
              <a:rPr lang="zh-CN" altLang="en-US" dirty="0">
                <a:effectLst/>
              </a:rPr>
              <a:t>：包装类自动转为基本类型（</a:t>
            </a:r>
            <a:r>
              <a:rPr lang="en-US" altLang="zh-CN" dirty="0">
                <a:effectLst/>
              </a:rPr>
              <a:t>Integer &gt;&gt; int</a:t>
            </a:r>
            <a:r>
              <a:rPr lang="zh-CN" altLang="en-US" dirty="0">
                <a:effectLst/>
              </a:rPr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12D3B1-AE58-4BF2-9D81-0B707729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79" y="1314450"/>
            <a:ext cx="8118021" cy="4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3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3AD8E-F047-4654-B5E0-EEBDA39A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3578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包装类将基本数据类型的值“包装”到对象中，</a:t>
            </a:r>
            <a:r>
              <a:rPr lang="zh-CN" altLang="en-US" b="1" dirty="0"/>
              <a:t>对基本数据类型的操作变为了对对象进行操作</a:t>
            </a:r>
            <a:r>
              <a:rPr lang="zh-CN" altLang="en-US" dirty="0"/>
              <a:t>，从而使基本值能够包含在为对象为保留的操作中。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如果整型字面量的值在</a:t>
            </a:r>
            <a:r>
              <a:rPr lang="en-US" altLang="zh-CN" dirty="0"/>
              <a:t>-128 </a:t>
            </a:r>
            <a:r>
              <a:rPr lang="zh-CN" altLang="en-US" dirty="0"/>
              <a:t>到 </a:t>
            </a:r>
            <a:r>
              <a:rPr lang="en-US" altLang="zh-CN" dirty="0"/>
              <a:t>127 </a:t>
            </a:r>
            <a:r>
              <a:rPr lang="zh-CN" altLang="en-US" dirty="0"/>
              <a:t>之间，那么自动装箱时不会 </a:t>
            </a:r>
            <a:r>
              <a:rPr lang="en-US" altLang="zh-CN" dirty="0"/>
              <a:t>new </a:t>
            </a:r>
            <a:r>
              <a:rPr lang="zh-CN" altLang="en-US" dirty="0"/>
              <a:t>新的 </a:t>
            </a:r>
            <a:r>
              <a:rPr lang="en-US" altLang="zh-CN" dirty="0"/>
              <a:t>Integer </a:t>
            </a:r>
            <a:r>
              <a:rPr lang="zh-CN" altLang="en-US" dirty="0"/>
              <a:t>对象，而是直接引用常量池中的 </a:t>
            </a:r>
            <a:r>
              <a:rPr lang="en-US" altLang="zh-CN" dirty="0"/>
              <a:t>Integer 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更加</a:t>
            </a:r>
            <a:r>
              <a:rPr lang="zh-CN" altLang="en-US" b="1" dirty="0"/>
              <a:t>方便类型的转换</a:t>
            </a:r>
            <a:r>
              <a:rPr lang="zh-CN" altLang="en-US" dirty="0"/>
              <a:t>，如常见的</a:t>
            </a:r>
            <a:r>
              <a:rPr lang="en-US" altLang="zh-CN" dirty="0"/>
              <a:t>Integer</a:t>
            </a:r>
            <a:r>
              <a:rPr lang="zh-CN" altLang="en-US" dirty="0"/>
              <a:t>向字符的转换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当一个基础数据类型与封装类进行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运算时，会将封装类进行拆箱，对基础数据类型进行运算。 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 = 10;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 index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975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0602-7AF8-43D5-89FE-D694BC64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Give the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63BB3-723F-4207-88B8-F4946355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78406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Main {</a:t>
            </a:r>
          </a:p>
          <a:p>
            <a:pPr marL="0" indent="0">
              <a:buNone/>
            </a:pPr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Integer i1 = 100;</a:t>
            </a:r>
          </a:p>
          <a:p>
            <a:pPr marL="0" indent="0">
              <a:buNone/>
            </a:pPr>
            <a:r>
              <a:rPr lang="en-US" altLang="zh-CN" dirty="0"/>
              <a:t>        Integer i2 = 100;</a:t>
            </a:r>
          </a:p>
          <a:p>
            <a:pPr marL="0" indent="0">
              <a:buNone/>
            </a:pPr>
            <a:r>
              <a:rPr lang="en-US" altLang="zh-CN" dirty="0"/>
              <a:t>        Integer i3 = 200;</a:t>
            </a:r>
          </a:p>
          <a:p>
            <a:pPr marL="0" indent="0">
              <a:buNone/>
            </a:pPr>
            <a:r>
              <a:rPr lang="en-US" altLang="zh-CN" dirty="0"/>
              <a:t>        Integer i4 = 200;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(i1==i2);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(i3==i4);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1A4D50-0099-41B8-8FBE-B13F3238C536}"/>
              </a:ext>
            </a:extLst>
          </p:cNvPr>
          <p:cNvSpPr txBox="1"/>
          <p:nvPr/>
        </p:nvSpPr>
        <p:spPr>
          <a:xfrm>
            <a:off x="6321199" y="1690688"/>
            <a:ext cx="60946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public class Main {</a:t>
            </a:r>
          </a:p>
          <a:p>
            <a:r>
              <a:rPr lang="zh-CN" altLang="en-US" sz="2400" dirty="0"/>
              <a:t>    public static void main(String[] args) {</a:t>
            </a:r>
          </a:p>
          <a:p>
            <a:r>
              <a:rPr lang="zh-CN" altLang="en-US" sz="2400" dirty="0"/>
              <a:t>        Double i1 = 100.0;</a:t>
            </a:r>
          </a:p>
          <a:p>
            <a:r>
              <a:rPr lang="zh-CN" altLang="en-US" sz="2400" dirty="0"/>
              <a:t>        Double i2 = 100.0;</a:t>
            </a:r>
          </a:p>
          <a:p>
            <a:r>
              <a:rPr lang="zh-CN" altLang="en-US" sz="2400" dirty="0"/>
              <a:t>        Double i3 = 200.0;</a:t>
            </a:r>
          </a:p>
          <a:p>
            <a:r>
              <a:rPr lang="zh-CN" altLang="en-US" sz="2400" dirty="0"/>
              <a:t>        Double i4 = 200.0;</a:t>
            </a:r>
          </a:p>
          <a:p>
            <a:r>
              <a:rPr lang="zh-CN" altLang="en-US" sz="2400" dirty="0"/>
              <a:t>        </a:t>
            </a:r>
          </a:p>
          <a:p>
            <a:r>
              <a:rPr lang="zh-CN" altLang="en-US" sz="2400" dirty="0"/>
              <a:t>        System.out.println(i1==i2);</a:t>
            </a:r>
          </a:p>
          <a:p>
            <a:r>
              <a:rPr lang="zh-CN" altLang="en-US" sz="2400" dirty="0"/>
              <a:t>        System.out.println(i3==i4);</a:t>
            </a:r>
          </a:p>
          <a:p>
            <a:r>
              <a:rPr lang="zh-CN" altLang="en-US" sz="2400" dirty="0"/>
              <a:t>    }</a:t>
            </a:r>
          </a:p>
          <a:p>
            <a:r>
              <a:rPr lang="zh-CN" altLang="en-US" sz="2400" dirty="0"/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6B22B3-C4A7-4593-BB15-604F0F60016E}"/>
              </a:ext>
            </a:extLst>
          </p:cNvPr>
          <p:cNvCxnSpPr/>
          <p:nvPr/>
        </p:nvCxnSpPr>
        <p:spPr>
          <a:xfrm>
            <a:off x="6143104" y="1750809"/>
            <a:ext cx="0" cy="483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94EC12A-37C2-4389-99CB-807C61CAE872}"/>
              </a:ext>
            </a:extLst>
          </p:cNvPr>
          <p:cNvSpPr txBox="1"/>
          <p:nvPr/>
        </p:nvSpPr>
        <p:spPr>
          <a:xfrm>
            <a:off x="4877189" y="450557"/>
            <a:ext cx="7007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类的</a:t>
            </a:r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r>
              <a:rPr lang="zh-CN" altLang="en-US" dirty="0"/>
              <a:t>的实现是类似的</a:t>
            </a:r>
            <a:r>
              <a:rPr lang="en-US" altLang="zh-CN" dirty="0"/>
              <a:t>,</a:t>
            </a:r>
            <a:r>
              <a:rPr lang="zh-CN" altLang="en-US" dirty="0"/>
              <a:t>都实现了常量池技术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r>
              <a:rPr lang="zh-CN" altLang="en-US" dirty="0"/>
              <a:t>的实现是类似的，没有实现常量池技术。</a:t>
            </a:r>
          </a:p>
        </p:txBody>
      </p:sp>
    </p:spTree>
    <p:extLst>
      <p:ext uri="{BB962C8B-B14F-4D97-AF65-F5344CB8AC3E}">
        <p14:creationId xmlns:p14="http://schemas.microsoft.com/office/powerpoint/2010/main" val="729154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F43F3-E45E-457D-BCDB-B90F7DDF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or false?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1EFD0-1862-4C1C-A873-5829CB7D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Integer num1 = 400;  </a:t>
            </a:r>
          </a:p>
          <a:p>
            <a:pPr marL="0" indent="0">
              <a:buNone/>
            </a:pPr>
            <a:r>
              <a:rPr lang="pt-BR" altLang="zh-CN" dirty="0"/>
              <a:t>int num2 = 400;  </a:t>
            </a:r>
          </a:p>
          <a:p>
            <a:pPr marL="0" indent="0">
              <a:buNone/>
            </a:pPr>
            <a:r>
              <a:rPr lang="pt-BR" altLang="zh-CN" dirty="0"/>
              <a:t>System.out.println(num1 == num2);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Integer num1 = 100;</a:t>
            </a:r>
          </a:p>
          <a:p>
            <a:pPr marL="0" indent="0">
              <a:buNone/>
            </a:pPr>
            <a:r>
              <a:rPr lang="pt-BR" altLang="zh-CN" dirty="0"/>
              <a:t>Integer num2 = 200;</a:t>
            </a:r>
          </a:p>
          <a:p>
            <a:pPr marL="0" indent="0">
              <a:buNone/>
            </a:pPr>
            <a:r>
              <a:rPr lang="pt-BR" altLang="zh-CN" dirty="0"/>
              <a:t>Long num3 = 300l;</a:t>
            </a:r>
          </a:p>
          <a:p>
            <a:pPr marL="0" indent="0">
              <a:buNone/>
            </a:pPr>
            <a:r>
              <a:rPr lang="pt-BR" altLang="zh-CN" dirty="0"/>
              <a:t>System.out.println(num3 == (num1 + num2));</a:t>
            </a:r>
          </a:p>
          <a:p>
            <a:pPr marL="0" indent="0">
              <a:buNone/>
            </a:pPr>
            <a:endParaRPr lang="pt-BR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998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3C055B9-0553-4136-BBAB-74122FF31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8608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TW" altLang="en-US" dirty="0"/>
              <a:t>类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314CC30-CD9E-47AF-8EC1-C40A71B7F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6671" y="1484313"/>
            <a:ext cx="9084129" cy="46466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所有类都</a:t>
            </a:r>
            <a:r>
              <a:rPr lang="zh-CN" altLang="en-US" dirty="0"/>
              <a:t>默认</a:t>
            </a:r>
            <a:r>
              <a:rPr lang="zh-TW" altLang="en-US" dirty="0"/>
              <a:t>继承</a:t>
            </a:r>
            <a:r>
              <a:rPr lang="en-US" altLang="zh-TW" dirty="0"/>
              <a:t>Object</a:t>
            </a:r>
            <a:r>
              <a:rPr lang="zh-TW" altLang="en-US" dirty="0"/>
              <a:t>类</a:t>
            </a:r>
            <a:r>
              <a:rPr lang="en-US" altLang="zh-TW" dirty="0"/>
              <a:t>(</a:t>
            </a:r>
            <a:r>
              <a:rPr lang="en-US" altLang="zh-TW" dirty="0" err="1"/>
              <a:t>java.lang.Object</a:t>
            </a:r>
            <a:r>
              <a:rPr lang="en-US" altLang="zh-TW" dirty="0"/>
              <a:t>)</a:t>
            </a:r>
            <a:endParaRPr lang="en-US" altLang="zh-CN" dirty="0"/>
          </a:p>
          <a:p>
            <a:r>
              <a:rPr lang="en-US" altLang="zh-CN" dirty="0"/>
              <a:t>Object</a:t>
            </a:r>
            <a:r>
              <a:rPr lang="zh-CN" altLang="en-US" dirty="0"/>
              <a:t>类是所有</a:t>
            </a:r>
            <a:r>
              <a:rPr lang="en-US" altLang="zh-CN" dirty="0"/>
              <a:t>Java</a:t>
            </a:r>
            <a:r>
              <a:rPr lang="zh-CN" altLang="en-US" dirty="0"/>
              <a:t>类的父类。</a:t>
            </a:r>
          </a:p>
          <a:p>
            <a:r>
              <a:rPr lang="zh-CN" altLang="en-US" dirty="0"/>
              <a:t>如果一个类没有声明继承类，则隐式继承</a:t>
            </a:r>
            <a:r>
              <a:rPr lang="en-US" altLang="zh-CN" dirty="0"/>
              <a:t>Object </a:t>
            </a:r>
            <a:r>
              <a:rPr lang="zh-CN" altLang="en-US" dirty="0"/>
              <a:t>类</a:t>
            </a:r>
          </a:p>
          <a:p>
            <a:endParaRPr lang="en-US" altLang="zh-TW" dirty="0"/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FF86CC65-FE67-436B-955D-4D2CC1A457BB}"/>
              </a:ext>
            </a:extLst>
          </p:cNvPr>
          <p:cNvGrpSpPr>
            <a:grpSpLocks/>
          </p:cNvGrpSpPr>
          <p:nvPr/>
        </p:nvGrpSpPr>
        <p:grpSpPr bwMode="auto">
          <a:xfrm>
            <a:off x="3719514" y="3414713"/>
            <a:ext cx="4643437" cy="2527300"/>
            <a:chOff x="1610" y="1934"/>
            <a:chExt cx="2925" cy="1592"/>
          </a:xfrm>
        </p:grpSpPr>
        <p:sp>
          <p:nvSpPr>
            <p:cNvPr id="100357" name="Rectangle 5">
              <a:extLst>
                <a:ext uri="{FF2B5EF4-FFF2-40B4-BE49-F238E27FC236}">
                  <a16:creationId xmlns:a16="http://schemas.microsoft.com/office/drawing/2014/main" id="{2229F8D5-3EFE-4174-93EB-5C4E6F9E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34"/>
              <a:ext cx="28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public class Employee {</a:t>
              </a:r>
            </a:p>
            <a:p>
              <a:r>
                <a:rPr lang="en-US" altLang="zh-CN" sz="2000"/>
                <a:t>...</a:t>
              </a:r>
            </a:p>
            <a:p>
              <a:r>
                <a:rPr lang="en-US" altLang="zh-CN" sz="2000"/>
                <a:t>}</a:t>
              </a:r>
            </a:p>
          </p:txBody>
        </p:sp>
        <p:sp>
          <p:nvSpPr>
            <p:cNvPr id="100358" name="Rectangle 6">
              <a:extLst>
                <a:ext uri="{FF2B5EF4-FFF2-40B4-BE49-F238E27FC236}">
                  <a16:creationId xmlns:a16="http://schemas.microsoft.com/office/drawing/2014/main" id="{3920D733-10DF-4506-BA1C-435A0948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886"/>
              <a:ext cx="288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public class Employee extends Object {</a:t>
              </a:r>
            </a:p>
            <a:p>
              <a:r>
                <a:rPr lang="en-US" altLang="zh-CN" sz="2000"/>
                <a:t>...</a:t>
              </a:r>
            </a:p>
            <a:p>
              <a:r>
                <a:rPr lang="en-US" altLang="zh-CN" sz="2000"/>
                <a:t>}</a:t>
              </a:r>
            </a:p>
          </p:txBody>
        </p:sp>
        <p:sp>
          <p:nvSpPr>
            <p:cNvPr id="100359" name="Line 7">
              <a:extLst>
                <a:ext uri="{FF2B5EF4-FFF2-40B4-BE49-F238E27FC236}">
                  <a16:creationId xmlns:a16="http://schemas.microsoft.com/office/drawing/2014/main" id="{22E26414-B350-40BE-AD4A-FA99291A1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432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0" name="Line 8">
              <a:extLst>
                <a:ext uri="{FF2B5EF4-FFF2-40B4-BE49-F238E27FC236}">
                  <a16:creationId xmlns:a16="http://schemas.microsoft.com/office/drawing/2014/main" id="{DA85E810-7762-45A7-835B-1BB37B0B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432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7B3BC0F-BAE5-4C6F-9C93-B3BC05A6D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163" y="360364"/>
            <a:ext cx="8229600" cy="1139825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TW" altLang="en-US" dirty="0"/>
              <a:t>类</a:t>
            </a:r>
            <a:r>
              <a:rPr lang="zh-CN" altLang="en-US" dirty="0"/>
              <a:t>中</a:t>
            </a:r>
            <a:r>
              <a:rPr lang="zh-TW" altLang="en-US" dirty="0"/>
              <a:t>的</a:t>
            </a:r>
            <a:r>
              <a:rPr lang="zh-CN" altLang="en-US" dirty="0"/>
              <a:t>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3695DB-EAF7-4F62-A3DC-5AE34A0587E5}"/>
              </a:ext>
            </a:extLst>
          </p:cNvPr>
          <p:cNvSpPr txBox="1"/>
          <p:nvPr/>
        </p:nvSpPr>
        <p:spPr>
          <a:xfrm>
            <a:off x="1504949" y="1500189"/>
            <a:ext cx="8982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构造函数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hashCode</a:t>
            </a:r>
            <a:r>
              <a:rPr lang="en-US" altLang="zh-CN" sz="2800" dirty="0"/>
              <a:t>() </a:t>
            </a:r>
            <a:r>
              <a:rPr lang="zh-CN" altLang="en-US" sz="2800" dirty="0"/>
              <a:t>和 </a:t>
            </a:r>
            <a:r>
              <a:rPr lang="en-US" altLang="zh-CN" sz="2800" dirty="0"/>
              <a:t>equals() </a:t>
            </a:r>
            <a:r>
              <a:rPr lang="zh-CN" altLang="en-US" sz="2800" dirty="0"/>
              <a:t>：判断对象是否相同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wait(), wait(long), wait(</a:t>
            </a:r>
            <a:r>
              <a:rPr lang="en-US" altLang="zh-CN" sz="2800" dirty="0" err="1"/>
              <a:t>long,int</a:t>
            </a:r>
            <a:r>
              <a:rPr lang="en-US" altLang="zh-CN" sz="2800" dirty="0"/>
              <a:t>), notify(), </a:t>
            </a:r>
            <a:r>
              <a:rPr lang="en-US" altLang="zh-CN" sz="2800" dirty="0" err="1"/>
              <a:t>notifyAll</a:t>
            </a:r>
            <a:r>
              <a:rPr lang="en-US" altLang="zh-CN" sz="2800" dirty="0"/>
              <a:t>()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线程等待和唤醒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toString</a:t>
            </a:r>
            <a:r>
              <a:rPr lang="en-US" altLang="zh-CN" sz="2800" dirty="0"/>
              <a:t>() </a:t>
            </a:r>
            <a:r>
              <a:rPr lang="zh-CN" altLang="en-US" sz="2800" dirty="0"/>
              <a:t>：将对象信息转换为字符串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getClass</a:t>
            </a:r>
            <a:r>
              <a:rPr lang="en-US" altLang="zh-CN" sz="2800" dirty="0"/>
              <a:t>()</a:t>
            </a:r>
            <a:r>
              <a:rPr lang="zh-CN" altLang="en-US" sz="2800" dirty="0"/>
              <a:t>：获取类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clone()</a:t>
            </a:r>
            <a:r>
              <a:rPr lang="zh-CN" altLang="en-US" sz="2800" dirty="0"/>
              <a:t>：克隆类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finalize() </a:t>
            </a:r>
            <a:r>
              <a:rPr lang="zh-CN" altLang="en-US" sz="2800" dirty="0"/>
              <a:t>：垃圾回收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D410CAA-6A09-4C4A-9FB1-45747E19D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equals( 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97B013A-F6BD-4CCD-B2C3-0826357F2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equals()</a:t>
            </a:r>
            <a:r>
              <a:rPr lang="zh-CN" altLang="en-US" dirty="0"/>
              <a:t>：判断两个对象是否相等</a:t>
            </a:r>
          </a:p>
          <a:p>
            <a:pPr lvl="1"/>
            <a:r>
              <a:rPr lang="en-US" altLang="zh-CN" dirty="0"/>
              <a:t>object1.equals(object2); </a:t>
            </a:r>
          </a:p>
          <a:p>
            <a:pPr lvl="1"/>
            <a:r>
              <a:rPr lang="en-US" altLang="zh-CN" dirty="0"/>
              <a:t>if (object1 == object2) …..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Object</a:t>
            </a:r>
            <a:r>
              <a:rPr lang="zh-CN" altLang="en-US" dirty="0"/>
              <a:t>类采用</a:t>
            </a:r>
            <a:r>
              <a:rPr lang="en-US" altLang="zh-CN" dirty="0"/>
              <a:t>==</a:t>
            </a:r>
            <a:r>
              <a:rPr lang="zh-CN" altLang="en-US" dirty="0"/>
              <a:t>来实现</a:t>
            </a:r>
            <a:r>
              <a:rPr lang="en-US" altLang="zh-CN" dirty="0"/>
              <a:t>equals()</a:t>
            </a:r>
            <a:r>
              <a:rPr lang="zh-CN" altLang="en-US" dirty="0"/>
              <a:t>的定义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946D7B5-2268-426F-9454-783139E99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231" y="149226"/>
            <a:ext cx="7307262" cy="723900"/>
          </a:xfrm>
        </p:spPr>
        <p:txBody>
          <a:bodyPr/>
          <a:lstStyle/>
          <a:p>
            <a:r>
              <a:rPr lang="en-US" altLang="zh-CN" sz="2900" dirty="0"/>
              <a:t>equals() Example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E1A4DC5C-CEAC-4F58-A5F2-936AB95D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4" y="909638"/>
            <a:ext cx="28892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33" name="Picture 9">
            <a:extLst>
              <a:ext uri="{FF2B5EF4-FFF2-40B4-BE49-F238E27FC236}">
                <a16:creationId xmlns:a16="http://schemas.microsoft.com/office/drawing/2014/main" id="{9EF6F3B7-FC6E-4865-AFC5-098A187A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9" y="836614"/>
            <a:ext cx="6967990" cy="595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0C3C53A-2289-468F-BCE4-7D4CAADD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628" y="81872"/>
            <a:ext cx="8229600" cy="631825"/>
          </a:xfrm>
        </p:spPr>
        <p:txBody>
          <a:bodyPr/>
          <a:lstStyle/>
          <a:p>
            <a:r>
              <a:rPr lang="en-US" altLang="zh-CN" sz="3800" dirty="0"/>
              <a:t>Cont.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5E98C284-A07C-4235-A284-43BFBE6E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2" y="628650"/>
            <a:ext cx="8657769" cy="61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4D7F6E6-7993-4061-B135-58E7A144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en-US" altLang="zh-CN" dirty="0"/>
              <a:t>( 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93AD156-AF59-4D75-BBF3-63F09C260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736" y="1690688"/>
            <a:ext cx="3077095" cy="4351338"/>
          </a:xfrm>
        </p:spPr>
        <p:txBody>
          <a:bodyPr/>
          <a:lstStyle/>
          <a:p>
            <a:r>
              <a:rPr lang="zh-CN" altLang="en-US" dirty="0"/>
              <a:t>将一个对象转换为字符串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继承后必须被重写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5452A-7724-49B7-B4FA-4A67F923A462}"/>
              </a:ext>
            </a:extLst>
          </p:cNvPr>
          <p:cNvSpPr txBox="1">
            <a:spLocks noChangeArrowheads="1"/>
          </p:cNvSpPr>
          <p:nvPr/>
        </p:nvSpPr>
        <p:spPr>
          <a:xfrm>
            <a:off x="3486831" y="221489"/>
            <a:ext cx="8705169" cy="5955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class Employee extends Object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private String name;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private double salary = 15000.00;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private Date birthDate;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private String summary;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public Employee(String n, Date DoB)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name = n;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birthDate = DoB;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summary = getDetails();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public Employee(String n)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	 this(n, null);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public String toString()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return "Name: " + name + "\nSalary: " + salary + "\nBirth Date: " + birthDate;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 } }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082FA42-3D24-4A2A-BA90-09220CF5A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018" y="273132"/>
            <a:ext cx="10688782" cy="978170"/>
          </a:xfrm>
        </p:spPr>
        <p:txBody>
          <a:bodyPr/>
          <a:lstStyle/>
          <a:p>
            <a:r>
              <a:rPr lang="zh-TW" altLang="en-US" dirty="0"/>
              <a:t>类与对象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8D94966-2E1F-499C-B949-6F30BFEAB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898" y="1251301"/>
            <a:ext cx="10367159" cy="505449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TW" altLang="en-US" sz="2600" dirty="0"/>
              <a:t>类是对象的原型</a:t>
            </a:r>
            <a:r>
              <a:rPr lang="zh-CN" altLang="en-US" sz="2600" dirty="0"/>
              <a:t>：</a:t>
            </a:r>
          </a:p>
          <a:p>
            <a:pPr marL="685800" lvl="2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TW" altLang="en-US" sz="2600" dirty="0"/>
              <a:t>成员</a:t>
            </a:r>
            <a:r>
              <a:rPr lang="zh-CN" altLang="en-US" sz="2600" dirty="0"/>
              <a:t>变量</a:t>
            </a:r>
            <a:r>
              <a:rPr lang="zh-TW" altLang="en-US" sz="2600" dirty="0"/>
              <a:t>（</a:t>
            </a:r>
            <a:r>
              <a:rPr lang="en-US" altLang="zh-TW" sz="2600" dirty="0"/>
              <a:t>Data Member</a:t>
            </a:r>
            <a:r>
              <a:rPr lang="zh-TW" altLang="en-US" sz="2600" dirty="0"/>
              <a:t>）：对象的</a:t>
            </a:r>
            <a:r>
              <a:rPr lang="zh-CN" altLang="en-US" sz="2600" dirty="0"/>
              <a:t>数据</a:t>
            </a:r>
            <a:r>
              <a:rPr lang="zh-TW" altLang="en-US" sz="2600" dirty="0"/>
              <a:t>部分，包括变量、常数或其它的对象的成员变量（</a:t>
            </a:r>
            <a:r>
              <a:rPr lang="en-US" altLang="zh-TW" sz="2600" dirty="0"/>
              <a:t>Member Variables</a:t>
            </a:r>
            <a:r>
              <a:rPr lang="zh-TW" altLang="en-US" sz="2600" dirty="0"/>
              <a:t>）。</a:t>
            </a:r>
            <a:endParaRPr lang="en-US" altLang="zh-TW" sz="2600" dirty="0"/>
          </a:p>
          <a:p>
            <a:pPr marL="685800" lvl="2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TW" altLang="en-US" sz="2600" dirty="0"/>
              <a:t>成员方法（</a:t>
            </a:r>
            <a:r>
              <a:rPr lang="en-US" altLang="zh-TW" sz="2600" dirty="0"/>
              <a:t>Method Member</a:t>
            </a:r>
            <a:r>
              <a:rPr lang="zh-TW" altLang="en-US" sz="2600" dirty="0"/>
              <a:t>）：对象的</a:t>
            </a:r>
            <a:r>
              <a:rPr lang="zh-CN" altLang="en-US" sz="2600" dirty="0"/>
              <a:t>程序</a:t>
            </a:r>
            <a:r>
              <a:rPr lang="zh-TW" altLang="en-US" sz="2600" dirty="0"/>
              <a:t>部分。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TW" altLang="en-US" sz="2600" dirty="0"/>
              <a:t>对象</a:t>
            </a:r>
            <a:r>
              <a:rPr lang="zh-CN" altLang="en-US" sz="2600" dirty="0"/>
              <a:t>是</a:t>
            </a:r>
            <a:r>
              <a:rPr lang="zh-TW" altLang="en-US" sz="2600" dirty="0"/>
              <a:t>类的</a:t>
            </a:r>
            <a:r>
              <a:rPr lang="zh-TW" altLang="zh-CN" sz="2600" dirty="0"/>
              <a:t>实例</a:t>
            </a:r>
            <a:r>
              <a:rPr lang="zh-TW" altLang="en-US" sz="2600" dirty="0"/>
              <a:t>（</a:t>
            </a:r>
            <a:r>
              <a:rPr lang="en-US" altLang="zh-TW" sz="2600" dirty="0"/>
              <a:t>Instances</a:t>
            </a:r>
            <a:r>
              <a:rPr lang="zh-TW" altLang="en-US" sz="2600" dirty="0"/>
              <a:t>）：</a:t>
            </a:r>
            <a:r>
              <a:rPr lang="zh-CN" altLang="en-US" sz="2600" dirty="0"/>
              <a:t>具体的，独立的</a:t>
            </a:r>
            <a:endParaRPr lang="zh-TW" altLang="en-US" sz="2600" dirty="0"/>
          </a:p>
          <a:p>
            <a:pPr marL="685800" lvl="2">
              <a:lnSpc>
                <a:spcPct val="80000"/>
              </a:lnSpc>
              <a:spcBef>
                <a:spcPts val="1000"/>
              </a:spcBef>
              <a:spcAft>
                <a:spcPts val="1200"/>
              </a:spcAft>
            </a:pPr>
            <a:r>
              <a:rPr lang="zh-CN" altLang="en-US" sz="2600" dirty="0"/>
              <a:t>对象</a:t>
            </a:r>
            <a:r>
              <a:rPr lang="zh-TW" altLang="en-US" sz="2600" dirty="0"/>
              <a:t>变量（</a:t>
            </a:r>
            <a:r>
              <a:rPr lang="en-US" altLang="zh-TW" sz="2600" dirty="0"/>
              <a:t>Instance Variables</a:t>
            </a:r>
            <a:r>
              <a:rPr lang="zh-TW" altLang="en-US" sz="2600" dirty="0"/>
              <a:t>）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/>
              <a:t>对象</a:t>
            </a:r>
            <a:r>
              <a:rPr lang="zh-TW" altLang="en-US" sz="2600" dirty="0"/>
              <a:t>方法（</a:t>
            </a:r>
            <a:r>
              <a:rPr lang="en-US" altLang="zh-TW" sz="2600" dirty="0"/>
              <a:t>Instance Methods</a:t>
            </a:r>
            <a:r>
              <a:rPr lang="zh-TW" altLang="en-US" sz="2600" dirty="0"/>
              <a:t>）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TW" altLang="en-US" sz="2600" dirty="0"/>
              <a:t>同一个类可以作</a:t>
            </a:r>
            <a:r>
              <a:rPr lang="zh-CN" altLang="en-US" sz="2600" dirty="0"/>
              <a:t>为蓝图创</a:t>
            </a:r>
            <a:r>
              <a:rPr lang="zh-TW" altLang="en-US" sz="2600" dirty="0"/>
              <a:t>建</a:t>
            </a:r>
            <a:r>
              <a:rPr lang="zh-CN" altLang="en-US" sz="2600" dirty="0"/>
              <a:t>无</a:t>
            </a:r>
            <a:r>
              <a:rPr lang="zh-TW" altLang="en-US" sz="2600" dirty="0"/>
              <a:t>数对象。</a:t>
            </a:r>
            <a:endParaRPr lang="zh-TW" altLang="zh-CN" sz="26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en-US" sz="2600" dirty="0"/>
              <a:t>类和对象的关系</a:t>
            </a:r>
            <a:r>
              <a:rPr lang="en-US" altLang="zh-CN" sz="2600" dirty="0"/>
              <a:t>——</a:t>
            </a:r>
            <a:r>
              <a:rPr lang="zh-CN" altLang="en-US" sz="2600" dirty="0"/>
              <a:t>模板与实例；类的实例是对象。类的外延是其所产生的对象集。</a:t>
            </a:r>
            <a:endParaRPr lang="zh-TW" altLang="en-US" sz="2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59D542D-1EDE-4297-B932-858CF02B7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Cont.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1F6C811-7746-4E1D-B8B6-AF38F452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2526" y="1600201"/>
            <a:ext cx="7788275" cy="4530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Manager extends Employee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private String department;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public Manager(String n, String d)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super(n);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/>
              <a:t> department = d;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	 return </a:t>
            </a:r>
            <a:r>
              <a:rPr lang="en-US" altLang="zh-CN" dirty="0" err="1"/>
              <a:t>super.toString</a:t>
            </a:r>
            <a:r>
              <a:rPr lang="en-US" altLang="zh-CN" dirty="0"/>
              <a:t>() + "\</a:t>
            </a:r>
            <a:r>
              <a:rPr lang="en-US" altLang="zh-CN" dirty="0" err="1"/>
              <a:t>nDept</a:t>
            </a:r>
            <a:r>
              <a:rPr lang="en-US" altLang="zh-CN" dirty="0"/>
              <a:t>: " + department;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2244493-A388-4BE4-B215-3185BCD61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269" y="66470"/>
            <a:ext cx="8229600" cy="1139825"/>
          </a:xfrm>
        </p:spPr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5875E87-4781-4F7B-909E-458C4E8408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214" y="1857374"/>
            <a:ext cx="6542086" cy="46386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Student</a:t>
            </a:r>
            <a:r>
              <a:rPr lang="zh-TW" altLang="en-US" sz="2400" dirty="0"/>
              <a:t>类：</a:t>
            </a:r>
            <a:endParaRPr lang="zh-TW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class </a:t>
            </a:r>
            <a:r>
              <a:rPr lang="en-US" altLang="zh-CN" sz="2400" dirty="0"/>
              <a:t>Student</a:t>
            </a:r>
            <a:r>
              <a:rPr lang="en-US" altLang="zh-TW" sz="2400" dirty="0"/>
              <a:t> </a:t>
            </a:r>
            <a:r>
              <a:rPr lang="zh-TW" altLang="en-US" sz="2400" dirty="0"/>
              <a:t>　</a:t>
            </a:r>
            <a:r>
              <a:rPr lang="en-US" altLang="zh-TW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public String name;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public String address;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public int age;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public void print()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</a:t>
            </a:r>
            <a:r>
              <a:rPr lang="en-US" altLang="zh-TW" sz="2400" dirty="0" err="1"/>
              <a:t>System.out.println</a:t>
            </a:r>
            <a:r>
              <a:rPr lang="en-US" altLang="zh-TW" sz="2400" dirty="0"/>
              <a:t>("</a:t>
            </a:r>
            <a:r>
              <a:rPr lang="zh-TW" altLang="en-US" sz="2400" dirty="0"/>
              <a:t>姓名</a:t>
            </a:r>
            <a:r>
              <a:rPr lang="en-US" altLang="zh-TW" sz="2400" dirty="0"/>
              <a:t>: " + name);</a:t>
            </a:r>
            <a:endParaRPr lang="zh-TW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       </a:t>
            </a:r>
            <a:r>
              <a:rPr lang="en-US" altLang="zh-TW" sz="2400" dirty="0" err="1"/>
              <a:t>System.out.println</a:t>
            </a:r>
            <a:r>
              <a:rPr lang="en-US" altLang="zh-TW" sz="2400" dirty="0"/>
              <a:t>("-------------------");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}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09903AE8-7CEF-46EA-9373-D60FD795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185" y="1857374"/>
            <a:ext cx="5237360" cy="358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>
                <a:latin typeface="+mn-lt"/>
                <a:ea typeface="+mn-ea"/>
              </a:rPr>
              <a:t>Student</a:t>
            </a:r>
            <a:r>
              <a:rPr lang="zh-CN" altLang="en-US" sz="2400" dirty="0">
                <a:latin typeface="+mn-lt"/>
                <a:ea typeface="+mn-ea"/>
              </a:rPr>
              <a:t>对象</a:t>
            </a:r>
            <a:r>
              <a:rPr lang="zh-TW" altLang="en-US" sz="2400" dirty="0">
                <a:latin typeface="+mn-lt"/>
                <a:ea typeface="+mn-ea"/>
              </a:rPr>
              <a:t>：</a:t>
            </a:r>
            <a:endParaRPr lang="zh-TW" altLang="zh-CN" sz="24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+mn-lt"/>
                <a:ea typeface="+mn-ea"/>
              </a:rPr>
              <a:t>class </a:t>
            </a:r>
            <a:r>
              <a:rPr lang="en-US" altLang="zh-CN" sz="2400" dirty="0" err="1">
                <a:latin typeface="+mn-lt"/>
                <a:ea typeface="+mn-ea"/>
              </a:rPr>
              <a:t>TestStudent</a:t>
            </a:r>
            <a:r>
              <a:rPr lang="en-US" altLang="zh-TW" sz="2400" dirty="0">
                <a:latin typeface="+mn-lt"/>
                <a:ea typeface="+mn-ea"/>
              </a:rPr>
              <a:t> </a:t>
            </a:r>
            <a:r>
              <a:rPr lang="zh-TW" altLang="en-US" sz="2400" dirty="0">
                <a:latin typeface="+mn-lt"/>
                <a:ea typeface="+mn-ea"/>
              </a:rPr>
              <a:t>　</a:t>
            </a:r>
            <a:r>
              <a:rPr lang="en-US" altLang="zh-TW" sz="2400" dirty="0">
                <a:latin typeface="+mn-lt"/>
                <a:ea typeface="+mn-ea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</a:rPr>
              <a:t>  </a:t>
            </a:r>
            <a:r>
              <a:rPr lang="en-US" altLang="zh-TW" sz="2400" dirty="0">
                <a:latin typeface="+mn-lt"/>
                <a:ea typeface="+mn-ea"/>
              </a:rPr>
              <a:t>public </a:t>
            </a:r>
            <a:r>
              <a:rPr lang="en-US" altLang="zh-CN" sz="2400" dirty="0">
                <a:latin typeface="+mn-lt"/>
                <a:ea typeface="+mn-ea"/>
              </a:rPr>
              <a:t>static </a:t>
            </a:r>
            <a:r>
              <a:rPr lang="en-US" altLang="zh-TW" sz="2400" dirty="0">
                <a:latin typeface="+mn-lt"/>
                <a:ea typeface="+mn-ea"/>
              </a:rPr>
              <a:t>void </a:t>
            </a:r>
            <a:r>
              <a:rPr lang="en-US" altLang="zh-CN" sz="2400" dirty="0">
                <a:latin typeface="+mn-lt"/>
                <a:ea typeface="+mn-ea"/>
              </a:rPr>
              <a:t>main</a:t>
            </a:r>
            <a:r>
              <a:rPr lang="en-US" altLang="zh-TW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String </a:t>
            </a:r>
            <a:r>
              <a:rPr lang="en-US" altLang="zh-CN" sz="2400" dirty="0" err="1">
                <a:latin typeface="+mn-lt"/>
                <a:ea typeface="+mn-ea"/>
              </a:rPr>
              <a:t>args</a:t>
            </a:r>
            <a:r>
              <a:rPr lang="en-US" altLang="zh-CN" sz="2400" dirty="0">
                <a:latin typeface="+mn-lt"/>
                <a:ea typeface="+mn-ea"/>
              </a:rPr>
              <a:t>[]</a:t>
            </a:r>
            <a:r>
              <a:rPr lang="en-US" altLang="zh-TW" sz="2400" dirty="0">
                <a:latin typeface="+mn-lt"/>
                <a:ea typeface="+mn-ea"/>
              </a:rPr>
              <a:t>)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</a:rPr>
              <a:t>         </a:t>
            </a:r>
            <a:r>
              <a:rPr lang="en-US" altLang="zh-TW" sz="2400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Student s1=new Student();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lt"/>
                <a:ea typeface="+mn-ea"/>
              </a:rPr>
              <a:t>          s1. </a:t>
            </a:r>
            <a:r>
              <a:rPr lang="en-US" altLang="zh-TW" sz="2400" dirty="0">
                <a:latin typeface="+mn-lt"/>
                <a:ea typeface="+mn-ea"/>
              </a:rPr>
              <a:t>print()</a:t>
            </a:r>
            <a:r>
              <a:rPr lang="en-US" altLang="zh-CN" sz="2400" dirty="0">
                <a:latin typeface="+mn-lt"/>
                <a:ea typeface="+mn-ea"/>
              </a:rPr>
              <a:t>; </a:t>
            </a:r>
            <a:endParaRPr lang="en-US" altLang="zh-TW" sz="2400" dirty="0">
              <a:latin typeface="+mn-lt"/>
              <a:ea typeface="+mn-ea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+mn-lt"/>
                <a:ea typeface="+mn-ea"/>
              </a:rPr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latin typeface="+mn-lt"/>
                <a:ea typeface="+mn-ea"/>
              </a:rPr>
              <a:t>}</a:t>
            </a:r>
            <a:endParaRPr lang="zh-TW" altLang="en-US" sz="2400" dirty="0">
              <a:latin typeface="+mn-lt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87EB1-D783-42A7-9726-43E8F75A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35" y="0"/>
            <a:ext cx="3638550" cy="248602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07E7705-5568-42C3-BB30-86BE1D60B02E}"/>
              </a:ext>
            </a:extLst>
          </p:cNvPr>
          <p:cNvCxnSpPr>
            <a:cxnSpLocks/>
          </p:cNvCxnSpPr>
          <p:nvPr/>
        </p:nvCxnSpPr>
        <p:spPr>
          <a:xfrm>
            <a:off x="6591300" y="1971675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781DC7D-033B-451F-9DB0-5C2EE5151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对象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引用</a:t>
            </a:r>
            <a:endParaRPr lang="zh-TW" altLang="en-US" dirty="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4EF6CD6-5FCA-44F8-9C91-7B8CED089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7527" y="1793174"/>
            <a:ext cx="9224386" cy="4390078"/>
          </a:xfrm>
        </p:spPr>
        <p:txBody>
          <a:bodyPr/>
          <a:lstStyle/>
          <a:p>
            <a:r>
              <a:rPr lang="zh-CN" altLang="en-US" dirty="0"/>
              <a:t>声明</a:t>
            </a:r>
            <a:r>
              <a:rPr lang="zh-TW" altLang="en-US" dirty="0"/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Student</a:t>
            </a:r>
            <a:r>
              <a:rPr lang="en-US" altLang="zh-TW" dirty="0">
                <a:solidFill>
                  <a:srgbClr val="CC0099"/>
                </a:solidFill>
              </a:rPr>
              <a:t> joe, </a:t>
            </a:r>
            <a:r>
              <a:rPr lang="en-US" altLang="zh-CN" dirty="0" err="1">
                <a:solidFill>
                  <a:srgbClr val="CC0099"/>
                </a:solidFill>
              </a:rPr>
              <a:t>sh</a:t>
            </a:r>
            <a:r>
              <a:rPr lang="en-US" altLang="zh-TW" dirty="0" err="1">
                <a:solidFill>
                  <a:srgbClr val="CC0099"/>
                </a:solidFill>
              </a:rPr>
              <a:t>ane</a:t>
            </a:r>
            <a:r>
              <a:rPr lang="en-US" altLang="zh-TW" dirty="0">
                <a:solidFill>
                  <a:srgbClr val="CC0099"/>
                </a:solidFill>
              </a:rPr>
              <a:t>, </a:t>
            </a:r>
            <a:r>
              <a:rPr lang="en-US" altLang="zh-CN" dirty="0">
                <a:solidFill>
                  <a:srgbClr val="CC0099"/>
                </a:solidFill>
              </a:rPr>
              <a:t>tom</a:t>
            </a:r>
            <a:r>
              <a:rPr lang="en-US" altLang="zh-TW" dirty="0">
                <a:solidFill>
                  <a:srgbClr val="CC0099"/>
                </a:solidFill>
              </a:rPr>
              <a:t>;</a:t>
            </a:r>
          </a:p>
          <a:p>
            <a:r>
              <a:rPr lang="en-US" altLang="zh-TW" dirty="0"/>
              <a:t>joe</a:t>
            </a:r>
            <a:r>
              <a:rPr lang="zh-TW" altLang="en-US" dirty="0"/>
              <a:t>、</a:t>
            </a:r>
            <a:r>
              <a:rPr lang="en-US" altLang="zh-CN" dirty="0" err="1"/>
              <a:t>sh</a:t>
            </a:r>
            <a:r>
              <a:rPr lang="en-US" altLang="zh-TW" dirty="0" err="1"/>
              <a:t>ane</a:t>
            </a:r>
            <a:r>
              <a:rPr lang="zh-TW" altLang="en-US" dirty="0"/>
              <a:t>和</a:t>
            </a:r>
            <a:r>
              <a:rPr lang="en-US" altLang="zh-CN" dirty="0"/>
              <a:t>tom:</a:t>
            </a:r>
            <a:endParaRPr lang="zh-TW" altLang="en-US" dirty="0"/>
          </a:p>
          <a:p>
            <a:pPr lvl="1"/>
            <a:r>
              <a:rPr lang="zh-TW" altLang="en-US" dirty="0"/>
              <a:t>对象变量</a:t>
            </a:r>
            <a:r>
              <a:rPr lang="zh-CN" altLang="en-US" dirty="0"/>
              <a:t>即</a:t>
            </a:r>
            <a:r>
              <a:rPr lang="zh-TW" altLang="en-US" dirty="0"/>
              <a:t>对象的</a:t>
            </a:r>
            <a:r>
              <a:rPr lang="zh-CN" altLang="en-US" dirty="0"/>
              <a:t>引用</a:t>
            </a:r>
            <a:endParaRPr lang="zh-TW" altLang="en-US" dirty="0"/>
          </a:p>
          <a:p>
            <a:pPr lvl="1"/>
            <a:r>
              <a:rPr lang="zh-TW" altLang="en-US" dirty="0">
                <a:solidFill>
                  <a:srgbClr val="FF3300"/>
                </a:solidFill>
              </a:rPr>
              <a:t>目前尚未真正建立对象</a:t>
            </a:r>
          </a:p>
        </p:txBody>
      </p:sp>
      <p:grpSp>
        <p:nvGrpSpPr>
          <p:cNvPr id="92178" name="Group 18">
            <a:extLst>
              <a:ext uri="{FF2B5EF4-FFF2-40B4-BE49-F238E27FC236}">
                <a16:creationId xmlns:a16="http://schemas.microsoft.com/office/drawing/2014/main" id="{D2CFE683-FE13-40B8-8A59-7D2E112C636C}"/>
              </a:ext>
            </a:extLst>
          </p:cNvPr>
          <p:cNvGrpSpPr>
            <a:grpSpLocks/>
          </p:cNvGrpSpPr>
          <p:nvPr/>
        </p:nvGrpSpPr>
        <p:grpSpPr bwMode="auto">
          <a:xfrm>
            <a:off x="8616950" y="2508251"/>
            <a:ext cx="1009650" cy="2016125"/>
            <a:chOff x="4468" y="1580"/>
            <a:chExt cx="636" cy="1270"/>
          </a:xfrm>
        </p:grpSpPr>
        <p:sp>
          <p:nvSpPr>
            <p:cNvPr id="92169" name="Line 9">
              <a:extLst>
                <a:ext uri="{FF2B5EF4-FFF2-40B4-BE49-F238E27FC236}">
                  <a16:creationId xmlns:a16="http://schemas.microsoft.com/office/drawing/2014/main" id="{B2E8FCFB-D876-4213-917C-C43884B89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58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0" name="Line 10">
              <a:extLst>
                <a:ext uri="{FF2B5EF4-FFF2-40B4-BE49-F238E27FC236}">
                  <a16:creationId xmlns:a16="http://schemas.microsoft.com/office/drawing/2014/main" id="{54E0C546-C2AD-45F6-9A47-76F20A609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580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1" name="Text Box 11">
              <a:extLst>
                <a:ext uri="{FF2B5EF4-FFF2-40B4-BE49-F238E27FC236}">
                  <a16:creationId xmlns:a16="http://schemas.microsoft.com/office/drawing/2014/main" id="{4AEC69A9-1BFE-402C-AE7A-5454CC592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533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joe</a:t>
              </a: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14557863-236A-443B-9268-2130C69D8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296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shane</a:t>
              </a:r>
            </a:p>
          </p:txBody>
        </p:sp>
        <p:sp>
          <p:nvSpPr>
            <p:cNvPr id="92173" name="Text Box 13">
              <a:extLst>
                <a:ext uri="{FF2B5EF4-FFF2-40B4-BE49-F238E27FC236}">
                  <a16:creationId xmlns:a16="http://schemas.microsoft.com/office/drawing/2014/main" id="{2FD2F355-1B04-4F3F-B14B-69645C7D4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2057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tom</a:t>
              </a:r>
            </a:p>
          </p:txBody>
        </p:sp>
      </p:grpSp>
      <p:sp>
        <p:nvSpPr>
          <p:cNvPr id="92179" name="Text Box 19">
            <a:extLst>
              <a:ext uri="{FF2B5EF4-FFF2-40B4-BE49-F238E27FC236}">
                <a16:creationId xmlns:a16="http://schemas.microsoft.com/office/drawing/2014/main" id="{18AF6D51-CD29-4170-81F7-1F9663AB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439" y="4745038"/>
            <a:ext cx="681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stack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ABDCBE1-8D4F-4860-A4E4-0EE0B6C31238}"/>
              </a:ext>
            </a:extLst>
          </p:cNvPr>
          <p:cNvSpPr/>
          <p:nvPr/>
        </p:nvSpPr>
        <p:spPr>
          <a:xfrm>
            <a:off x="7932717" y="1793174"/>
            <a:ext cx="2909454" cy="416444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366185B-DC47-4619-A1A2-DE4756992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建立对象</a:t>
            </a:r>
            <a:endParaRPr lang="zh-TW" altLang="en-US" dirty="0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3C4E7CA-5BB0-4960-A2F2-D91284D42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new</a:t>
            </a:r>
            <a:r>
              <a:rPr lang="zh-CN" altLang="en-US" dirty="0"/>
              <a:t>调用构造方法来</a:t>
            </a:r>
            <a:r>
              <a:rPr lang="zh-TW" altLang="en-US" dirty="0"/>
              <a:t>建立对象</a:t>
            </a:r>
          </a:p>
          <a:p>
            <a:pPr lvl="1"/>
            <a:endParaRPr lang="zh-TW" altLang="en-US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z="2600" dirty="0">
                <a:solidFill>
                  <a:srgbClr val="CC0099"/>
                </a:solidFill>
              </a:rPr>
              <a:t>joe = new </a:t>
            </a:r>
            <a:r>
              <a:rPr lang="en-US" altLang="zh-CN" sz="2600" dirty="0">
                <a:solidFill>
                  <a:srgbClr val="CC0099"/>
                </a:solidFill>
              </a:rPr>
              <a:t>Student</a:t>
            </a:r>
            <a:r>
              <a:rPr lang="en-US" altLang="zh-TW" sz="2600" dirty="0">
                <a:solidFill>
                  <a:srgbClr val="CC0099"/>
                </a:solidFill>
              </a:rPr>
              <a:t>();</a:t>
            </a:r>
          </a:p>
        </p:txBody>
      </p:sp>
      <p:grpSp>
        <p:nvGrpSpPr>
          <p:cNvPr id="93210" name="Group 26">
            <a:extLst>
              <a:ext uri="{FF2B5EF4-FFF2-40B4-BE49-F238E27FC236}">
                <a16:creationId xmlns:a16="http://schemas.microsoft.com/office/drawing/2014/main" id="{95821D2F-6818-46D4-ACBD-DF7523987D0A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557338"/>
            <a:ext cx="4103688" cy="4546600"/>
            <a:chOff x="3016" y="981"/>
            <a:chExt cx="2585" cy="2864"/>
          </a:xfrm>
        </p:grpSpPr>
        <p:grpSp>
          <p:nvGrpSpPr>
            <p:cNvPr id="93206" name="Group 22">
              <a:extLst>
                <a:ext uri="{FF2B5EF4-FFF2-40B4-BE49-F238E27FC236}">
                  <a16:creationId xmlns:a16="http://schemas.microsoft.com/office/drawing/2014/main" id="{DCB5CEF2-CB20-4AA6-AD3B-AEEA1DE9C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253"/>
              <a:ext cx="2403" cy="2223"/>
              <a:chOff x="3198" y="1570"/>
              <a:chExt cx="2403" cy="2223"/>
            </a:xfrm>
          </p:grpSpPr>
          <p:sp>
            <p:nvSpPr>
              <p:cNvPr id="93188" name="Oval 4">
                <a:extLst>
                  <a:ext uri="{FF2B5EF4-FFF2-40B4-BE49-F238E27FC236}">
                    <a16:creationId xmlns:a16="http://schemas.microsoft.com/office/drawing/2014/main" id="{8C5987A1-E699-432E-854F-8510AB55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570"/>
                <a:ext cx="1224" cy="186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1" name="Rectangle 7">
                <a:extLst>
                  <a:ext uri="{FF2B5EF4-FFF2-40B4-BE49-F238E27FC236}">
                    <a16:creationId xmlns:a16="http://schemas.microsoft.com/office/drawing/2014/main" id="{AF9D614C-F951-4828-BF05-F1A11536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568"/>
                <a:ext cx="499" cy="2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/>
                  <a:t>object</a:t>
                </a:r>
                <a:endParaRPr lang="zh-CN" altLang="en-US" dirty="0"/>
              </a:p>
            </p:txBody>
          </p:sp>
          <p:sp>
            <p:nvSpPr>
              <p:cNvPr id="93197" name="Freeform 13">
                <a:extLst>
                  <a:ext uri="{FF2B5EF4-FFF2-40B4-BE49-F238E27FC236}">
                    <a16:creationId xmlns:a16="http://schemas.microsoft.com/office/drawing/2014/main" id="{B7B6D387-6560-46B6-9FB4-0A5DFD2A2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2795"/>
                <a:ext cx="907" cy="817"/>
              </a:xfrm>
              <a:custGeom>
                <a:avLst/>
                <a:gdLst>
                  <a:gd name="T0" fmla="*/ 0 w 907"/>
                  <a:gd name="T1" fmla="*/ 817 h 817"/>
                  <a:gd name="T2" fmla="*/ 544 w 907"/>
                  <a:gd name="T3" fmla="*/ 181 h 817"/>
                  <a:gd name="T4" fmla="*/ 907 w 907"/>
                  <a:gd name="T5" fmla="*/ 0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7" h="817">
                    <a:moveTo>
                      <a:pt x="0" y="817"/>
                    </a:moveTo>
                    <a:cubicBezTo>
                      <a:pt x="196" y="567"/>
                      <a:pt x="393" y="317"/>
                      <a:pt x="544" y="181"/>
                    </a:cubicBezTo>
                    <a:cubicBezTo>
                      <a:pt x="695" y="45"/>
                      <a:pt x="801" y="22"/>
                      <a:pt x="907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200" name="Group 16">
                <a:extLst>
                  <a:ext uri="{FF2B5EF4-FFF2-40B4-BE49-F238E27FC236}">
                    <a16:creationId xmlns:a16="http://schemas.microsoft.com/office/drawing/2014/main" id="{FB88540F-3C30-4CF2-A5DF-EF75AAFFC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2523"/>
                <a:ext cx="636" cy="1270"/>
                <a:chOff x="4468" y="1580"/>
                <a:chExt cx="636" cy="1270"/>
              </a:xfrm>
            </p:grpSpPr>
            <p:sp>
              <p:nvSpPr>
                <p:cNvPr id="93201" name="Line 17">
                  <a:extLst>
                    <a:ext uri="{FF2B5EF4-FFF2-40B4-BE49-F238E27FC236}">
                      <a16:creationId xmlns:a16="http://schemas.microsoft.com/office/drawing/2014/main" id="{80AA1B12-70B2-4EDD-B49B-FF26FB16C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8" y="1580"/>
                  <a:ext cx="0" cy="1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02" name="Line 18">
                  <a:extLst>
                    <a:ext uri="{FF2B5EF4-FFF2-40B4-BE49-F238E27FC236}">
                      <a16:creationId xmlns:a16="http://schemas.microsoft.com/office/drawing/2014/main" id="{0D44E06C-4627-451F-8B1D-ACCBCFB09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3" y="1580"/>
                  <a:ext cx="0" cy="12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03" name="Text Box 19">
                  <a:extLst>
                    <a:ext uri="{FF2B5EF4-FFF2-40B4-BE49-F238E27FC236}">
                      <a16:creationId xmlns:a16="http://schemas.microsoft.com/office/drawing/2014/main" id="{4276BD6A-FC7C-4C53-A409-71BE8D68AC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8" y="2533"/>
                  <a:ext cx="635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joe</a:t>
                  </a:r>
                </a:p>
              </p:txBody>
            </p:sp>
            <p:sp>
              <p:nvSpPr>
                <p:cNvPr id="93204" name="Text Box 20">
                  <a:extLst>
                    <a:ext uri="{FF2B5EF4-FFF2-40B4-BE49-F238E27FC236}">
                      <a16:creationId xmlns:a16="http://schemas.microsoft.com/office/drawing/2014/main" id="{4DD891A8-AEAB-4D16-A471-80FA41B4E2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8" y="2296"/>
                  <a:ext cx="635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shane</a:t>
                  </a:r>
                </a:p>
              </p:txBody>
            </p:sp>
            <p:sp>
              <p:nvSpPr>
                <p:cNvPr id="93205" name="Text Box 21">
                  <a:extLst>
                    <a:ext uri="{FF2B5EF4-FFF2-40B4-BE49-F238E27FC236}">
                      <a16:creationId xmlns:a16="http://schemas.microsoft.com/office/drawing/2014/main" id="{686CD21B-9202-44DB-9974-B98DDBAE3C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9" y="2057"/>
                  <a:ext cx="635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tom</a:t>
                  </a:r>
                </a:p>
              </p:txBody>
            </p:sp>
          </p:grpSp>
        </p:grp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67ADB63E-15C8-48C8-AFF8-67D35419C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612"/>
              <a:ext cx="4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stack</a:t>
              </a:r>
            </a:p>
          </p:txBody>
        </p:sp>
        <p:sp>
          <p:nvSpPr>
            <p:cNvPr id="93208" name="Text Box 24">
              <a:extLst>
                <a:ext uri="{FF2B5EF4-FFF2-40B4-BE49-F238E27FC236}">
                  <a16:creationId xmlns:a16="http://schemas.microsoft.com/office/drawing/2014/main" id="{ABBB2B88-0246-455D-9BFC-526C75ABA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98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heap</a:t>
              </a:r>
            </a:p>
          </p:txBody>
        </p:sp>
        <p:sp>
          <p:nvSpPr>
            <p:cNvPr id="93209" name="Oval 25">
              <a:extLst>
                <a:ext uri="{FF2B5EF4-FFF2-40B4-BE49-F238E27FC236}">
                  <a16:creationId xmlns:a16="http://schemas.microsoft.com/office/drawing/2014/main" id="{83FFEAE7-507A-46C5-A06C-E836F2B4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979"/>
              <a:ext cx="1043" cy="17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0192E0B-F678-4FAF-AD7C-CB84C6716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使用对象</a:t>
            </a:r>
            <a:endParaRPr lang="zh-TW" altLang="en-US" dirty="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F83B976-FB18-4A7C-B2ED-BF86482E8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dirty="0"/>
              <a:t>对象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TW" altLang="en-US" dirty="0"/>
              <a:t>方法</a:t>
            </a:r>
            <a:r>
              <a:rPr lang="zh-CN" altLang="en-US" dirty="0"/>
              <a:t>的调用</a:t>
            </a:r>
            <a:r>
              <a:rPr lang="zh-TW" altLang="en-US" dirty="0"/>
              <a:t>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CC0099"/>
                </a:solidFill>
              </a:rPr>
              <a:t>对象名</a:t>
            </a:r>
            <a:r>
              <a:rPr lang="en-US" altLang="zh-TW" dirty="0">
                <a:solidFill>
                  <a:srgbClr val="CC0099"/>
                </a:solidFill>
              </a:rPr>
              <a:t>.</a:t>
            </a:r>
            <a:r>
              <a:rPr lang="zh-TW" altLang="en-US" dirty="0">
                <a:solidFill>
                  <a:srgbClr val="CC0099"/>
                </a:solidFill>
              </a:rPr>
              <a:t>变量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TW" altLang="en-US" dirty="0">
                <a:solidFill>
                  <a:srgbClr val="CC0099"/>
                </a:solidFill>
              </a:rPr>
              <a:t>对象名</a:t>
            </a:r>
            <a:r>
              <a:rPr lang="en-US" altLang="zh-TW" dirty="0">
                <a:solidFill>
                  <a:srgbClr val="CC0099"/>
                </a:solidFill>
              </a:rPr>
              <a:t>.</a:t>
            </a:r>
            <a:r>
              <a:rPr lang="zh-TW" altLang="en-US" dirty="0">
                <a:solidFill>
                  <a:srgbClr val="CC0099"/>
                </a:solidFill>
              </a:rPr>
              <a:t>方法</a:t>
            </a:r>
            <a:endParaRPr lang="zh-TW" altLang="zh-CN" dirty="0">
              <a:solidFill>
                <a:srgbClr val="CC0099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TW" altLang="en-US" dirty="0">
              <a:solidFill>
                <a:srgbClr val="CC0099"/>
              </a:solidFill>
            </a:endParaRPr>
          </a:p>
          <a:p>
            <a:pPr lvl="1"/>
            <a:r>
              <a:rPr lang="zh-CN" altLang="en-US" dirty="0"/>
              <a:t>以下只</a:t>
            </a:r>
            <a:r>
              <a:rPr lang="zh-TW" altLang="en-US" dirty="0"/>
              <a:t>能</a:t>
            </a:r>
            <a:r>
              <a:rPr lang="zh-CN" altLang="en-US" dirty="0"/>
              <a:t>操作声明为</a:t>
            </a:r>
            <a:r>
              <a:rPr lang="en-US" altLang="zh-TW" dirty="0"/>
              <a:t>public</a:t>
            </a:r>
            <a:r>
              <a:rPr lang="zh-TW" altLang="en-US" dirty="0"/>
              <a:t>的成员变量和方法：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99"/>
                </a:solidFill>
              </a:rPr>
              <a:t>        </a:t>
            </a:r>
            <a:r>
              <a:rPr lang="en-US" altLang="zh-TW" dirty="0">
                <a:solidFill>
                  <a:srgbClr val="CC0099"/>
                </a:solidFill>
              </a:rPr>
              <a:t>joe.name = </a:t>
            </a:r>
            <a:r>
              <a:rPr lang="en-US" altLang="zh-CN" dirty="0">
                <a:solidFill>
                  <a:srgbClr val="CC0099"/>
                </a:solidFill>
              </a:rPr>
              <a:t>“joe peter”</a:t>
            </a:r>
            <a:r>
              <a:rPr lang="en-US" altLang="zh-TW" dirty="0">
                <a:solidFill>
                  <a:srgbClr val="CC0099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99"/>
                </a:solidFill>
              </a:rPr>
              <a:t>        </a:t>
            </a:r>
            <a:r>
              <a:rPr lang="en-US" altLang="zh-TW" dirty="0" err="1">
                <a:solidFill>
                  <a:srgbClr val="CC0099"/>
                </a:solidFill>
              </a:rPr>
              <a:t>joe.print</a:t>
            </a:r>
            <a:r>
              <a:rPr lang="en-US" altLang="zh-TW" dirty="0">
                <a:solidFill>
                  <a:srgbClr val="CC0099"/>
                </a:solidFill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ECFAC-2B22-4255-91F8-6A84BCC7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成员变量与局部变量的区别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EA982-0ECA-4632-8EAE-D00F772D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93"/>
            <a:ext cx="10515600" cy="5041107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b="1" dirty="0">
                <a:effectLst/>
              </a:rPr>
              <a:t>成员变量</a:t>
            </a:r>
            <a:r>
              <a:rPr lang="zh-CN" altLang="en-US" sz="2400" dirty="0">
                <a:effectLst/>
              </a:rPr>
              <a:t>：方法外部，类内部定义的变量。</a:t>
            </a:r>
          </a:p>
          <a:p>
            <a:pPr algn="just"/>
            <a:r>
              <a:rPr lang="zh-CN" altLang="en-US" sz="2400" b="1" dirty="0">
                <a:effectLst/>
              </a:rPr>
              <a:t>局部变量</a:t>
            </a:r>
            <a:r>
              <a:rPr lang="zh-CN" altLang="en-US" sz="2400" dirty="0">
                <a:effectLst/>
              </a:rPr>
              <a:t>：类的方法中的变量。</a:t>
            </a:r>
          </a:p>
          <a:p>
            <a:pPr algn="just"/>
            <a:r>
              <a:rPr lang="zh-CN" altLang="en-US" sz="2400" b="1" dirty="0">
                <a:effectLst/>
              </a:rPr>
              <a:t>作用域</a:t>
            </a:r>
            <a:endParaRPr lang="zh-CN" altLang="en-US" sz="2400" dirty="0">
              <a:effectLst/>
            </a:endParaRPr>
          </a:p>
          <a:p>
            <a:pPr lvl="1" algn="just"/>
            <a:r>
              <a:rPr lang="zh-CN" altLang="en-US" sz="2000" dirty="0"/>
              <a:t>成员变量：针对整个类有效。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局部变量：只在某个范围内有效。</a:t>
            </a:r>
            <a:r>
              <a:rPr lang="en-US" altLang="zh-CN" sz="2000" dirty="0"/>
              <a:t>(</a:t>
            </a:r>
            <a:r>
              <a:rPr lang="zh-CN" altLang="en-US" sz="2000" dirty="0"/>
              <a:t>方法</a:t>
            </a:r>
            <a:r>
              <a:rPr lang="en-US" altLang="zh-CN" sz="2000" dirty="0"/>
              <a:t>,</a:t>
            </a:r>
            <a:r>
              <a:rPr lang="zh-CN" altLang="en-US" sz="2000" dirty="0"/>
              <a:t>语句体</a:t>
            </a:r>
            <a:r>
              <a:rPr lang="en-US" altLang="zh-CN" sz="2000" dirty="0"/>
              <a:t>{ }</a:t>
            </a:r>
            <a:r>
              <a:rPr lang="zh-CN" altLang="en-US" sz="2000" dirty="0"/>
              <a:t>内</a:t>
            </a:r>
            <a:r>
              <a:rPr lang="en-US" altLang="zh-CN" sz="2000" dirty="0"/>
              <a:t>)</a:t>
            </a:r>
          </a:p>
          <a:p>
            <a:pPr algn="just"/>
            <a:r>
              <a:rPr lang="zh-CN" altLang="en-US" sz="2400" b="1" dirty="0"/>
              <a:t>存储位置与生命周期</a:t>
            </a:r>
            <a:endParaRPr lang="zh-CN" altLang="en-US" sz="2400" dirty="0">
              <a:effectLst/>
            </a:endParaRPr>
          </a:p>
          <a:p>
            <a:pPr lvl="1" algn="just"/>
            <a:r>
              <a:rPr lang="zh-CN" altLang="en-US" sz="2000" dirty="0">
                <a:effectLst/>
              </a:rPr>
              <a:t>成员变量：随着对象的创建而存在，随着对象的消失而消失，存储在堆内存中。</a:t>
            </a:r>
          </a:p>
          <a:p>
            <a:pPr lvl="1" algn="just"/>
            <a:r>
              <a:rPr lang="zh-CN" altLang="en-US" sz="2000" dirty="0">
                <a:effectLst/>
              </a:rPr>
              <a:t>局部变量：方法被调用或语句被执行时存在，存储在栈内存中。方法或者语句结束后自动释放。</a:t>
            </a:r>
          </a:p>
          <a:p>
            <a:pPr algn="just"/>
            <a:r>
              <a:rPr lang="zh-CN" altLang="en-US" sz="2400" b="1" dirty="0">
                <a:effectLst/>
              </a:rPr>
              <a:t>初始值</a:t>
            </a:r>
            <a:endParaRPr lang="zh-CN" altLang="en-US" sz="2400" dirty="0">
              <a:effectLst/>
            </a:endParaRPr>
          </a:p>
          <a:p>
            <a:pPr lvl="1" algn="just"/>
            <a:r>
              <a:rPr lang="zh-CN" altLang="en-US" sz="2000" dirty="0">
                <a:effectLst/>
              </a:rPr>
              <a:t>成员变量：有默认初始值。</a:t>
            </a:r>
          </a:p>
          <a:p>
            <a:pPr lvl="1" algn="just"/>
            <a:r>
              <a:rPr lang="zh-CN" altLang="en-US" sz="2000" dirty="0">
                <a:effectLst/>
              </a:rPr>
              <a:t>局部变量：没有默认初始值，使用前必须赋值。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10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3009</Words>
  <Application>Microsoft Office PowerPoint</Application>
  <PresentationFormat>宽屏</PresentationFormat>
  <Paragraphs>384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Helvetica Neue</vt:lpstr>
      <vt:lpstr>等线</vt:lpstr>
      <vt:lpstr>等线 Light</vt:lpstr>
      <vt:lpstr>宋体</vt:lpstr>
      <vt:lpstr>Arial</vt:lpstr>
      <vt:lpstr>Avenir Next LT Pro Light</vt:lpstr>
      <vt:lpstr>Garamond</vt:lpstr>
      <vt:lpstr>Wingdings</vt:lpstr>
      <vt:lpstr>Office 主题​​</vt:lpstr>
      <vt:lpstr>Chapter 2 Java语言基础</vt:lpstr>
      <vt:lpstr>主要内容</vt:lpstr>
      <vt:lpstr>Java的数据类型</vt:lpstr>
      <vt:lpstr>类与对象</vt:lpstr>
      <vt:lpstr>Example:</vt:lpstr>
      <vt:lpstr>对象变量/引用</vt:lpstr>
      <vt:lpstr>建立对象</vt:lpstr>
      <vt:lpstr>使用对象</vt:lpstr>
      <vt:lpstr>成员变量与局部变量的区别</vt:lpstr>
      <vt:lpstr>信息隐藏</vt:lpstr>
      <vt:lpstr>类成员的访问权限</vt:lpstr>
      <vt:lpstr>类的构造方法(constructor)</vt:lpstr>
      <vt:lpstr>缺省构造方法Default Constructor</vt:lpstr>
      <vt:lpstr>Example</vt:lpstr>
      <vt:lpstr>构造和初始化对象</vt:lpstr>
      <vt:lpstr>内存分配过程step1</vt:lpstr>
      <vt:lpstr>内存分配过程step2</vt:lpstr>
      <vt:lpstr>内存分配过程step3</vt:lpstr>
      <vt:lpstr>内存分配过程step4</vt:lpstr>
      <vt:lpstr>this 关键字</vt:lpstr>
      <vt:lpstr>Variable Scope Example</vt:lpstr>
      <vt:lpstr>Thinking:</vt:lpstr>
      <vt:lpstr>cont.</vt:lpstr>
      <vt:lpstr>String</vt:lpstr>
      <vt:lpstr>String</vt:lpstr>
      <vt:lpstr>example</vt:lpstr>
      <vt:lpstr>String,StringBuffer和StringBuilder的区别</vt:lpstr>
      <vt:lpstr>PowerPoint 演示文稿</vt:lpstr>
      <vt:lpstr>PowerPoint 演示文稿</vt:lpstr>
      <vt:lpstr>包装类,自动装箱/拆箱</vt:lpstr>
      <vt:lpstr>PowerPoint 演示文稿</vt:lpstr>
      <vt:lpstr>Give the result:</vt:lpstr>
      <vt:lpstr>True or false?</vt:lpstr>
      <vt:lpstr>Object类</vt:lpstr>
      <vt:lpstr>Object类中的方法</vt:lpstr>
      <vt:lpstr>equals( )</vt:lpstr>
      <vt:lpstr>equals() Example</vt:lpstr>
      <vt:lpstr>Cont.</vt:lpstr>
      <vt:lpstr>toString( )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JAVA 基础</dc:title>
  <dc:creator>hp</dc:creator>
  <cp:lastModifiedBy>张 天阳</cp:lastModifiedBy>
  <cp:revision>23</cp:revision>
  <dcterms:created xsi:type="dcterms:W3CDTF">2019-09-01T12:42:53Z</dcterms:created>
  <dcterms:modified xsi:type="dcterms:W3CDTF">2022-10-20T12:30:38Z</dcterms:modified>
</cp:coreProperties>
</file>