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305" r:id="rId6"/>
    <p:sldId id="306" r:id="rId7"/>
    <p:sldId id="350" r:id="rId8"/>
    <p:sldId id="308" r:id="rId9"/>
    <p:sldId id="309" r:id="rId10"/>
    <p:sldId id="310" r:id="rId11"/>
    <p:sldId id="270" r:id="rId12"/>
    <p:sldId id="268" r:id="rId13"/>
    <p:sldId id="279" r:id="rId14"/>
    <p:sldId id="282" r:id="rId15"/>
    <p:sldId id="280" r:id="rId16"/>
    <p:sldId id="274" r:id="rId17"/>
    <p:sldId id="258" r:id="rId18"/>
    <p:sldId id="259" r:id="rId19"/>
    <p:sldId id="260" r:id="rId20"/>
    <p:sldId id="283" r:id="rId21"/>
    <p:sldId id="261" r:id="rId22"/>
    <p:sldId id="287" r:id="rId23"/>
    <p:sldId id="288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37834-7709-4F55-825D-C23E5EEE5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B8530-F984-40D8-8CC0-4A8AF1499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055AC-A004-4126-BF2A-3005F8B5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DD0EF-42CA-4A1D-9310-56E68B89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A0A51-0CB8-460B-A226-135B4900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902C-8D6B-47D4-9D90-C30BDA29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EDA12-978B-469E-9031-171D05B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9B1B8-D062-4910-B218-B519903B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8B147-9C12-4219-B479-BA6BAFBF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A6FC1-6B08-4ED7-9B1B-FAB3E73F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FD9258-9D80-4468-B573-10382FEDC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E2CFA-D26F-4C9A-917A-93920CB8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E5E4B-C45F-4546-809E-39F44517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7C913-D0A2-4169-8B3A-B9CD818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D0B34-16D9-44F9-95B3-68C22E7E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6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4B1A-9CA1-4ABC-9F0E-FDC0BB1D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C9C08-D965-413B-B725-4F45079FE8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9BD5B-D337-425B-A48F-87D3126AC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4E1D1-8DB3-4001-B4AA-7053AC51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52F11-A58F-4F46-8848-BD4E28B6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6742D7-6099-4718-AF5F-323EFE76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AF240E6-9D1F-4D0F-991A-6F444B34E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74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FEB7A-3809-4856-A021-5207DE02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EB7BB-5CFF-417C-8055-F4AF9FA1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4CC8E-1F18-4ED7-B619-6FDD5F7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9C400-F1F6-4A6A-BB0A-0AB98FB3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E90B6-AD6B-477C-873A-93964951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2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F722-F903-4FFA-8B0A-5F6D3CFB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5451B-765A-45C0-A327-99693DBA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6B085-198B-41D9-902B-89DC2D8B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6E36E-97FF-4755-BEA2-AB01FF56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AF373-2331-4402-90EE-20AD9034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43D93-9CBE-4369-A3BD-1B6DB425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C2868-34F4-4658-912D-A3E02412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4AC95-D4B3-4268-BAF8-93DDC77AF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4C0C7-1BD1-4363-B622-537786B4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D8D52-5B23-44A0-9970-07878768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3F679-3210-42F5-9A10-70DCF0DE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533AC-935B-4837-B61F-5135B2B7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8C6FF-0CE7-4B50-A8A6-E1340AE4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F0BB9-6653-46E0-B7E0-1CA6DC6B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F89A7C-8E67-4424-838E-555952FC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221147-55CF-4F3C-80DF-DC6FCE902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FE0ED-F29B-43FA-89D9-FF6A36FA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606D69-477F-489A-B342-6A17973B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C81C67-1EF1-478F-9E91-BF12185D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30448-E8FF-45EC-BF50-4D01D9ED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CF51B-F343-473E-8B25-09CFB4BF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A12941-8B41-46DB-8DC8-05AA30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BFF6B-4888-4C01-9DB9-EA2A2AB5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2BA6FB-DB37-40EF-94D3-6C4524BB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7D21B-2131-4651-8944-615355AF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23D86-2666-47D2-858D-3F3CB245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1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31702-6DE8-406F-8AE1-C66874F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7AF2D-1A3E-4DDA-9622-6866E687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3490B6-80DC-435E-A208-9AB3D8BD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73E8E-4AD6-4413-B4CF-D27E6C0A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EFB77-D725-4F17-8650-09A5E4A9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32515-54D0-4D12-8664-BFE8FFB9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2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32428-E12C-40B7-AD71-28F92910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38FAF6-E10C-49DB-96BE-6784691A2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EEA0C-DA7C-405C-B3D1-CD6231F06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E230C-7C58-48DA-954D-CD08AE18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08550-C22E-4263-BFD8-5C689DBC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790C2-AED2-4A83-8C08-BD665DB7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3442D1-2D3E-46D5-925F-54CD1A5B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F0738-EEA9-498F-AE01-842ADA99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770DB-A166-4558-9A7D-9F8C5D5EC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F3FA-84DC-41FE-8938-9A9851B0C717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EF8F6-2B30-412A-89B3-85C8B0795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26607-2FAD-4138-B93C-CF2466D6D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54C4-B644-4CFE-884D-461922B6E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31007-8C2F-4ECC-BB43-8534BF79A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Chapter 4</a:t>
            </a:r>
            <a:br>
              <a:rPr lang="en-US" altLang="zh-CN" dirty="0"/>
            </a:br>
            <a:r>
              <a:rPr lang="zh-CN" altLang="en-US" dirty="0"/>
              <a:t>内部类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7AA12-766E-4A4A-924D-DD900663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Inner 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80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20F22DE3-C6EC-4C96-AC5A-1C5590622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721" y="193675"/>
            <a:ext cx="10515600" cy="1325563"/>
          </a:xfrm>
        </p:spPr>
        <p:txBody>
          <a:bodyPr/>
          <a:lstStyle/>
          <a:p>
            <a:r>
              <a:rPr lang="en-US" altLang="zh-CN" dirty="0"/>
              <a:t>Blank Final Instance Attribute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0AA5693-4595-45AF-BA59-2F7F40DF0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5613"/>
            <a:ext cx="10515600" cy="5115337"/>
          </a:xfrm>
        </p:spPr>
        <p:txBody>
          <a:bodyPr>
            <a:noAutofit/>
          </a:bodyPr>
          <a:lstStyle/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Customer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private </a:t>
            </a:r>
            <a:r>
              <a:rPr lang="en-US" altLang="zh-CN" sz="2400" b="1" dirty="0"/>
              <a:t>final </a:t>
            </a:r>
            <a:r>
              <a:rPr lang="en-US" altLang="zh-CN" sz="2400" dirty="0"/>
              <a:t>long </a:t>
            </a:r>
            <a:r>
              <a:rPr lang="en-US" altLang="zh-CN" sz="2400" dirty="0" err="1"/>
              <a:t>customerID</a:t>
            </a:r>
            <a:r>
              <a:rPr lang="en-US" altLang="zh-CN" sz="2400" dirty="0"/>
              <a:t>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Customer()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customerID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createID</a:t>
            </a:r>
            <a:r>
              <a:rPr lang="en-US" altLang="zh-CN" sz="2400" b="1" dirty="0"/>
              <a:t>()</a:t>
            </a:r>
            <a:r>
              <a:rPr lang="en-US" altLang="zh-CN" sz="2400" dirty="0"/>
              <a:t>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long </a:t>
            </a:r>
            <a:r>
              <a:rPr lang="en-US" altLang="zh-CN" sz="2400" dirty="0" err="1"/>
              <a:t>getID</a:t>
            </a:r>
            <a:r>
              <a:rPr lang="en-US" altLang="zh-CN" sz="2400" dirty="0"/>
              <a:t>()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</a:t>
            </a:r>
            <a:r>
              <a:rPr lang="en-US" altLang="zh-CN" sz="2400" dirty="0" err="1"/>
              <a:t>customerID</a:t>
            </a:r>
            <a:r>
              <a:rPr lang="en-US" altLang="zh-CN" sz="2400" dirty="0"/>
              <a:t>;	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private long </a:t>
            </a:r>
            <a:r>
              <a:rPr lang="en-US" altLang="zh-CN" sz="2400" dirty="0" err="1"/>
              <a:t>createID</a:t>
            </a:r>
            <a:r>
              <a:rPr lang="en-US" altLang="zh-CN" sz="2400" dirty="0"/>
              <a:t>()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... // generate new ID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... // more declarations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36DA01-2907-4130-973C-8F087913D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endParaRPr lang="zh-TW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7B3AA42-0F14-41B9-807B-A8CE1739D8C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628776"/>
            <a:ext cx="8280400" cy="4525963"/>
          </a:xfrm>
          <a:ln/>
        </p:spPr>
        <p:txBody>
          <a:bodyPr/>
          <a:lstStyle/>
          <a:p>
            <a:endParaRPr lang="zh-TW" altLang="en-US" sz="22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noProof="1">
                <a:solidFill>
                  <a:srgbClr val="CC0099"/>
                </a:solidFill>
              </a:rPr>
              <a:t>class </a:t>
            </a:r>
            <a:r>
              <a:rPr lang="en-US" altLang="zh-CN" sz="2200">
                <a:solidFill>
                  <a:srgbClr val="CC0099"/>
                </a:solidFill>
              </a:rPr>
              <a:t>Outer</a:t>
            </a:r>
            <a:r>
              <a:rPr lang="en-US" altLang="zh-TW" sz="2200" noProof="1">
                <a:solidFill>
                  <a:srgbClr val="CC0099"/>
                </a:solidFill>
              </a:rPr>
              <a:t> </a:t>
            </a:r>
            <a:r>
              <a:rPr lang="en-US" altLang="zh-TW" sz="2200">
                <a:solidFill>
                  <a:srgbClr val="CC0099"/>
                </a:solidFill>
              </a:rPr>
              <a:t>{</a:t>
            </a:r>
            <a:r>
              <a:rPr lang="en-US" altLang="zh-TW" sz="2200" noProof="1">
                <a:solidFill>
                  <a:srgbClr val="CC0099"/>
                </a:solidFill>
              </a:rPr>
              <a:t>  </a:t>
            </a:r>
            <a:r>
              <a:rPr lang="en-US" altLang="zh-TW" sz="2200" noProof="1"/>
              <a:t>// </a:t>
            </a:r>
            <a:r>
              <a:rPr lang="zh-CN" altLang="en-US" sz="2200" noProof="1"/>
              <a:t>外部类</a:t>
            </a:r>
            <a:r>
              <a:rPr lang="zh-TW" altLang="en-US" sz="2200">
                <a:solidFill>
                  <a:srgbClr val="CC0099"/>
                </a:solidFill>
              </a:rPr>
              <a:t> </a:t>
            </a:r>
            <a:endParaRPr lang="zh-TW" altLang="zh-TW" sz="2200" noProof="1">
              <a:solidFill>
                <a:srgbClr val="CC0099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TW" altLang="zh-TW" sz="2200" noProof="1">
                <a:solidFill>
                  <a:srgbClr val="CC0099"/>
                </a:solidFill>
              </a:rPr>
              <a:t>   …………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200" noProof="1">
                <a:solidFill>
                  <a:srgbClr val="CC0099"/>
                </a:solidFill>
              </a:rPr>
              <a:t>   class </a:t>
            </a:r>
            <a:r>
              <a:rPr lang="en-US" altLang="zh-CN" sz="2200">
                <a:solidFill>
                  <a:srgbClr val="CC0099"/>
                </a:solidFill>
              </a:rPr>
              <a:t>Inner</a:t>
            </a:r>
            <a:r>
              <a:rPr lang="en-US" altLang="zh-TW" sz="2200" noProof="1">
                <a:solidFill>
                  <a:srgbClr val="CC0099"/>
                </a:solidFill>
              </a:rPr>
              <a:t>  </a:t>
            </a:r>
            <a:r>
              <a:rPr lang="en-US" altLang="zh-TW" sz="2200">
                <a:solidFill>
                  <a:srgbClr val="CC0099"/>
                </a:solidFill>
              </a:rPr>
              <a:t>{ </a:t>
            </a:r>
            <a:r>
              <a:rPr lang="en-US" altLang="zh-TW" sz="2200" noProof="1"/>
              <a:t>// </a:t>
            </a:r>
            <a:r>
              <a:rPr lang="zh-CN" altLang="en-US" sz="2200" noProof="1"/>
              <a:t>内部类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noProof="1">
                <a:solidFill>
                  <a:srgbClr val="CC0099"/>
                </a:solidFill>
              </a:rPr>
              <a:t>   </a:t>
            </a:r>
            <a:r>
              <a:rPr lang="zh-CN" altLang="zh-TW" sz="2200" noProof="1">
                <a:solidFill>
                  <a:srgbClr val="CC0099"/>
                </a:solidFill>
              </a:rPr>
              <a:t>       ……………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TW" sz="2200" noProof="1">
                <a:solidFill>
                  <a:srgbClr val="CC0099"/>
                </a:solidFill>
              </a:rPr>
              <a:t>  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TW" sz="2200" noProof="1">
                <a:solidFill>
                  <a:srgbClr val="CC0099"/>
                </a:solidFill>
              </a:rPr>
              <a:t>   …………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TW" sz="2200" noProof="1">
                <a:solidFill>
                  <a:srgbClr val="CC0099"/>
                </a:solidFill>
              </a:rPr>
              <a:t>}</a:t>
            </a:r>
          </a:p>
        </p:txBody>
      </p:sp>
      <p:grpSp>
        <p:nvGrpSpPr>
          <p:cNvPr id="16395" name="Group 11">
            <a:extLst>
              <a:ext uri="{FF2B5EF4-FFF2-40B4-BE49-F238E27FC236}">
                <a16:creationId xmlns:a16="http://schemas.microsoft.com/office/drawing/2014/main" id="{B568E8B3-C3D8-4248-8556-D2DACAE4869F}"/>
              </a:ext>
            </a:extLst>
          </p:cNvPr>
          <p:cNvGrpSpPr>
            <a:grpSpLocks/>
          </p:cNvGrpSpPr>
          <p:nvPr/>
        </p:nvGrpSpPr>
        <p:grpSpPr bwMode="auto">
          <a:xfrm>
            <a:off x="3143251" y="4437063"/>
            <a:ext cx="6232525" cy="1223962"/>
            <a:chOff x="1053" y="3203"/>
            <a:chExt cx="3926" cy="771"/>
          </a:xfrm>
        </p:grpSpPr>
        <p:sp>
          <p:nvSpPr>
            <p:cNvPr id="16390" name="Text Box 6">
              <a:extLst>
                <a:ext uri="{FF2B5EF4-FFF2-40B4-BE49-F238E27FC236}">
                  <a16:creationId xmlns:a16="http://schemas.microsoft.com/office/drawing/2014/main" id="{4EEA3120-1941-4C97-8F6D-5F256BCFA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" y="3218"/>
              <a:ext cx="1419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Outer</a:t>
              </a: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6391" name="Text Box 7">
              <a:extLst>
                <a:ext uri="{FF2B5EF4-FFF2-40B4-BE49-F238E27FC236}">
                  <a16:creationId xmlns:a16="http://schemas.microsoft.com/office/drawing/2014/main" id="{DEE95E0D-8536-4B26-B5ED-0DBA46F0C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203"/>
              <a:ext cx="1419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/>
                <a:t>Inner</a:t>
              </a:r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6392" name="Line 8">
              <a:extLst>
                <a:ext uri="{FF2B5EF4-FFF2-40B4-BE49-F238E27FC236}">
                  <a16:creationId xmlns:a16="http://schemas.microsoft.com/office/drawing/2014/main" id="{21405C0D-0B92-46D3-92B5-1C910058D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7" y="3612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AutoShape 9">
              <a:extLst>
                <a:ext uri="{FF2B5EF4-FFF2-40B4-BE49-F238E27FC236}">
                  <a16:creationId xmlns:a16="http://schemas.microsoft.com/office/drawing/2014/main" id="{08F809FA-380B-4425-9653-A9B9F7ED2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566"/>
              <a:ext cx="227" cy="91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69D9405-CA32-4A0C-8009-67BE1DF6A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  <a:r>
              <a:rPr lang="en-US" altLang="zh-TW" dirty="0">
                <a:latin typeface="宋体" panose="02010600030101010101" pitchFamily="2" charset="-122"/>
              </a:rPr>
              <a:t>Nested Classes</a:t>
            </a:r>
            <a:endParaRPr lang="zh-TW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E8F9639-043A-416C-A098-718534F5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142764" cy="462846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在一个外部类的内部再定义一个类。内部类作为外部类的一个成员，并且依附于外部类而存在的。</a:t>
            </a:r>
            <a:endParaRPr lang="zh-TW" altLang="zh-CN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zh-TW" altLang="zh-CN" dirty="0">
              <a:latin typeface="宋体" panose="02010600030101010101" pitchFamily="2" charset="-122"/>
            </a:endParaRPr>
          </a:p>
          <a:p>
            <a:r>
              <a:rPr lang="zh-TW" altLang="en-US" dirty="0">
                <a:latin typeface="宋体" panose="02010600030101010101" pitchFamily="2" charset="-122"/>
              </a:rPr>
              <a:t>强调</a:t>
            </a:r>
            <a:r>
              <a:rPr lang="zh-CN" altLang="en-US" dirty="0">
                <a:latin typeface="宋体" panose="02010600030101010101" pitchFamily="2" charset="-122"/>
              </a:rPr>
              <a:t>外</a:t>
            </a:r>
            <a:r>
              <a:rPr lang="zh-CN" altLang="en-US" dirty="0"/>
              <a:t>部类</a:t>
            </a:r>
            <a:r>
              <a:rPr lang="en-US" altLang="zh-TW" dirty="0">
                <a:latin typeface="宋体" panose="02010600030101010101" pitchFamily="2" charset="-122"/>
              </a:rPr>
              <a:t>(Outer Classes)</a:t>
            </a:r>
            <a:r>
              <a:rPr lang="zh-TW" altLang="en-US" dirty="0">
                <a:latin typeface="宋体" panose="02010600030101010101" pitchFamily="2" charset="-122"/>
              </a:rPr>
              <a:t>在使用上一定需要</a:t>
            </a:r>
            <a:r>
              <a:rPr lang="zh-CN" altLang="en-US" dirty="0"/>
              <a:t>内部类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/>
              <a:t>内部类</a:t>
            </a:r>
            <a:r>
              <a:rPr lang="zh-TW" altLang="en-US" dirty="0">
                <a:latin typeface="宋体" panose="02010600030101010101" pitchFamily="2" charset="-122"/>
              </a:rPr>
              <a:t>是</a:t>
            </a:r>
            <a:r>
              <a:rPr lang="zh-CN" altLang="en-US" dirty="0">
                <a:latin typeface="宋体" panose="02010600030101010101" pitchFamily="2" charset="-122"/>
              </a:rPr>
              <a:t>外部类</a:t>
            </a:r>
            <a:r>
              <a:rPr lang="zh-TW" altLang="en-US" dirty="0">
                <a:latin typeface="宋体" panose="02010600030101010101" pitchFamily="2" charset="-122"/>
              </a:rPr>
              <a:t>的专属</a:t>
            </a:r>
            <a:r>
              <a:rPr lang="zh-CN" altLang="en-US" dirty="0">
                <a:latin typeface="宋体" panose="02010600030101010101" pitchFamily="2" charset="-122"/>
              </a:rPr>
              <a:t>部</a:t>
            </a:r>
            <a:r>
              <a:rPr lang="zh-TW" altLang="en-US" dirty="0">
                <a:latin typeface="宋体" panose="02010600030101010101" pitchFamily="2" charset="-122"/>
              </a:rPr>
              <a:t>件（</a:t>
            </a:r>
            <a:r>
              <a:rPr lang="en-US" altLang="zh-TW" dirty="0">
                <a:latin typeface="宋体" panose="02010600030101010101" pitchFamily="2" charset="-122"/>
              </a:rPr>
              <a:t>Whole-Part</a:t>
            </a:r>
            <a:r>
              <a:rPr lang="zh-TW" altLang="en-US" dirty="0">
                <a:latin typeface="宋体" panose="02010600030101010101" pitchFamily="2" charset="-122"/>
              </a:rPr>
              <a:t>）</a:t>
            </a:r>
            <a:endParaRPr lang="zh-TW" altLang="zh-CN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latin typeface="宋体" panose="02010600030101010101" pitchFamily="2" charset="-122"/>
            </a:endParaRPr>
          </a:p>
          <a:p>
            <a:r>
              <a:rPr lang="zh-CN" altLang="en-US" dirty="0"/>
              <a:t>内部类</a:t>
            </a:r>
            <a:r>
              <a:rPr lang="zh-TW" altLang="en-US" dirty="0">
                <a:latin typeface="宋体" panose="02010600030101010101" pitchFamily="2" charset="-122"/>
              </a:rPr>
              <a:t>（</a:t>
            </a:r>
            <a:r>
              <a:rPr lang="en-US" altLang="zh-TW" dirty="0">
                <a:latin typeface="宋体" panose="02010600030101010101" pitchFamily="2" charset="-122"/>
              </a:rPr>
              <a:t>Inner Classes</a:t>
            </a:r>
            <a:r>
              <a:rPr lang="zh-TW" altLang="en-US" dirty="0">
                <a:latin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2600" dirty="0">
                <a:latin typeface="宋体" panose="02010600030101010101" pitchFamily="2" charset="-122"/>
              </a:rPr>
              <a:t>内部类可以自由访问外部类的成员变量，无论是否</a:t>
            </a:r>
            <a:r>
              <a:rPr lang="en-US" altLang="zh-CN" sz="2600" dirty="0">
                <a:latin typeface="宋体" panose="02010600030101010101" pitchFamily="2" charset="-122"/>
              </a:rPr>
              <a:t>private</a:t>
            </a:r>
            <a:r>
              <a:rPr lang="zh-CN" altLang="en-US" sz="2600" dirty="0">
                <a:latin typeface="宋体" panose="02010600030101010101" pitchFamily="2" charset="-122"/>
              </a:rPr>
              <a:t>。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600" dirty="0">
                <a:latin typeface="宋体" panose="02010600030101010101" pitchFamily="2" charset="-122"/>
              </a:rPr>
              <a:t>外部类不能直接访问内部类的的成员，但可通过内部类对象访问</a:t>
            </a:r>
            <a:endParaRPr lang="zh-TW" altLang="zh-CN" sz="26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600" dirty="0">
                <a:latin typeface="宋体" panose="02010600030101010101" pitchFamily="2" charset="-122"/>
              </a:rPr>
              <a:t>将</a:t>
            </a:r>
            <a:r>
              <a:rPr lang="zh-TW" altLang="en-US" sz="2600" dirty="0">
                <a:latin typeface="宋体" panose="02010600030101010101" pitchFamily="2" charset="-122"/>
              </a:rPr>
              <a:t>逻辑上</a:t>
            </a:r>
            <a:r>
              <a:rPr lang="zh-CN" altLang="en-US" sz="2600" dirty="0">
                <a:latin typeface="宋体" panose="02010600030101010101" pitchFamily="2" charset="-122"/>
              </a:rPr>
              <a:t>相关</a:t>
            </a:r>
            <a:r>
              <a:rPr lang="zh-TW" altLang="en-US" sz="2600" dirty="0">
                <a:latin typeface="宋体" panose="02010600030101010101" pitchFamily="2" charset="-122"/>
              </a:rPr>
              <a:t>的类组织在一起 </a:t>
            </a:r>
            <a:endParaRPr lang="zh-TW" altLang="zh-CN" sz="2600" dirty="0">
              <a:latin typeface="宋体" panose="02010600030101010101" pitchFamily="2" charset="-122"/>
            </a:endParaRPr>
          </a:p>
          <a:p>
            <a:pPr lvl="1"/>
            <a:r>
              <a:rPr lang="zh-TW" altLang="en-US" sz="2600" dirty="0">
                <a:latin typeface="宋体" panose="02010600030101010101" pitchFamily="2" charset="-122"/>
              </a:rPr>
              <a:t>对外隐藏了</a:t>
            </a:r>
            <a:r>
              <a:rPr lang="zh-CN" altLang="en-US" sz="2600" dirty="0">
                <a:latin typeface="宋体" panose="02010600030101010101" pitchFamily="2" charset="-122"/>
              </a:rPr>
              <a:t>内部类</a:t>
            </a:r>
            <a:r>
              <a:rPr lang="zh-TW" altLang="en-US" sz="2600" dirty="0">
                <a:latin typeface="宋体" panose="02010600030101010101" pitchFamily="2" charset="-122"/>
              </a:rPr>
              <a:t>的存在性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547A465-8EF0-44C7-90FE-6C9EA4A63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内部类种类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987DC41-4F21-45DF-A247-380DB1F78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16529"/>
            <a:ext cx="10515600" cy="45604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600" dirty="0"/>
              <a:t>静态内部类</a:t>
            </a:r>
          </a:p>
          <a:p>
            <a:pPr>
              <a:lnSpc>
                <a:spcPct val="80000"/>
              </a:lnSpc>
            </a:pPr>
            <a:r>
              <a:rPr lang="zh-CN" altLang="en-US" sz="2600" dirty="0"/>
              <a:t>非静态内部类</a:t>
            </a:r>
            <a:endParaRPr lang="en-US" altLang="zh-CN" sz="2600" dirty="0"/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成员内部类 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方法内部类 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匿名内部类 </a:t>
            </a:r>
          </a:p>
          <a:p>
            <a:pPr>
              <a:lnSpc>
                <a:spcPct val="80000"/>
              </a:lnSpc>
            </a:pPr>
            <a:endParaRPr lang="zh-CN" altLang="en-US" sz="2600" dirty="0"/>
          </a:p>
          <a:p>
            <a:pPr>
              <a:lnSpc>
                <a:spcPct val="80000"/>
              </a:lnSpc>
            </a:pPr>
            <a:r>
              <a:rPr lang="zh-CN" altLang="en-US" sz="2600" dirty="0"/>
              <a:t>为何定义内部类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实现多继承</a:t>
            </a:r>
            <a:r>
              <a:rPr lang="en-US" altLang="zh-CN" sz="2200" dirty="0"/>
              <a:t>:</a:t>
            </a:r>
            <a:r>
              <a:rPr lang="zh-CN" altLang="en-US" sz="2200" dirty="0"/>
              <a:t>一个类里的多个内部类可以分别继承自不同的父类 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对同一个接口的不同实现</a:t>
            </a:r>
            <a:r>
              <a:rPr lang="en-US" altLang="zh-CN" sz="2200" dirty="0"/>
              <a:t>:</a:t>
            </a:r>
            <a:r>
              <a:rPr lang="zh-CN" altLang="en-US" sz="2200" dirty="0"/>
              <a:t>一个类里的多个内部类可以分别以不同的方式实现同一个接口 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代码灵活性和可扩展性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45D7521-8C1B-457E-9991-E5475521F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734" y="277586"/>
            <a:ext cx="9484179" cy="1122590"/>
          </a:xfrm>
        </p:spPr>
        <p:txBody>
          <a:bodyPr/>
          <a:lstStyle/>
          <a:p>
            <a:r>
              <a:rPr lang="zh-CN" altLang="en-US" dirty="0"/>
              <a:t>静态内部类 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CB02079-9433-4103-B651-6C73B6C23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6621" y="1341439"/>
            <a:ext cx="10559370" cy="4789487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静态内部类是外部类的静态成员，</a:t>
            </a:r>
            <a:r>
              <a:rPr lang="zh-CN" altLang="en-US" dirty="0"/>
              <a:t>只能访问外部类的静态成员</a:t>
            </a:r>
            <a:endParaRPr lang="zh-CN" altLang="en-US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没有外部类实例时也可以使用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zh-CN" altLang="en-US" dirty="0"/>
              <a:t>适合于和外部类关系密切但是并不依赖外部类实例的情况。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919F69-75B6-4AB0-827E-F85B036E8E61}"/>
              </a:ext>
            </a:extLst>
          </p:cNvPr>
          <p:cNvSpPr txBox="1"/>
          <p:nvPr/>
        </p:nvSpPr>
        <p:spPr>
          <a:xfrm>
            <a:off x="658586" y="2887535"/>
            <a:ext cx="68638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public class Out {</a:t>
            </a:r>
          </a:p>
          <a:p>
            <a:r>
              <a:rPr lang="zh-CN" altLang="en-US" sz="2400" dirty="0"/>
              <a:t>    private static String name;</a:t>
            </a:r>
          </a:p>
          <a:p>
            <a:r>
              <a:rPr lang="zh-CN" altLang="en-US" sz="2400" dirty="0"/>
              <a:t>    private int age;</a:t>
            </a:r>
          </a:p>
          <a:p>
            <a:r>
              <a:rPr lang="zh-CN" altLang="en-US" sz="2400" dirty="0"/>
              <a:t>    public static class In{</a:t>
            </a:r>
          </a:p>
          <a:p>
            <a:r>
              <a:rPr lang="zh-CN" altLang="en-US" sz="2400" dirty="0"/>
              <a:t>        private int age;</a:t>
            </a:r>
          </a:p>
          <a:p>
            <a:r>
              <a:rPr lang="zh-CN" altLang="en-US" sz="2400" dirty="0"/>
              <a:t>        public void sayHello(){</a:t>
            </a:r>
          </a:p>
          <a:p>
            <a:r>
              <a:rPr lang="zh-CN" altLang="en-US" sz="2400" dirty="0"/>
              <a:t>            System.out.println("my name is : "+name);</a:t>
            </a:r>
          </a:p>
          <a:p>
            <a:r>
              <a:rPr lang="en-US" altLang="zh-CN" sz="2400" dirty="0"/>
              <a:t>            </a:t>
            </a:r>
            <a:r>
              <a:rPr lang="zh-CN" altLang="en-US" sz="2400" dirty="0"/>
              <a:t>System.out.println("my age is :"+ age);</a:t>
            </a:r>
          </a:p>
          <a:p>
            <a:r>
              <a:rPr lang="zh-CN" altLang="en-US" sz="2400" dirty="0"/>
              <a:t>        }</a:t>
            </a:r>
          </a:p>
          <a:p>
            <a:r>
              <a:rPr lang="zh-CN" altLang="en-US" sz="2400" dirty="0"/>
              <a:t>    }</a:t>
            </a:r>
          </a:p>
          <a:p>
            <a:r>
              <a:rPr lang="zh-CN" altLang="en-US" sz="2400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12A7F-2A6B-452E-9222-93AD6BE37986}"/>
              </a:ext>
            </a:extLst>
          </p:cNvPr>
          <p:cNvSpPr txBox="1"/>
          <p:nvPr/>
        </p:nvSpPr>
        <p:spPr>
          <a:xfrm>
            <a:off x="6877090" y="2887535"/>
            <a:ext cx="5246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public static void main(String [] args){</a:t>
            </a:r>
          </a:p>
          <a:p>
            <a:r>
              <a:rPr lang="zh-CN" altLang="en-US" sz="2400" dirty="0"/>
              <a:t>    Out.In innerClass = new Out.In();</a:t>
            </a:r>
          </a:p>
          <a:p>
            <a:r>
              <a:rPr lang="zh-CN" altLang="en-US" sz="2400" dirty="0"/>
              <a:t>    innerClass.sayHello();</a:t>
            </a:r>
          </a:p>
          <a:p>
            <a:r>
              <a:rPr lang="zh-CN" altLang="en-US" sz="2400" dirty="0"/>
              <a:t>}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5BDAFA2-F43B-42B6-BADF-15F2FAF8C34C}"/>
              </a:ext>
            </a:extLst>
          </p:cNvPr>
          <p:cNvCxnSpPr/>
          <p:nvPr/>
        </p:nvCxnSpPr>
        <p:spPr>
          <a:xfrm>
            <a:off x="5772150" y="2887535"/>
            <a:ext cx="1428750" cy="207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152AB15-D9DA-418C-8A04-D542DB760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成员内部类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2EA0805-7DA8-4F09-9D6C-BA46DD5A1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6416"/>
            <a:ext cx="10899371" cy="4713086"/>
          </a:xfrm>
        </p:spPr>
        <p:txBody>
          <a:bodyPr/>
          <a:lstStyle/>
          <a:p>
            <a:r>
              <a:rPr lang="zh-CN" altLang="en-US" dirty="0"/>
              <a:t>将成员内部类看作外部类的成员类</a:t>
            </a:r>
            <a:r>
              <a:rPr lang="en-US" altLang="zh-CN" dirty="0"/>
              <a:t>,</a:t>
            </a:r>
            <a:r>
              <a:rPr lang="zh-CN" altLang="en-US" dirty="0"/>
              <a:t>成员内部类是关联着一个具体的外部类实例的，内部类的实例创建是由外部类实例来创建的。</a:t>
            </a:r>
            <a:endParaRPr lang="en-US" altLang="zh-CN" dirty="0"/>
          </a:p>
          <a:p>
            <a:r>
              <a:rPr lang="zh-CN" altLang="en-US" dirty="0"/>
              <a:t>成员内部类的修饰符</a:t>
            </a:r>
            <a:endParaRPr lang="en-US" altLang="zh-CN" dirty="0"/>
          </a:p>
          <a:p>
            <a:pPr lvl="1"/>
            <a:r>
              <a:rPr lang="en-US" altLang="zh-CN" dirty="0"/>
              <a:t>final </a:t>
            </a:r>
          </a:p>
          <a:p>
            <a:pPr lvl="1"/>
            <a:r>
              <a:rPr lang="en-US" altLang="zh-CN" dirty="0"/>
              <a:t>abstract </a:t>
            </a:r>
          </a:p>
          <a:p>
            <a:pPr lvl="1"/>
            <a:r>
              <a:rPr lang="en-US" altLang="zh-CN" dirty="0"/>
              <a:t>public </a:t>
            </a:r>
          </a:p>
          <a:p>
            <a:pPr lvl="1"/>
            <a:r>
              <a:rPr lang="en-US" altLang="zh-CN" dirty="0"/>
              <a:t>private 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1A926E-BDAE-47FF-B5AB-D7EAA0EDC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内部类的使用</a:t>
            </a:r>
            <a:endParaRPr lang="en-US" altLang="zh-TW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8FC6376-2859-405B-A821-48DA5C176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19226"/>
            <a:ext cx="10787743" cy="50736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zh-CN" sz="2400" dirty="0">
                <a:latin typeface="宋体" panose="02010600030101010101" pitchFamily="2" charset="-122"/>
              </a:rPr>
              <a:t>访问</a:t>
            </a:r>
            <a:r>
              <a:rPr lang="zh-CN" altLang="en-US" sz="2400" dirty="0">
                <a:latin typeface="宋体" panose="02010600030101010101" pitchFamily="2" charset="-122"/>
              </a:rPr>
              <a:t>内部类</a:t>
            </a:r>
            <a:r>
              <a:rPr lang="zh-TW" altLang="zh-CN" sz="2400" dirty="0">
                <a:latin typeface="宋体" panose="02010600030101010101" pitchFamily="2" charset="-122"/>
              </a:rPr>
              <a:t>唯一方</a:t>
            </a:r>
            <a:r>
              <a:rPr lang="zh-CN" altLang="en-US" sz="2400" dirty="0">
                <a:latin typeface="宋体" panose="02010600030101010101" pitchFamily="2" charset="-122"/>
              </a:rPr>
              <a:t>式</a:t>
            </a:r>
            <a:r>
              <a:rPr lang="zh-TW" altLang="zh-CN" sz="2400" dirty="0">
                <a:latin typeface="宋体" panose="02010600030101010101" pitchFamily="2" charset="-122"/>
              </a:rPr>
              <a:t>是通过</a:t>
            </a:r>
            <a:r>
              <a:rPr lang="zh-CN" altLang="en-US" sz="2400" dirty="0">
                <a:latin typeface="宋体" panose="02010600030101010101" pitchFamily="2" charset="-122"/>
              </a:rPr>
              <a:t>外部类</a:t>
            </a:r>
            <a:r>
              <a:rPr lang="zh-TW" altLang="zh-CN" sz="2400" dirty="0">
                <a:latin typeface="宋体" panose="02010600030101010101" pitchFamily="2" charset="-122"/>
              </a:rPr>
              <a:t>的一个实例 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latin typeface="宋体" panose="02010600030101010101" pitchFamily="2" charset="-122"/>
              </a:rPr>
              <a:t>需要先建立</a:t>
            </a:r>
            <a:r>
              <a:rPr lang="zh-CN" altLang="en-US" sz="2400" dirty="0">
                <a:latin typeface="宋体" panose="02010600030101010101" pitchFamily="2" charset="-122"/>
              </a:rPr>
              <a:t>外部类</a:t>
            </a:r>
            <a:r>
              <a:rPr lang="zh-TW" altLang="en-US" sz="2400" dirty="0">
                <a:latin typeface="宋体" panose="02010600030101010101" pitchFamily="2" charset="-122"/>
              </a:rPr>
              <a:t>对象，才能建立</a:t>
            </a:r>
            <a:r>
              <a:rPr lang="zh-CN" altLang="en-US" sz="2400" dirty="0">
                <a:latin typeface="宋体" panose="02010600030101010101" pitchFamily="2" charset="-122"/>
              </a:rPr>
              <a:t>内部类</a:t>
            </a:r>
            <a:r>
              <a:rPr lang="zh-TW" altLang="en-US" sz="2400" dirty="0">
                <a:latin typeface="宋体" panose="02010600030101010101" pitchFamily="2" charset="-122"/>
              </a:rPr>
              <a:t>对象：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CC0099"/>
                </a:solidFill>
                <a:latin typeface="宋体" panose="02010600030101010101" pitchFamily="2" charset="-122"/>
              </a:rPr>
              <a:t>Outer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o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 = new 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Outer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();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Outer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Inner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CC0099"/>
                </a:solidFill>
                <a:latin typeface="宋体" panose="02010600030101010101" pitchFamily="2" charset="-122"/>
              </a:rPr>
              <a:t>i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o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.new 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Inner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();</a:t>
            </a:r>
            <a:endParaRPr lang="en-US" altLang="zh-CN" dirty="0">
              <a:solidFill>
                <a:srgbClr val="CC0099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Outer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Inner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CC0099"/>
                </a:solidFill>
                <a:latin typeface="宋体" panose="02010600030101010101" pitchFamily="2" charset="-122"/>
              </a:rPr>
              <a:t>i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 = new 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Outer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().new 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Inner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2400" noProof="1">
                <a:latin typeface="宋体" panose="02010600030101010101" pitchFamily="2" charset="-122"/>
              </a:rPr>
              <a:t>内部类对象的成员</a:t>
            </a:r>
            <a:r>
              <a:rPr lang="zh-CN" altLang="zh-CN" sz="2400" dirty="0">
                <a:latin typeface="宋体" panose="02010600030101010101" pitchFamily="2" charset="-122"/>
              </a:rPr>
              <a:t>操作</a:t>
            </a:r>
            <a:r>
              <a:rPr lang="en-US" altLang="zh-CN" sz="2400" dirty="0">
                <a:latin typeface="宋体" panose="02010600030101010101" pitchFamily="2" charset="-122"/>
              </a:rPr>
              <a:t>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rgbClr val="CC0099"/>
                </a:solidFill>
                <a:latin typeface="宋体" panose="02010600030101010101" pitchFamily="2" charset="-122"/>
              </a:rPr>
              <a:t>i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variable1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…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C0099"/>
                </a:solidFill>
                <a:latin typeface="宋体" panose="02010600030101010101" pitchFamily="2" charset="-122"/>
              </a:rPr>
              <a:t>i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rgbClr val="CC0099"/>
                </a:solidFill>
                <a:latin typeface="宋体" panose="02010600030101010101" pitchFamily="2" charset="-122"/>
              </a:rPr>
              <a:t>fun1()</a:t>
            </a:r>
            <a:r>
              <a:rPr lang="en-US" altLang="zh-TW" noProof="1">
                <a:solidFill>
                  <a:srgbClr val="CC0099"/>
                </a:solidFill>
                <a:latin typeface="宋体" panose="02010600030101010101" pitchFamily="2" charset="-122"/>
              </a:rPr>
              <a:t>;</a:t>
            </a:r>
            <a:endParaRPr lang="en-US" altLang="zh-TW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TW" altLang="en-US" dirty="0">
                <a:latin typeface="宋体" panose="02010600030101010101" pitchFamily="2" charset="-122"/>
              </a:rPr>
              <a:t>要从</a:t>
            </a:r>
            <a:r>
              <a:rPr lang="zh-CN" altLang="en-US" sz="2400" dirty="0">
                <a:latin typeface="宋体" panose="02010600030101010101" pitchFamily="2" charset="-122"/>
              </a:rPr>
              <a:t>内部类</a:t>
            </a:r>
            <a:r>
              <a:rPr lang="zh-TW" altLang="en-US" dirty="0">
                <a:latin typeface="宋体" panose="02010600030101010101" pitchFamily="2" charset="-122"/>
              </a:rPr>
              <a:t>内引用</a:t>
            </a:r>
            <a:r>
              <a:rPr lang="zh-CN" altLang="en-US" sz="2400" dirty="0">
                <a:latin typeface="宋体" panose="02010600030101010101" pitchFamily="2" charset="-122"/>
              </a:rPr>
              <a:t>内部类</a:t>
            </a:r>
            <a:r>
              <a:rPr lang="zh-TW" altLang="en-US" dirty="0">
                <a:latin typeface="宋体" panose="02010600030101010101" pitchFamily="2" charset="-122"/>
              </a:rPr>
              <a:t>实例自身使用</a:t>
            </a:r>
            <a:r>
              <a:rPr lang="en-US" altLang="zh-TW" dirty="0">
                <a:latin typeface="宋体" panose="02010600030101010101" pitchFamily="2" charset="-122"/>
              </a:rPr>
              <a:t>this </a:t>
            </a:r>
          </a:p>
          <a:p>
            <a:pPr lvl="1">
              <a:lnSpc>
                <a:spcPct val="90000"/>
              </a:lnSpc>
            </a:pPr>
            <a:r>
              <a:rPr lang="zh-TW" altLang="en-US" dirty="0">
                <a:latin typeface="宋体" panose="02010600030101010101" pitchFamily="2" charset="-122"/>
              </a:rPr>
              <a:t>要从</a:t>
            </a:r>
            <a:r>
              <a:rPr lang="zh-CN" altLang="en-US" sz="2400" dirty="0">
                <a:latin typeface="宋体" panose="02010600030101010101" pitchFamily="2" charset="-122"/>
              </a:rPr>
              <a:t>内部类</a:t>
            </a:r>
            <a:r>
              <a:rPr lang="zh-TW" altLang="en-US" dirty="0">
                <a:latin typeface="宋体" panose="02010600030101010101" pitchFamily="2" charset="-122"/>
              </a:rPr>
              <a:t>内引用外部类实例，使用</a:t>
            </a:r>
            <a:r>
              <a:rPr lang="zh-CN" altLang="en-US" dirty="0">
                <a:latin typeface="宋体" panose="02010600030101010101" pitchFamily="2" charset="-122"/>
              </a:rPr>
              <a:t>外</a:t>
            </a:r>
            <a:r>
              <a:rPr lang="zh-CN" altLang="en-US" sz="2400" dirty="0">
                <a:latin typeface="宋体" panose="02010600030101010101" pitchFamily="2" charset="-122"/>
              </a:rPr>
              <a:t>部类</a:t>
            </a:r>
            <a:r>
              <a:rPr lang="zh-TW" altLang="en-US" dirty="0">
                <a:latin typeface="宋体" panose="02010600030101010101" pitchFamily="2" charset="-122"/>
              </a:rPr>
              <a:t>名</a:t>
            </a:r>
            <a:r>
              <a:rPr lang="en-US" altLang="zh-TW" dirty="0">
                <a:latin typeface="宋体" panose="02010600030101010101" pitchFamily="2" charset="-122"/>
              </a:rPr>
              <a:t>.this(</a:t>
            </a:r>
            <a:r>
              <a:rPr lang="zh-TW" altLang="en-US" dirty="0">
                <a:latin typeface="宋体" panose="02010600030101010101" pitchFamily="2" charset="-122"/>
              </a:rPr>
              <a:t>如</a:t>
            </a:r>
            <a:r>
              <a:rPr lang="en-US" altLang="zh-CN" dirty="0" err="1">
                <a:latin typeface="宋体" panose="02010600030101010101" pitchFamily="2" charset="-122"/>
              </a:rPr>
              <a:t>Outer.this</a:t>
            </a:r>
            <a:r>
              <a:rPr lang="en-US" altLang="zh-TW" dirty="0">
                <a:latin typeface="宋体" panose="02010600030101010101" pitchFamily="2" charset="-122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zh-TW" altLang="en-US" sz="2400" dirty="0">
                <a:latin typeface="宋体" panose="02010600030101010101" pitchFamily="2" charset="-122"/>
              </a:rPr>
              <a:t>（非静态）</a:t>
            </a:r>
            <a:r>
              <a:rPr lang="zh-CN" altLang="en-US" sz="2400" dirty="0">
                <a:latin typeface="宋体" panose="02010600030101010101" pitchFamily="2" charset="-122"/>
              </a:rPr>
              <a:t>内部类</a:t>
            </a:r>
            <a:r>
              <a:rPr lang="zh-TW" altLang="en-US" sz="2400" dirty="0">
                <a:latin typeface="宋体" panose="02010600030101010101" pitchFamily="2" charset="-122"/>
              </a:rPr>
              <a:t>可以访问</a:t>
            </a:r>
            <a:r>
              <a:rPr lang="zh-CN" altLang="en-US" sz="2400" dirty="0">
                <a:latin typeface="宋体" panose="02010600030101010101" pitchFamily="2" charset="-122"/>
              </a:rPr>
              <a:t>外部类</a:t>
            </a:r>
            <a:r>
              <a:rPr lang="zh-TW" altLang="en-US" sz="2400" dirty="0">
                <a:latin typeface="宋体" panose="02010600030101010101" pitchFamily="2" charset="-122"/>
              </a:rPr>
              <a:t>的任何（包括私有）成员</a:t>
            </a:r>
            <a:endParaRPr lang="en-US" altLang="zh-TW" sz="24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要高度依赖外部类实例的情况下，定义一个成员内部类更合适</a:t>
            </a:r>
            <a:endParaRPr lang="en-US" altLang="zh-TW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CF37CEE-C38A-412A-8C05-D686D53DF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69875"/>
            <a:ext cx="8229600" cy="1143000"/>
          </a:xfrm>
        </p:spPr>
        <p:txBody>
          <a:bodyPr/>
          <a:lstStyle/>
          <a:p>
            <a:r>
              <a:rPr lang="en-US" altLang="zh-CN"/>
              <a:t>Inner Class Example 1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CC66929-7460-4A6C-A228-1250AA02E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83" y="1412875"/>
            <a:ext cx="9707542" cy="496887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Outer1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private int size;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hlink"/>
                </a:solidFill>
              </a:rPr>
              <a:t>/* Declare an inner class called "Inner" */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class Inner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void </a:t>
            </a:r>
            <a:r>
              <a:rPr lang="en-US" altLang="zh-CN" sz="2400" dirty="0" err="1"/>
              <a:t>doStuff</a:t>
            </a:r>
            <a:r>
              <a:rPr lang="en-US" altLang="zh-CN" sz="2400" dirty="0"/>
              <a:t>()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// The inner class has access to ’size’ from Outer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size++;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testTheInner</a:t>
            </a:r>
            <a:r>
              <a:rPr lang="en-US" altLang="zh-CN" dirty="0"/>
              <a:t>()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Inner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new Inner();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i.doStuff</a:t>
            </a:r>
            <a:r>
              <a:rPr lang="en-US" altLang="zh-CN" sz="2400" dirty="0"/>
              <a:t>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310E8D-F451-4B3C-80AB-E4C52F15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132" y="1038225"/>
            <a:ext cx="6539855" cy="4495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E6EB877-596E-40AC-9CF2-84E77E76A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475" y="79376"/>
            <a:ext cx="10515600" cy="1047750"/>
          </a:xfrm>
        </p:spPr>
        <p:txBody>
          <a:bodyPr/>
          <a:lstStyle/>
          <a:p>
            <a:r>
              <a:rPr lang="en-US" altLang="zh-CN" dirty="0"/>
              <a:t>Inner Class Example 2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58B13AB-DA53-4921-820D-481CDACC3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258" y="908050"/>
            <a:ext cx="9887631" cy="58705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Outer2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private int size;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class Inner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void </a:t>
            </a:r>
            <a:r>
              <a:rPr lang="en-US" altLang="zh-CN" sz="2400" dirty="0" err="1"/>
              <a:t>doStuff</a:t>
            </a:r>
            <a:r>
              <a:rPr lang="en-US" altLang="zh-CN" sz="2400" dirty="0"/>
              <a:t>()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size++;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class </a:t>
            </a:r>
            <a:r>
              <a:rPr lang="en-US" altLang="zh-CN" sz="2400" dirty="0" err="1"/>
              <a:t>TestInner</a:t>
            </a:r>
            <a:r>
              <a:rPr lang="en-US" altLang="zh-CN" sz="2400" dirty="0"/>
              <a:t>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Outer2 outer = new Outer2();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hlink"/>
                </a:solidFill>
              </a:rPr>
              <a:t>// Must create an Inner object relative to an Outer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Outer2.Inner inner = </a:t>
            </a:r>
            <a:r>
              <a:rPr lang="en-US" altLang="zh-CN" sz="2400" dirty="0" err="1">
                <a:solidFill>
                  <a:schemeClr val="tx2"/>
                </a:solidFill>
              </a:rPr>
              <a:t>outer.new</a:t>
            </a:r>
            <a:r>
              <a:rPr lang="en-US" altLang="zh-CN" sz="2400" dirty="0">
                <a:solidFill>
                  <a:schemeClr val="tx2"/>
                </a:solidFill>
              </a:rPr>
              <a:t> Inner();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inner.doStuff</a:t>
            </a:r>
            <a:r>
              <a:rPr lang="en-US" altLang="zh-CN" sz="2400" dirty="0"/>
              <a:t>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DA4E5A9-08D4-4407-9D84-0CBA87B8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69" y="466726"/>
            <a:ext cx="6184873" cy="42121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03224A-C395-45DA-B232-61E23A524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Inner Class Example 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E9B26B-5E29-4ABD-AB1A-C215FAFB0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41" y="1479302"/>
            <a:ext cx="10097984" cy="45466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Outer3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private int size;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public class Inner {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private int size;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void </a:t>
            </a:r>
            <a:r>
              <a:rPr lang="en-US" altLang="zh-CN" sz="2400" dirty="0" err="1"/>
              <a:t>doStuff</a:t>
            </a:r>
            <a:r>
              <a:rPr lang="en-US" altLang="zh-CN" sz="2400" dirty="0"/>
              <a:t>(int size) {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size++; </a:t>
            </a:r>
            <a:r>
              <a:rPr lang="en-US" altLang="zh-CN" sz="2400" dirty="0">
                <a:solidFill>
                  <a:schemeClr val="hlink"/>
                </a:solidFill>
              </a:rPr>
              <a:t>// the local parameter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this.size</a:t>
            </a:r>
            <a:r>
              <a:rPr lang="en-US" altLang="zh-CN" sz="2400" dirty="0"/>
              <a:t>++; </a:t>
            </a:r>
            <a:r>
              <a:rPr lang="en-US" altLang="zh-CN" sz="2400" dirty="0">
                <a:solidFill>
                  <a:schemeClr val="hlink"/>
                </a:solidFill>
              </a:rPr>
              <a:t>// the Inner object attribute</a:t>
            </a:r>
          </a:p>
          <a:p>
            <a:pPr lvl="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Outer3.this.size++; </a:t>
            </a:r>
            <a:r>
              <a:rPr lang="en-US" altLang="zh-CN" sz="2400" dirty="0">
                <a:solidFill>
                  <a:schemeClr val="hlink"/>
                </a:solidFill>
              </a:rPr>
              <a:t>// the Outer3 object attribute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5B9DC7B-0715-46C1-87C2-224EB059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97" y="1"/>
            <a:ext cx="7276761" cy="375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C91BFC1-78B3-41F2-A7F3-2690166F1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7929" y="260349"/>
            <a:ext cx="8821284" cy="1323521"/>
          </a:xfrm>
        </p:spPr>
        <p:txBody>
          <a:bodyPr/>
          <a:lstStyle/>
          <a:p>
            <a:r>
              <a:rPr lang="en-US" altLang="zh-CN" sz="3800" dirty="0"/>
              <a:t>static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F1E7549-A5B6-41B6-A2E7-E39531BE9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1444625"/>
            <a:ext cx="10020300" cy="3968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用于修饰变量、方法和内部类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static </a:t>
            </a:r>
            <a:r>
              <a:rPr lang="zh-CN" altLang="en-US" dirty="0"/>
              <a:t>声明类的变量、方法被该类所有对象共享，不属于某一个特定的实例对象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拥有</a:t>
            </a:r>
            <a:r>
              <a:rPr lang="en-US" altLang="zh-CN" dirty="0"/>
              <a:t>static </a:t>
            </a:r>
            <a:r>
              <a:rPr lang="zh-CN" altLang="en-US" dirty="0"/>
              <a:t>特性的成员被称为类的成员：类的变量，类的方法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不拥有</a:t>
            </a:r>
            <a:r>
              <a:rPr lang="en-US" altLang="zh-CN" dirty="0"/>
              <a:t>static </a:t>
            </a:r>
            <a:r>
              <a:rPr lang="zh-CN" altLang="en-US" dirty="0"/>
              <a:t>特性的成员被称为对象的成员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DF90A4E-6C0D-4312-B52B-E1575C98C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zh-CN" altLang="en-US" dirty="0"/>
              <a:t>方法内部类 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3E605FB-8783-4F63-B12D-7FE30A3C2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6672"/>
            <a:ext cx="10515600" cy="5050291"/>
          </a:xfrm>
        </p:spPr>
        <p:txBody>
          <a:bodyPr/>
          <a:lstStyle/>
          <a:p>
            <a:r>
              <a:rPr lang="zh-CN" altLang="en-US" dirty="0"/>
              <a:t>方法内定义的内部类，</a:t>
            </a:r>
            <a:r>
              <a:rPr lang="zh-CN" altLang="en-US" b="1" dirty="0">
                <a:effectLst/>
              </a:rPr>
              <a:t>方法内部类的生命周期不超过包含它的方法的生命周期，方法内部类只能在方法中使用。</a:t>
            </a:r>
            <a:r>
              <a:rPr lang="en-US" altLang="zh-CN" dirty="0"/>
              <a:t>Java</a:t>
            </a:r>
            <a:r>
              <a:rPr lang="zh-CN" altLang="en-US" dirty="0"/>
              <a:t>不允许使用任何的访问修饰符修饰方法内部类</a:t>
            </a:r>
            <a:endParaRPr lang="en-US" altLang="zh-CN" dirty="0"/>
          </a:p>
          <a:p>
            <a:r>
              <a:rPr lang="zh-CN" altLang="en-US" dirty="0"/>
              <a:t>只有在需要高度封装的时候才会将类定义成方法内部类。</a:t>
            </a:r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BE5B9-DB76-4FDE-8F87-112C7D6355F4}"/>
              </a:ext>
            </a:extLst>
          </p:cNvPr>
          <p:cNvSpPr txBox="1"/>
          <p:nvPr/>
        </p:nvSpPr>
        <p:spPr>
          <a:xfrm>
            <a:off x="1259342" y="2830532"/>
            <a:ext cx="99502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public class Out {</a:t>
            </a:r>
          </a:p>
          <a:p>
            <a:r>
              <a:rPr lang="zh-CN" altLang="en-US" sz="2400" dirty="0"/>
              <a:t>    private String name;</a:t>
            </a:r>
          </a:p>
          <a:p>
            <a:r>
              <a:rPr lang="zh-CN" altLang="en-US" sz="2400" dirty="0"/>
              <a:t>    public void sayHello(){</a:t>
            </a:r>
          </a:p>
          <a:p>
            <a:r>
              <a:rPr lang="zh-CN" altLang="en-US" sz="2400" dirty="0"/>
              <a:t>        class In{</a:t>
            </a:r>
          </a:p>
          <a:p>
            <a:r>
              <a:rPr lang="zh-CN" altLang="en-US" sz="2400" dirty="0"/>
              <a:t>            public void showName(){</a:t>
            </a:r>
          </a:p>
          <a:p>
            <a:r>
              <a:rPr lang="zh-CN" altLang="en-US" sz="2400" dirty="0"/>
              <a:t>                System.out.println("my name is : "+name);</a:t>
            </a:r>
          </a:p>
          <a:p>
            <a:r>
              <a:rPr lang="zh-CN" altLang="en-US" sz="2400" dirty="0"/>
              <a:t>            }</a:t>
            </a:r>
          </a:p>
          <a:p>
            <a:r>
              <a:rPr lang="zh-CN" altLang="en-US" sz="2400" dirty="0"/>
              <a:t>        }</a:t>
            </a:r>
          </a:p>
          <a:p>
            <a:r>
              <a:rPr lang="zh-CN" altLang="en-US" sz="2400" dirty="0"/>
              <a:t>        In in = new In();</a:t>
            </a:r>
          </a:p>
          <a:p>
            <a:r>
              <a:rPr lang="zh-CN" altLang="en-US" sz="2400" dirty="0"/>
              <a:t>        in.showName();</a:t>
            </a:r>
          </a:p>
          <a:p>
            <a:r>
              <a:rPr lang="zh-CN" altLang="en-US" sz="2400" dirty="0"/>
              <a:t>    }}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817580-8762-4454-9C28-B6972E385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2029" y="107271"/>
            <a:ext cx="8229600" cy="706437"/>
          </a:xfrm>
        </p:spPr>
        <p:txBody>
          <a:bodyPr/>
          <a:lstStyle/>
          <a:p>
            <a:r>
              <a:rPr lang="en-US" altLang="zh-CN" sz="2900" dirty="0"/>
              <a:t>Inner Class Example 4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F306BA-59DE-4AB9-972D-53BA6107C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657225"/>
            <a:ext cx="10693854" cy="6076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 class Outer4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private int size = 5;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public Object </a:t>
            </a:r>
            <a:r>
              <a:rPr lang="en-US" altLang="zh-CN" sz="2000" dirty="0" err="1"/>
              <a:t>makeTheInner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localVar</a:t>
            </a:r>
            <a:r>
              <a:rPr lang="en-US" altLang="zh-CN" sz="2000" dirty="0"/>
              <a:t>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final int </a:t>
            </a:r>
            <a:r>
              <a:rPr lang="en-US" altLang="zh-CN" dirty="0" err="1"/>
              <a:t>finalLocalVar</a:t>
            </a:r>
            <a:r>
              <a:rPr lang="en-US" altLang="zh-CN" dirty="0"/>
              <a:t> = 6;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hlink"/>
                </a:solidFill>
              </a:rPr>
              <a:t>// Declare a class within a method!?!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class Inner {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public String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 {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return ("#&lt;Inner size=" + size +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" </a:t>
            </a:r>
            <a:r>
              <a:rPr lang="en-US" altLang="zh-CN" sz="2000" dirty="0" err="1">
                <a:solidFill>
                  <a:schemeClr val="tx2"/>
                </a:solidFill>
              </a:rPr>
              <a:t>localVar</a:t>
            </a:r>
            <a:r>
              <a:rPr lang="en-US" altLang="zh-CN" sz="2000" dirty="0">
                <a:solidFill>
                  <a:schemeClr val="tx2"/>
                </a:solidFill>
              </a:rPr>
              <a:t>=" + </a:t>
            </a:r>
            <a:r>
              <a:rPr lang="en-US" altLang="zh-CN" sz="2000" dirty="0" err="1">
                <a:solidFill>
                  <a:schemeClr val="tx2"/>
                </a:solidFill>
              </a:rPr>
              <a:t>localVar</a:t>
            </a:r>
            <a:r>
              <a:rPr lang="en-US" altLang="zh-CN" sz="2000" dirty="0">
                <a:solidFill>
                  <a:schemeClr val="tx2"/>
                </a:solidFill>
              </a:rPr>
              <a:t> +               // ERROR: ILLEGAL</a:t>
            </a:r>
          </a:p>
          <a:p>
            <a:pPr lvl="4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"</a:t>
            </a:r>
            <a:r>
              <a:rPr lang="en-US" altLang="zh-CN" sz="2000" dirty="0" err="1"/>
              <a:t>finalLocalVar</a:t>
            </a:r>
            <a:r>
              <a:rPr lang="en-US" altLang="zh-CN" sz="2000" dirty="0"/>
              <a:t>=" + </a:t>
            </a:r>
            <a:r>
              <a:rPr lang="en-US" altLang="zh-CN" sz="2000" dirty="0" err="1"/>
              <a:t>finalLocalVar</a:t>
            </a:r>
            <a:r>
              <a:rPr lang="en-US" altLang="zh-CN" sz="2000" dirty="0"/>
              <a:t> + "&gt;");</a:t>
            </a:r>
          </a:p>
          <a:p>
            <a:pPr lvl="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return new Inner();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Outer4 outer = new Outer4();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Object obj = </a:t>
            </a:r>
            <a:r>
              <a:rPr lang="en-US" altLang="zh-CN" dirty="0" err="1"/>
              <a:t>outer.makeTheInner</a:t>
            </a:r>
            <a:r>
              <a:rPr lang="en-US" altLang="zh-CN" dirty="0"/>
              <a:t>(47);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System.out.println</a:t>
            </a:r>
            <a:r>
              <a:rPr lang="en-US" altLang="zh-CN" dirty="0"/>
              <a:t>("The object is " + obj);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2693-9ABF-4E98-A026-C60FC5B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匿名内部类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62C19-2BF6-40EC-B75F-434569FD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匿名内部类就是没有名字的内部类，在定义完成同时，实例也创建好了，常和</a:t>
            </a:r>
            <a:r>
              <a:rPr lang="en-US" altLang="zh-CN" dirty="0"/>
              <a:t>new</a:t>
            </a:r>
            <a:r>
              <a:rPr lang="zh-CN" altLang="en-US" dirty="0"/>
              <a:t>关键字紧密结合。它也不局限于类，也可以是接口，可以出现在任何位置。</a:t>
            </a:r>
            <a:endParaRPr lang="en-US" altLang="zh-CN" dirty="0"/>
          </a:p>
          <a:p>
            <a:r>
              <a:rPr lang="zh-CN" altLang="en-US" dirty="0"/>
              <a:t>必须重写类或接口的方法，则应该使用匿名内部类。可以通过两种方式创建</a:t>
            </a:r>
            <a:r>
              <a:rPr lang="en-US" altLang="zh-CN" dirty="0"/>
              <a:t>Java</a:t>
            </a:r>
            <a:r>
              <a:rPr lang="zh-CN" altLang="en-US" dirty="0"/>
              <a:t>匿名内部类</a:t>
            </a:r>
          </a:p>
        </p:txBody>
      </p:sp>
    </p:spTree>
    <p:extLst>
      <p:ext uri="{BB962C8B-B14F-4D97-AF65-F5344CB8AC3E}">
        <p14:creationId xmlns:p14="http://schemas.microsoft.com/office/powerpoint/2010/main" val="17244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834650-9238-439A-91E0-BC9369511925}"/>
              </a:ext>
            </a:extLst>
          </p:cNvPr>
          <p:cNvSpPr txBox="1"/>
          <p:nvPr/>
        </p:nvSpPr>
        <p:spPr>
          <a:xfrm>
            <a:off x="363764" y="772887"/>
            <a:ext cx="671104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public class Outer5 {</a:t>
            </a:r>
          </a:p>
          <a:p>
            <a:r>
              <a:rPr lang="zh-CN" altLang="en-US" sz="2000" dirty="0"/>
              <a:t>    public static void main(String[] args) {</a:t>
            </a:r>
          </a:p>
          <a:p>
            <a:r>
              <a:rPr lang="zh-CN" altLang="en-US" sz="2000" dirty="0"/>
              <a:t>        driveCar(new Car(){</a:t>
            </a:r>
          </a:p>
          <a:p>
            <a:r>
              <a:rPr lang="zh-CN" altLang="en-US" sz="2000" dirty="0"/>
              <a:t>            public void drive() {</a:t>
            </a:r>
          </a:p>
          <a:p>
            <a:r>
              <a:rPr lang="zh-CN" altLang="en-US" sz="2000" dirty="0"/>
              <a:t>                System.out.println("驾驶着AI汽车");</a:t>
            </a:r>
          </a:p>
          <a:p>
            <a:r>
              <a:rPr lang="zh-CN" altLang="en-US" sz="2000" dirty="0"/>
              <a:t>            }</a:t>
            </a:r>
          </a:p>
          <a:p>
            <a:r>
              <a:rPr lang="zh-CN" altLang="en-US" sz="2000" dirty="0"/>
              <a:t>        });</a:t>
            </a:r>
          </a:p>
          <a:p>
            <a:r>
              <a:rPr lang="zh-CN" altLang="en-US" sz="2000" dirty="0"/>
              <a:t>        drivePlan(new Plan(){</a:t>
            </a:r>
          </a:p>
          <a:p>
            <a:r>
              <a:rPr lang="zh-CN" altLang="en-US" sz="2000" dirty="0"/>
              <a:t>            public void drive() {</a:t>
            </a:r>
          </a:p>
          <a:p>
            <a:r>
              <a:rPr lang="zh-CN" altLang="en-US" sz="2000" dirty="0"/>
              <a:t>                System.out.println("驾驶着无人飞机");</a:t>
            </a:r>
          </a:p>
          <a:p>
            <a:r>
              <a:rPr lang="zh-CN" altLang="en-US" sz="2000" dirty="0"/>
              <a:t>            }</a:t>
            </a:r>
          </a:p>
          <a:p>
            <a:r>
              <a:rPr lang="zh-CN" altLang="en-US" sz="2000" dirty="0"/>
              <a:t>        });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    public static void driveCar(Car car){</a:t>
            </a:r>
          </a:p>
          <a:p>
            <a:r>
              <a:rPr lang="zh-CN" altLang="en-US" sz="2000" dirty="0"/>
              <a:t>        car.drive();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    public static void drivePlan(Plan plan){</a:t>
            </a:r>
          </a:p>
          <a:p>
            <a:r>
              <a:rPr lang="zh-CN" altLang="en-US" sz="2000" dirty="0"/>
              <a:t>        plan.drive();</a:t>
            </a:r>
          </a:p>
          <a:p>
            <a:r>
              <a:rPr lang="zh-CN" altLang="en-US" sz="2000" dirty="0"/>
              <a:t>    }</a:t>
            </a:r>
          </a:p>
          <a:p>
            <a:r>
              <a:rPr lang="zh-CN" altLang="en-US" sz="2000" dirty="0"/>
              <a:t>}</a:t>
            </a:r>
          </a:p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E276B5-0337-405E-A8F2-9CAD1300F5FC}"/>
              </a:ext>
            </a:extLst>
          </p:cNvPr>
          <p:cNvSpPr txBox="1"/>
          <p:nvPr/>
        </p:nvSpPr>
        <p:spPr>
          <a:xfrm>
            <a:off x="6983000" y="1071805"/>
            <a:ext cx="47109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interface Car {</a:t>
            </a:r>
          </a:p>
          <a:p>
            <a:r>
              <a:rPr lang="zh-CN" altLang="en-US" sz="2400" dirty="0"/>
              <a:t>    void drive();</a:t>
            </a:r>
          </a:p>
          <a:p>
            <a:r>
              <a:rPr lang="zh-CN" altLang="en-US" sz="2400" dirty="0"/>
              <a:t>}</a:t>
            </a:r>
          </a:p>
          <a:p>
            <a:r>
              <a:rPr lang="zh-CN" altLang="en-US" sz="2400" dirty="0"/>
              <a:t>abstract class Plan{</a:t>
            </a:r>
          </a:p>
          <a:p>
            <a:r>
              <a:rPr lang="zh-CN" altLang="en-US" sz="2400" dirty="0"/>
              <a:t>	abstract void drive();</a:t>
            </a:r>
          </a:p>
          <a:p>
            <a:r>
              <a:rPr lang="zh-CN" altLang="en-US" sz="2400" dirty="0"/>
              <a:t>}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56D8A4C-5E0A-4A4A-A837-E5054A7D2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764" y="66450"/>
            <a:ext cx="8229600" cy="706437"/>
          </a:xfrm>
        </p:spPr>
        <p:txBody>
          <a:bodyPr/>
          <a:lstStyle/>
          <a:p>
            <a:r>
              <a:rPr lang="en-US" altLang="zh-CN" sz="2900" dirty="0"/>
              <a:t>Inner Class Example 5</a:t>
            </a:r>
          </a:p>
        </p:txBody>
      </p:sp>
    </p:spTree>
    <p:extLst>
      <p:ext uri="{BB962C8B-B14F-4D97-AF65-F5344CB8AC3E}">
        <p14:creationId xmlns:p14="http://schemas.microsoft.com/office/powerpoint/2010/main" val="288232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4C33F37-BF6E-48C4-94EC-22A966C16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内部类的使用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362E9F0-A8A4-40C2-BCA1-73AEDB824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当某个类除了它的外部类，不再被其他类使用时 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不可能被其他的类使用 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出于某种原因，不能被其他类使用 </a:t>
            </a:r>
          </a:p>
          <a:p>
            <a:pPr>
              <a:lnSpc>
                <a:spcPct val="90000"/>
              </a:lnSpc>
            </a:pPr>
            <a:r>
              <a:rPr lang="zh-CN" altLang="en-US"/>
              <a:t>解决一些非面向对象的语句块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try…catch…finally </a:t>
            </a:r>
          </a:p>
          <a:p>
            <a:pPr>
              <a:lnSpc>
                <a:spcPct val="90000"/>
              </a:lnSpc>
            </a:pPr>
            <a:r>
              <a:rPr lang="zh-CN" altLang="en-US"/>
              <a:t>一些多算法场合 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数组排序 </a:t>
            </a:r>
          </a:p>
          <a:p>
            <a:pPr>
              <a:lnSpc>
                <a:spcPct val="90000"/>
              </a:lnSpc>
            </a:pPr>
            <a:r>
              <a:rPr lang="zh-CN" altLang="en-US"/>
              <a:t>。。。。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50D80574-ADB1-4DCE-B194-771FD74D0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类的静态变量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95C9E8F-3396-4A64-935D-EF27400E8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9818" y="1583858"/>
            <a:ext cx="9252095" cy="4575643"/>
          </a:xfrm>
        </p:spPr>
        <p:txBody>
          <a:bodyPr/>
          <a:lstStyle/>
          <a:p>
            <a:r>
              <a:rPr lang="zh-CN" altLang="en-US" dirty="0"/>
              <a:t>被类的所有对象实例共享</a:t>
            </a:r>
          </a:p>
          <a:p>
            <a:endParaRPr lang="en-US" altLang="zh-CN" dirty="0"/>
          </a:p>
        </p:txBody>
      </p:sp>
      <p:pic>
        <p:nvPicPr>
          <p:cNvPr id="113668" name="Picture 4">
            <a:extLst>
              <a:ext uri="{FF2B5EF4-FFF2-40B4-BE49-F238E27FC236}">
                <a16:creationId xmlns:a16="http://schemas.microsoft.com/office/drawing/2014/main" id="{CBFCD36F-A6E6-4E5A-BB06-54E0EF1B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3" y="2420939"/>
            <a:ext cx="5281961" cy="249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9" name="Picture 5">
            <a:extLst>
              <a:ext uri="{FF2B5EF4-FFF2-40B4-BE49-F238E27FC236}">
                <a16:creationId xmlns:a16="http://schemas.microsoft.com/office/drawing/2014/main" id="{2B4D1061-B79C-4C5C-9CE4-15B2A90B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2349499"/>
            <a:ext cx="4838844" cy="292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B7E74E1-F110-46B0-A4C4-4B1BF6A32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Attributes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D8BDA45-EE44-41E2-B4BC-E51988EF5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6275" y="1790700"/>
            <a:ext cx="10677525" cy="4386263"/>
          </a:xfrm>
        </p:spPr>
        <p:txBody>
          <a:bodyPr>
            <a:normAutofit/>
          </a:bodyPr>
          <a:lstStyle/>
          <a:p>
            <a:r>
              <a:rPr lang="zh-CN" altLang="en-US" dirty="0"/>
              <a:t>具有</a:t>
            </a:r>
            <a:r>
              <a:rPr lang="en-US" altLang="zh-CN" dirty="0"/>
              <a:t>public</a:t>
            </a:r>
            <a:r>
              <a:rPr lang="zh-CN" altLang="en-US" dirty="0"/>
              <a:t>权限则可以被直接访问</a:t>
            </a:r>
          </a:p>
          <a:p>
            <a:endParaRPr lang="zh-CN" altLang="en-US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/>
              <a:t>public class </a:t>
            </a:r>
            <a:r>
              <a:rPr lang="en-US" altLang="zh-CN" sz="2800" dirty="0" err="1"/>
              <a:t>OtherClass</a:t>
            </a:r>
            <a:r>
              <a:rPr lang="en-US" altLang="zh-CN" sz="2800" dirty="0"/>
              <a:t> {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dirty="0"/>
              <a:t>public void </a:t>
            </a:r>
            <a:r>
              <a:rPr lang="en-US" altLang="zh-CN" sz="2800" dirty="0" err="1"/>
              <a:t>incrementNumber</a:t>
            </a:r>
            <a:r>
              <a:rPr lang="en-US" altLang="zh-CN" sz="2800" dirty="0"/>
              <a:t>() {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r>
              <a:rPr lang="en-US" altLang="zh-CN" sz="2800" b="1" dirty="0" err="1"/>
              <a:t>Count.counter</a:t>
            </a:r>
            <a:r>
              <a:rPr lang="en-US" altLang="zh-CN" sz="2800" dirty="0"/>
              <a:t>++;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A60AF4E-357E-4224-94C9-AD453DD2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185617"/>
            <a:ext cx="8229600" cy="1139825"/>
          </a:xfrm>
        </p:spPr>
        <p:txBody>
          <a:bodyPr/>
          <a:lstStyle/>
          <a:p>
            <a:r>
              <a:rPr lang="zh-CN" altLang="en-US" dirty="0"/>
              <a:t>类的静态方法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B97B393-9EB8-4AA7-831D-E51890CAC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930" y="1279526"/>
            <a:ext cx="5671209" cy="55784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Count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private int </a:t>
            </a:r>
            <a:r>
              <a:rPr lang="en-US" altLang="zh-CN" sz="2400" dirty="0" err="1"/>
              <a:t>serialNumber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private static int counter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</a:t>
            </a:r>
            <a:r>
              <a:rPr lang="en-US" altLang="zh-CN" sz="2400" b="1" dirty="0"/>
              <a:t>static </a:t>
            </a:r>
            <a:r>
              <a:rPr lang="en-US" altLang="zh-CN" sz="2400" dirty="0"/>
              <a:t>int </a:t>
            </a:r>
            <a:r>
              <a:rPr lang="en-US" altLang="zh-CN" sz="2400" b="1" dirty="0" err="1"/>
              <a:t>getTotalCount</a:t>
            </a:r>
            <a:r>
              <a:rPr lang="en-US" altLang="zh-CN" sz="2400" b="1" dirty="0"/>
              <a:t>() </a:t>
            </a: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return counter;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public Count()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counter++;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serialNumber</a:t>
            </a:r>
            <a:r>
              <a:rPr lang="en-US" altLang="zh-CN" sz="2400" dirty="0"/>
              <a:t> = counter;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 </a:t>
            </a:r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DD386426-877E-4B52-852B-C40B76D7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861" y="1500021"/>
            <a:ext cx="567120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>
                <a:cs typeface="Arial" panose="020B0604020202020204" pitchFamily="34" charset="0"/>
              </a:rPr>
              <a:t>public class TestCounter {</a:t>
            </a:r>
          </a:p>
          <a:p>
            <a:r>
              <a:rPr lang="en-US" altLang="zh-CN" sz="2400">
                <a:cs typeface="Arial" panose="020B0604020202020204" pitchFamily="34" charset="0"/>
              </a:rPr>
              <a:t>    public static void main(String[] args) {</a:t>
            </a:r>
          </a:p>
          <a:p>
            <a:endParaRPr lang="en-US" altLang="zh-CN" sz="2400">
              <a:cs typeface="Arial" panose="020B0604020202020204" pitchFamily="34" charset="0"/>
            </a:endParaRPr>
          </a:p>
          <a:p>
            <a:pPr lvl="1"/>
            <a:r>
              <a:rPr lang="en-US" altLang="zh-CN" sz="2400">
                <a:cs typeface="Arial" panose="020B0604020202020204" pitchFamily="34" charset="0"/>
              </a:rPr>
              <a:t> System.out.println("Number of counter is 		" + Count.getTotalCount());</a:t>
            </a:r>
          </a:p>
          <a:p>
            <a:pPr lvl="1"/>
            <a:endParaRPr lang="en-US" altLang="zh-CN" sz="2400">
              <a:cs typeface="Arial" panose="020B0604020202020204" pitchFamily="34" charset="0"/>
            </a:endParaRPr>
          </a:p>
          <a:p>
            <a:pPr lvl="1"/>
            <a:r>
              <a:rPr lang="en-US" altLang="zh-CN" sz="2400">
                <a:cs typeface="Arial" panose="020B0604020202020204" pitchFamily="34" charset="0"/>
              </a:rPr>
              <a:t> Count count1 = new Count();</a:t>
            </a:r>
          </a:p>
          <a:p>
            <a:pPr lvl="1"/>
            <a:r>
              <a:rPr lang="en-US" altLang="zh-CN" sz="2400">
                <a:cs typeface="Arial" panose="020B0604020202020204" pitchFamily="34" charset="0"/>
              </a:rPr>
              <a:t> System.out.println("Number of counter is 		" + Count.getTotalCount());</a:t>
            </a:r>
          </a:p>
          <a:p>
            <a:r>
              <a:rPr lang="en-US" altLang="zh-CN" sz="2400">
                <a:cs typeface="Arial" panose="020B0604020202020204" pitchFamily="34" charset="0"/>
              </a:rPr>
              <a:t> }</a:t>
            </a:r>
          </a:p>
          <a:p>
            <a:r>
              <a:rPr lang="en-US" altLang="zh-CN" sz="2400">
                <a:cs typeface="Arial" panose="020B0604020202020204" pitchFamily="34" charset="0"/>
              </a:rPr>
              <a:t> }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414675A8-9655-482A-9ACD-C6870B8F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77613"/>
            <a:ext cx="4439907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OUTPUT: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Number of counter is 0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Number of counter is 1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4F0D3F1-7F98-4FE2-B4B7-F6B9F0967D06}"/>
              </a:ext>
            </a:extLst>
          </p:cNvPr>
          <p:cNvCxnSpPr/>
          <p:nvPr/>
        </p:nvCxnSpPr>
        <p:spPr>
          <a:xfrm>
            <a:off x="5677786" y="1325442"/>
            <a:ext cx="0" cy="486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982D5A8-8BE3-491B-B1DB-FA5FF39D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静态模块的初始化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626DDAEF-BBBB-4375-BEA4-3FE07A382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8062" y="1829255"/>
            <a:ext cx="8993187" cy="4392613"/>
          </a:xfrm>
        </p:spPr>
        <p:txBody>
          <a:bodyPr>
            <a:normAutofit/>
          </a:bodyPr>
          <a:lstStyle/>
          <a:p>
            <a:r>
              <a:rPr lang="zh-CN" altLang="en-US" dirty="0"/>
              <a:t>一个类可以包含一个静态代码块（不属于任何方法）</a:t>
            </a:r>
          </a:p>
          <a:p>
            <a:r>
              <a:rPr lang="zh-CN" altLang="en-US" dirty="0"/>
              <a:t>静态代码块只在类加载时执行一次</a:t>
            </a:r>
          </a:p>
          <a:p>
            <a:r>
              <a:rPr lang="zh-CN" altLang="en-US" dirty="0"/>
              <a:t>静态代码块一般用于初始化静态属性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5768EEA-D480-40B7-996D-38B279F3F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-169264"/>
            <a:ext cx="10515600" cy="1325563"/>
          </a:xfrm>
        </p:spPr>
        <p:txBody>
          <a:bodyPr/>
          <a:lstStyle/>
          <a:p>
            <a:r>
              <a:rPr lang="en-US" altLang="zh-CN" dirty="0"/>
              <a:t>Static Initializers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F3908C6-ED25-480F-9D13-B9A8EAF3F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05" y="800893"/>
            <a:ext cx="9771990" cy="52562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testA</a:t>
            </a: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static{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testA</a:t>
            </a:r>
            <a:r>
              <a:rPr lang="en-US" altLang="zh-CN" sz="2400" dirty="0"/>
              <a:t>");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A a=new A();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("counter = " + </a:t>
            </a:r>
            <a:r>
              <a:rPr lang="en-US" altLang="zh-CN" sz="2400" dirty="0" err="1"/>
              <a:t>A.counter</a:t>
            </a:r>
            <a:r>
              <a:rPr lang="en-US" altLang="zh-CN" sz="2400" dirty="0"/>
              <a:t>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("counter = " + </a:t>
            </a:r>
            <a:r>
              <a:rPr lang="en-US" altLang="zh-CN" sz="2400" dirty="0" err="1"/>
              <a:t>B.counter</a:t>
            </a:r>
            <a:r>
              <a:rPr lang="en-US" altLang="zh-CN" sz="24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A extends </a:t>
            </a:r>
            <a:r>
              <a:rPr lang="en-US" altLang="zh-CN" sz="2400" dirty="0" err="1"/>
              <a:t>A_father</a:t>
            </a:r>
            <a:r>
              <a:rPr lang="en-US" altLang="zh-CN" sz="2400" dirty="0"/>
              <a:t>{    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static int counter=47;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static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counter++;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en-US" altLang="zh-CN" dirty="0" err="1"/>
              <a:t>Aclass</a:t>
            </a:r>
            <a:r>
              <a:rPr lang="en-US" altLang="zh-CN" dirty="0"/>
              <a:t>“)</a:t>
            </a:r>
            <a:r>
              <a:rPr lang="en-US" altLang="zh-CN" b="1" dirty="0"/>
              <a:t>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}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F43F65D1-59DF-457D-9DF7-B95E6EA5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065" y="904876"/>
            <a:ext cx="52429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class  </a:t>
            </a:r>
            <a:r>
              <a:rPr lang="en-US" altLang="zh-CN" sz="2400" dirty="0" err="1"/>
              <a:t>A_father</a:t>
            </a:r>
            <a:r>
              <a:rPr lang="en-US" altLang="zh-CN" sz="2400" dirty="0"/>
              <a:t>{     </a:t>
            </a:r>
          </a:p>
          <a:p>
            <a:pPr lvl="1"/>
            <a:r>
              <a:rPr lang="en-US" altLang="zh-CN" sz="2400" b="1" dirty="0"/>
              <a:t>     static {</a:t>
            </a:r>
          </a:p>
          <a:p>
            <a:pPr lvl="1"/>
            <a:r>
              <a:rPr lang="en-US" altLang="zh-CN" sz="2400" dirty="0"/>
              <a:t>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(“A father“)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     }</a:t>
            </a:r>
          </a:p>
          <a:p>
            <a:r>
              <a:rPr lang="en-US" altLang="zh-CN" sz="2400" dirty="0"/>
              <a:t> }</a:t>
            </a:r>
          </a:p>
          <a:p>
            <a:r>
              <a:rPr lang="en-US" altLang="zh-CN" sz="2400" dirty="0"/>
              <a:t>class B extends A {</a:t>
            </a:r>
          </a:p>
          <a:p>
            <a:pPr lvl="1"/>
            <a:r>
              <a:rPr lang="en-US" altLang="zh-CN" sz="2400" dirty="0"/>
              <a:t>      </a:t>
            </a:r>
            <a:r>
              <a:rPr lang="en-US" altLang="zh-CN" sz="2400" b="1" dirty="0"/>
              <a:t>static {</a:t>
            </a:r>
          </a:p>
          <a:p>
            <a:pPr lvl="1"/>
            <a:r>
              <a:rPr lang="en-US" altLang="zh-CN" sz="2400" dirty="0"/>
              <a:t> 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Bclass</a:t>
            </a:r>
            <a:r>
              <a:rPr lang="en-US" altLang="zh-CN" sz="2400" dirty="0"/>
              <a:t>“)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      }</a:t>
            </a:r>
            <a:endParaRPr lang="en-US" altLang="zh-CN" sz="2400" dirty="0"/>
          </a:p>
          <a:p>
            <a:r>
              <a:rPr lang="en-US" altLang="zh-CN" sz="2400" dirty="0"/>
              <a:t> }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AA2CEE6-BF8B-43DD-A287-E7D5ECE9EEE8}"/>
              </a:ext>
            </a:extLst>
          </p:cNvPr>
          <p:cNvCxnSpPr/>
          <p:nvPr/>
        </p:nvCxnSpPr>
        <p:spPr>
          <a:xfrm>
            <a:off x="6781800" y="493517"/>
            <a:ext cx="0" cy="593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A79B778-FE43-4A68-82C2-76C6957B5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Keyword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AD97CF2-A3D6-4B9F-A147-EFB9C5887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/>
              <a:t>final </a:t>
            </a:r>
            <a:r>
              <a:rPr lang="zh-CN" altLang="en-US" sz="2600"/>
              <a:t>类不能被继承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final </a:t>
            </a:r>
            <a:r>
              <a:rPr lang="zh-CN" altLang="en-US" sz="2600"/>
              <a:t>方法不能被重写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final </a:t>
            </a:r>
            <a:r>
              <a:rPr lang="zh-CN" altLang="en-US" sz="2600"/>
              <a:t>变量是常数</a:t>
            </a:r>
          </a:p>
          <a:p>
            <a:pPr>
              <a:lnSpc>
                <a:spcPct val="90000"/>
              </a:lnSpc>
            </a:pPr>
            <a:r>
              <a:rPr lang="en-US" altLang="zh-CN" sz="2600"/>
              <a:t>final </a:t>
            </a:r>
            <a:r>
              <a:rPr lang="zh-CN" altLang="en-US" sz="2600"/>
              <a:t>变量只能赋值一次，赋值操作和定义可以分离</a:t>
            </a:r>
          </a:p>
          <a:p>
            <a:pPr>
              <a:lnSpc>
                <a:spcPct val="90000"/>
              </a:lnSpc>
            </a:pPr>
            <a:r>
              <a:rPr lang="zh-CN" altLang="en-US" sz="2600"/>
              <a:t>空白最终变量</a:t>
            </a:r>
            <a:r>
              <a:rPr lang="en-US" altLang="zh-CN" sz="2600"/>
              <a:t>(blank final variable)</a:t>
            </a:r>
            <a:r>
              <a:rPr lang="zh-CN" altLang="en-US" sz="2600"/>
              <a:t>：即只定义没赋值的变量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空白最终变量可以在构造方法中赋值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空白最终变量要在使用之前赋值</a:t>
            </a:r>
          </a:p>
          <a:p>
            <a:pPr>
              <a:lnSpc>
                <a:spcPct val="90000"/>
              </a:lnSpc>
            </a:pPr>
            <a:endParaRPr lang="en-US" altLang="zh-CN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EB58DED8-323B-4873-8D51-A17A7D2C6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Variables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4DED2B3F-0852-4AF2-8D4C-924302930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698" y="1600201"/>
            <a:ext cx="9668102" cy="4642532"/>
          </a:xfrm>
        </p:spPr>
        <p:txBody>
          <a:bodyPr>
            <a:normAutofit/>
          </a:bodyPr>
          <a:lstStyle/>
          <a:p>
            <a:r>
              <a:rPr lang="en-US" altLang="zh-CN" dirty="0"/>
              <a:t>Constants:</a:t>
            </a:r>
          </a:p>
          <a:p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public class Bank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/>
              <a:t>private static final double DEFAULT_INTEREST_RATE=3.2; // percent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/>
              <a:t>... // more declarations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1862</Words>
  <Application>Microsoft Office PowerPoint</Application>
  <PresentationFormat>宽屏</PresentationFormat>
  <Paragraphs>294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Wingdings</vt:lpstr>
      <vt:lpstr>Office 主题​​</vt:lpstr>
      <vt:lpstr>Chapter 4 内部类 </vt:lpstr>
      <vt:lpstr>static</vt:lpstr>
      <vt:lpstr>类的静态变量</vt:lpstr>
      <vt:lpstr>Class Attributes</vt:lpstr>
      <vt:lpstr>类的静态方法</vt:lpstr>
      <vt:lpstr>静态模块的初始化</vt:lpstr>
      <vt:lpstr>Static Initializers</vt:lpstr>
      <vt:lpstr>final Keyword</vt:lpstr>
      <vt:lpstr>Final Variables</vt:lpstr>
      <vt:lpstr>Blank Final Instance Attribute</vt:lpstr>
      <vt:lpstr>内部类</vt:lpstr>
      <vt:lpstr>内部类Nested Classes</vt:lpstr>
      <vt:lpstr>内部类种类</vt:lpstr>
      <vt:lpstr>静态内部类 </vt:lpstr>
      <vt:lpstr>成员内部类</vt:lpstr>
      <vt:lpstr>内部类的使用</vt:lpstr>
      <vt:lpstr>Inner Class Example 1</vt:lpstr>
      <vt:lpstr>Inner Class Example 2</vt:lpstr>
      <vt:lpstr>Inner Class Example 3</vt:lpstr>
      <vt:lpstr>方法内部类 </vt:lpstr>
      <vt:lpstr>Inner Class Example 4</vt:lpstr>
      <vt:lpstr>匿名内部类</vt:lpstr>
      <vt:lpstr>Inner Class Example 5</vt:lpstr>
      <vt:lpstr>内部类的使用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内部类  Inner Classes</dc:title>
  <dc:creator>hp</dc:creator>
  <cp:lastModifiedBy>cheng saran</cp:lastModifiedBy>
  <cp:revision>18</cp:revision>
  <dcterms:created xsi:type="dcterms:W3CDTF">2019-09-01T13:29:47Z</dcterms:created>
  <dcterms:modified xsi:type="dcterms:W3CDTF">2022-09-07T04:03:10Z</dcterms:modified>
</cp:coreProperties>
</file>