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22" r:id="rId3"/>
    <p:sldId id="321" r:id="rId4"/>
    <p:sldId id="259" r:id="rId5"/>
    <p:sldId id="260" r:id="rId6"/>
    <p:sldId id="261" r:id="rId7"/>
    <p:sldId id="262" r:id="rId8"/>
    <p:sldId id="311" r:id="rId9"/>
    <p:sldId id="312" r:id="rId10"/>
    <p:sldId id="264" r:id="rId11"/>
    <p:sldId id="319" r:id="rId12"/>
    <p:sldId id="320" r:id="rId13"/>
    <p:sldId id="269" r:id="rId14"/>
    <p:sldId id="307" r:id="rId15"/>
    <p:sldId id="273" r:id="rId16"/>
    <p:sldId id="274" r:id="rId17"/>
    <p:sldId id="275" r:id="rId18"/>
    <p:sldId id="276" r:id="rId19"/>
    <p:sldId id="331" r:id="rId20"/>
    <p:sldId id="332" r:id="rId21"/>
    <p:sldId id="333" r:id="rId22"/>
    <p:sldId id="334" r:id="rId23"/>
    <p:sldId id="335" r:id="rId24"/>
    <p:sldId id="336" r:id="rId25"/>
    <p:sldId id="301" r:id="rId26"/>
    <p:sldId id="281" r:id="rId27"/>
    <p:sldId id="282" r:id="rId28"/>
    <p:sldId id="283" r:id="rId29"/>
    <p:sldId id="284" r:id="rId30"/>
    <p:sldId id="285" r:id="rId31"/>
    <p:sldId id="338" r:id="rId32"/>
    <p:sldId id="339" r:id="rId33"/>
    <p:sldId id="313" r:id="rId34"/>
    <p:sldId id="271" r:id="rId35"/>
    <p:sldId id="341" r:id="rId36"/>
    <p:sldId id="342" r:id="rId37"/>
    <p:sldId id="343" r:id="rId38"/>
    <p:sldId id="300" r:id="rId39"/>
    <p:sldId id="299" r:id="rId40"/>
    <p:sldId id="344" r:id="rId41"/>
    <p:sldId id="345" r:id="rId42"/>
    <p:sldId id="346" r:id="rId43"/>
    <p:sldId id="327" r:id="rId44"/>
    <p:sldId id="347" r:id="rId45"/>
    <p:sldId id="348" r:id="rId46"/>
    <p:sldId id="302" r:id="rId47"/>
    <p:sldId id="303" r:id="rId48"/>
    <p:sldId id="304" r:id="rId49"/>
    <p:sldId id="305" r:id="rId50"/>
    <p:sldId id="306" r:id="rId51"/>
    <p:sldId id="350" r:id="rId52"/>
    <p:sldId id="308" r:id="rId53"/>
    <p:sldId id="309" r:id="rId54"/>
    <p:sldId id="310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CF177-F449-4CAE-8967-78A84E31EC99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26C3F-5DE1-4F77-8FF1-2104876CD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6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5BC3A1-56E5-4094-BC91-7F03A86C6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092A02-BD3E-4B27-B2B6-BC701819802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53E8765A-FD16-4790-A364-09BACC759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D346D220-C454-4EF8-89AA-0FD07FD4B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实验：做一个没有构造方法的类，并用该类定义一个对象</a:t>
            </a:r>
          </a:p>
          <a:p>
            <a:r>
              <a:rPr lang="zh-CN" altLang="en-US"/>
              <a:t>默认</a:t>
            </a:r>
            <a:r>
              <a:rPr lang="zh-CN" altLang="it-IT"/>
              <a:t>构造方法：</a:t>
            </a:r>
          </a:p>
          <a:p>
            <a:r>
              <a:rPr lang="en-US" altLang="zh-CN"/>
              <a:t>1</a:t>
            </a:r>
            <a:r>
              <a:rPr lang="zh-CN" altLang="en-US"/>
              <a:t>）没有参数，将对象的各属性初始化为默认值：</a:t>
            </a:r>
            <a:r>
              <a:rPr lang="en-US" altLang="zh-CN"/>
              <a:t>0, null </a:t>
            </a:r>
            <a:r>
              <a:rPr lang="zh-CN" altLang="en-US"/>
              <a:t>等</a:t>
            </a:r>
            <a:r>
              <a:rPr lang="en-US" altLang="zh-CN"/>
              <a:t>.</a:t>
            </a:r>
          </a:p>
          <a:p>
            <a:r>
              <a:rPr lang="en-US" altLang="zh-CN"/>
              <a:t>2</a:t>
            </a:r>
            <a:r>
              <a:rPr lang="zh-CN" altLang="en-US"/>
              <a:t>）由</a:t>
            </a:r>
            <a:r>
              <a:rPr lang="en-US" altLang="zh-CN"/>
              <a:t>Java</a:t>
            </a:r>
            <a:r>
              <a:rPr lang="zh-CN" altLang="en-US"/>
              <a:t>系统提供</a:t>
            </a:r>
          </a:p>
          <a:p>
            <a:r>
              <a:rPr lang="en-US" altLang="zh-CN"/>
              <a:t>3</a:t>
            </a:r>
            <a:r>
              <a:rPr lang="zh-CN" altLang="en-US"/>
              <a:t>）只有当类中没有定义任何</a:t>
            </a:r>
            <a:r>
              <a:rPr lang="zh-CN" altLang="it-IT"/>
              <a:t>构造方法时，才存在。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）用户定义的任何</a:t>
            </a:r>
            <a:r>
              <a:rPr lang="zh-CN" altLang="it-IT"/>
              <a:t>构造方法都不是默认的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4815683-ACE5-40F8-9200-1D6FB6B752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3C1D34-647F-4EEA-9CC1-2BD6B71971C3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396EB7C6-B7F5-457A-9A69-6234E3C505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9D7C253F-A3A2-48FD-B8A5-31ED44EA7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000"/>
              <a:t>0 Basic initialization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0.1 Allocate memory for the complete Manager object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0.2 Initialize all instance variables to their default values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 Call constructor: Manager("Joe Smith", "Sales")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1.1 Bind constructor parameters: n="Joe Smith", d="Sales"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1.2 No explicit this() call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 Call super(n) for Employee(String)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1.3.1 Bind constructor parameters: n="Joe Smith"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1.3.2 Call this(n, null) for Employee(String, Date)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1.3.2.1 Bind constructor parameters: n="Joe Smith", DoB=null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1.3.2.2 No explicit this() call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1.3.2.3 Call super() for Object()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1.3.2.3.1 No binding necessary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1.3.2.3.2 No this() call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1.3.2.3.3 No super() call (Object is the root)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1.3.2.3.4 No explicit variable initialization for Object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1.3.2.3.5 No method body to call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1.3.2.4 Initialize explicit Employee variables: salary=15000.00;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1.3.2.5 Execute body: name="Joe Smith"; date=null;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1.3.3 - 1.3.4 Steps skipped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1.3.5 Execute body: no body in Employee(String)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1.4 No explicit initializers for Manager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1.5 Execute body: department="Sales"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5FC03-052E-4B49-A87C-48F4714F1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9646D8-7246-402C-97E1-4F7DBD818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A53C2-04A1-4814-B544-8C084578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4FC4-525C-4230-B942-8EC35D46D087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02967-B41D-4B40-AB74-E4C3FF58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FDFF3-BEDB-40AE-9276-BDD222F3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02B9-260E-4F3B-B1FD-BAC9ED30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6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10B63-F568-44AE-85DC-070CA72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864B64-F1C3-477A-9186-A887D6FB3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0DB23-0B95-4D32-A639-786296B8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4FC4-525C-4230-B942-8EC35D46D087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9BDC7-78DA-445C-91AD-C7699149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C9495-2731-429D-8E8F-BC1DF02A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02B9-260E-4F3B-B1FD-BAC9ED30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5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694958-99A8-44C2-83F4-DC2146B43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A5C88F-4641-4472-B9A5-82333DFE1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AFD9A-0CB0-4009-8E3C-6654A0E6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4FC4-525C-4230-B942-8EC35D46D087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D89BC-C4EA-4A2B-AF8A-1C799ECF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2ED8D-F32B-4FBF-8F50-0AA0F64A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02B9-260E-4F3B-B1FD-BAC9ED30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5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89DFE-F43D-4C6A-AB13-07FD50CD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49707-D8CD-4BD1-98BC-4EDEF6FF9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7F367-C359-4175-86A8-0A3BDD51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4FC4-525C-4230-B942-8EC35D46D087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D9145-0486-4865-8025-7F110729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18CA3-BF9E-4883-BED6-A8163009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02B9-260E-4F3B-B1FD-BAC9ED30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84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0EF7A-B457-4562-93F2-DAA03F9A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7D31F7-5349-4408-A542-919B8654B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69A1F-41DB-481B-BE6B-354B2AF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4FC4-525C-4230-B942-8EC35D46D087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99333-1CF6-478A-A743-0F923A9C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C9CF1-2106-463B-83DD-CFBB6023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02B9-260E-4F3B-B1FD-BAC9ED30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4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63772-878E-4D5D-BD8A-84BF5626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720FC-91EA-4A92-B8F4-059BCDFDF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2CA763-5B1D-441B-B708-526106C42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4B578-5139-4702-B7CF-A60B11D5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4FC4-525C-4230-B942-8EC35D46D087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B76154-9E21-4170-BAEB-7F8758D7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81CAD9-32D7-4F7D-A96B-8F8F1DA1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02B9-260E-4F3B-B1FD-BAC9ED30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94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BBE13-FF1A-4272-A403-49F74D5E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F49474-43CC-40E9-84B7-AA07D8BF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BF8F9C-883E-405B-8D0E-8CD8126DE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5CA8D5-C83F-43DF-A05F-9143E3D50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BBBEA1-29DC-4B21-A6A0-D8038A5EB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6CA9F5-0394-4B08-A9A9-43163D77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4FC4-525C-4230-B942-8EC35D46D087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5D33C4-655E-4AF5-98A6-4045843A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F79DB9-6FEB-4A3A-A949-7EAB80FD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02B9-260E-4F3B-B1FD-BAC9ED30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7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3CB8E-848E-4969-A858-0C965CE4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4A2A78-7154-436E-9349-1D3DC10B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4FC4-525C-4230-B942-8EC35D46D087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1FD55F-0D5E-49F9-B746-9C2928CD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143F96-48C7-4471-9CC8-52317DC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02B9-260E-4F3B-B1FD-BAC9ED30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55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ACE84A-9021-4E6B-B806-6FF4383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4FC4-525C-4230-B942-8EC35D46D087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F2437-AEE8-441E-BF4B-83723475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779CD3-C298-45A9-A7DC-F4DB3B2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02B9-260E-4F3B-B1FD-BAC9ED30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31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ADD01-97C1-47C4-B767-09AD5487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3811D-C1AE-46C7-BE33-B7996E1F4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5B52C1-F62B-46D0-AC79-A31F43D67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A8130-49B3-44E6-B511-68CEE878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4FC4-525C-4230-B942-8EC35D46D087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5E889-C40E-41CE-B3B3-EBBD9838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FBCEB-72C2-4322-BFE1-313B16EF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02B9-260E-4F3B-B1FD-BAC9ED30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C8DAC-2E2A-47FA-81CF-7CF24D5A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892AA3-0356-42EE-9E72-82D0BBDC4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4AD116-CC42-40C0-9FB1-A67651CA1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708876-7065-4EA0-A8DD-C5DEDCF8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4FC4-525C-4230-B942-8EC35D46D087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67B036-0666-406B-AC30-C4956E7E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382C00-FA78-40AB-A6D6-CD9B44B8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02B9-260E-4F3B-B1FD-BAC9ED30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8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473866-46C2-4E99-AA4C-4D6806A8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8F25A-7414-4EFB-A287-08A2C84CE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F29D2-D937-440B-8075-49C34D0EB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4FC4-525C-4230-B942-8EC35D46D087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0190E-68F2-4789-B932-7451F9D6E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34BC5-3247-4FE0-9F44-A6570B8FD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402B9-260E-4F3B-B1FD-BAC9ED30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5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BA616-A14B-43EF-A509-0A43BE219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5</a:t>
            </a:r>
            <a:br>
              <a:rPr lang="en-US" altLang="zh-CN" dirty="0"/>
            </a:br>
            <a:r>
              <a:rPr lang="zh-CN" altLang="en-US" dirty="0"/>
              <a:t>继承、抽象、接口与多态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E6E8D5-82FD-4462-BA0C-19CE4AD72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4000" dirty="0"/>
              <a:t>Inheritance</a:t>
            </a:r>
          </a:p>
          <a:p>
            <a:r>
              <a:rPr lang="en-US" altLang="zh-CN" sz="4000" dirty="0"/>
              <a:t>abstract Class </a:t>
            </a:r>
          </a:p>
          <a:p>
            <a:r>
              <a:rPr lang="en-US" altLang="zh-CN" sz="4000" dirty="0"/>
              <a:t>Interface</a:t>
            </a:r>
            <a:endParaRPr lang="zh-CN" altLang="en-US" sz="4000" dirty="0"/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5009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5255CE5-F63C-4EA8-B692-6B831EFDB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0726" y="260351"/>
            <a:ext cx="8208963" cy="981075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3800"/>
              <a:t>Constructors Are Not Inherited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FE5444D-4ED8-4F2C-BAE3-502F80D25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7407" y="1539875"/>
            <a:ext cx="10515600" cy="4351338"/>
          </a:xfrm>
        </p:spPr>
        <p:txBody>
          <a:bodyPr/>
          <a:lstStyle/>
          <a:p>
            <a:r>
              <a:rPr lang="zh-CN" altLang="en-US" dirty="0"/>
              <a:t>子类（</a:t>
            </a:r>
            <a:r>
              <a:rPr lang="en-US" altLang="zh-CN" dirty="0"/>
              <a:t>subclass</a:t>
            </a:r>
            <a:r>
              <a:rPr lang="zh-CN" altLang="en-US" dirty="0"/>
              <a:t>）继承父类（</a:t>
            </a:r>
            <a:r>
              <a:rPr lang="en-US" altLang="zh-CN" dirty="0"/>
              <a:t>superclass /parent class)</a:t>
            </a:r>
            <a:r>
              <a:rPr lang="zh-CN" altLang="en-US" dirty="0"/>
              <a:t>所有的属性和方法</a:t>
            </a:r>
          </a:p>
          <a:p>
            <a:pPr lvl="1"/>
            <a:r>
              <a:rPr lang="zh-CN" altLang="en-US" dirty="0">
                <a:solidFill>
                  <a:srgbClr val="CC3300"/>
                </a:solidFill>
              </a:rPr>
              <a:t>不继承父类的构造方法</a:t>
            </a:r>
          </a:p>
          <a:p>
            <a:pPr lvl="1"/>
            <a:r>
              <a:rPr lang="zh-TW" altLang="en-US" dirty="0"/>
              <a:t>子类</a:t>
            </a:r>
            <a:r>
              <a:rPr lang="zh-TW" altLang="en-US" dirty="0">
                <a:solidFill>
                  <a:srgbClr val="CC0066"/>
                </a:solidFill>
              </a:rPr>
              <a:t>不能</a:t>
            </a:r>
            <a:r>
              <a:rPr lang="zh-CN" altLang="en-US" dirty="0">
                <a:solidFill>
                  <a:srgbClr val="CC0066"/>
                </a:solidFill>
              </a:rPr>
              <a:t>访问</a:t>
            </a:r>
            <a:r>
              <a:rPr lang="zh-TW" altLang="en-US" dirty="0"/>
              <a:t>父类</a:t>
            </a:r>
            <a:r>
              <a:rPr lang="zh-CN" altLang="en-US" dirty="0"/>
              <a:t>中声明</a:t>
            </a:r>
            <a:r>
              <a:rPr lang="zh-TW" altLang="en-US" dirty="0"/>
              <a:t>成</a:t>
            </a:r>
            <a:r>
              <a:rPr lang="en-US" altLang="zh-TW" dirty="0">
                <a:solidFill>
                  <a:srgbClr val="CC0066"/>
                </a:solidFill>
              </a:rPr>
              <a:t>private</a:t>
            </a:r>
            <a:r>
              <a:rPr lang="zh-TW" altLang="en-US" dirty="0"/>
              <a:t>的成员。</a:t>
            </a:r>
            <a:endParaRPr lang="zh-TW" altLang="zh-CN" dirty="0"/>
          </a:p>
          <a:p>
            <a:pPr lvl="1"/>
            <a:r>
              <a:rPr lang="zh-TW" altLang="en-US" dirty="0"/>
              <a:t>子类</a:t>
            </a:r>
            <a:r>
              <a:rPr lang="zh-CN" altLang="en-US" dirty="0"/>
              <a:t>用</a:t>
            </a:r>
            <a:r>
              <a:rPr lang="en-US" altLang="zh-CN" dirty="0">
                <a:solidFill>
                  <a:srgbClr val="CC0066"/>
                </a:solidFill>
              </a:rPr>
              <a:t>super()</a:t>
            </a:r>
            <a:r>
              <a:rPr lang="zh-CN" altLang="en-US" dirty="0"/>
              <a:t>访问</a:t>
            </a:r>
            <a:r>
              <a:rPr lang="zh-TW" altLang="en-US" dirty="0"/>
              <a:t>父类</a:t>
            </a:r>
            <a:r>
              <a:rPr lang="zh-CN" altLang="en-US" dirty="0"/>
              <a:t>构造方法，使用</a:t>
            </a:r>
            <a:r>
              <a:rPr lang="en-US" altLang="zh-CN" dirty="0"/>
              <a:t>super</a:t>
            </a:r>
            <a:r>
              <a:rPr lang="zh-CN" altLang="en-US" dirty="0"/>
              <a:t>访问一般变量和方法</a:t>
            </a:r>
            <a:r>
              <a:rPr lang="zh-TW" altLang="en-US" dirty="0"/>
              <a:t>。</a:t>
            </a:r>
            <a:endParaRPr lang="zh-TW" altLang="zh-CN" dirty="0"/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r>
              <a:rPr lang="zh-CN" altLang="en-US" dirty="0"/>
              <a:t>定义构造方法的</a:t>
            </a:r>
            <a:r>
              <a:rPr lang="en-US" altLang="zh-CN" dirty="0"/>
              <a:t>2</a:t>
            </a:r>
            <a:r>
              <a:rPr lang="zh-CN" altLang="en-US" dirty="0"/>
              <a:t>种方式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使用系统默认的构造方法（不定义任何构造方法）</a:t>
            </a:r>
          </a:p>
          <a:p>
            <a:pPr lvl="1"/>
            <a:r>
              <a:rPr lang="zh-CN" altLang="en-US" dirty="0"/>
              <a:t>定义一个或多个构造方法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2D19BC93-6F48-4959-B7D7-DBA26557E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15889"/>
            <a:ext cx="8229600" cy="720725"/>
          </a:xfrm>
        </p:spPr>
        <p:txBody>
          <a:bodyPr/>
          <a:lstStyle/>
          <a:p>
            <a:r>
              <a:rPr lang="it-IT" altLang="zh-CN" sz="3800"/>
              <a:t>Constructors example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7C2E7149-BF0F-43F8-8570-B64477EFB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908050"/>
            <a:ext cx="6896223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public class Point {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private float x,y; 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public Point()  {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 x=y=0; //same as default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}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public Point(float coordX,float coordY)  {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  x=coordX; y=coordY;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}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public Point(float xy)  {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  this(xy,xy);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}</a:t>
            </a:r>
          </a:p>
          <a:p>
            <a:r>
              <a:rPr kumimoji="1" lang="it-IT" altLang="zh-CN" sz="2400" dirty="0">
                <a:cs typeface="Arial" panose="020B0604020202020204" pitchFamily="34" charset="0"/>
              </a:rPr>
              <a:t>  public String toString(){</a:t>
            </a:r>
          </a:p>
          <a:p>
            <a:r>
              <a:rPr kumimoji="1" lang="it-IT" altLang="zh-CN" sz="2400" dirty="0">
                <a:cs typeface="Arial" panose="020B0604020202020204" pitchFamily="34" charset="0"/>
              </a:rPr>
              <a:t>   return "x:"+Float.toString(x)</a:t>
            </a:r>
          </a:p>
          <a:p>
            <a:r>
              <a:rPr kumimoji="1" lang="it-IT" altLang="zh-CN" sz="2400" dirty="0">
                <a:cs typeface="Arial" panose="020B0604020202020204" pitchFamily="34" charset="0"/>
              </a:rPr>
              <a:t>            +"Y:"+Float.toString(y);</a:t>
            </a:r>
          </a:p>
          <a:p>
            <a:r>
              <a:rPr kumimoji="1" lang="it-IT" altLang="zh-CN" sz="2400" dirty="0">
                <a:cs typeface="Arial" panose="020B0604020202020204" pitchFamily="34" charset="0"/>
              </a:rPr>
              <a:t>   }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}</a:t>
            </a:r>
          </a:p>
        </p:txBody>
      </p:sp>
      <p:grpSp>
        <p:nvGrpSpPr>
          <p:cNvPr id="96263" name="Group 7">
            <a:extLst>
              <a:ext uri="{FF2B5EF4-FFF2-40B4-BE49-F238E27FC236}">
                <a16:creationId xmlns:a16="http://schemas.microsoft.com/office/drawing/2014/main" id="{C46A5EDB-4468-497C-A451-7ADAB41E243C}"/>
              </a:ext>
            </a:extLst>
          </p:cNvPr>
          <p:cNvGrpSpPr>
            <a:grpSpLocks/>
          </p:cNvGrpSpPr>
          <p:nvPr/>
        </p:nvGrpSpPr>
        <p:grpSpPr bwMode="auto">
          <a:xfrm>
            <a:off x="961901" y="1484313"/>
            <a:ext cx="3478337" cy="2824763"/>
            <a:chOff x="3600" y="2150"/>
            <a:chExt cx="2064" cy="1926"/>
          </a:xfrm>
        </p:grpSpPr>
        <p:sp>
          <p:nvSpPr>
            <p:cNvPr id="96264" name="Rectangle 8">
              <a:extLst>
                <a:ext uri="{FF2B5EF4-FFF2-40B4-BE49-F238E27FC236}">
                  <a16:creationId xmlns:a16="http://schemas.microsoft.com/office/drawing/2014/main" id="{E9D4AD37-BE56-4919-87DD-0EA58F8C7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50"/>
              <a:ext cx="20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6265" name="Rectangle 9">
              <a:extLst>
                <a:ext uri="{FF2B5EF4-FFF2-40B4-BE49-F238E27FC236}">
                  <a16:creationId xmlns:a16="http://schemas.microsoft.com/office/drawing/2014/main" id="{B89C0056-750A-4AF1-811A-6397C8741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041"/>
              <a:ext cx="2064" cy="103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6266" name="Text Box 10">
              <a:extLst>
                <a:ext uri="{FF2B5EF4-FFF2-40B4-BE49-F238E27FC236}">
                  <a16:creationId xmlns:a16="http://schemas.microsoft.com/office/drawing/2014/main" id="{14A7F865-4832-4005-8CEF-4C44E3E87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200"/>
              <a:ext cx="1967" cy="1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it-IT" altLang="zh-CN" sz="2400" dirty="0"/>
                <a:t>                Point</a:t>
              </a:r>
            </a:p>
            <a:p>
              <a:pPr eaLnBrk="0" hangingPunct="0"/>
              <a:endParaRPr lang="it-IT" altLang="zh-CN" sz="2400" dirty="0"/>
            </a:p>
            <a:p>
              <a:pPr eaLnBrk="0" hangingPunct="0"/>
              <a:r>
                <a:rPr lang="it-IT" altLang="zh-CN" sz="2400" dirty="0"/>
                <a:t>- float x,y</a:t>
              </a:r>
            </a:p>
            <a:p>
              <a:pPr eaLnBrk="0" hangingPunct="0"/>
              <a:endParaRPr lang="it-IT" altLang="zh-CN" sz="2400" dirty="0"/>
            </a:p>
            <a:p>
              <a:pPr eaLnBrk="0" hangingPunct="0"/>
              <a:r>
                <a:rPr lang="it-IT" altLang="zh-CN" sz="2400" dirty="0"/>
                <a:t>+ Point(float, float)</a:t>
              </a:r>
            </a:p>
            <a:p>
              <a:pPr eaLnBrk="0" hangingPunct="0"/>
              <a:r>
                <a:rPr lang="it-IT" altLang="zh-CN" sz="2400" dirty="0"/>
                <a:t>+ Point(float)</a:t>
              </a:r>
            </a:p>
            <a:p>
              <a:pPr eaLnBrk="0" hangingPunct="0"/>
              <a:r>
                <a:rPr lang="it-IT" altLang="zh-CN" sz="2400" dirty="0"/>
                <a:t>+ Point()</a:t>
              </a:r>
            </a:p>
          </p:txBody>
        </p:sp>
        <p:sp>
          <p:nvSpPr>
            <p:cNvPr id="96267" name="Rectangle 11">
              <a:extLst>
                <a:ext uri="{FF2B5EF4-FFF2-40B4-BE49-F238E27FC236}">
                  <a16:creationId xmlns:a16="http://schemas.microsoft.com/office/drawing/2014/main" id="{03F745DA-4040-4300-A662-E93C3033A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34"/>
              <a:ext cx="2064" cy="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4961AFF2-E609-40F1-B502-56D9B6A97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Cont.</a:t>
            </a:r>
          </a:p>
        </p:txBody>
      </p:sp>
      <p:grpSp>
        <p:nvGrpSpPr>
          <p:cNvPr id="98308" name="Group 4">
            <a:extLst>
              <a:ext uri="{FF2B5EF4-FFF2-40B4-BE49-F238E27FC236}">
                <a16:creationId xmlns:a16="http://schemas.microsoft.com/office/drawing/2014/main" id="{9B760297-83F7-441F-B98C-CFC57710CFF1}"/>
              </a:ext>
            </a:extLst>
          </p:cNvPr>
          <p:cNvGrpSpPr>
            <a:grpSpLocks/>
          </p:cNvGrpSpPr>
          <p:nvPr/>
        </p:nvGrpSpPr>
        <p:grpSpPr bwMode="auto">
          <a:xfrm>
            <a:off x="296884" y="2240378"/>
            <a:ext cx="4843165" cy="3059578"/>
            <a:chOff x="3600" y="2195"/>
            <a:chExt cx="1990" cy="1821"/>
          </a:xfrm>
        </p:grpSpPr>
        <p:sp>
          <p:nvSpPr>
            <p:cNvPr id="98309" name="Rectangle 5">
              <a:extLst>
                <a:ext uri="{FF2B5EF4-FFF2-40B4-BE49-F238E27FC236}">
                  <a16:creationId xmlns:a16="http://schemas.microsoft.com/office/drawing/2014/main" id="{F9F31EED-8B5B-4595-8B1E-815AA9B0A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5"/>
              <a:ext cx="1968" cy="2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8310" name="Rectangle 6">
              <a:extLst>
                <a:ext uri="{FF2B5EF4-FFF2-40B4-BE49-F238E27FC236}">
                  <a16:creationId xmlns:a16="http://schemas.microsoft.com/office/drawing/2014/main" id="{9450E3B9-096A-4298-BFFC-F2AF3211E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918"/>
              <a:ext cx="1968" cy="10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8311" name="Text Box 7">
              <a:extLst>
                <a:ext uri="{FF2B5EF4-FFF2-40B4-BE49-F238E27FC236}">
                  <a16:creationId xmlns:a16="http://schemas.microsoft.com/office/drawing/2014/main" id="{C210F2FC-21DC-4B4C-9ED8-E18501F5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2195"/>
              <a:ext cx="1768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it-IT" altLang="zh-CN" sz="2400" dirty="0"/>
                <a:t>      ColorPoint</a:t>
              </a:r>
            </a:p>
            <a:p>
              <a:pPr eaLnBrk="0" hangingPunct="0"/>
              <a:r>
                <a:rPr lang="it-IT" altLang="zh-CN" sz="2400" dirty="0"/>
                <a:t>- float x,y</a:t>
              </a:r>
            </a:p>
            <a:p>
              <a:pPr eaLnBrk="0" hangingPunct="0"/>
              <a:r>
                <a:rPr lang="it-IT" altLang="zh-CN" sz="2400" dirty="0"/>
                <a:t>- Color color</a:t>
              </a:r>
            </a:p>
            <a:p>
              <a:pPr eaLnBrk="0" hangingPunct="0"/>
              <a:r>
                <a:rPr lang="it-IT" altLang="zh-CN" sz="2400" dirty="0"/>
                <a:t>+ ColorPoint(float, float,color )</a:t>
              </a:r>
            </a:p>
            <a:p>
              <a:pPr eaLnBrk="0" hangingPunct="0"/>
              <a:r>
                <a:rPr lang="it-IT" altLang="zh-CN" sz="2400" dirty="0"/>
                <a:t>+ ColorPoint(float,color)</a:t>
              </a:r>
            </a:p>
            <a:p>
              <a:pPr eaLnBrk="0" hangingPunct="0"/>
              <a:r>
                <a:rPr lang="it-IT" altLang="zh-CN" sz="2400" dirty="0"/>
                <a:t>+ ColorPoint(color)</a:t>
              </a:r>
            </a:p>
            <a:p>
              <a:pPr eaLnBrk="0" hangingPunct="0"/>
              <a:r>
                <a:rPr lang="it-IT" altLang="zh-CN" sz="2400" dirty="0"/>
                <a:t>+ ColorPoint()</a:t>
              </a:r>
            </a:p>
          </p:txBody>
        </p:sp>
        <p:sp>
          <p:nvSpPr>
            <p:cNvPr id="98312" name="Rectangle 8">
              <a:extLst>
                <a:ext uri="{FF2B5EF4-FFF2-40B4-BE49-F238E27FC236}">
                  <a16:creationId xmlns:a16="http://schemas.microsoft.com/office/drawing/2014/main" id="{DCD16FF4-2DA3-4D83-BBD5-186F1B489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464"/>
              <a:ext cx="1968" cy="4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98313" name="Rectangle 9">
            <a:extLst>
              <a:ext uri="{FF2B5EF4-FFF2-40B4-BE49-F238E27FC236}">
                <a16:creationId xmlns:a16="http://schemas.microsoft.com/office/drawing/2014/main" id="{41E8844E-D024-4AEE-99AD-5D95A7A21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506" y="495300"/>
            <a:ext cx="6955074" cy="5632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public class ColorPoint extends Point {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private </a:t>
            </a:r>
            <a:r>
              <a:rPr lang="it-IT" altLang="zh-CN" sz="2400" dirty="0">
                <a:cs typeface="Arial" panose="020B0604020202020204" pitchFamily="34" charset="0"/>
              </a:rPr>
              <a:t>Color color</a:t>
            </a:r>
            <a:r>
              <a:rPr kumimoji="1" lang="it-IT" altLang="zh-CN" sz="2400" dirty="0">
                <a:cs typeface="Arial" panose="020B0604020202020204" pitchFamily="34" charset="0"/>
              </a:rPr>
              <a:t>; 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public </a:t>
            </a:r>
            <a:r>
              <a:rPr lang="it-IT" altLang="zh-CN" sz="2400" dirty="0">
                <a:cs typeface="Arial" panose="020B0604020202020204" pitchFamily="34" charset="0"/>
              </a:rPr>
              <a:t>Color</a:t>
            </a:r>
            <a:r>
              <a:rPr kumimoji="1" lang="it-IT" altLang="zh-CN" sz="2400" dirty="0">
                <a:cs typeface="Arial" panose="020B0604020202020204" pitchFamily="34" charset="0"/>
              </a:rPr>
              <a:t>Point()  {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   super();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   color=Color.black; 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}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public </a:t>
            </a:r>
            <a:r>
              <a:rPr lang="it-IT" altLang="zh-CN" sz="2400" dirty="0">
                <a:cs typeface="Arial" panose="020B0604020202020204" pitchFamily="34" charset="0"/>
              </a:rPr>
              <a:t>Color</a:t>
            </a:r>
            <a:r>
              <a:rPr kumimoji="1" lang="it-IT" altLang="zh-CN" sz="2400" dirty="0">
                <a:cs typeface="Arial" panose="020B0604020202020204" pitchFamily="34" charset="0"/>
              </a:rPr>
              <a:t>Point(float coordX, 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                  float coordY, Color c)  {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  super(coordX, coordY)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  color=c;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}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public ColorPoint(float xy, Color c)  {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  this(xy,xy,c);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}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9F0ECB0-04AA-4D50-A4F9-C49F897B9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对象类型转换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B916897-D796-4BDB-9471-E623FA28F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43050"/>
            <a:ext cx="10515600" cy="4633913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instanceof</a:t>
            </a:r>
            <a:r>
              <a:rPr lang="en-US" altLang="zh-CN" dirty="0"/>
              <a:t> </a:t>
            </a:r>
            <a:r>
              <a:rPr lang="zh-CN" altLang="en-US" dirty="0"/>
              <a:t>可用来测试一个对象所属的类型</a:t>
            </a:r>
          </a:p>
          <a:p>
            <a:pPr lvl="1"/>
            <a:endParaRPr lang="zh-CN" altLang="en-US" dirty="0"/>
          </a:p>
          <a:p>
            <a:r>
              <a:rPr lang="zh-CN" altLang="en-US" dirty="0"/>
              <a:t>通过对象类型转换，获取转化后对象的所有功能</a:t>
            </a:r>
          </a:p>
          <a:p>
            <a:endParaRPr lang="zh-CN" altLang="en-US" dirty="0"/>
          </a:p>
          <a:p>
            <a:r>
              <a:rPr lang="zh-CN" altLang="en-US" dirty="0"/>
              <a:t>使用合理的转换原则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子类对象可向父类转换</a:t>
            </a:r>
          </a:p>
          <a:p>
            <a:pPr lvl="1"/>
            <a:r>
              <a:rPr lang="zh-CN" altLang="en-US" dirty="0"/>
              <a:t>父类对象向子类转换时，必须经过编译器的验证</a:t>
            </a:r>
          </a:p>
          <a:p>
            <a:pPr lvl="1"/>
            <a:r>
              <a:rPr lang="zh-CN" altLang="en-US" dirty="0"/>
              <a:t>运行出现错误时，对象类型将被检测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71721070-B98E-451C-A64B-CC73F7492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919162"/>
          </a:xfrm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‘</a:t>
            </a:r>
            <a:r>
              <a:rPr lang="en-US" altLang="zh-CN"/>
              <a:t>instanceof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 Operator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3E4787C2-C837-44C9-9C8E-DFCD3569F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6295" y="1397000"/>
            <a:ext cx="9440883" cy="493712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Employee extends Object{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Manager extends Employee{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Engineer extends Employee{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///------------------------------------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void </a:t>
            </a:r>
            <a:r>
              <a:rPr lang="en-US" altLang="zh-CN" sz="2400" dirty="0" err="1"/>
              <a:t>doSomething</a:t>
            </a:r>
            <a:r>
              <a:rPr lang="en-US" altLang="zh-CN" sz="2400" dirty="0"/>
              <a:t>(Employee e)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if (e </a:t>
            </a:r>
            <a:r>
              <a:rPr lang="en-US" altLang="zh-CN" dirty="0" err="1"/>
              <a:t>instanceof</a:t>
            </a:r>
            <a:r>
              <a:rPr lang="en-US" altLang="zh-CN" dirty="0"/>
              <a:t> Manager)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hlink"/>
                </a:solidFill>
              </a:rPr>
              <a:t>// Process a Manager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} else if (e </a:t>
            </a:r>
            <a:r>
              <a:rPr lang="en-US" altLang="zh-CN" dirty="0" err="1"/>
              <a:t>instanceof</a:t>
            </a:r>
            <a:r>
              <a:rPr lang="en-US" altLang="zh-CN" dirty="0"/>
              <a:t> Engineer)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hlink"/>
                </a:solidFill>
              </a:rPr>
              <a:t>// Process an Engineer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} else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hlink"/>
                </a:solidFill>
              </a:rPr>
              <a:t>// Process any other type of Employee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4E980D0-62F5-44DC-8061-0332D1DE1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76313"/>
          </a:xfrm>
        </p:spPr>
        <p:txBody>
          <a:bodyPr/>
          <a:lstStyle/>
          <a:p>
            <a:r>
              <a:rPr lang="zh-CN" altLang="en-US" dirty="0"/>
              <a:t>重载方法</a:t>
            </a:r>
            <a:r>
              <a:rPr lang="en-US" altLang="zh-CN" dirty="0"/>
              <a:t>Overloading Methods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EFA4196-E2D2-4B43-8341-68032165C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1341437"/>
            <a:ext cx="9759167" cy="515143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dirty="0"/>
              <a:t>同一个类中的同名方法：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参数列表一定要不同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返回类型可以不同</a:t>
            </a:r>
            <a:endParaRPr lang="en-US" altLang="zh-CN" dirty="0"/>
          </a:p>
          <a:p>
            <a:pPr lvl="1">
              <a:lnSpc>
                <a:spcPct val="80000"/>
              </a:lnSpc>
            </a:pP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系统会根据调用函数时提供的参数来调用相应的函数。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例如：</a:t>
            </a:r>
            <a:r>
              <a:rPr lang="en-US" altLang="zh-CN" dirty="0"/>
              <a:t>void A(int a)</a:t>
            </a:r>
            <a:r>
              <a:rPr lang="zh-CN" altLang="en-US" dirty="0"/>
              <a:t>和</a:t>
            </a:r>
            <a:r>
              <a:rPr lang="en-US" altLang="zh-CN" dirty="0"/>
              <a:t>void A(int </a:t>
            </a:r>
            <a:r>
              <a:rPr lang="en-US" altLang="zh-CN" dirty="0" err="1"/>
              <a:t>a,int</a:t>
            </a:r>
            <a:r>
              <a:rPr lang="en-US" altLang="zh-CN" dirty="0"/>
              <a:t> b)</a:t>
            </a:r>
          </a:p>
          <a:p>
            <a:pPr lvl="2">
              <a:lnSpc>
                <a:spcPct val="80000"/>
              </a:lnSpc>
            </a:pPr>
            <a:r>
              <a:rPr lang="en-US" altLang="zh-CN" dirty="0"/>
              <a:t>A(1)</a:t>
            </a:r>
            <a:r>
              <a:rPr lang="zh-CN" altLang="en-US" dirty="0"/>
              <a:t>，调用</a:t>
            </a:r>
            <a:r>
              <a:rPr lang="en-US" altLang="zh-CN" dirty="0"/>
              <a:t>void A(int a)</a:t>
            </a:r>
          </a:p>
          <a:p>
            <a:pPr lvl="2">
              <a:lnSpc>
                <a:spcPct val="80000"/>
              </a:lnSpc>
            </a:pPr>
            <a:r>
              <a:rPr lang="en-US" altLang="zh-CN" dirty="0"/>
              <a:t>A(1,1)</a:t>
            </a:r>
            <a:r>
              <a:rPr lang="zh-CN" altLang="en-US" dirty="0"/>
              <a:t>，调用</a:t>
            </a:r>
            <a:r>
              <a:rPr lang="en-US" altLang="zh-CN" dirty="0"/>
              <a:t>void A(int </a:t>
            </a:r>
            <a:r>
              <a:rPr lang="en-US" altLang="zh-CN" dirty="0" err="1"/>
              <a:t>a,int</a:t>
            </a:r>
            <a:r>
              <a:rPr lang="en-US" altLang="zh-CN" dirty="0"/>
              <a:t> b)</a:t>
            </a:r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class AAA{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public void </a:t>
            </a:r>
            <a:r>
              <a:rPr lang="en-US" altLang="zh-CN" sz="2000" dirty="0" err="1"/>
              <a:t>println</a:t>
            </a:r>
            <a:r>
              <a:rPr lang="en-US" altLang="zh-CN" sz="2000" dirty="0"/>
              <a:t>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){}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public void </a:t>
            </a:r>
            <a:r>
              <a:rPr lang="en-US" altLang="zh-CN" sz="2000" dirty="0" err="1"/>
              <a:t>println</a:t>
            </a:r>
            <a:r>
              <a:rPr lang="en-US" altLang="zh-CN" sz="2000" dirty="0"/>
              <a:t>(float f){}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public string </a:t>
            </a:r>
            <a:r>
              <a:rPr lang="en-US" altLang="zh-CN" sz="2000" dirty="0" err="1"/>
              <a:t>println</a:t>
            </a:r>
            <a:r>
              <a:rPr lang="en-US" altLang="zh-CN" sz="2000" dirty="0"/>
              <a:t>(String s){}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E05DFF7-8A85-4D33-BA4A-A343B50EA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/>
              <a:t>构造方法重载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83C9524-99A5-4147-80DB-381D1C8AF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en-US" altLang="zh-CN" dirty="0"/>
              <a:t>Example:</a:t>
            </a:r>
          </a:p>
          <a:p>
            <a:pPr lvl="1"/>
            <a:r>
              <a:rPr lang="en-US" altLang="zh-CN" sz="2000" dirty="0"/>
              <a:t>public Employee(String name, double salary, Date </a:t>
            </a:r>
            <a:r>
              <a:rPr lang="en-US" altLang="zh-CN" sz="2000" dirty="0" err="1"/>
              <a:t>DoB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public Employee(String name, double salary)</a:t>
            </a:r>
          </a:p>
          <a:p>
            <a:pPr lvl="1"/>
            <a:r>
              <a:rPr lang="en-US" altLang="zh-CN" sz="2000" dirty="0"/>
              <a:t>public Employee(String name, Date </a:t>
            </a:r>
            <a:r>
              <a:rPr lang="en-US" altLang="zh-CN" sz="2000" dirty="0" err="1"/>
              <a:t>DoB</a:t>
            </a:r>
            <a:r>
              <a:rPr lang="en-US" altLang="zh-CN" sz="2000" dirty="0"/>
              <a:t>)</a:t>
            </a:r>
          </a:p>
          <a:p>
            <a:pPr lvl="1"/>
            <a:endParaRPr lang="en-US" altLang="zh-CN" sz="2000" dirty="0"/>
          </a:p>
          <a:p>
            <a:r>
              <a:rPr lang="zh-CN" altLang="en-US" dirty="0"/>
              <a:t>参数列表一定要不同</a:t>
            </a:r>
          </a:p>
          <a:p>
            <a:r>
              <a:rPr lang="zh-CN" altLang="en-US" dirty="0"/>
              <a:t>可以在某个构造方法定义中的</a:t>
            </a:r>
            <a:r>
              <a:rPr lang="zh-CN" altLang="en-US" dirty="0">
                <a:solidFill>
                  <a:schemeClr val="tx2"/>
                </a:solidFill>
              </a:rPr>
              <a:t>第一条语句</a:t>
            </a:r>
            <a:r>
              <a:rPr lang="zh-CN" altLang="en-US" dirty="0"/>
              <a:t>使用</a:t>
            </a:r>
            <a:r>
              <a:rPr lang="en-US" altLang="zh-CN" dirty="0"/>
              <a:t>this() </a:t>
            </a:r>
            <a:r>
              <a:rPr lang="zh-CN" altLang="en-US" dirty="0"/>
              <a:t>调用其他的构造方法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7E844C8-23A3-4DF1-B012-3D102CC72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867"/>
            <a:ext cx="10515600" cy="1325563"/>
          </a:xfrm>
        </p:spPr>
        <p:txBody>
          <a:bodyPr/>
          <a:lstStyle/>
          <a:p>
            <a:r>
              <a:rPr lang="en-US" altLang="zh-CN" dirty="0"/>
              <a:t>Overloading Constructors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45CADAA1-FE00-4982-BAD4-B16F35F3F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88" y="942480"/>
            <a:ext cx="8110847" cy="566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11D234E-9D21-4ED0-A00E-B276ED278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8726" y="288925"/>
            <a:ext cx="8899526" cy="908050"/>
          </a:xfrm>
        </p:spPr>
        <p:txBody>
          <a:bodyPr/>
          <a:lstStyle/>
          <a:p>
            <a:r>
              <a:rPr lang="zh-CN" altLang="en-US" dirty="0"/>
              <a:t>重写方法</a:t>
            </a:r>
            <a:r>
              <a:rPr lang="en-US" altLang="zh-CN" dirty="0"/>
              <a:t>Overriding Methods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11E76A3-7C33-4F29-B74D-917E6908B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8943" y="1412876"/>
            <a:ext cx="9495063" cy="4537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 dirty="0"/>
              <a:t>不同类中的同名方法</a:t>
            </a:r>
          </a:p>
          <a:p>
            <a:pPr>
              <a:lnSpc>
                <a:spcPct val="90000"/>
              </a:lnSpc>
            </a:pPr>
            <a:r>
              <a:rPr lang="zh-CN" altLang="en-US" sz="2600" dirty="0"/>
              <a:t>子类可以修改父类的方法，通过建立一个与父类方法同名但功能不同的方法</a:t>
            </a:r>
            <a:r>
              <a:rPr lang="en-US" altLang="zh-CN" sz="26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 </a:t>
            </a:r>
            <a:r>
              <a:rPr lang="en-US" altLang="zh-CN" sz="2200" dirty="0" err="1"/>
              <a:t>returntype</a:t>
            </a:r>
            <a:r>
              <a:rPr lang="en-US" altLang="zh-CN" sz="2200" dirty="0"/>
              <a:t> method( Argument list ){……}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父类中声明</a:t>
            </a:r>
            <a:r>
              <a:rPr lang="zh-TW" altLang="en-US" sz="2200" dirty="0"/>
              <a:t>成</a:t>
            </a:r>
            <a:r>
              <a:rPr lang="en-US" altLang="zh-TW" sz="2200" dirty="0"/>
              <a:t>static</a:t>
            </a:r>
            <a:r>
              <a:rPr lang="zh-TW" altLang="en-US" sz="2200" dirty="0"/>
              <a:t>的类方法</a:t>
            </a:r>
            <a:r>
              <a:rPr lang="zh-CN" altLang="en-US" sz="2200" dirty="0"/>
              <a:t>无</a:t>
            </a:r>
            <a:r>
              <a:rPr lang="zh-TW" altLang="en-US" sz="2200" dirty="0"/>
              <a:t>法重写，在子类需要</a:t>
            </a:r>
            <a:r>
              <a:rPr lang="zh-CN" altLang="en-US" sz="2200" dirty="0"/>
              <a:t>声明</a:t>
            </a:r>
            <a:r>
              <a:rPr lang="zh-TW" altLang="en-US" sz="2200" dirty="0"/>
              <a:t>同</a:t>
            </a:r>
            <a:r>
              <a:rPr lang="zh-CN" altLang="en-US" sz="2200" dirty="0"/>
              <a:t>样</a:t>
            </a:r>
            <a:r>
              <a:rPr lang="zh-TW" altLang="en-US" sz="2200" dirty="0"/>
              <a:t>的类方法取代它</a:t>
            </a:r>
            <a:r>
              <a:rPr lang="zh-CN" altLang="en-US" sz="2200" dirty="0"/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 sz="2600" dirty="0"/>
              <a:t>Override </a:t>
            </a:r>
            <a:r>
              <a:rPr lang="zh-CN" altLang="en-US" sz="2600" dirty="0"/>
              <a:t>是在继承的时候，如果子类函数与父类函数的函数特征相同，则使用该子类函数时，父类函数被子类函数覆盖掉。</a:t>
            </a:r>
            <a:r>
              <a:rPr lang="zh-CN" altLang="en-US" sz="21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Derived</a:t>
            </a:r>
            <a:r>
              <a:rPr lang="zh-CN" altLang="en-US" sz="2200" dirty="0"/>
              <a:t>继承了</a:t>
            </a:r>
            <a:r>
              <a:rPr lang="en-US" altLang="zh-CN" sz="2200" dirty="0"/>
              <a:t>Base</a:t>
            </a:r>
            <a:r>
              <a:rPr lang="zh-CN" altLang="en-US" sz="2200" dirty="0"/>
              <a:t>，</a:t>
            </a:r>
            <a:r>
              <a:rPr lang="en-US" altLang="zh-CN" sz="2200" dirty="0"/>
              <a:t>Base</a:t>
            </a:r>
            <a:r>
              <a:rPr lang="zh-CN" altLang="en-US" sz="2200" dirty="0"/>
              <a:t>里面有</a:t>
            </a:r>
            <a:r>
              <a:rPr lang="en-US" altLang="zh-CN" sz="2200" dirty="0"/>
              <a:t>void A(int a) ,</a:t>
            </a:r>
            <a:r>
              <a:rPr lang="zh-CN" altLang="en-US" sz="2200" dirty="0"/>
              <a:t>在</a:t>
            </a:r>
            <a:r>
              <a:rPr lang="en-US" altLang="zh-CN" sz="2200" dirty="0"/>
              <a:t>Derived</a:t>
            </a:r>
            <a:r>
              <a:rPr lang="zh-CN" altLang="en-US" sz="2200" dirty="0"/>
              <a:t>中重新定义</a:t>
            </a:r>
            <a:r>
              <a:rPr lang="en-US" altLang="zh-CN" sz="2200" dirty="0"/>
              <a:t>void A(int a)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9589C6D5-DC3B-4550-9688-BB1731B2F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4287"/>
            <a:ext cx="10515600" cy="1325563"/>
          </a:xfrm>
        </p:spPr>
        <p:txBody>
          <a:bodyPr/>
          <a:lstStyle/>
          <a:p>
            <a:r>
              <a:rPr lang="en-US" altLang="zh-CN" dirty="0"/>
              <a:t>Overriding Methods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2AAC1462-9FF7-4291-A782-ABEF0A94A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9581" y="1025525"/>
            <a:ext cx="9595262" cy="5518150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Employee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protected String name;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protected double salary;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protected Date </a:t>
            </a:r>
            <a:r>
              <a:rPr lang="en-US" altLang="zh-CN" dirty="0" err="1"/>
              <a:t>birthDate</a:t>
            </a:r>
            <a:r>
              <a:rPr lang="en-US" altLang="zh-CN" dirty="0"/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 String </a:t>
            </a:r>
            <a:r>
              <a:rPr lang="en-US" altLang="zh-CN" dirty="0" err="1"/>
              <a:t>getDetails</a:t>
            </a:r>
            <a:r>
              <a:rPr lang="en-US" altLang="zh-CN" dirty="0"/>
              <a:t>()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return “Name: “ + name + “\n” +“Salary: “ + salary;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Manager extends Employee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protected String department;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 String </a:t>
            </a:r>
            <a:r>
              <a:rPr lang="en-US" altLang="zh-CN" dirty="0" err="1"/>
              <a:t>getDetails</a:t>
            </a:r>
            <a:r>
              <a:rPr lang="en-US" altLang="zh-CN" dirty="0"/>
              <a:t>()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return “Name: “ + name + “\n” +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“Salary: “ + salary + "\n" +</a:t>
            </a:r>
            <a:endParaRPr lang="en-US" altLang="zh-CN" dirty="0">
              <a:solidFill>
                <a:schemeClr val="hlink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“Manager of: “ + department;  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44E705F-0FCC-41E3-AFE6-50F0C8A5A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主要内容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2AF010-12DA-401C-A442-192D2B64C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6306" y="2019536"/>
            <a:ext cx="6910820" cy="33088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继承对象间的关系</a:t>
            </a:r>
          </a:p>
          <a:p>
            <a:r>
              <a:rPr lang="en-US" altLang="zh-CN" dirty="0"/>
              <a:t>Overloading / Overriding</a:t>
            </a:r>
          </a:p>
          <a:p>
            <a:r>
              <a:rPr lang="zh-CN" altLang="en-US" dirty="0"/>
              <a:t>继承对象创建和初始化</a:t>
            </a:r>
            <a:endParaRPr lang="en-US" altLang="zh-CN" dirty="0"/>
          </a:p>
          <a:p>
            <a:r>
              <a:rPr lang="zh-CN" altLang="en-US" sz="2800" dirty="0"/>
              <a:t>抽象（</a:t>
            </a:r>
            <a:r>
              <a:rPr lang="en-US" altLang="zh-CN" sz="2800" dirty="0"/>
              <a:t>abstract</a:t>
            </a:r>
            <a:r>
              <a:rPr lang="zh-CN" altLang="en-US" sz="2800" dirty="0"/>
              <a:t>）类与方法</a:t>
            </a:r>
          </a:p>
          <a:p>
            <a:r>
              <a:rPr lang="zh-CN" altLang="en-US" sz="2800" dirty="0"/>
              <a:t>接口（</a:t>
            </a:r>
            <a:r>
              <a:rPr lang="en-US" altLang="zh-CN" sz="2800" dirty="0"/>
              <a:t>interface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静态（</a:t>
            </a:r>
            <a:r>
              <a:rPr lang="en-US" altLang="zh-CN" sz="2800" dirty="0"/>
              <a:t>static</a:t>
            </a:r>
            <a:r>
              <a:rPr lang="zh-CN" altLang="en-US" sz="2800" dirty="0"/>
              <a:t>）变量与方法，以及初始化</a:t>
            </a:r>
          </a:p>
          <a:p>
            <a:r>
              <a:rPr lang="zh-CN" altLang="en-US" sz="2800" dirty="0"/>
              <a:t>最终（</a:t>
            </a:r>
            <a:r>
              <a:rPr lang="en-US" altLang="zh-CN" sz="2800" dirty="0"/>
              <a:t>final</a:t>
            </a:r>
            <a:r>
              <a:rPr lang="zh-CN" altLang="en-US" sz="2800" dirty="0"/>
              <a:t>）类、变量与方法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B1172C65-C1E4-4BDA-8166-39C93F76F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Overriding Methods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37F207EE-B163-4F42-924C-872190369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5450" y="1690688"/>
            <a:ext cx="8467725" cy="4351338"/>
          </a:xfrm>
        </p:spPr>
        <p:txBody>
          <a:bodyPr/>
          <a:lstStyle/>
          <a:p>
            <a:r>
              <a:rPr lang="en-US" altLang="zh-CN" dirty="0"/>
              <a:t>Think:</a:t>
            </a:r>
            <a:r>
              <a:rPr lang="zh-CN" altLang="en-US" dirty="0"/>
              <a:t>调用哪个方法？</a:t>
            </a:r>
          </a:p>
          <a:p>
            <a:pPr lvl="1"/>
            <a:r>
              <a:rPr lang="en-US" altLang="zh-CN" dirty="0"/>
              <a:t>Employee e = new Manager();</a:t>
            </a:r>
          </a:p>
          <a:p>
            <a:pPr lvl="1"/>
            <a:r>
              <a:rPr lang="en-US" altLang="zh-CN" dirty="0" err="1"/>
              <a:t>e.getDetails</a:t>
            </a:r>
            <a:r>
              <a:rPr lang="en-US" altLang="zh-CN" dirty="0"/>
              <a:t>();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Compile-time type </a:t>
            </a:r>
          </a:p>
          <a:p>
            <a:r>
              <a:rPr lang="en-US" altLang="zh-CN" dirty="0"/>
              <a:t>runtime type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A20E4CD5-E3A1-42D6-9830-BDA7041BA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Override</a:t>
            </a:r>
            <a:r>
              <a:rPr lang="zh-CN" altLang="en-US"/>
              <a:t>的规则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6847F01B-4230-4046-BB8C-8F8738EE9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7750" y="1628775"/>
            <a:ext cx="8936038" cy="4464050"/>
          </a:xfrm>
        </p:spPr>
        <p:txBody>
          <a:bodyPr/>
          <a:lstStyle/>
          <a:p>
            <a:r>
              <a:rPr lang="zh-CN" altLang="en-US" dirty="0"/>
              <a:t>方法的方法名和参数列表，返回类型必须与被重写的方法一致</a:t>
            </a:r>
          </a:p>
          <a:p>
            <a:r>
              <a:rPr lang="zh-CN" altLang="en-US" dirty="0"/>
              <a:t>访问权限不能低于被它重写的方法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D9E7C7AF-80C3-4AFF-9744-7EBD7265C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87389"/>
          </a:xfrm>
        </p:spPr>
        <p:txBody>
          <a:bodyPr/>
          <a:lstStyle/>
          <a:p>
            <a:r>
              <a:rPr lang="en-US" altLang="zh-CN" sz="3800" dirty="0"/>
              <a:t>Example1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92915622-D092-4817-A7DE-5439B168B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0057" y="1052514"/>
            <a:ext cx="8728364" cy="532453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Parent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CC3300"/>
                </a:solidFill>
              </a:rPr>
              <a:t>public</a:t>
            </a:r>
            <a:r>
              <a:rPr lang="en-US" altLang="zh-CN" sz="2400" dirty="0"/>
              <a:t> void </a:t>
            </a:r>
            <a:r>
              <a:rPr lang="en-US" altLang="zh-CN" sz="2400" dirty="0" err="1"/>
              <a:t>doSomething</a:t>
            </a:r>
            <a:r>
              <a:rPr lang="en-US" altLang="zh-CN" sz="2400" dirty="0"/>
              <a:t>() {}  // change to </a:t>
            </a:r>
            <a:r>
              <a:rPr lang="en-US" altLang="zh-CN" sz="2400" dirty="0">
                <a:solidFill>
                  <a:srgbClr val="CC3300"/>
                </a:solidFill>
              </a:rPr>
              <a:t>private??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Child extends Parent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CC3300"/>
                </a:solidFill>
              </a:rPr>
              <a:t>private</a:t>
            </a:r>
            <a:r>
              <a:rPr lang="en-US" altLang="zh-CN" sz="2400" dirty="0"/>
              <a:t> void </a:t>
            </a:r>
            <a:r>
              <a:rPr lang="en-US" altLang="zh-CN" sz="2400" dirty="0" err="1"/>
              <a:t>doSomething</a:t>
            </a:r>
            <a:r>
              <a:rPr lang="en-US" altLang="zh-CN" sz="2400" dirty="0"/>
              <a:t>() {}  // change to </a:t>
            </a:r>
            <a:r>
              <a:rPr lang="en-US" altLang="zh-CN" sz="2400" dirty="0">
                <a:solidFill>
                  <a:srgbClr val="CC3300"/>
                </a:solidFill>
              </a:rPr>
              <a:t>public??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UseBoth</a:t>
            </a:r>
            <a:r>
              <a:rPr lang="en-US" altLang="zh-CN" sz="2400" dirty="0"/>
              <a:t>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doOtherThing</a:t>
            </a:r>
            <a:r>
              <a:rPr lang="en-US" altLang="zh-CN" dirty="0"/>
              <a:t>() {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Parent p1 = new Parent();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Parent p2 = new Child();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p1.doSomething();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p2.doSomething();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C3A8B2DE-DF6C-471B-8610-87D3C8AF0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9447" y="0"/>
            <a:ext cx="10515600" cy="715530"/>
          </a:xfrm>
        </p:spPr>
        <p:txBody>
          <a:bodyPr/>
          <a:lstStyle/>
          <a:p>
            <a:r>
              <a:rPr lang="en-US" altLang="zh-CN" dirty="0"/>
              <a:t>Example2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72300A4A-06B5-4D5A-9FF6-F3DF9344F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0042" y="866899"/>
            <a:ext cx="8320871" cy="599110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class Cleanser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private String s = new String("Cleanser");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public void append(String a) { s += a;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public void dilute() { append(" dilute()");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public void apply() { append(" apply()");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public void scrub() { append(" scrub()");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public String </a:t>
            </a:r>
            <a:r>
              <a:rPr lang="en-US" altLang="zh-CN" sz="2400" dirty="0" err="1"/>
              <a:t>toString</a:t>
            </a:r>
            <a:r>
              <a:rPr lang="en-US" altLang="zh-CN" sz="2400" dirty="0"/>
              <a:t>() { return s;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Cleanser x = new Cleanser();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x.dilute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x.apply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x.scrub</a:t>
            </a:r>
            <a:r>
              <a:rPr lang="en-US" altLang="zh-CN" sz="24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(x);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D467222B-BDFD-43C1-A480-9FC5B18A4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028825" cy="1325563"/>
          </a:xfrm>
        </p:spPr>
        <p:txBody>
          <a:bodyPr/>
          <a:lstStyle/>
          <a:p>
            <a:r>
              <a:rPr lang="en-US" altLang="zh-CN" dirty="0"/>
              <a:t>Cont.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82B5F82F-831D-4AE8-B675-6CBEF9FF8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93948" y="0"/>
            <a:ext cx="7637584" cy="6858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Detergent extends Cleanser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public void scrub()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append(" </a:t>
            </a:r>
            <a:r>
              <a:rPr lang="en-US" altLang="zh-CN" sz="2400" dirty="0" err="1"/>
              <a:t>Detergent.scrub</a:t>
            </a:r>
            <a:r>
              <a:rPr lang="en-US" altLang="zh-CN" sz="2400" dirty="0"/>
              <a:t>()");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super.scrub</a:t>
            </a:r>
            <a:r>
              <a:rPr lang="en-US" altLang="zh-CN" sz="2400" dirty="0"/>
              <a:t>(); </a:t>
            </a:r>
            <a:r>
              <a:rPr lang="en-US" altLang="zh-CN" sz="2400" dirty="0">
                <a:solidFill>
                  <a:schemeClr val="hlink"/>
                </a:solidFill>
              </a:rPr>
              <a:t>// Call base-class version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void foam() { append(" foam()");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000" dirty="0"/>
              <a:t>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Detergent x = new Detergent();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x.dilute</a:t>
            </a:r>
            <a:r>
              <a:rPr lang="en-US" altLang="zh-CN" sz="24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x.apply</a:t>
            </a:r>
            <a:r>
              <a:rPr lang="en-US" altLang="zh-CN" sz="24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x.scrub</a:t>
            </a:r>
            <a:r>
              <a:rPr lang="en-US" altLang="zh-CN" sz="24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x.foam</a:t>
            </a:r>
            <a:r>
              <a:rPr lang="en-US" altLang="zh-CN" sz="24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(x);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("Testing base class:");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Cleanser.main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}}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E13B0074-1716-40D8-AA46-6460F5C0D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Override &amp; overload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AE1F4DB-602A-4B92-947B-314C50606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 dirty="0"/>
              <a:t>重写</a:t>
            </a:r>
            <a:r>
              <a:rPr lang="en-US" altLang="zh-CN" sz="2600" dirty="0"/>
              <a:t>(override)</a:t>
            </a:r>
            <a:r>
              <a:rPr lang="zh-CN" altLang="en-US" sz="2600" dirty="0"/>
              <a:t>：用于重写父类的方法</a:t>
            </a:r>
            <a:r>
              <a:rPr lang="en-US" altLang="zh-CN" sz="2600" dirty="0"/>
              <a:t>,</a:t>
            </a:r>
            <a:r>
              <a:rPr lang="zh-CN" altLang="en-US" sz="2600" dirty="0"/>
              <a:t>在子类中提供一个新的方法功能</a:t>
            </a:r>
          </a:p>
          <a:p>
            <a:r>
              <a:rPr lang="zh-CN" altLang="en-US" sz="2600" dirty="0"/>
              <a:t>重载</a:t>
            </a:r>
            <a:r>
              <a:rPr lang="en-US" altLang="zh-CN" sz="2600" dirty="0"/>
              <a:t>(overload)</a:t>
            </a:r>
            <a:r>
              <a:rPr lang="zh-CN" altLang="en-US" sz="2600" dirty="0"/>
              <a:t>：同一类中多个不同功能的同名方法，根据参数需求调用的机制</a:t>
            </a:r>
          </a:p>
          <a:p>
            <a:r>
              <a:rPr lang="en-US" altLang="zh-CN" sz="2600" dirty="0"/>
              <a:t>Override</a:t>
            </a:r>
            <a:r>
              <a:rPr lang="zh-CN" altLang="en-US" dirty="0"/>
              <a:t>的两个函数的函数特征相同</a:t>
            </a:r>
          </a:p>
          <a:p>
            <a:r>
              <a:rPr lang="en-US" altLang="zh-CN" sz="2600" dirty="0"/>
              <a:t>Overload</a:t>
            </a:r>
            <a:r>
              <a:rPr lang="zh-CN" altLang="en-US" dirty="0"/>
              <a:t>的两个函数的函数名虽然相同，但函数特征要不同。 </a:t>
            </a:r>
          </a:p>
          <a:p>
            <a:pPr lvl="1"/>
            <a:r>
              <a:rPr lang="zh-CN" altLang="en-US" dirty="0"/>
              <a:t>函数特征包括函数名，参数的类型和个数。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D601D1A-A194-4630-8BD3-9DC67F119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0050" y="0"/>
            <a:ext cx="10515600" cy="1325563"/>
          </a:xfrm>
        </p:spPr>
        <p:txBody>
          <a:bodyPr/>
          <a:lstStyle/>
          <a:p>
            <a:r>
              <a:rPr lang="en-US" altLang="zh-CN" dirty="0"/>
              <a:t>super Keyword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B5909E2-433C-47F8-86A1-207D07C33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125" y="1196974"/>
            <a:ext cx="4791075" cy="5213453"/>
          </a:xfrm>
        </p:spPr>
        <p:txBody>
          <a:bodyPr>
            <a:normAutofit/>
          </a:bodyPr>
          <a:lstStyle/>
          <a:p>
            <a:r>
              <a:rPr lang="en-US" altLang="zh-CN" dirty="0"/>
              <a:t>super </a:t>
            </a:r>
            <a:r>
              <a:rPr lang="zh-CN" altLang="en-US" dirty="0"/>
              <a:t>是指向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当前对象的</a:t>
            </a:r>
            <a:r>
              <a:rPr lang="zh-CN" altLang="en-US" dirty="0"/>
              <a:t>父类对象的一个指针，该父类指离自己最近的父类。</a:t>
            </a:r>
            <a:endParaRPr lang="en-US" altLang="zh-CN" dirty="0"/>
          </a:p>
          <a:p>
            <a:pPr algn="just"/>
            <a:r>
              <a:rPr lang="en-US" altLang="zh-CN" dirty="0">
                <a:effectLst/>
              </a:rPr>
              <a:t>super </a:t>
            </a:r>
            <a:r>
              <a:rPr lang="zh-CN" altLang="en-US" dirty="0">
                <a:effectLst/>
              </a:rPr>
              <a:t>三种用法：</a:t>
            </a:r>
          </a:p>
          <a:p>
            <a:pPr marL="0" indent="0" algn="just"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）普通的直接引用：与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this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类似，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super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是指向当前对象的父类的引用，可以用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super.xxx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来引用父类的成员。</a:t>
            </a:r>
          </a:p>
          <a:p>
            <a:pPr marL="0" indent="0" algn="just"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）子类中的成员变量或方法与父类中的成员变量或方法同名时，用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super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进行区分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indent="0" algn="just">
              <a:buNone/>
            </a:pPr>
            <a:r>
              <a:rPr lang="en-US" altLang="zh-CN" dirty="0"/>
              <a:t>3</a:t>
            </a:r>
            <a:r>
              <a:rPr lang="zh-CN" altLang="en-US" dirty="0"/>
              <a:t>）引用父类构造函数；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endParaRPr lang="en-US" altLang="zh-CN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870DE-9925-4C8B-A88E-11625E7E6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1" y="133246"/>
            <a:ext cx="6762750" cy="659150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63480" rIns="12696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c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lass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Person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protected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String name;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Person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(String name) {    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this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.name = name;    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class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Student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extends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Person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private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String name;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Student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(String name, String name1) 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super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(name);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this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.name = name1;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void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getInfo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(){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    System.out.println(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this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.name);      //Child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    System.out.println(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super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.name);     //Father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class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Test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static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void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main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(String[] args) 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   Student s1 =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new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Student("Father","Child");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   s1.getInfo();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9B4E698-821A-42DB-8C68-C17AA5DA5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65125"/>
            <a:ext cx="9982200" cy="1325563"/>
          </a:xfrm>
        </p:spPr>
        <p:txBody>
          <a:bodyPr/>
          <a:lstStyle/>
          <a:p>
            <a:r>
              <a:rPr lang="en-US" altLang="zh-CN" sz="3800" dirty="0"/>
              <a:t>super()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5060C5D-4122-4013-B624-D1CCF6F80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509713"/>
            <a:ext cx="9648825" cy="4464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 dirty="0"/>
              <a:t>引用父类构造方法，必须将 </a:t>
            </a:r>
            <a:r>
              <a:rPr lang="en-US" altLang="zh-CN" sz="2600" dirty="0"/>
              <a:t>super()</a:t>
            </a:r>
            <a:r>
              <a:rPr lang="zh-CN" altLang="en-US" sz="2600" dirty="0"/>
              <a:t>放在子类构造方法的</a:t>
            </a:r>
            <a:r>
              <a:rPr lang="zh-CN" altLang="en-US" sz="2600" dirty="0">
                <a:solidFill>
                  <a:srgbClr val="FF0000"/>
                </a:solidFill>
              </a:rPr>
              <a:t>第一条语句</a:t>
            </a:r>
            <a:r>
              <a:rPr lang="zh-CN" altLang="en-US" sz="2600" dirty="0"/>
              <a:t>位置上</a:t>
            </a:r>
          </a:p>
          <a:p>
            <a:pPr>
              <a:lnSpc>
                <a:spcPct val="90000"/>
              </a:lnSpc>
            </a:pPr>
            <a:r>
              <a:rPr lang="zh-CN" altLang="en-US" sz="2600" dirty="0"/>
              <a:t>通过</a:t>
            </a:r>
            <a:r>
              <a:rPr lang="en-US" altLang="zh-CN" sz="2600" dirty="0"/>
              <a:t>super(arguments)</a:t>
            </a:r>
            <a:r>
              <a:rPr lang="zh-CN" altLang="en-US" sz="2600" dirty="0"/>
              <a:t>调用父类中相同参数列表的构造方法</a:t>
            </a:r>
          </a:p>
          <a:p>
            <a:pPr>
              <a:lnSpc>
                <a:spcPct val="90000"/>
              </a:lnSpc>
            </a:pPr>
            <a:r>
              <a:rPr lang="zh-CN" altLang="en-US" sz="2600" dirty="0"/>
              <a:t>在构造方法中如果没有使用 </a:t>
            </a:r>
            <a:r>
              <a:rPr lang="en-US" altLang="zh-CN" sz="2600" dirty="0"/>
              <a:t>this() </a:t>
            </a:r>
            <a:r>
              <a:rPr lang="zh-CN" altLang="en-US" sz="2600" dirty="0"/>
              <a:t>或 </a:t>
            </a:r>
            <a:r>
              <a:rPr lang="en-US" altLang="zh-CN" sz="2600" dirty="0"/>
              <a:t>super(), </a:t>
            </a:r>
            <a:r>
              <a:rPr lang="zh-CN" altLang="en-US" sz="2600" dirty="0"/>
              <a:t>编译器会默认添加一个 </a:t>
            </a:r>
            <a:r>
              <a:rPr lang="en-US" altLang="zh-CN" sz="2600" dirty="0"/>
              <a:t>super()</a:t>
            </a:r>
            <a:r>
              <a:rPr lang="zh-CN" altLang="en-US" sz="2600" dirty="0"/>
              <a:t>来调用父类的默认构造方法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如果父类中没有一个非私有的默认构造方法，编译器就提示错误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B8391DD-9FE8-4EA7-BF18-D68D466AE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8774" y="1"/>
            <a:ext cx="8673214" cy="605641"/>
          </a:xfrm>
        </p:spPr>
        <p:txBody>
          <a:bodyPr/>
          <a:lstStyle/>
          <a:p>
            <a:r>
              <a:rPr lang="en-US" altLang="zh-CN" sz="2900" dirty="0"/>
              <a:t>Invoking Parent Class Constructors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0A934D6-FBEE-48A1-8FA0-3A4497396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1" y="605642"/>
            <a:ext cx="9423442" cy="6151666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Employee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en-US" altLang="zh-CN" sz="2000" dirty="0"/>
              <a:t>private static final double BASE_SALARY = 15000.00;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private String name;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private double salary;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private Date </a:t>
            </a:r>
            <a:r>
              <a:rPr lang="en-US" altLang="zh-CN" sz="2000" dirty="0" err="1"/>
              <a:t>birthDate</a:t>
            </a:r>
            <a:r>
              <a:rPr lang="en-US" altLang="zh-CN" sz="2000" dirty="0"/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public Employee(String name, double salary, Date </a:t>
            </a:r>
            <a:r>
              <a:rPr lang="en-US" altLang="zh-CN" sz="2200" dirty="0" err="1"/>
              <a:t>DoB</a:t>
            </a:r>
            <a:r>
              <a:rPr lang="en-US" altLang="zh-CN" sz="2200" dirty="0"/>
              <a:t>)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this.name = name;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</a:t>
            </a:r>
            <a:r>
              <a:rPr lang="en-US" altLang="zh-CN" sz="2200" dirty="0" err="1"/>
              <a:t>this.salary</a:t>
            </a:r>
            <a:r>
              <a:rPr lang="en-US" altLang="zh-CN" sz="2200" dirty="0"/>
              <a:t> = salary;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</a:t>
            </a:r>
            <a:r>
              <a:rPr lang="en-US" altLang="zh-CN" sz="2200" dirty="0" err="1"/>
              <a:t>this.birthDate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DoB</a:t>
            </a:r>
            <a:r>
              <a:rPr lang="en-US" altLang="zh-CN" sz="2200" dirty="0"/>
              <a:t>;</a:t>
            </a:r>
          </a:p>
          <a:p>
            <a:pPr lvl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public Employee(String name, double salary)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		 this(name, salary, null);</a:t>
            </a:r>
          </a:p>
          <a:p>
            <a:pPr lvl="1">
              <a:lnSpc>
                <a:spcPct val="50000"/>
              </a:lnSpc>
              <a:buNone/>
            </a:pPr>
            <a:r>
              <a:rPr lang="en-US" altLang="zh-CN" sz="1800" dirty="0"/>
              <a:t>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public Employee(String name, Date </a:t>
            </a:r>
            <a:r>
              <a:rPr lang="en-US" altLang="zh-CN" sz="2200" dirty="0" err="1"/>
              <a:t>DoB</a:t>
            </a:r>
            <a:r>
              <a:rPr lang="en-US" altLang="zh-CN" sz="2200" dirty="0"/>
              <a:t>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		 this(name, BASE_SALARY, </a:t>
            </a:r>
            <a:r>
              <a:rPr lang="en-US" altLang="zh-CN" sz="2200" dirty="0" err="1"/>
              <a:t>DoB</a:t>
            </a:r>
            <a:r>
              <a:rPr lang="en-US" altLang="zh-CN" sz="2200" dirty="0"/>
              <a:t>);</a:t>
            </a:r>
          </a:p>
          <a:p>
            <a:pPr lvl="1">
              <a:lnSpc>
                <a:spcPct val="50000"/>
              </a:lnSpc>
              <a:buNone/>
            </a:pPr>
            <a:r>
              <a:rPr lang="en-US" altLang="zh-CN" sz="1800" dirty="0"/>
              <a:t>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public Employee(String name)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		 this(name, BASE_SALARY);</a:t>
            </a:r>
          </a:p>
          <a:p>
            <a:pPr lvl="1">
              <a:lnSpc>
                <a:spcPct val="50000"/>
              </a:lnSpc>
              <a:buNone/>
            </a:pPr>
            <a:r>
              <a:rPr lang="en-US" altLang="zh-CN" sz="1800" dirty="0"/>
              <a:t> }</a:t>
            </a:r>
          </a:p>
          <a:p>
            <a:pPr lvl="1">
              <a:lnSpc>
                <a:spcPct val="50000"/>
              </a:lnSpc>
              <a:buNone/>
            </a:pPr>
            <a:r>
              <a:rPr lang="en-US" altLang="zh-CN" sz="180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65EE580-FFDC-4C59-BE17-01C1488C8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Cont.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03D08DA-7EFB-46E9-89A6-00EDAD17D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74" y="776289"/>
            <a:ext cx="9134475" cy="544353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Manager extends Employee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private String department;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public Manager(String name, double salary, String dept) {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super(name, salary);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department = dept;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	 }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public Manager(String n, String dept) {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super(name);	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department = dept;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Manager(String dept) { </a:t>
            </a:r>
            <a:endParaRPr lang="en-US" altLang="zh-CN" sz="2400" dirty="0">
              <a:solidFill>
                <a:schemeClr val="hlink"/>
              </a:solidFill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department = dept;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F717E510-2966-4FD0-8023-75C09DCB1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重用</a:t>
            </a:r>
            <a:r>
              <a:rPr lang="en-US" altLang="zh-TW"/>
              <a:t>Class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88D5BD1-6B9D-4DE5-8E3B-27609A86C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一般</a:t>
            </a:r>
            <a:r>
              <a:rPr lang="zh-TW" altLang="en-US" sz="2400" dirty="0"/>
              <a:t>方法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复制粘贴修改</a:t>
            </a:r>
            <a:endParaRPr lang="zh-TW" altLang="en-US" dirty="0">
              <a:sym typeface="Wingdings" panose="05000000000000000000" pitchFamily="2" charset="2"/>
            </a:endParaRPr>
          </a:p>
          <a:p>
            <a:r>
              <a:rPr lang="zh-TW" altLang="en-US" sz="2400" dirty="0"/>
              <a:t>重用</a:t>
            </a:r>
            <a:r>
              <a:rPr lang="zh-CN" altLang="en-US" sz="2400" dirty="0"/>
              <a:t>方式</a:t>
            </a:r>
          </a:p>
          <a:p>
            <a:pPr lvl="1"/>
            <a:r>
              <a:rPr lang="zh-CN" altLang="en-US" dirty="0"/>
              <a:t>组合</a:t>
            </a:r>
            <a:r>
              <a:rPr lang="zh-TW" altLang="en-US" dirty="0"/>
              <a:t> </a:t>
            </a:r>
            <a:r>
              <a:rPr lang="en-US" altLang="zh-TW" dirty="0"/>
              <a:t>(Composition) </a:t>
            </a:r>
          </a:p>
          <a:p>
            <a:pPr lvl="2"/>
            <a:r>
              <a:rPr lang="zh-TW" altLang="en-US" sz="2400" dirty="0"/>
              <a:t>在新的</a:t>
            </a:r>
            <a:r>
              <a:rPr lang="en-US" altLang="zh-TW" sz="2400" dirty="0"/>
              <a:t>class</a:t>
            </a:r>
            <a:r>
              <a:rPr lang="zh-TW" altLang="en-US" sz="2400" dirty="0"/>
              <a:t>中使用</a:t>
            </a:r>
            <a:r>
              <a:rPr lang="zh-CN" altLang="en-US" sz="2400" dirty="0"/>
              <a:t>已定义</a:t>
            </a:r>
            <a:r>
              <a:rPr lang="en-US" altLang="zh-TW" sz="2400" dirty="0"/>
              <a:t>class</a:t>
            </a:r>
            <a:r>
              <a:rPr lang="zh-TW" altLang="en-US" sz="2400" dirty="0"/>
              <a:t>的对象</a:t>
            </a:r>
          </a:p>
          <a:p>
            <a:pPr lvl="1"/>
            <a:r>
              <a:rPr lang="zh-TW" altLang="en-US" dirty="0"/>
              <a:t>继承 </a:t>
            </a:r>
            <a:r>
              <a:rPr lang="en-US" altLang="zh-TW" dirty="0"/>
              <a:t>(Inheritance)</a:t>
            </a:r>
          </a:p>
          <a:p>
            <a:pPr lvl="2"/>
            <a:r>
              <a:rPr lang="zh-TW" altLang="en-US" sz="2400" dirty="0"/>
              <a:t>新的</a:t>
            </a:r>
            <a:r>
              <a:rPr lang="en-US" altLang="zh-TW" sz="2400" dirty="0"/>
              <a:t>class</a:t>
            </a:r>
            <a:r>
              <a:rPr lang="zh-CN" altLang="en-US" sz="2400" dirty="0"/>
              <a:t>与已定义</a:t>
            </a:r>
            <a:r>
              <a:rPr lang="en-US" altLang="zh-TW" sz="2400" dirty="0"/>
              <a:t>class</a:t>
            </a:r>
            <a:r>
              <a:rPr lang="zh-CN" altLang="en-US" sz="2400" dirty="0"/>
              <a:t>为同一种类型</a:t>
            </a:r>
            <a:endParaRPr lang="zh-TW" altLang="en-US" sz="2400" dirty="0"/>
          </a:p>
          <a:p>
            <a:pPr lvl="2"/>
            <a:r>
              <a:rPr lang="zh-TW" altLang="en-US" sz="2400" dirty="0"/>
              <a:t>新的</a:t>
            </a:r>
            <a:r>
              <a:rPr lang="en-US" altLang="zh-TW" sz="2400" dirty="0"/>
              <a:t>class</a:t>
            </a:r>
            <a:r>
              <a:rPr lang="zh-CN" altLang="en-US" sz="2400" dirty="0"/>
              <a:t>可以</a:t>
            </a:r>
            <a:r>
              <a:rPr lang="zh-TW" altLang="en-US" sz="2400" dirty="0"/>
              <a:t>加入新</a:t>
            </a:r>
            <a:r>
              <a:rPr lang="zh-CN" altLang="en-US" sz="2400" dirty="0"/>
              <a:t>代码功能</a:t>
            </a:r>
            <a:r>
              <a:rPr lang="zh-TW" altLang="en-US" sz="2400" dirty="0"/>
              <a:t>，</a:t>
            </a:r>
            <a:r>
              <a:rPr lang="zh-CN" altLang="en-US" sz="2400" dirty="0"/>
              <a:t>不用</a:t>
            </a:r>
            <a:r>
              <a:rPr lang="zh-TW" altLang="en-US" sz="2400" dirty="0"/>
              <a:t>修改</a:t>
            </a:r>
            <a:r>
              <a:rPr lang="zh-CN" altLang="en-US" sz="2400" dirty="0"/>
              <a:t>原</a:t>
            </a:r>
            <a:r>
              <a:rPr lang="zh-TW" altLang="en-US" sz="2400" dirty="0"/>
              <a:t>有的</a:t>
            </a:r>
            <a:r>
              <a:rPr lang="en-US" altLang="zh-TW" sz="2400" dirty="0"/>
              <a:t>class</a:t>
            </a:r>
            <a:r>
              <a:rPr lang="zh-CN" altLang="en-US" sz="2400" dirty="0"/>
              <a:t>的代码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047086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CFBC49D-3FFB-4C4D-A915-24AB682F9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lstStyle/>
          <a:p>
            <a:r>
              <a:rPr lang="zh-CN" altLang="en-US" dirty="0"/>
              <a:t>构造对象并初始化过程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E1395A1-90CD-498D-9765-4E90F322D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6325" y="1557338"/>
            <a:ext cx="8980488" cy="4464050"/>
          </a:xfrm>
        </p:spPr>
        <p:txBody>
          <a:bodyPr/>
          <a:lstStyle/>
          <a:p>
            <a:r>
              <a:rPr lang="zh-CN" altLang="en-US" sz="2600" dirty="0"/>
              <a:t>分配内存和默认初始化</a:t>
            </a:r>
          </a:p>
          <a:p>
            <a:r>
              <a:rPr lang="zh-CN" altLang="en-US" sz="2600" dirty="0"/>
              <a:t>反复使用以下步骤来初始化实例变量</a:t>
            </a:r>
            <a:r>
              <a:rPr lang="en-US" altLang="zh-CN" sz="2600" dirty="0"/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1. </a:t>
            </a:r>
            <a:r>
              <a:rPr lang="zh-CN" altLang="en-US" dirty="0"/>
              <a:t>绑定构造方法的参数</a:t>
            </a:r>
            <a:r>
              <a:rPr lang="en-US" altLang="zh-CN" dirty="0"/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2.</a:t>
            </a:r>
            <a:r>
              <a:rPr lang="zh-CN" altLang="en-US" dirty="0"/>
              <a:t>如果有 </a:t>
            </a:r>
            <a:r>
              <a:rPr lang="en-US" altLang="zh-CN" dirty="0"/>
              <a:t>this(), </a:t>
            </a:r>
            <a:r>
              <a:rPr lang="zh-CN" altLang="en-US" dirty="0"/>
              <a:t>就递归调用</a:t>
            </a:r>
            <a:r>
              <a:rPr lang="en-US" altLang="zh-CN" dirty="0"/>
              <a:t>, </a:t>
            </a:r>
            <a:r>
              <a:rPr lang="zh-CN" altLang="en-US" dirty="0"/>
              <a:t>然后跳转到第</a:t>
            </a:r>
            <a:r>
              <a:rPr lang="en-US" altLang="zh-CN" dirty="0"/>
              <a:t>5</a:t>
            </a:r>
            <a:r>
              <a:rPr lang="zh-CN" altLang="en-US" dirty="0"/>
              <a:t>步</a:t>
            </a:r>
            <a:r>
              <a:rPr lang="en-US" altLang="zh-CN" dirty="0"/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3. </a:t>
            </a:r>
            <a:r>
              <a:rPr lang="zh-CN" altLang="en-US" dirty="0"/>
              <a:t>隐式或显</a:t>
            </a:r>
            <a:r>
              <a:rPr lang="zh-CN" altLang="zh-CN" dirty="0"/>
              <a:t>式</a:t>
            </a:r>
            <a:r>
              <a:rPr lang="zh-CN" altLang="en-US" dirty="0"/>
              <a:t>调用 </a:t>
            </a:r>
            <a:r>
              <a:rPr lang="en-US" altLang="zh-CN" dirty="0"/>
              <a:t>super(),  Object</a:t>
            </a:r>
            <a:r>
              <a:rPr lang="zh-CN" altLang="en-US" dirty="0"/>
              <a:t>类不做此操作</a:t>
            </a:r>
            <a:r>
              <a:rPr lang="en-US" altLang="zh-CN" dirty="0"/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4. </a:t>
            </a:r>
            <a:r>
              <a:rPr lang="zh-CN" altLang="en-US" dirty="0"/>
              <a:t>执行实例变量显</a:t>
            </a:r>
            <a:r>
              <a:rPr lang="zh-CN" altLang="zh-CN" dirty="0"/>
              <a:t>式</a:t>
            </a:r>
            <a:r>
              <a:rPr lang="zh-CN" altLang="en-US" dirty="0"/>
              <a:t>初始化</a:t>
            </a:r>
            <a:r>
              <a:rPr lang="en-US" altLang="zh-CN" dirty="0"/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5. </a:t>
            </a:r>
            <a:r>
              <a:rPr lang="zh-CN" altLang="en-US" dirty="0"/>
              <a:t>执行当前构造方法的方法体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1DDE0B2A-C2A1-4B8E-83B8-8686E0C06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5" y="44450"/>
            <a:ext cx="7702550" cy="446088"/>
          </a:xfrm>
        </p:spPr>
        <p:txBody>
          <a:bodyPr>
            <a:normAutofit fontScale="90000"/>
          </a:bodyPr>
          <a:lstStyle/>
          <a:p>
            <a:r>
              <a:rPr lang="en-US" altLang="zh-CN" sz="3800"/>
              <a:t>Example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31ED6548-F4BD-4F69-8F42-D780ADE5B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757" y="665164"/>
            <a:ext cx="6602970" cy="6192837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Employee extends Object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private String name;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private double salary = 15000.00;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private Date </a:t>
            </a:r>
            <a:r>
              <a:rPr lang="en-US" altLang="zh-CN" dirty="0" err="1"/>
              <a:t>birthDate</a:t>
            </a:r>
            <a:r>
              <a:rPr lang="en-US" altLang="zh-CN" dirty="0"/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 Employee(String n, Date </a:t>
            </a:r>
            <a:r>
              <a:rPr lang="en-US" altLang="zh-CN" dirty="0" err="1"/>
              <a:t>DoB</a:t>
            </a:r>
            <a:r>
              <a:rPr lang="en-US" altLang="zh-CN" dirty="0"/>
              <a:t>)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// implicit super();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name = n;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/>
              <a:t>birthDate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DoB</a:t>
            </a:r>
            <a:r>
              <a:rPr lang="en-US" altLang="zh-CN" sz="2400" dirty="0"/>
              <a:t>;</a:t>
            </a:r>
          </a:p>
          <a:p>
            <a:pPr lvl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 Employee(String n)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	this(n, null);</a:t>
            </a:r>
          </a:p>
          <a:p>
            <a:pPr lvl="1">
              <a:lnSpc>
                <a:spcPct val="50000"/>
              </a:lnSpc>
              <a:buNone/>
            </a:pPr>
            <a:r>
              <a:rPr lang="en-US" altLang="zh-CN" sz="1800" dirty="0"/>
              <a:t> }</a:t>
            </a:r>
          </a:p>
          <a:p>
            <a:pPr lvl="1">
              <a:lnSpc>
                <a:spcPct val="50000"/>
              </a:lnSpc>
              <a:buNone/>
            </a:pPr>
            <a:r>
              <a:rPr lang="en-US" altLang="zh-CN" sz="1800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Manager extends Employee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private String department;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 Manager(String n, String d)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super(n);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department = d;</a:t>
            </a:r>
          </a:p>
          <a:p>
            <a:pPr lvl="1">
              <a:lnSpc>
                <a:spcPct val="50000"/>
              </a:lnSpc>
              <a:buNone/>
            </a:pPr>
            <a:r>
              <a:rPr lang="en-US" altLang="zh-CN" sz="1800" dirty="0"/>
              <a:t> }}</a:t>
            </a:r>
          </a:p>
        </p:txBody>
      </p:sp>
      <p:sp>
        <p:nvSpPr>
          <p:cNvPr id="159748" name="Rectangle 4">
            <a:extLst>
              <a:ext uri="{FF2B5EF4-FFF2-40B4-BE49-F238E27FC236}">
                <a16:creationId xmlns:a16="http://schemas.microsoft.com/office/drawing/2014/main" id="{D2194992-D128-456F-98A9-EA3659892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765175"/>
            <a:ext cx="5482442" cy="43515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228600">
              <a:lnSpc>
                <a:spcPct val="80000"/>
              </a:lnSpc>
              <a:spcBef>
                <a:spcPts val="500"/>
              </a:spcBef>
            </a:pPr>
            <a:r>
              <a:rPr lang="en-US" altLang="zh-CN" sz="2400" dirty="0"/>
              <a:t>public class Object {</a:t>
            </a:r>
          </a:p>
          <a:p>
            <a:pPr marL="228600" lvl="1" indent="-228600">
              <a:lnSpc>
                <a:spcPct val="80000"/>
              </a:lnSpc>
              <a:spcBef>
                <a:spcPts val="500"/>
              </a:spcBef>
            </a:pPr>
            <a:r>
              <a:rPr lang="en-US" altLang="zh-CN" sz="2400" dirty="0"/>
              <a:t>...</a:t>
            </a:r>
          </a:p>
          <a:p>
            <a:pPr marL="228600" lvl="1" indent="-228600">
              <a:lnSpc>
                <a:spcPct val="80000"/>
              </a:lnSpc>
              <a:spcBef>
                <a:spcPts val="500"/>
              </a:spcBef>
            </a:pPr>
            <a:r>
              <a:rPr lang="en-US" altLang="zh-CN" sz="2400" dirty="0"/>
              <a:t>public Object() {}</a:t>
            </a:r>
          </a:p>
          <a:p>
            <a:pPr marL="228600" lvl="1" indent="-228600">
              <a:lnSpc>
                <a:spcPct val="80000"/>
              </a:lnSpc>
              <a:spcBef>
                <a:spcPts val="500"/>
              </a:spcBef>
            </a:pPr>
            <a:r>
              <a:rPr lang="en-US" altLang="zh-CN" sz="2400" dirty="0"/>
              <a:t>...</a:t>
            </a:r>
          </a:p>
          <a:p>
            <a:pPr indent="-228600">
              <a:lnSpc>
                <a:spcPct val="80000"/>
              </a:lnSpc>
              <a:spcBef>
                <a:spcPts val="500"/>
              </a:spcBef>
            </a:pPr>
            <a:r>
              <a:rPr lang="en-US" altLang="zh-CN" sz="2400" dirty="0"/>
              <a:t>}</a:t>
            </a:r>
          </a:p>
          <a:p>
            <a:pPr indent="-228600">
              <a:lnSpc>
                <a:spcPct val="80000"/>
              </a:lnSpc>
              <a:spcBef>
                <a:spcPts val="500"/>
              </a:spcBef>
            </a:pPr>
            <a:endParaRPr lang="en-US" altLang="zh-CN" sz="2400" dirty="0"/>
          </a:p>
          <a:p>
            <a:pPr indent="-228600">
              <a:lnSpc>
                <a:spcPct val="80000"/>
              </a:lnSpc>
              <a:spcBef>
                <a:spcPts val="500"/>
              </a:spcBef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TestManager</a:t>
            </a:r>
            <a:r>
              <a:rPr lang="en-US" altLang="zh-CN" sz="2400" dirty="0"/>
              <a:t>{</a:t>
            </a:r>
          </a:p>
          <a:p>
            <a:pPr indent="-228600">
              <a:lnSpc>
                <a:spcPct val="80000"/>
              </a:lnSpc>
              <a:spcBef>
                <a:spcPts val="500"/>
              </a:spcBef>
            </a:pPr>
            <a:r>
              <a:rPr lang="en-US" altLang="zh-CN" sz="2400" dirty="0"/>
              <a:t>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){</a:t>
            </a:r>
          </a:p>
          <a:p>
            <a:pPr indent="-228600">
              <a:lnSpc>
                <a:spcPct val="80000"/>
              </a:lnSpc>
              <a:spcBef>
                <a:spcPts val="500"/>
              </a:spcBef>
            </a:pPr>
            <a:r>
              <a:rPr lang="en-US" altLang="zh-CN" sz="2400" dirty="0"/>
              <a:t>     new Manager();</a:t>
            </a:r>
          </a:p>
          <a:p>
            <a:pPr indent="-228600">
              <a:lnSpc>
                <a:spcPct val="80000"/>
              </a:lnSpc>
              <a:spcBef>
                <a:spcPts val="500"/>
              </a:spcBef>
            </a:pPr>
            <a:r>
              <a:rPr lang="en-US" altLang="zh-CN" sz="2400" dirty="0"/>
              <a:t>     new Manager(“Tom”,”10/04/26”);</a:t>
            </a:r>
          </a:p>
          <a:p>
            <a:pPr indent="-228600">
              <a:lnSpc>
                <a:spcPct val="80000"/>
              </a:lnSpc>
              <a:spcBef>
                <a:spcPts val="500"/>
              </a:spcBef>
            </a:pPr>
            <a:r>
              <a:rPr lang="en-US" altLang="zh-CN" sz="2400" dirty="0"/>
              <a:t>   }</a:t>
            </a:r>
          </a:p>
          <a:p>
            <a:pPr indent="-228600">
              <a:lnSpc>
                <a:spcPct val="80000"/>
              </a:lnSpc>
              <a:spcBef>
                <a:spcPts val="500"/>
              </a:spcBef>
            </a:pPr>
            <a:r>
              <a:rPr lang="en-US" altLang="zh-CN" sz="2400" dirty="0"/>
              <a:t>}</a:t>
            </a:r>
          </a:p>
        </p:txBody>
      </p:sp>
      <p:sp>
        <p:nvSpPr>
          <p:cNvPr id="159749" name="Line 5">
            <a:extLst>
              <a:ext uri="{FF2B5EF4-FFF2-40B4-BE49-F238E27FC236}">
                <a16:creationId xmlns:a16="http://schemas.microsoft.com/office/drawing/2014/main" id="{312115C8-4FAD-4D5C-A394-BF72ABD0DC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6625" y="765175"/>
            <a:ext cx="71438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>
            <a:extLst>
              <a:ext uri="{FF2B5EF4-FFF2-40B4-BE49-F238E27FC236}">
                <a16:creationId xmlns:a16="http://schemas.microsoft.com/office/drawing/2014/main" id="{ACBC97E9-ED3E-4242-9D6F-9B7EE79E1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71814" y="180978"/>
            <a:ext cx="7577132" cy="650556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b="1" dirty="0"/>
              <a:t>0 Basic initialization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0.1 Allocate memory </a:t>
            </a:r>
            <a:r>
              <a:rPr lang="en-US" altLang="zh-CN" sz="1200" b="1" dirty="0">
                <a:sym typeface="Wingdings" panose="05000000000000000000" pitchFamily="2" charset="2"/>
              </a:rPr>
              <a:t></a:t>
            </a:r>
            <a:r>
              <a:rPr lang="en-US" altLang="zh-CN" sz="1200" b="1" dirty="0"/>
              <a:t> Manager object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0.2 Initialize all instance variables ( default values)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 Call constructor: Manager("Joe Smith", "Sales")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1.1 Bind constructor parameters: n="Joe Smith", d="Sales"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1.2 No this() call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 Call super(n) for Employee(String)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1.3.1 Bind constructor parameters: n="Joe Smith"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1.3.2 Call this(n, null) for Employee(String, Date)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1.3.2.1 Bind constructor parameters: n="Joe Smith", </a:t>
            </a:r>
            <a:r>
              <a:rPr lang="en-US" altLang="zh-CN" sz="1200" b="1" dirty="0" err="1"/>
              <a:t>DoB</a:t>
            </a:r>
            <a:r>
              <a:rPr lang="en-US" altLang="zh-CN" sz="1200" b="1" dirty="0"/>
              <a:t>=null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1.3.2.2 No this() call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1.3.2.3 Call super() for Object()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1.3.2.3.1 No binding necessary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1.3.2.3.2 No this() call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1.3.2.3.3 No super() call (Object is the root)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1.3.2.3.4 No explicit variable initialization for Object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1.3.2.3.5 No method body to call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1.3.2.4 Initialize explicit Employee variables: salary=15000.00;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1.3.2.5 Execute body: name="Joe Smith"; date=null;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1.3.3 - 1.3.4 Steps skipped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1.3.5 Execute body: no body in Employee(String)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1.4 No explicit initializers for Manager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1.5 Execute body: department="Sales"</a:t>
            </a:r>
          </a:p>
          <a:p>
            <a:pPr>
              <a:lnSpc>
                <a:spcPct val="80000"/>
              </a:lnSpc>
            </a:pPr>
            <a:endParaRPr lang="en-US" altLang="zh-CN" sz="1200" b="1" dirty="0"/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id="{CD6A9DBA-A922-4408-8B77-41757C970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6" y="92076"/>
            <a:ext cx="1095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61797" name="Text Box 5">
            <a:extLst>
              <a:ext uri="{FF2B5EF4-FFF2-40B4-BE49-F238E27FC236}">
                <a16:creationId xmlns:a16="http://schemas.microsoft.com/office/drawing/2014/main" id="{99091406-8EE4-4FC8-B7E5-C8C236281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706563"/>
            <a:ext cx="1179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</a:rPr>
              <a:t>Employee</a:t>
            </a:r>
          </a:p>
        </p:txBody>
      </p:sp>
      <p:sp>
        <p:nvSpPr>
          <p:cNvPr id="161798" name="Text Box 6">
            <a:extLst>
              <a:ext uri="{FF2B5EF4-FFF2-40B4-BE49-F238E27FC236}">
                <a16:creationId xmlns:a16="http://schemas.microsoft.com/office/drawing/2014/main" id="{F3980C1F-9419-4650-8B7E-B2B2E96C0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3143251"/>
            <a:ext cx="944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</a:rPr>
              <a:t>Object</a:t>
            </a:r>
          </a:p>
        </p:txBody>
      </p:sp>
      <p:sp>
        <p:nvSpPr>
          <p:cNvPr id="161799" name="Line 7">
            <a:extLst>
              <a:ext uri="{FF2B5EF4-FFF2-40B4-BE49-F238E27FC236}">
                <a16:creationId xmlns:a16="http://schemas.microsoft.com/office/drawing/2014/main" id="{5C3B761A-2561-4EAC-88B3-EEDBC239A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7425" y="284164"/>
            <a:ext cx="66675" cy="4500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00" name="Line 8">
            <a:extLst>
              <a:ext uri="{FF2B5EF4-FFF2-40B4-BE49-F238E27FC236}">
                <a16:creationId xmlns:a16="http://schemas.microsoft.com/office/drawing/2014/main" id="{BC7F3B3D-BB5F-4890-A7D4-19B5F7826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2841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01" name="Line 9">
            <a:extLst>
              <a:ext uri="{FF2B5EF4-FFF2-40B4-BE49-F238E27FC236}">
                <a16:creationId xmlns:a16="http://schemas.microsoft.com/office/drawing/2014/main" id="{5A617559-5735-41A6-880C-18CB74753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4" y="192246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02" name="Line 10">
            <a:extLst>
              <a:ext uri="{FF2B5EF4-FFF2-40B4-BE49-F238E27FC236}">
                <a16:creationId xmlns:a16="http://schemas.microsoft.com/office/drawing/2014/main" id="{575004E9-5160-4306-A35A-4CA8F6B43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4" y="329406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0969F14-44AC-49C6-BC99-027E55701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Think: overriding or not???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D83EA77A-6E6E-42B8-ADF4-63896042A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class Father { </a:t>
            </a:r>
            <a:br>
              <a:rPr lang="en-US" altLang="zh-CN" sz="2400" dirty="0"/>
            </a:br>
            <a:r>
              <a:rPr lang="en-US" altLang="zh-CN" sz="2400" dirty="0"/>
              <a:t>    public void </a:t>
            </a:r>
            <a:r>
              <a:rPr lang="en-US" altLang="zh-CN" sz="2400" dirty="0" err="1"/>
              <a:t>doSomething</a:t>
            </a:r>
            <a:r>
              <a:rPr lang="en-US" altLang="zh-CN" sz="2400" dirty="0"/>
              <a:t>(){} </a:t>
            </a:r>
            <a:br>
              <a:rPr lang="en-US" altLang="zh-CN" sz="2400" dirty="0"/>
            </a:br>
            <a:r>
              <a:rPr lang="en-US" altLang="zh-CN" sz="2400" dirty="0"/>
              <a:t>    public void </a:t>
            </a:r>
            <a:r>
              <a:rPr lang="en-US" altLang="zh-CN" sz="2400" dirty="0" err="1"/>
              <a:t>doSomething</a:t>
            </a:r>
            <a:r>
              <a:rPr lang="en-US" altLang="zh-CN" sz="2400" dirty="0"/>
              <a:t>(int a){} </a:t>
            </a:r>
            <a:br>
              <a:rPr lang="en-US" altLang="zh-CN" sz="2400" dirty="0"/>
            </a:br>
            <a:r>
              <a:rPr lang="en-US" altLang="zh-CN" sz="2400" dirty="0"/>
              <a:t>    public void </a:t>
            </a:r>
            <a:r>
              <a:rPr lang="en-US" altLang="zh-CN" sz="2400" dirty="0" err="1"/>
              <a:t>doSomething</a:t>
            </a:r>
            <a:r>
              <a:rPr lang="en-US" altLang="zh-CN" sz="2400" dirty="0"/>
              <a:t>(String s, int a){} </a:t>
            </a:r>
            <a:br>
              <a:rPr lang="en-US" altLang="zh-CN" sz="2400" dirty="0"/>
            </a:br>
            <a:r>
              <a:rPr lang="en-US" altLang="zh-CN" sz="2400" dirty="0"/>
              <a:t>}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class Son extends Father { </a:t>
            </a:r>
            <a:br>
              <a:rPr lang="en-US" altLang="zh-CN" sz="2400" dirty="0"/>
            </a:br>
            <a:r>
              <a:rPr lang="en-US" altLang="zh-CN" sz="2400" dirty="0"/>
              <a:t>    public void </a:t>
            </a:r>
            <a:r>
              <a:rPr lang="en-US" altLang="zh-CN" sz="2400" dirty="0" err="1"/>
              <a:t>doSomething</a:t>
            </a:r>
            <a:r>
              <a:rPr lang="en-US" altLang="zh-CN" sz="2400" dirty="0"/>
              <a:t>(String s, int a) {} </a:t>
            </a:r>
            <a:br>
              <a:rPr lang="en-US" altLang="zh-CN" sz="2400" dirty="0"/>
            </a:br>
            <a:r>
              <a:rPr lang="en-US" altLang="zh-CN" sz="2400" dirty="0"/>
              <a:t>    public void </a:t>
            </a:r>
            <a:r>
              <a:rPr lang="en-US" altLang="zh-CN" sz="2400" dirty="0" err="1"/>
              <a:t>doSomething</a:t>
            </a:r>
            <a:r>
              <a:rPr lang="en-US" altLang="zh-CN" sz="2400" dirty="0"/>
              <a:t>(int a, String s){} </a:t>
            </a:r>
            <a:br>
              <a:rPr lang="en-US" altLang="zh-CN" sz="2400" dirty="0"/>
            </a:br>
            <a:r>
              <a:rPr lang="en-US" altLang="zh-CN" sz="2400" dirty="0"/>
              <a:t>} </a:t>
            </a:r>
            <a:br>
              <a:rPr lang="en-US" altLang="zh-CN" sz="2400" dirty="0"/>
            </a:br>
            <a:endParaRPr lang="en-US" altLang="zh-CN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8834530-4D80-4BB9-9EB9-5863692A9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/>
              <a:t>抽象（</a:t>
            </a:r>
            <a:r>
              <a:rPr lang="en-US" altLang="zh-CN" sz="3800"/>
              <a:t>Abstract</a:t>
            </a:r>
            <a:r>
              <a:rPr lang="zh-CN" altLang="en-US" sz="3800"/>
              <a:t>）类举例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C03ACE36-34DF-468D-B41D-18E18DF9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916114"/>
            <a:ext cx="75628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259DF75-A8AC-48D8-B653-AE339208F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Abstract Classes: Solution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4B06278E-183D-40B2-83D4-974C2F66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58" y="1295162"/>
            <a:ext cx="8644742" cy="4733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7C152A5-173A-45FF-A046-CAD0F3916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3787" y="260351"/>
            <a:ext cx="8868126" cy="633413"/>
          </a:xfrm>
        </p:spPr>
        <p:txBody>
          <a:bodyPr/>
          <a:lstStyle/>
          <a:p>
            <a:r>
              <a:rPr lang="en-US" altLang="zh-CN" sz="3800" dirty="0"/>
              <a:t>Abstract Classes: Solution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B3C0429-3B2B-41E8-B3AA-ACFE5B5BE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3787" y="893764"/>
            <a:ext cx="10022774" cy="5964236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</a:t>
            </a:r>
            <a:r>
              <a:rPr lang="en-US" altLang="zh-CN" sz="2400" b="1" dirty="0"/>
              <a:t>abstract </a:t>
            </a:r>
            <a:r>
              <a:rPr lang="en-US" altLang="zh-CN" sz="2400" dirty="0"/>
              <a:t>class Vehicle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public </a:t>
            </a:r>
            <a:r>
              <a:rPr lang="en-US" altLang="zh-CN" b="1" dirty="0"/>
              <a:t>abstract </a:t>
            </a:r>
            <a:r>
              <a:rPr lang="en-US" altLang="zh-CN" dirty="0"/>
              <a:t>double </a:t>
            </a:r>
            <a:r>
              <a:rPr lang="en-US" altLang="zh-CN" dirty="0" err="1"/>
              <a:t>calcFuelEfficiency</a:t>
            </a:r>
            <a:r>
              <a:rPr lang="en-US" altLang="zh-CN" dirty="0"/>
              <a:t>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public </a:t>
            </a:r>
            <a:r>
              <a:rPr lang="en-US" altLang="zh-CN" b="1" dirty="0"/>
              <a:t>abstract </a:t>
            </a:r>
            <a:r>
              <a:rPr lang="en-US" altLang="zh-CN" dirty="0"/>
              <a:t>double </a:t>
            </a:r>
            <a:r>
              <a:rPr lang="en-US" altLang="zh-CN" dirty="0" err="1"/>
              <a:t>calcTripDistance</a:t>
            </a:r>
            <a:r>
              <a:rPr lang="en-US" altLang="zh-CN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Truck extends Vehicle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public Truck(double </a:t>
            </a:r>
            <a:r>
              <a:rPr lang="en-US" altLang="zh-CN" dirty="0" err="1"/>
              <a:t>max_load</a:t>
            </a:r>
            <a:r>
              <a:rPr lang="en-US" altLang="zh-CN" dirty="0"/>
              <a:t>) {...}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public double </a:t>
            </a:r>
            <a:r>
              <a:rPr lang="en-US" altLang="zh-CN" dirty="0" err="1"/>
              <a:t>calcFuelEfficiency</a:t>
            </a:r>
            <a:r>
              <a:rPr lang="en-US" altLang="zh-CN" dirty="0"/>
              <a:t>() {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public double </a:t>
            </a:r>
            <a:r>
              <a:rPr lang="en-US" altLang="zh-CN" dirty="0" err="1"/>
              <a:t>calcTripDistrance</a:t>
            </a:r>
            <a:r>
              <a:rPr lang="en-US" altLang="zh-CN" dirty="0"/>
              <a:t>() {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public class </a:t>
            </a:r>
            <a:r>
              <a:rPr lang="en-US" altLang="zh-CN" sz="2400" dirty="0" err="1"/>
              <a:t>RiverBarge</a:t>
            </a:r>
            <a:r>
              <a:rPr lang="en-US" altLang="zh-CN" sz="2400" dirty="0"/>
              <a:t> extends Vehicle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public </a:t>
            </a:r>
            <a:r>
              <a:rPr lang="en-US" altLang="zh-CN" dirty="0" err="1"/>
              <a:t>RiverBarge</a:t>
            </a:r>
            <a:r>
              <a:rPr lang="en-US" altLang="zh-CN" dirty="0"/>
              <a:t>(double </a:t>
            </a:r>
            <a:r>
              <a:rPr lang="en-US" altLang="zh-CN" dirty="0" err="1"/>
              <a:t>max_load</a:t>
            </a:r>
            <a:r>
              <a:rPr lang="en-US" altLang="zh-CN" dirty="0"/>
              <a:t>) {...}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public double </a:t>
            </a:r>
            <a:r>
              <a:rPr lang="en-US" altLang="zh-CN" dirty="0" err="1"/>
              <a:t>calcFuelEfficiency</a:t>
            </a:r>
            <a:r>
              <a:rPr lang="en-US" altLang="zh-CN" dirty="0"/>
              <a:t>()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	/* calculate the fuel efficiency of a river barge */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public double </a:t>
            </a:r>
            <a:r>
              <a:rPr lang="en-US" altLang="zh-CN" dirty="0" err="1"/>
              <a:t>calcTripDistrance</a:t>
            </a:r>
            <a:r>
              <a:rPr lang="en-US" altLang="zh-CN" dirty="0"/>
              <a:t>()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	/* calculate the distance of this trip along the river-ways */}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581B20C-7001-4961-9810-380BC2F65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5425" y="260351"/>
            <a:ext cx="8054975" cy="828675"/>
          </a:xfrm>
        </p:spPr>
        <p:txBody>
          <a:bodyPr/>
          <a:lstStyle/>
          <a:p>
            <a:r>
              <a:rPr lang="zh-CN" altLang="en-US" sz="3400" dirty="0"/>
              <a:t>模板方法</a:t>
            </a:r>
            <a:r>
              <a:rPr lang="en-US" altLang="zh-CN" sz="3400" dirty="0"/>
              <a:t>Template Method </a:t>
            </a:r>
            <a:r>
              <a:rPr lang="zh-CN" altLang="en-US" sz="3400" dirty="0"/>
              <a:t>设计模式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D57ABD21-EB6E-4C1D-9D9C-F21FF8840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70" y="997527"/>
            <a:ext cx="9410405" cy="554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32554EF-0ADB-4A11-BE9A-98C10F930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130726"/>
            <a:ext cx="10515600" cy="1325563"/>
          </a:xfrm>
        </p:spPr>
        <p:txBody>
          <a:bodyPr/>
          <a:lstStyle/>
          <a:p>
            <a:r>
              <a:rPr lang="zh-CN" altLang="en-US" dirty="0"/>
              <a:t>接口</a:t>
            </a:r>
            <a:r>
              <a:rPr lang="en-US" altLang="zh-CN" dirty="0"/>
              <a:t>Interfaces</a:t>
            </a:r>
            <a:endParaRPr lang="zh-TW" altLang="en-US" dirty="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C875553-9F99-4027-97BD-875D94BB5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009" y="1341438"/>
            <a:ext cx="6221106" cy="4679950"/>
          </a:xfrm>
        </p:spPr>
        <p:txBody>
          <a:bodyPr/>
          <a:lstStyle/>
          <a:p>
            <a:pPr algn="just">
              <a:spcAft>
                <a:spcPts val="1200"/>
              </a:spcAft>
            </a:pPr>
            <a:r>
              <a:rPr lang="zh-TW" altLang="en-US" sz="2600" dirty="0"/>
              <a:t>接口是定</a:t>
            </a:r>
            <a:r>
              <a:rPr lang="zh-CN" altLang="en-US" sz="2600" dirty="0"/>
              <a:t>义</a:t>
            </a:r>
            <a:r>
              <a:rPr lang="zh-TW" altLang="en-US" sz="2600" dirty="0"/>
              <a:t>不同类</a:t>
            </a:r>
            <a:r>
              <a:rPr lang="zh-CN" altLang="en-US" sz="2600" dirty="0"/>
              <a:t>间</a:t>
            </a:r>
            <a:r>
              <a:rPr lang="zh-TW" altLang="en-US" sz="2600" dirty="0"/>
              <a:t>的一致行</a:t>
            </a:r>
            <a:r>
              <a:rPr lang="zh-CN" altLang="en-US" sz="2600" dirty="0"/>
              <a:t>为</a:t>
            </a:r>
            <a:r>
              <a:rPr lang="zh-TW" altLang="en-US" sz="2600" dirty="0"/>
              <a:t>，</a:t>
            </a:r>
            <a:r>
              <a:rPr lang="zh-CN" altLang="en-US" sz="2600" dirty="0"/>
              <a:t>即</a:t>
            </a:r>
            <a:r>
              <a:rPr lang="zh-TW" altLang="en-US" sz="2600" dirty="0"/>
              <a:t>一些共同方法的</a:t>
            </a:r>
            <a:r>
              <a:rPr lang="zh-CN" altLang="en-US" sz="2600" dirty="0"/>
              <a:t>包</a:t>
            </a:r>
            <a:endParaRPr lang="zh-TW" altLang="en-US" sz="2600" dirty="0"/>
          </a:p>
          <a:p>
            <a:r>
              <a:rPr lang="zh-TW" altLang="en-US" sz="2600" dirty="0"/>
              <a:t>接口</a:t>
            </a:r>
            <a:r>
              <a:rPr lang="zh-CN" altLang="en-US" sz="2600" dirty="0"/>
              <a:t>让</a:t>
            </a:r>
            <a:r>
              <a:rPr lang="zh-TW" altLang="en-US" sz="2600" dirty="0"/>
              <a:t>不直接相</a:t>
            </a:r>
            <a:r>
              <a:rPr lang="zh-CN" altLang="en-US" sz="2600" dirty="0"/>
              <a:t>关</a:t>
            </a:r>
            <a:r>
              <a:rPr lang="zh-TW" altLang="en-US" sz="2600" dirty="0"/>
              <a:t>的</a:t>
            </a:r>
            <a:r>
              <a:rPr lang="zh-CN" altLang="en-US" sz="2600" dirty="0"/>
              <a:t>对象</a:t>
            </a:r>
            <a:r>
              <a:rPr lang="zh-TW" altLang="en-US" sz="2600" dirty="0"/>
              <a:t>能</a:t>
            </a:r>
            <a:r>
              <a:rPr lang="zh-CN" altLang="en-US" sz="2600" dirty="0"/>
              <a:t>与</a:t>
            </a:r>
            <a:r>
              <a:rPr lang="zh-TW" altLang="en-US" sz="2600" dirty="0"/>
              <a:t>其他</a:t>
            </a:r>
            <a:r>
              <a:rPr lang="zh-CN" altLang="en-US" sz="2600" dirty="0"/>
              <a:t>对象</a:t>
            </a:r>
            <a:r>
              <a:rPr lang="zh-TW" altLang="en-US" sz="2600" dirty="0"/>
              <a:t>或整</a:t>
            </a:r>
            <a:r>
              <a:rPr lang="zh-CN" altLang="en-US" sz="2600" dirty="0"/>
              <a:t>个</a:t>
            </a:r>
            <a:r>
              <a:rPr lang="zh-TW" altLang="en-US" sz="2600" dirty="0"/>
              <a:t>系</a:t>
            </a:r>
            <a:r>
              <a:rPr lang="zh-CN" altLang="en-US" sz="2600" dirty="0"/>
              <a:t>统</a:t>
            </a:r>
            <a:r>
              <a:rPr lang="zh-TW" altLang="en-US" sz="2600" dirty="0"/>
              <a:t>互</a:t>
            </a:r>
            <a:r>
              <a:rPr lang="zh-CN" altLang="en-US" sz="2600" dirty="0"/>
              <a:t>动</a:t>
            </a:r>
            <a:r>
              <a:rPr lang="zh-TW" altLang="en-US" sz="2600" dirty="0"/>
              <a:t>。</a:t>
            </a:r>
            <a:endParaRPr lang="zh-TW" altLang="zh-CN" sz="2600" dirty="0"/>
          </a:p>
          <a:p>
            <a:pPr lvl="1"/>
            <a:r>
              <a:rPr lang="zh-CN" altLang="en-US" sz="2600" dirty="0"/>
              <a:t>相互无关的类可以实施同一个接口</a:t>
            </a:r>
          </a:p>
          <a:p>
            <a:pPr lvl="1"/>
            <a:r>
              <a:rPr lang="zh-CN" altLang="en-US" sz="2600" dirty="0"/>
              <a:t>一个类可以实施多个无关的接口</a:t>
            </a:r>
            <a:endParaRPr lang="zh-TW" altLang="en-US" sz="2600" dirty="0"/>
          </a:p>
          <a:p>
            <a:endParaRPr lang="zh-TW" altLang="zh-CN" sz="2400" dirty="0"/>
          </a:p>
          <a:p>
            <a:r>
              <a:rPr lang="en-US" altLang="zh-CN" sz="2600" dirty="0"/>
              <a:t>Java</a:t>
            </a:r>
            <a:r>
              <a:rPr lang="zh-CN" altLang="en-US" sz="2600" dirty="0"/>
              <a:t>的接口可以声明变量和方法，不实现方法体。</a:t>
            </a:r>
          </a:p>
        </p:txBody>
      </p:sp>
      <p:grpSp>
        <p:nvGrpSpPr>
          <p:cNvPr id="58372" name="Group 4">
            <a:extLst>
              <a:ext uri="{FF2B5EF4-FFF2-40B4-BE49-F238E27FC236}">
                <a16:creationId xmlns:a16="http://schemas.microsoft.com/office/drawing/2014/main" id="{4C0C019D-1554-447D-8697-ABCACB637010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1038225"/>
            <a:ext cx="5688282" cy="4895849"/>
            <a:chOff x="0" y="528"/>
            <a:chExt cx="5760" cy="3456"/>
          </a:xfrm>
        </p:grpSpPr>
        <p:sp>
          <p:nvSpPr>
            <p:cNvPr id="58373" name="Oval 5">
              <a:extLst>
                <a:ext uri="{FF2B5EF4-FFF2-40B4-BE49-F238E27FC236}">
                  <a16:creationId xmlns:a16="http://schemas.microsoft.com/office/drawing/2014/main" id="{88F01416-E736-4B20-9427-F217E9A2E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528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1000" b="1">
                  <a:latin typeface="Times New Roman" panose="02020603050405020304" pitchFamily="18" charset="0"/>
                </a:rPr>
                <a:t>交通工具</a:t>
              </a:r>
            </a:p>
          </p:txBody>
        </p:sp>
        <p:sp>
          <p:nvSpPr>
            <p:cNvPr id="58374" name="Oval 6">
              <a:extLst>
                <a:ext uri="{FF2B5EF4-FFF2-40B4-BE49-F238E27FC236}">
                  <a16:creationId xmlns:a16="http://schemas.microsoft.com/office/drawing/2014/main" id="{F1CF59A6-5DE7-4F96-AC9C-47D621E47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104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1000" b="1">
                  <a:latin typeface="Times New Roman" panose="02020603050405020304" pitchFamily="18" charset="0"/>
                </a:rPr>
                <a:t>车辆</a:t>
              </a:r>
            </a:p>
          </p:txBody>
        </p:sp>
        <p:sp>
          <p:nvSpPr>
            <p:cNvPr id="58375" name="Oval 7">
              <a:extLst>
                <a:ext uri="{FF2B5EF4-FFF2-40B4-BE49-F238E27FC236}">
                  <a16:creationId xmlns:a16="http://schemas.microsoft.com/office/drawing/2014/main" id="{AF72E549-DD8F-4134-8C39-9ED37518D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104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1000" b="1">
                  <a:latin typeface="Times New Roman" panose="02020603050405020304" pitchFamily="18" charset="0"/>
                </a:rPr>
                <a:t>船</a:t>
              </a:r>
            </a:p>
          </p:txBody>
        </p:sp>
        <p:sp>
          <p:nvSpPr>
            <p:cNvPr id="58376" name="Oval 8">
              <a:extLst>
                <a:ext uri="{FF2B5EF4-FFF2-40B4-BE49-F238E27FC236}">
                  <a16:creationId xmlns:a16="http://schemas.microsoft.com/office/drawing/2014/main" id="{3B2D39F5-A727-4A2E-B188-58B67CF87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04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1000" b="1">
                  <a:latin typeface="Times New Roman" panose="02020603050405020304" pitchFamily="18" charset="0"/>
                </a:rPr>
                <a:t>非机动车</a:t>
              </a:r>
            </a:p>
          </p:txBody>
        </p:sp>
        <p:sp>
          <p:nvSpPr>
            <p:cNvPr id="58377" name="Oval 9">
              <a:extLst>
                <a:ext uri="{FF2B5EF4-FFF2-40B4-BE49-F238E27FC236}">
                  <a16:creationId xmlns:a16="http://schemas.microsoft.com/office/drawing/2014/main" id="{381E54FB-B99A-4704-8AEC-4A00AB89A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248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1000" b="1">
                  <a:latin typeface="Times New Roman" panose="02020603050405020304" pitchFamily="18" charset="0"/>
                </a:rPr>
                <a:t>飞机</a:t>
              </a:r>
            </a:p>
          </p:txBody>
        </p:sp>
        <p:sp>
          <p:nvSpPr>
            <p:cNvPr id="58378" name="Oval 10">
              <a:extLst>
                <a:ext uri="{FF2B5EF4-FFF2-40B4-BE49-F238E27FC236}">
                  <a16:creationId xmlns:a16="http://schemas.microsoft.com/office/drawing/2014/main" id="{D8261548-5018-453B-84C5-D602EE157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04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1000" b="1">
                  <a:latin typeface="Times New Roman" panose="02020603050405020304" pitchFamily="18" charset="0"/>
                </a:rPr>
                <a:t>柴油机船</a:t>
              </a:r>
            </a:p>
          </p:txBody>
        </p:sp>
        <p:sp>
          <p:nvSpPr>
            <p:cNvPr id="58379" name="Oval 11">
              <a:extLst>
                <a:ext uri="{FF2B5EF4-FFF2-40B4-BE49-F238E27FC236}">
                  <a16:creationId xmlns:a16="http://schemas.microsoft.com/office/drawing/2014/main" id="{6A802283-6341-48CF-B27C-5952F1D46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304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1000" b="1">
                  <a:latin typeface="Times New Roman" panose="02020603050405020304" pitchFamily="18" charset="0"/>
                </a:rPr>
                <a:t>划艇</a:t>
              </a:r>
            </a:p>
          </p:txBody>
        </p:sp>
        <p:sp>
          <p:nvSpPr>
            <p:cNvPr id="58380" name="Oval 12">
              <a:extLst>
                <a:ext uri="{FF2B5EF4-FFF2-40B4-BE49-F238E27FC236}">
                  <a16:creationId xmlns:a16="http://schemas.microsoft.com/office/drawing/2014/main" id="{66A00437-D505-4B5A-8B53-E1889AE37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256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1000" b="1">
                  <a:latin typeface="Times New Roman" panose="02020603050405020304" pitchFamily="18" charset="0"/>
                </a:rPr>
                <a:t>喷气式飞机</a:t>
              </a:r>
            </a:p>
          </p:txBody>
        </p:sp>
        <p:sp>
          <p:nvSpPr>
            <p:cNvPr id="58381" name="Oval 13">
              <a:extLst>
                <a:ext uri="{FF2B5EF4-FFF2-40B4-BE49-F238E27FC236}">
                  <a16:creationId xmlns:a16="http://schemas.microsoft.com/office/drawing/2014/main" id="{2AEF9342-A020-4B41-8F97-F83D1E0BE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304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1000" b="1">
                  <a:latin typeface="Times New Roman" panose="02020603050405020304" pitchFamily="18" charset="0"/>
                </a:rPr>
                <a:t>汽车</a:t>
              </a:r>
            </a:p>
          </p:txBody>
        </p:sp>
        <p:sp>
          <p:nvSpPr>
            <p:cNvPr id="58382" name="Line 14">
              <a:extLst>
                <a:ext uri="{FF2B5EF4-FFF2-40B4-BE49-F238E27FC236}">
                  <a16:creationId xmlns:a16="http://schemas.microsoft.com/office/drawing/2014/main" id="{55D029E2-7157-48F3-B004-2397633CA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816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3" name="Line 15">
              <a:extLst>
                <a:ext uri="{FF2B5EF4-FFF2-40B4-BE49-F238E27FC236}">
                  <a16:creationId xmlns:a16="http://schemas.microsoft.com/office/drawing/2014/main" id="{1E0ADCFF-4DA7-40F0-9FC5-366FBE17FC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392"/>
              <a:ext cx="67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4" name="Line 16">
              <a:extLst>
                <a:ext uri="{FF2B5EF4-FFF2-40B4-BE49-F238E27FC236}">
                  <a16:creationId xmlns:a16="http://schemas.microsoft.com/office/drawing/2014/main" id="{C5BADF35-F834-4D32-9CE0-E6F60D319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1536"/>
              <a:ext cx="9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5" name="Line 17">
              <a:extLst>
                <a:ext uri="{FF2B5EF4-FFF2-40B4-BE49-F238E27FC236}">
                  <a16:creationId xmlns:a16="http://schemas.microsoft.com/office/drawing/2014/main" id="{007D3C98-C514-4D4E-A6DA-7FFE9297F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392"/>
              <a:ext cx="52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6" name="Line 18">
              <a:extLst>
                <a:ext uri="{FF2B5EF4-FFF2-40B4-BE49-F238E27FC236}">
                  <a16:creationId xmlns:a16="http://schemas.microsoft.com/office/drawing/2014/main" id="{2422F838-C84A-462C-A166-DB201A284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816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7" name="Line 19">
              <a:extLst>
                <a:ext uri="{FF2B5EF4-FFF2-40B4-BE49-F238E27FC236}">
                  <a16:creationId xmlns:a16="http://schemas.microsoft.com/office/drawing/2014/main" id="{501F2615-2987-4504-AE1C-A33AED3B4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1392"/>
              <a:ext cx="33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8" name="Line 20">
              <a:extLst>
                <a:ext uri="{FF2B5EF4-FFF2-40B4-BE49-F238E27FC236}">
                  <a16:creationId xmlns:a16="http://schemas.microsoft.com/office/drawing/2014/main" id="{4C858AF1-7EDE-4446-9191-508DF1EA5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392"/>
              <a:ext cx="67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9" name="Line 21">
              <a:extLst>
                <a:ext uri="{FF2B5EF4-FFF2-40B4-BE49-F238E27FC236}">
                  <a16:creationId xmlns:a16="http://schemas.microsoft.com/office/drawing/2014/main" id="{D0740E10-3D94-4FA7-9AA1-45BEF274A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816"/>
              <a:ext cx="14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0" name="Oval 22">
              <a:extLst>
                <a:ext uri="{FF2B5EF4-FFF2-40B4-BE49-F238E27FC236}">
                  <a16:creationId xmlns:a16="http://schemas.microsoft.com/office/drawing/2014/main" id="{2D282F92-B51E-4BF8-BDEC-D02093ECE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696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1000" b="1">
                  <a:latin typeface="Times New Roman" panose="02020603050405020304" pitchFamily="18" charset="0"/>
                </a:rPr>
                <a:t>燃油</a:t>
              </a:r>
            </a:p>
          </p:txBody>
        </p:sp>
        <p:sp>
          <p:nvSpPr>
            <p:cNvPr id="58391" name="Line 23">
              <a:extLst>
                <a:ext uri="{FF2B5EF4-FFF2-40B4-BE49-F238E27FC236}">
                  <a16:creationId xmlns:a16="http://schemas.microsoft.com/office/drawing/2014/main" id="{B868B5AD-C88E-42A1-8BEA-90A9EB9F32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2592"/>
              <a:ext cx="115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2" name="Line 24">
              <a:extLst>
                <a:ext uri="{FF2B5EF4-FFF2-40B4-BE49-F238E27FC236}">
                  <a16:creationId xmlns:a16="http://schemas.microsoft.com/office/drawing/2014/main" id="{2D34F823-63AA-4261-A9EC-37C036362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0" y="249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3" name="Line 25">
              <a:extLst>
                <a:ext uri="{FF2B5EF4-FFF2-40B4-BE49-F238E27FC236}">
                  <a16:creationId xmlns:a16="http://schemas.microsoft.com/office/drawing/2014/main" id="{68E93872-C760-405D-A3EB-445F4AAF5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7" y="2568"/>
              <a:ext cx="824" cy="1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4" name="Text Box 26">
              <a:extLst>
                <a:ext uri="{FF2B5EF4-FFF2-40B4-BE49-F238E27FC236}">
                  <a16:creationId xmlns:a16="http://schemas.microsoft.com/office/drawing/2014/main" id="{6F70D073-729F-45A9-BBAA-6E8FC644F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3382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>
                  <a:solidFill>
                    <a:schemeClr val="tx2"/>
                  </a:solidFill>
                  <a:latin typeface="Comic Sans MS" panose="030F0702030302020204" pitchFamily="66" charset="0"/>
                </a:rPr>
                <a:t>Interface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A73B806-1E95-491E-BACC-7C5DDE179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308100"/>
            <a:ext cx="10287000" cy="4425950"/>
          </a:xfrm>
        </p:spPr>
        <p:txBody>
          <a:bodyPr/>
          <a:lstStyle/>
          <a:p>
            <a:r>
              <a:rPr lang="en-US" altLang="zh-TW" sz="2600" dirty="0"/>
              <a:t>UML</a:t>
            </a:r>
            <a:r>
              <a:rPr lang="zh-TW" altLang="en-US" sz="2600" dirty="0"/>
              <a:t>的</a:t>
            </a:r>
            <a:r>
              <a:rPr lang="zh-CN" altLang="en-US" sz="2600" dirty="0"/>
              <a:t>接口图</a:t>
            </a:r>
            <a:r>
              <a:rPr lang="zh-TW" altLang="en-US" sz="2600" dirty="0"/>
              <a:t>和</a:t>
            </a:r>
            <a:r>
              <a:rPr lang="zh-CN" altLang="en-US" sz="2600" dirty="0"/>
              <a:t>类图</a:t>
            </a:r>
            <a:r>
              <a:rPr lang="zh-TW" altLang="en-US" sz="2600" dirty="0"/>
              <a:t>相似，在名</a:t>
            </a:r>
            <a:r>
              <a:rPr lang="zh-CN" altLang="en-US" sz="2600" dirty="0"/>
              <a:t>称</a:t>
            </a:r>
            <a:r>
              <a:rPr lang="zh-TW" altLang="en-US" sz="2600" dirty="0"/>
              <a:t>上方</a:t>
            </a:r>
            <a:r>
              <a:rPr lang="zh-CN" altLang="en-US" sz="2600" dirty="0"/>
              <a:t>加</a:t>
            </a:r>
            <a:r>
              <a:rPr lang="zh-TW" altLang="en-US" sz="2600" dirty="0"/>
              <a:t>&lt;&lt;</a:t>
            </a:r>
            <a:r>
              <a:rPr lang="en-US" altLang="zh-TW" sz="2600" dirty="0"/>
              <a:t>interface&gt;&gt;</a:t>
            </a:r>
            <a:r>
              <a:rPr lang="zh-TW" altLang="en-US" sz="2600" dirty="0"/>
              <a:t>指明</a:t>
            </a:r>
            <a:r>
              <a:rPr lang="zh-CN" altLang="en-US" sz="2600" dirty="0"/>
              <a:t>接口</a:t>
            </a:r>
          </a:p>
        </p:txBody>
      </p:sp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98F851A3-3342-48CB-BD72-DD7DF77CE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565832"/>
              </p:ext>
            </p:extLst>
          </p:nvPr>
        </p:nvGraphicFramePr>
        <p:xfrm>
          <a:off x="3562773" y="2051715"/>
          <a:ext cx="5066453" cy="408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件" r:id="rId2" imgW="1625918" imgH="1310402" progId="Word.Document.8">
                  <p:embed/>
                </p:oleObj>
              </mc:Choice>
              <mc:Fallback>
                <p:oleObj name="文件" r:id="rId2" imgW="1625918" imgH="1310402" progId="Word.Document.8">
                  <p:embed/>
                  <p:pic>
                    <p:nvPicPr>
                      <p:cNvPr id="57347" name="Object 3">
                        <a:extLst>
                          <a:ext uri="{FF2B5EF4-FFF2-40B4-BE49-F238E27FC236}">
                            <a16:creationId xmlns:a16="http://schemas.microsoft.com/office/drawing/2014/main" id="{98F851A3-3342-48CB-BD72-DD7DF77CEF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773" y="2051715"/>
                        <a:ext cx="5066453" cy="4082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4">
            <a:extLst>
              <a:ext uri="{FF2B5EF4-FFF2-40B4-BE49-F238E27FC236}">
                <a16:creationId xmlns:a16="http://schemas.microsoft.com/office/drawing/2014/main" id="{C5AFDED5-F0C2-473B-9F45-794D5DC0F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206376"/>
            <a:ext cx="4143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tx2"/>
                </a:solidFill>
              </a:rPr>
              <a:t>UML</a:t>
            </a:r>
            <a:r>
              <a:rPr lang="zh-TW" altLang="en-US" sz="4000" dirty="0">
                <a:solidFill>
                  <a:schemeClr val="tx2"/>
                </a:solidFill>
              </a:rPr>
              <a:t>的</a:t>
            </a:r>
            <a:r>
              <a:rPr lang="zh-CN" altLang="en-US" sz="4000" dirty="0">
                <a:solidFill>
                  <a:schemeClr val="tx2"/>
                </a:solidFill>
              </a:rPr>
              <a:t>接口图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>
            <a:extLst>
              <a:ext uri="{FF2B5EF4-FFF2-40B4-BE49-F238E27FC236}">
                <a16:creationId xmlns:a16="http://schemas.microsoft.com/office/drawing/2014/main" id="{BC9DCF28-D4E8-4E36-A27B-7C757B296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085" y="2636837"/>
            <a:ext cx="5637080" cy="2267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3AFBF22B-9EC8-45E1-9751-70FE4FE69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Is-a Relationship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49508B2-0B64-4DE4-A287-9F4BEB29D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Employee class: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34A7D2F-5433-4146-A0FF-79C5F8667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313" y="2409246"/>
            <a:ext cx="3500602" cy="1851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5D5A5ECB-EE3F-4F89-B16D-25A0A9B32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77815"/>
            <a:ext cx="9296400" cy="1246186"/>
          </a:xfrm>
        </p:spPr>
        <p:txBody>
          <a:bodyPr/>
          <a:lstStyle/>
          <a:p>
            <a:r>
              <a:rPr lang="zh-CN" altLang="en-US" sz="3800" dirty="0"/>
              <a:t>定义接口</a:t>
            </a:r>
            <a:endParaRPr lang="en-US" altLang="zh-CN" sz="3800" dirty="0"/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89E71FB4-AF9C-46BD-8DD4-AA28F66DF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1"/>
            <a:ext cx="10515600" cy="418147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600" dirty="0"/>
              <a:t>声明一个或多个类要使用的方法</a:t>
            </a:r>
          </a:p>
          <a:p>
            <a:pPr>
              <a:lnSpc>
                <a:spcPct val="80000"/>
              </a:lnSpc>
            </a:pPr>
            <a:r>
              <a:rPr lang="zh-CN" altLang="en-US" sz="2600" dirty="0"/>
              <a:t>为不同的类处理具有相同功能的操作，不用管类之间是否有联系。</a:t>
            </a:r>
          </a:p>
          <a:p>
            <a:pPr>
              <a:lnSpc>
                <a:spcPct val="80000"/>
              </a:lnSpc>
            </a:pPr>
            <a:r>
              <a:rPr lang="zh-CN" altLang="en-US" sz="2600" dirty="0"/>
              <a:t>一个类实施多个接口就等于实现多继承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484B355C-D4BB-4496-9BC9-72DE86292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03289"/>
          </a:xfrm>
        </p:spPr>
        <p:txBody>
          <a:bodyPr/>
          <a:lstStyle/>
          <a:p>
            <a:r>
              <a:rPr lang="zh-CN" altLang="en-US" dirty="0"/>
              <a:t>声明接口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71512FFC-CE08-48C4-9BEA-554E2575E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7325" y="1268414"/>
            <a:ext cx="9163050" cy="48974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500" dirty="0"/>
              <a:t>接口是一种特殊的类，由常量和抽象方法组成。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500" dirty="0"/>
              <a:t>    </a:t>
            </a:r>
            <a:r>
              <a:rPr lang="en-US" altLang="zh-CN" sz="2500" dirty="0"/>
              <a:t>public interface </a:t>
            </a:r>
            <a:r>
              <a:rPr lang="en-US" altLang="zh-CN" sz="2500" dirty="0" err="1"/>
              <a:t>AudioClip</a:t>
            </a:r>
            <a:r>
              <a:rPr lang="en-US" altLang="zh-CN" sz="2500" dirty="0"/>
              <a:t> {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500" dirty="0"/>
              <a:t> 		public void play();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500" dirty="0"/>
              <a:t> 		public void loop();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500" dirty="0"/>
              <a:t> 		public void stop();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500" dirty="0"/>
          </a:p>
          <a:p>
            <a:pPr>
              <a:lnSpc>
                <a:spcPct val="90000"/>
              </a:lnSpc>
            </a:pPr>
            <a:r>
              <a:rPr lang="zh-CN" altLang="en-US" sz="2500" dirty="0"/>
              <a:t>接口也有继承性，一个接口可以继承一个以上的父接口。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500" dirty="0"/>
              <a:t>public interface </a:t>
            </a:r>
            <a:r>
              <a:rPr lang="en-US" altLang="zh-CN" sz="2500" dirty="0" err="1"/>
              <a:t>AudioClipSub</a:t>
            </a:r>
            <a:r>
              <a:rPr lang="en-US" altLang="zh-CN" sz="2500" dirty="0"/>
              <a:t> extends AudioClip1, AudioClip2{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500" dirty="0"/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F6830846-7312-4FC8-A535-693F4567D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1625" y="260350"/>
            <a:ext cx="8285163" cy="958850"/>
          </a:xfrm>
        </p:spPr>
        <p:txBody>
          <a:bodyPr>
            <a:normAutofit/>
          </a:bodyPr>
          <a:lstStyle/>
          <a:p>
            <a:r>
              <a:rPr lang="en-US" altLang="zh-CN" sz="3800" dirty="0"/>
              <a:t>Extending an interface with inheritance 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0868F5A1-500C-48BC-AB9F-E4F84E711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8625" y="1333500"/>
            <a:ext cx="8285163" cy="48323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interface Monster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void menace();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interface </a:t>
            </a:r>
            <a:r>
              <a:rPr lang="en-US" altLang="zh-CN" sz="2400" dirty="0" err="1"/>
              <a:t>DangerousMonster</a:t>
            </a:r>
            <a:r>
              <a:rPr lang="en-US" altLang="zh-CN" sz="2400" dirty="0"/>
              <a:t> extends Monster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void destroy();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interface Lethal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void kill();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974BD28C-ED74-4AA8-A88C-2BC66FA35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Cont.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E656E354-FD8F-4E9E-B227-ABE24926C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76576" y="365125"/>
            <a:ext cx="8086229" cy="59324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DragonZilla</a:t>
            </a:r>
            <a:r>
              <a:rPr lang="en-US" altLang="zh-CN" sz="2400" dirty="0"/>
              <a:t> implements </a:t>
            </a:r>
            <a:r>
              <a:rPr lang="en-US" altLang="zh-CN" sz="2400" dirty="0" err="1"/>
              <a:t>DangerousMonster</a:t>
            </a:r>
            <a:r>
              <a:rPr lang="en-US" altLang="zh-CN" sz="2400" dirty="0"/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public void menace() {}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public void destroy() {}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interface Vampire extends </a:t>
            </a:r>
            <a:r>
              <a:rPr lang="en-US" altLang="zh-CN" sz="2400" dirty="0" err="1"/>
              <a:t>DangerousMonster</a:t>
            </a:r>
            <a:r>
              <a:rPr lang="en-US" altLang="zh-CN" sz="2400" dirty="0"/>
              <a:t>, Lethal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void </a:t>
            </a:r>
            <a:r>
              <a:rPr lang="en-US" altLang="zh-CN" sz="2400" dirty="0" err="1"/>
              <a:t>drinkBlood</a:t>
            </a:r>
            <a:r>
              <a:rPr lang="en-US" altLang="zh-CN" sz="2400" dirty="0"/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VeryBadVampire</a:t>
            </a:r>
            <a:r>
              <a:rPr lang="en-US" altLang="zh-CN" sz="2400" dirty="0"/>
              <a:t> implements Vampire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public void menace() {}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public void destroy() {}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public void kill() {}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public void </a:t>
            </a:r>
            <a:r>
              <a:rPr lang="en-US" altLang="zh-CN" sz="2400" dirty="0" err="1"/>
              <a:t>drinkBlood</a:t>
            </a:r>
            <a:r>
              <a:rPr lang="en-US" altLang="zh-CN" sz="2400" dirty="0"/>
              <a:t>() {}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756328C-1D99-4A97-92BA-3EDFE6BFF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2733675" cy="684212"/>
          </a:xfrm>
        </p:spPr>
        <p:txBody>
          <a:bodyPr/>
          <a:lstStyle/>
          <a:p>
            <a:r>
              <a:rPr lang="en-US" altLang="zh-CN" sz="3800" dirty="0"/>
              <a:t>Cont.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E1788207-53EA-4815-952D-9C6068B80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47704" y="0"/>
            <a:ext cx="7467600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HorrorShow</a:t>
            </a:r>
            <a:r>
              <a:rPr lang="en-US" altLang="zh-CN" sz="2400" dirty="0"/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static void u(Monster b) { </a:t>
            </a:r>
            <a:r>
              <a:rPr lang="en-US" altLang="zh-CN" sz="2400" dirty="0" err="1"/>
              <a:t>b.menace</a:t>
            </a:r>
            <a:r>
              <a:rPr lang="en-US" altLang="zh-CN" sz="2400" dirty="0"/>
              <a:t>();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static void v(</a:t>
            </a:r>
            <a:r>
              <a:rPr lang="en-US" altLang="zh-CN" sz="2400" dirty="0" err="1"/>
              <a:t>DangerousMonster</a:t>
            </a:r>
            <a:r>
              <a:rPr lang="en-US" altLang="zh-CN" sz="2400" dirty="0"/>
              <a:t> d)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d.menace</a:t>
            </a:r>
            <a:r>
              <a:rPr lang="en-US" altLang="zh-CN" sz="2400" dirty="0"/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d.destroy</a:t>
            </a:r>
            <a:r>
              <a:rPr lang="en-US" altLang="zh-CN" sz="2400" dirty="0"/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static void w(Lethal l) { </a:t>
            </a:r>
            <a:r>
              <a:rPr lang="en-US" altLang="zh-CN" sz="2400" dirty="0" err="1"/>
              <a:t>l.kill</a:t>
            </a:r>
            <a:r>
              <a:rPr lang="en-US" altLang="zh-CN" sz="2400" dirty="0"/>
              <a:t>();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DangerousMonster</a:t>
            </a:r>
            <a:r>
              <a:rPr lang="en-US" altLang="zh-CN" sz="2400" dirty="0"/>
              <a:t> barney = new </a:t>
            </a:r>
            <a:r>
              <a:rPr lang="en-US" altLang="zh-CN" sz="2400" dirty="0" err="1"/>
              <a:t>DragonZilla</a:t>
            </a:r>
            <a:r>
              <a:rPr lang="en-US" altLang="zh-CN" sz="2400" dirty="0"/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u(barney);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v(barney);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Vampire </a:t>
            </a:r>
            <a:r>
              <a:rPr lang="en-US" altLang="zh-CN" sz="2400" dirty="0" err="1"/>
              <a:t>vlad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VeryBadVampire</a:t>
            </a:r>
            <a:r>
              <a:rPr lang="en-US" altLang="zh-CN" sz="2400" dirty="0"/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u(</a:t>
            </a:r>
            <a:r>
              <a:rPr lang="en-US" altLang="zh-CN" sz="2400" dirty="0" err="1"/>
              <a:t>vlad</a:t>
            </a:r>
            <a:r>
              <a:rPr lang="en-US" altLang="zh-CN" sz="24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v(</a:t>
            </a:r>
            <a:r>
              <a:rPr lang="en-US" altLang="zh-CN" sz="2400" dirty="0" err="1"/>
              <a:t>vlad</a:t>
            </a:r>
            <a:r>
              <a:rPr lang="en-US" altLang="zh-CN" sz="24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w(</a:t>
            </a:r>
            <a:r>
              <a:rPr lang="en-US" altLang="zh-CN" sz="2400" dirty="0" err="1"/>
              <a:t>vlad</a:t>
            </a:r>
            <a:r>
              <a:rPr lang="en-US" altLang="zh-CN" sz="2400" dirty="0"/>
              <a:t>);  }} ///:~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65B80B54-BE18-4640-8203-8677CDB71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15889"/>
            <a:ext cx="8229600" cy="593725"/>
          </a:xfrm>
        </p:spPr>
        <p:txBody>
          <a:bodyPr>
            <a:normAutofit fontScale="90000"/>
          </a:bodyPr>
          <a:lstStyle/>
          <a:p>
            <a:r>
              <a:rPr lang="en-US" altLang="zh-CN" sz="3800"/>
              <a:t>Interface Example</a:t>
            </a:r>
          </a:p>
        </p:txBody>
      </p:sp>
      <p:grpSp>
        <p:nvGrpSpPr>
          <p:cNvPr id="133124" name="Group 4">
            <a:extLst>
              <a:ext uri="{FF2B5EF4-FFF2-40B4-BE49-F238E27FC236}">
                <a16:creationId xmlns:a16="http://schemas.microsoft.com/office/drawing/2014/main" id="{C2D7976C-12AD-4265-86F8-1AAF5CB8A6D0}"/>
              </a:ext>
            </a:extLst>
          </p:cNvPr>
          <p:cNvGrpSpPr>
            <a:grpSpLocks/>
          </p:cNvGrpSpPr>
          <p:nvPr/>
        </p:nvGrpSpPr>
        <p:grpSpPr bwMode="auto">
          <a:xfrm>
            <a:off x="1408339" y="593724"/>
            <a:ext cx="9975273" cy="6148387"/>
            <a:chOff x="158" y="572"/>
            <a:chExt cx="5261" cy="3626"/>
          </a:xfrm>
        </p:grpSpPr>
        <p:pic>
          <p:nvPicPr>
            <p:cNvPr id="133125" name="Picture 5">
              <a:extLst>
                <a:ext uri="{FF2B5EF4-FFF2-40B4-BE49-F238E27FC236}">
                  <a16:creationId xmlns:a16="http://schemas.microsoft.com/office/drawing/2014/main" id="{C9CE37D8-B48E-4537-834A-6564CC1C7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572"/>
              <a:ext cx="5261" cy="3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126" name="Text Box 6">
              <a:extLst>
                <a:ext uri="{FF2B5EF4-FFF2-40B4-BE49-F238E27FC236}">
                  <a16:creationId xmlns:a16="http://schemas.microsoft.com/office/drawing/2014/main" id="{3BA20C86-CC49-4023-9377-05324C189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0" y="1797"/>
              <a:ext cx="87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latin typeface="Comic Sans MS" panose="030F0702030302020204" pitchFamily="66" charset="0"/>
                </a:rPr>
                <a:t>mammal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5C91BFC1-78B3-41F2-A7F3-2690166F1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7929" y="260349"/>
            <a:ext cx="8821284" cy="1323521"/>
          </a:xfrm>
        </p:spPr>
        <p:txBody>
          <a:bodyPr/>
          <a:lstStyle/>
          <a:p>
            <a:r>
              <a:rPr lang="en-US" altLang="zh-CN" sz="3800" dirty="0"/>
              <a:t>static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F1E7549-A5B6-41B6-A2E7-E39531BE9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7300" y="1444625"/>
            <a:ext cx="10020300" cy="3968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static </a:t>
            </a:r>
            <a:r>
              <a:rPr lang="zh-CN" altLang="en-US" dirty="0"/>
              <a:t>用于修饰变量、方法和内部类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static </a:t>
            </a:r>
            <a:r>
              <a:rPr lang="zh-CN" altLang="en-US" dirty="0"/>
              <a:t>声明类的变量、方法被该类所有对象共享，不属于某一个特定的实例对象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拥有</a:t>
            </a:r>
            <a:r>
              <a:rPr lang="en-US" altLang="zh-CN" dirty="0"/>
              <a:t>static </a:t>
            </a:r>
            <a:r>
              <a:rPr lang="zh-CN" altLang="en-US" dirty="0"/>
              <a:t>特性的成员被称为类的成员：类的变量，类的方法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不拥有</a:t>
            </a:r>
            <a:r>
              <a:rPr lang="en-US" altLang="zh-CN" dirty="0"/>
              <a:t>static </a:t>
            </a:r>
            <a:r>
              <a:rPr lang="zh-CN" altLang="en-US" dirty="0"/>
              <a:t>特性的成员被称为对象的成员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50D80574-ADB1-4DCE-B194-771FD74D0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类的静态变量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795C9E8F-3396-4A64-935D-EF27400E8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9818" y="1583858"/>
            <a:ext cx="9252095" cy="4575643"/>
          </a:xfrm>
        </p:spPr>
        <p:txBody>
          <a:bodyPr/>
          <a:lstStyle/>
          <a:p>
            <a:r>
              <a:rPr lang="zh-CN" altLang="en-US" dirty="0"/>
              <a:t>被类的所有对象实例共享</a:t>
            </a:r>
          </a:p>
          <a:p>
            <a:endParaRPr lang="en-US" altLang="zh-CN" dirty="0"/>
          </a:p>
        </p:txBody>
      </p:sp>
      <p:pic>
        <p:nvPicPr>
          <p:cNvPr id="113668" name="Picture 4">
            <a:extLst>
              <a:ext uri="{FF2B5EF4-FFF2-40B4-BE49-F238E27FC236}">
                <a16:creationId xmlns:a16="http://schemas.microsoft.com/office/drawing/2014/main" id="{CBFCD36F-A6E6-4E5A-BB06-54E0EF1B3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03" y="2420939"/>
            <a:ext cx="5281961" cy="249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69" name="Picture 5">
            <a:extLst>
              <a:ext uri="{FF2B5EF4-FFF2-40B4-BE49-F238E27FC236}">
                <a16:creationId xmlns:a16="http://schemas.microsoft.com/office/drawing/2014/main" id="{2B4D1061-B79C-4C5C-9CE4-15B2A90B0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8" y="2349499"/>
            <a:ext cx="4838844" cy="292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AB7E74E1-F110-46B0-A4C4-4B1BF6A32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Attributes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AD8BDA45-EE44-41E2-B4BC-E51988EF5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275" y="1790700"/>
            <a:ext cx="10677525" cy="4386263"/>
          </a:xfrm>
        </p:spPr>
        <p:txBody>
          <a:bodyPr>
            <a:normAutofit/>
          </a:bodyPr>
          <a:lstStyle/>
          <a:p>
            <a:r>
              <a:rPr lang="zh-CN" altLang="en-US" dirty="0"/>
              <a:t>具有</a:t>
            </a:r>
            <a:r>
              <a:rPr lang="en-US" altLang="zh-CN" dirty="0"/>
              <a:t>public</a:t>
            </a:r>
            <a:r>
              <a:rPr lang="zh-CN" altLang="en-US" dirty="0"/>
              <a:t>权限则可以被直接访问</a:t>
            </a:r>
          </a:p>
          <a:p>
            <a:endParaRPr lang="zh-CN" altLang="en-US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800" dirty="0"/>
              <a:t>public class </a:t>
            </a:r>
            <a:r>
              <a:rPr lang="en-US" altLang="zh-CN" sz="2800" dirty="0" err="1"/>
              <a:t>OtherClass</a:t>
            </a:r>
            <a:r>
              <a:rPr lang="en-US" altLang="zh-CN" sz="2800" dirty="0"/>
              <a:t> {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2800" dirty="0"/>
              <a:t>public void </a:t>
            </a:r>
            <a:r>
              <a:rPr lang="en-US" altLang="zh-CN" sz="2800" dirty="0" err="1"/>
              <a:t>incrementNumber</a:t>
            </a:r>
            <a:r>
              <a:rPr lang="en-US" altLang="zh-CN" sz="2800" dirty="0"/>
              <a:t>() {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2800" b="1" dirty="0"/>
              <a:t>	</a:t>
            </a:r>
            <a:r>
              <a:rPr lang="en-US" altLang="zh-CN" sz="2800" b="1" dirty="0" err="1"/>
              <a:t>Count.counter</a:t>
            </a:r>
            <a:r>
              <a:rPr lang="en-US" altLang="zh-CN" sz="2800" dirty="0"/>
              <a:t>++;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2800" dirty="0"/>
              <a:t>}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800" dirty="0"/>
              <a:t>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3A60AF4E-357E-4224-94C9-AD453DD20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838" y="185617"/>
            <a:ext cx="8229600" cy="1139825"/>
          </a:xfrm>
        </p:spPr>
        <p:txBody>
          <a:bodyPr/>
          <a:lstStyle/>
          <a:p>
            <a:r>
              <a:rPr lang="zh-CN" altLang="en-US" dirty="0"/>
              <a:t>类的静态方法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1B97B393-9EB8-4AA7-831D-E51890CAC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930" y="1279526"/>
            <a:ext cx="5671209" cy="557847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Count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private int </a:t>
            </a:r>
            <a:r>
              <a:rPr lang="en-US" altLang="zh-CN" sz="2400" dirty="0" err="1"/>
              <a:t>serialNumber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private static int counter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public </a:t>
            </a:r>
            <a:r>
              <a:rPr lang="en-US" altLang="zh-CN" sz="2400" b="1" dirty="0"/>
              <a:t>static </a:t>
            </a:r>
            <a:r>
              <a:rPr lang="en-US" altLang="zh-CN" sz="2400" dirty="0"/>
              <a:t>int </a:t>
            </a:r>
            <a:r>
              <a:rPr lang="en-US" altLang="zh-CN" sz="2400" b="1" dirty="0" err="1"/>
              <a:t>getTotalCount</a:t>
            </a:r>
            <a:r>
              <a:rPr lang="en-US" altLang="zh-CN" sz="2400" b="1" dirty="0"/>
              <a:t>() </a:t>
            </a:r>
            <a:r>
              <a:rPr lang="en-US" altLang="zh-CN" sz="2400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return counter;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public Count()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counter++;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serialNumber</a:t>
            </a:r>
            <a:r>
              <a:rPr lang="en-US" altLang="zh-CN" sz="2400" dirty="0"/>
              <a:t> = counter;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} </a:t>
            </a:r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DD386426-877E-4B52-852B-C40B76D7A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861" y="1500021"/>
            <a:ext cx="567120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>
                <a:cs typeface="Arial" panose="020B0604020202020204" pitchFamily="34" charset="0"/>
              </a:rPr>
              <a:t>public class TestCounter {</a:t>
            </a:r>
          </a:p>
          <a:p>
            <a:r>
              <a:rPr lang="en-US" altLang="zh-CN" sz="2400">
                <a:cs typeface="Arial" panose="020B0604020202020204" pitchFamily="34" charset="0"/>
              </a:rPr>
              <a:t>    public static void main(String[] args) {</a:t>
            </a:r>
          </a:p>
          <a:p>
            <a:endParaRPr lang="en-US" altLang="zh-CN" sz="2400">
              <a:cs typeface="Arial" panose="020B0604020202020204" pitchFamily="34" charset="0"/>
            </a:endParaRPr>
          </a:p>
          <a:p>
            <a:pPr lvl="1"/>
            <a:r>
              <a:rPr lang="en-US" altLang="zh-CN" sz="2400">
                <a:cs typeface="Arial" panose="020B0604020202020204" pitchFamily="34" charset="0"/>
              </a:rPr>
              <a:t> System.out.println("Number of counter is 		" + Count.getTotalCount());</a:t>
            </a:r>
          </a:p>
          <a:p>
            <a:pPr lvl="1"/>
            <a:endParaRPr lang="en-US" altLang="zh-CN" sz="2400">
              <a:cs typeface="Arial" panose="020B0604020202020204" pitchFamily="34" charset="0"/>
            </a:endParaRPr>
          </a:p>
          <a:p>
            <a:pPr lvl="1"/>
            <a:r>
              <a:rPr lang="en-US" altLang="zh-CN" sz="2400">
                <a:cs typeface="Arial" panose="020B0604020202020204" pitchFamily="34" charset="0"/>
              </a:rPr>
              <a:t> Count count1 = new Count();</a:t>
            </a:r>
          </a:p>
          <a:p>
            <a:pPr lvl="1"/>
            <a:r>
              <a:rPr lang="en-US" altLang="zh-CN" sz="2400">
                <a:cs typeface="Arial" panose="020B0604020202020204" pitchFamily="34" charset="0"/>
              </a:rPr>
              <a:t> System.out.println("Number of counter is 		" + Count.getTotalCount());</a:t>
            </a:r>
          </a:p>
          <a:p>
            <a:r>
              <a:rPr lang="en-US" altLang="zh-CN" sz="2400">
                <a:cs typeface="Arial" panose="020B0604020202020204" pitchFamily="34" charset="0"/>
              </a:rPr>
              <a:t> }</a:t>
            </a:r>
          </a:p>
          <a:p>
            <a:r>
              <a:rPr lang="en-US" altLang="zh-CN" sz="2400">
                <a:cs typeface="Arial" panose="020B0604020202020204" pitchFamily="34" charset="0"/>
              </a:rPr>
              <a:t> }</a:t>
            </a:r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414675A8-9655-482A-9ACD-C6870B8F0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163" y="77613"/>
            <a:ext cx="4439907" cy="120032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OUTPUT: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Number of counter is 0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Number of counter is 1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4F0D3F1-7F98-4FE2-B4B7-F6B9F0967D06}"/>
              </a:ext>
            </a:extLst>
          </p:cNvPr>
          <p:cNvCxnSpPr/>
          <p:nvPr/>
        </p:nvCxnSpPr>
        <p:spPr>
          <a:xfrm>
            <a:off x="5677786" y="1325442"/>
            <a:ext cx="0" cy="4862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>
            <a:extLst>
              <a:ext uri="{FF2B5EF4-FFF2-40B4-BE49-F238E27FC236}">
                <a16:creationId xmlns:a16="http://schemas.microsoft.com/office/drawing/2014/main" id="{1B516E22-A658-49F0-93D1-69868C65B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99" y="2420939"/>
            <a:ext cx="5650001" cy="256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Rectangle 2">
            <a:extLst>
              <a:ext uri="{FF2B5EF4-FFF2-40B4-BE49-F238E27FC236}">
                <a16:creationId xmlns:a16="http://schemas.microsoft.com/office/drawing/2014/main" id="{CBFB7AAF-33FD-4F18-B89F-DA75C421C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Is-a Relationship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FF4B79C-17D6-4A00-AFED-F7C8F23D8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Manager class:</a:t>
            </a:r>
          </a:p>
          <a:p>
            <a:endParaRPr lang="en-US" altLang="zh-CN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4FFC1D7-F488-420E-94CE-490170F1D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6" y="2349500"/>
            <a:ext cx="4360773" cy="249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6982D5A8-8BE3-491B-B1DB-FA5FF39D5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静态模块的初始化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626DDAEF-BBBB-4375-BEA4-3FE07A382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8062" y="1829255"/>
            <a:ext cx="8993187" cy="4392613"/>
          </a:xfrm>
        </p:spPr>
        <p:txBody>
          <a:bodyPr>
            <a:normAutofit/>
          </a:bodyPr>
          <a:lstStyle/>
          <a:p>
            <a:r>
              <a:rPr lang="zh-CN" altLang="en-US" dirty="0"/>
              <a:t>一个类可以包含一个静态代码块（不属于任何方法）</a:t>
            </a:r>
          </a:p>
          <a:p>
            <a:r>
              <a:rPr lang="zh-CN" altLang="en-US" dirty="0"/>
              <a:t>静态代码块只在类加载时执行一次</a:t>
            </a:r>
          </a:p>
          <a:p>
            <a:r>
              <a:rPr lang="zh-CN" altLang="en-US" dirty="0"/>
              <a:t>静态代码块一般用于初始化静态属性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E5768EEA-D480-40B7-996D-38B279F3F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0250" y="-169264"/>
            <a:ext cx="10515600" cy="1325563"/>
          </a:xfrm>
        </p:spPr>
        <p:txBody>
          <a:bodyPr/>
          <a:lstStyle/>
          <a:p>
            <a:r>
              <a:rPr lang="en-US" altLang="zh-CN" dirty="0"/>
              <a:t>Static Initializers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0F3908C6-ED25-480F-9D13-B9A8EAF3F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2005" y="800893"/>
            <a:ext cx="9771990" cy="525621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testA</a:t>
            </a:r>
            <a:r>
              <a:rPr lang="en-US" altLang="zh-CN" sz="2400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static{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(“</a:t>
            </a:r>
            <a:r>
              <a:rPr lang="en-US" altLang="zh-CN" sz="2400" dirty="0" err="1"/>
              <a:t>testA</a:t>
            </a:r>
            <a:r>
              <a:rPr lang="en-US" altLang="zh-CN" sz="2400" dirty="0"/>
              <a:t>");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A a=new A();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("counter = " + </a:t>
            </a:r>
            <a:r>
              <a:rPr lang="en-US" altLang="zh-CN" sz="2400" dirty="0" err="1"/>
              <a:t>A.counter</a:t>
            </a:r>
            <a:r>
              <a:rPr lang="en-US" altLang="zh-CN" sz="2400" dirty="0"/>
              <a:t>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("counter = " + </a:t>
            </a:r>
            <a:r>
              <a:rPr lang="en-US" altLang="zh-CN" sz="2400" dirty="0" err="1"/>
              <a:t>B.counter</a:t>
            </a:r>
            <a:r>
              <a:rPr lang="en-US" altLang="zh-CN" sz="24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class A extends </a:t>
            </a:r>
            <a:r>
              <a:rPr lang="en-US" altLang="zh-CN" sz="2400" dirty="0" err="1"/>
              <a:t>A_father</a:t>
            </a:r>
            <a:r>
              <a:rPr lang="en-US" altLang="zh-CN" sz="2400" dirty="0"/>
              <a:t>{    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 static int counter=47;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 static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counter++;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</a:t>
            </a:r>
            <a:r>
              <a:rPr lang="en-US" altLang="zh-CN" dirty="0" err="1"/>
              <a:t>Aclass</a:t>
            </a:r>
            <a:r>
              <a:rPr lang="en-US" altLang="zh-CN" dirty="0"/>
              <a:t>“)</a:t>
            </a:r>
            <a:r>
              <a:rPr lang="en-US" altLang="zh-CN" b="1" dirty="0"/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}</a:t>
            </a:r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F43F65D1-59DF-457D-9DF7-B95E6EA50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065" y="904876"/>
            <a:ext cx="524293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/>
              <a:t>class  </a:t>
            </a:r>
            <a:r>
              <a:rPr lang="en-US" altLang="zh-CN" sz="2400" dirty="0" err="1"/>
              <a:t>A_father</a:t>
            </a:r>
            <a:r>
              <a:rPr lang="en-US" altLang="zh-CN" sz="2400" dirty="0"/>
              <a:t>{     </a:t>
            </a:r>
          </a:p>
          <a:p>
            <a:pPr lvl="1"/>
            <a:r>
              <a:rPr lang="en-US" altLang="zh-CN" sz="2400" b="1" dirty="0"/>
              <a:t>     static {</a:t>
            </a:r>
          </a:p>
          <a:p>
            <a:pPr lvl="1"/>
            <a:r>
              <a:rPr lang="en-US" altLang="zh-CN" sz="2400" dirty="0"/>
              <a:t>     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(“A father“)</a:t>
            </a:r>
            <a:r>
              <a:rPr lang="en-US" altLang="zh-CN" sz="2400" b="1" dirty="0"/>
              <a:t>;</a:t>
            </a:r>
          </a:p>
          <a:p>
            <a:pPr lvl="1"/>
            <a:r>
              <a:rPr lang="en-US" altLang="zh-CN" sz="2400" b="1" dirty="0"/>
              <a:t>     }</a:t>
            </a:r>
          </a:p>
          <a:p>
            <a:r>
              <a:rPr lang="en-US" altLang="zh-CN" sz="2400" dirty="0"/>
              <a:t> }</a:t>
            </a:r>
          </a:p>
          <a:p>
            <a:r>
              <a:rPr lang="en-US" altLang="zh-CN" sz="2400" dirty="0"/>
              <a:t>class B extends A {</a:t>
            </a:r>
          </a:p>
          <a:p>
            <a:pPr lvl="1"/>
            <a:r>
              <a:rPr lang="en-US" altLang="zh-CN" sz="2400" dirty="0"/>
              <a:t>      </a:t>
            </a:r>
            <a:r>
              <a:rPr lang="en-US" altLang="zh-CN" sz="2400" b="1" dirty="0"/>
              <a:t>static {</a:t>
            </a:r>
          </a:p>
          <a:p>
            <a:pPr lvl="1"/>
            <a:r>
              <a:rPr lang="en-US" altLang="zh-CN" sz="2400" dirty="0"/>
              <a:t>      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(“</a:t>
            </a:r>
            <a:r>
              <a:rPr lang="en-US" altLang="zh-CN" sz="2400" dirty="0" err="1"/>
              <a:t>Bclass</a:t>
            </a:r>
            <a:r>
              <a:rPr lang="en-US" altLang="zh-CN" sz="2400" dirty="0"/>
              <a:t>“)</a:t>
            </a:r>
            <a:r>
              <a:rPr lang="en-US" altLang="zh-CN" sz="2400" b="1" dirty="0"/>
              <a:t>;</a:t>
            </a:r>
          </a:p>
          <a:p>
            <a:pPr lvl="1"/>
            <a:r>
              <a:rPr lang="en-US" altLang="zh-CN" sz="2400" b="1" dirty="0"/>
              <a:t>      }</a:t>
            </a:r>
            <a:endParaRPr lang="en-US" altLang="zh-CN" sz="2400" dirty="0"/>
          </a:p>
          <a:p>
            <a:r>
              <a:rPr lang="en-US" altLang="zh-CN" sz="2400" dirty="0"/>
              <a:t> }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AA2CEE6-BF8B-43DD-A287-E7D5ECE9EEE8}"/>
              </a:ext>
            </a:extLst>
          </p:cNvPr>
          <p:cNvCxnSpPr/>
          <p:nvPr/>
        </p:nvCxnSpPr>
        <p:spPr>
          <a:xfrm>
            <a:off x="6781800" y="493517"/>
            <a:ext cx="0" cy="593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6A79B778-FE43-4A68-82C2-76C6957B5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final Keyword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EAD97CF2-A3D6-4B9F-A147-EFB9C5887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/>
              <a:t>final </a:t>
            </a:r>
            <a:r>
              <a:rPr lang="zh-CN" altLang="en-US" sz="2600"/>
              <a:t>类不能被继承</a:t>
            </a:r>
          </a:p>
          <a:p>
            <a:pPr>
              <a:lnSpc>
                <a:spcPct val="90000"/>
              </a:lnSpc>
            </a:pPr>
            <a:r>
              <a:rPr lang="en-US" altLang="zh-CN" sz="2600"/>
              <a:t>final </a:t>
            </a:r>
            <a:r>
              <a:rPr lang="zh-CN" altLang="en-US" sz="2600"/>
              <a:t>方法不能被重写</a:t>
            </a:r>
          </a:p>
          <a:p>
            <a:pPr>
              <a:lnSpc>
                <a:spcPct val="90000"/>
              </a:lnSpc>
            </a:pPr>
            <a:r>
              <a:rPr lang="en-US" altLang="zh-CN" sz="2600"/>
              <a:t>final </a:t>
            </a:r>
            <a:r>
              <a:rPr lang="zh-CN" altLang="en-US" sz="2600"/>
              <a:t>变量是常数</a:t>
            </a:r>
          </a:p>
          <a:p>
            <a:pPr>
              <a:lnSpc>
                <a:spcPct val="90000"/>
              </a:lnSpc>
            </a:pPr>
            <a:r>
              <a:rPr lang="en-US" altLang="zh-CN" sz="2600"/>
              <a:t>final </a:t>
            </a:r>
            <a:r>
              <a:rPr lang="zh-CN" altLang="en-US" sz="2600"/>
              <a:t>变量只能赋值一次，赋值操作和定义可以分离</a:t>
            </a:r>
          </a:p>
          <a:p>
            <a:pPr>
              <a:lnSpc>
                <a:spcPct val="90000"/>
              </a:lnSpc>
            </a:pPr>
            <a:r>
              <a:rPr lang="zh-CN" altLang="en-US" sz="2600"/>
              <a:t>空白最终变量</a:t>
            </a:r>
            <a:r>
              <a:rPr lang="en-US" altLang="zh-CN" sz="2600"/>
              <a:t>(blank final variable)</a:t>
            </a:r>
            <a:r>
              <a:rPr lang="zh-CN" altLang="en-US" sz="2600"/>
              <a:t>：即只定义没赋值的变量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空白最终变量可以在构造方法中赋值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空白最终变量要在使用之前赋值</a:t>
            </a:r>
          </a:p>
          <a:p>
            <a:pPr>
              <a:lnSpc>
                <a:spcPct val="90000"/>
              </a:lnSpc>
            </a:pPr>
            <a:endParaRPr lang="en-US" altLang="zh-CN" sz="26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EB58DED8-323B-4873-8D51-A17A7D2C6D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Final Variables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4DED2B3F-0852-4AF2-8D4C-924302930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5698" y="1600201"/>
            <a:ext cx="9668102" cy="4642532"/>
          </a:xfrm>
        </p:spPr>
        <p:txBody>
          <a:bodyPr>
            <a:normAutofit/>
          </a:bodyPr>
          <a:lstStyle/>
          <a:p>
            <a:r>
              <a:rPr lang="en-US" altLang="zh-CN" dirty="0"/>
              <a:t>Constants:</a:t>
            </a:r>
          </a:p>
          <a:p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/>
              <a:t>public class Bank 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800" dirty="0"/>
              <a:t>private static final double DEFAULT_INTEREST_RATE=3.2; // percent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800" dirty="0"/>
              <a:t>... // more declarations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/>
              <a:t>}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20F22DE3-C6EC-4C96-AC5A-1C5590622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721" y="193675"/>
            <a:ext cx="10515600" cy="1325563"/>
          </a:xfrm>
        </p:spPr>
        <p:txBody>
          <a:bodyPr/>
          <a:lstStyle/>
          <a:p>
            <a:r>
              <a:rPr lang="en-US" altLang="zh-CN" dirty="0"/>
              <a:t>Blank Final Instance Attribute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10AA5693-4595-45AF-BA59-2F7F40DF0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15613"/>
            <a:ext cx="10515600" cy="5115337"/>
          </a:xfrm>
        </p:spPr>
        <p:txBody>
          <a:bodyPr>
            <a:noAutofit/>
          </a:bodyPr>
          <a:lstStyle/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Customer {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private </a:t>
            </a:r>
            <a:r>
              <a:rPr lang="en-US" altLang="zh-CN" sz="2400" b="1" dirty="0"/>
              <a:t>final </a:t>
            </a:r>
            <a:r>
              <a:rPr lang="en-US" altLang="zh-CN" sz="2400" dirty="0"/>
              <a:t>long </a:t>
            </a:r>
            <a:r>
              <a:rPr lang="en-US" altLang="zh-CN" sz="2400" dirty="0" err="1"/>
              <a:t>customerID</a:t>
            </a:r>
            <a:r>
              <a:rPr lang="en-US" altLang="zh-CN" sz="2400" dirty="0"/>
              <a:t>;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Customer() {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err="1"/>
              <a:t>customerID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createID</a:t>
            </a:r>
            <a:r>
              <a:rPr lang="en-US" altLang="zh-CN" sz="2400" b="1" dirty="0"/>
              <a:t>()</a:t>
            </a:r>
            <a:r>
              <a:rPr lang="en-US" altLang="zh-CN" sz="2400" dirty="0"/>
              <a:t>;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long </a:t>
            </a:r>
            <a:r>
              <a:rPr lang="en-US" altLang="zh-CN" sz="2400" dirty="0" err="1"/>
              <a:t>getID</a:t>
            </a:r>
            <a:r>
              <a:rPr lang="en-US" altLang="zh-CN" sz="2400" dirty="0"/>
              <a:t>() {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return </a:t>
            </a:r>
            <a:r>
              <a:rPr lang="en-US" altLang="zh-CN" sz="2400" dirty="0" err="1"/>
              <a:t>customerID</a:t>
            </a:r>
            <a:r>
              <a:rPr lang="en-US" altLang="zh-CN" sz="2400" dirty="0"/>
              <a:t>;	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private long </a:t>
            </a:r>
            <a:r>
              <a:rPr lang="en-US" altLang="zh-CN" sz="2400" dirty="0" err="1"/>
              <a:t>createID</a:t>
            </a:r>
            <a:r>
              <a:rPr lang="en-US" altLang="zh-CN" sz="2400" dirty="0"/>
              <a:t>() {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return ... // generate new ID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... // more declarations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F267CBC-9C7F-41FA-93B0-9E6CB6B7E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Is-a Relationship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91FE279-D125-42F4-A340-BEB9FF1B2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1472250"/>
            <a:ext cx="10515600" cy="4909499"/>
          </a:xfrm>
        </p:spPr>
        <p:txBody>
          <a:bodyPr/>
          <a:lstStyle/>
          <a:p>
            <a:r>
              <a:rPr lang="zh-CN" altLang="en-US" dirty="0"/>
              <a:t>继承：</a:t>
            </a:r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D3939B08-DE49-4BB8-BE17-BBE101D1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16" y="1882774"/>
            <a:ext cx="5234793" cy="422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8B34383-BC94-43AD-A6BC-2C67E263B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674" y="1690687"/>
            <a:ext cx="3389354" cy="391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F548DB6-0C1E-42C8-8B72-A70031845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8738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单重继承</a:t>
            </a:r>
            <a:r>
              <a:rPr lang="en-US" altLang="zh-CN" dirty="0"/>
              <a:t>Single Inheritance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2D3F962-9F63-4289-8DBD-DAA820832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9403" y="1052513"/>
            <a:ext cx="9047410" cy="4464050"/>
          </a:xfrm>
        </p:spPr>
        <p:txBody>
          <a:bodyPr/>
          <a:lstStyle/>
          <a:p>
            <a:r>
              <a:rPr lang="en-US" altLang="zh-CN" sz="2600" dirty="0"/>
              <a:t>Java</a:t>
            </a:r>
            <a:r>
              <a:rPr lang="zh-CN" altLang="en-US" sz="2600" dirty="0"/>
              <a:t>中每个子类</a:t>
            </a:r>
            <a:endParaRPr lang="en-US" altLang="zh-CN" sz="2600" dirty="0"/>
          </a:p>
          <a:p>
            <a:pPr marL="0" indent="0">
              <a:buNone/>
            </a:pPr>
            <a:r>
              <a:rPr lang="zh-CN" altLang="en-US" sz="2600" dirty="0"/>
              <a:t>只有一个父类</a:t>
            </a:r>
          </a:p>
          <a:p>
            <a:endParaRPr lang="en-US" altLang="zh-CN" sz="26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9D2AAF37-5661-4389-9D23-9C3FD4D89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60" y="1052512"/>
            <a:ext cx="7335043" cy="5724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6794044C-5D43-405A-81F9-55E4AA61C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260351"/>
            <a:ext cx="7702550" cy="498475"/>
          </a:xfrm>
        </p:spPr>
        <p:txBody>
          <a:bodyPr>
            <a:normAutofit fontScale="90000"/>
          </a:bodyPr>
          <a:lstStyle/>
          <a:p>
            <a:r>
              <a:rPr lang="en-US" altLang="zh-CN" sz="3800"/>
              <a:t>Example: Shape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B269CD2-A852-4E23-BB0D-3FBEF6030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1261" y="908051"/>
            <a:ext cx="5618840" cy="460851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import </a:t>
            </a:r>
            <a:r>
              <a:rPr kumimoji="1" lang="en-US" altLang="zh-CN" sz="2400" dirty="0" err="1"/>
              <a:t>java.util</a:t>
            </a:r>
            <a:r>
              <a:rPr kumimoji="1" lang="en-US" altLang="zh-CN" sz="2400" dirty="0"/>
              <a:t>.*;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class Shape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  void draw() {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  void erase() {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class Circle extends Shape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  void draw()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   </a:t>
            </a:r>
            <a:r>
              <a:rPr kumimoji="1" lang="en-US" altLang="zh-CN" sz="2400" dirty="0" err="1"/>
              <a:t>System.out.println</a:t>
            </a:r>
            <a:r>
              <a:rPr kumimoji="1" lang="en-US" altLang="zh-CN" sz="2400" dirty="0"/>
              <a:t>("</a:t>
            </a:r>
            <a:r>
              <a:rPr kumimoji="1" lang="en-US" altLang="zh-CN" sz="2400" dirty="0" err="1"/>
              <a:t>Circle.draw</a:t>
            </a:r>
            <a:r>
              <a:rPr kumimoji="1" lang="en-US" altLang="zh-CN" sz="2400" dirty="0"/>
              <a:t>()");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  void erase()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   </a:t>
            </a:r>
            <a:r>
              <a:rPr kumimoji="1" lang="en-US" altLang="zh-CN" sz="2400" dirty="0" err="1"/>
              <a:t>System.out.println</a:t>
            </a:r>
            <a:r>
              <a:rPr kumimoji="1" lang="en-US" altLang="zh-CN" sz="2400" dirty="0"/>
              <a:t>("</a:t>
            </a:r>
            <a:r>
              <a:rPr kumimoji="1" lang="en-US" altLang="zh-CN" sz="2400" dirty="0" err="1"/>
              <a:t>Circle.erase</a:t>
            </a:r>
            <a:r>
              <a:rPr kumimoji="1" lang="en-US" altLang="zh-CN" sz="2400" dirty="0"/>
              <a:t>()");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}</a:t>
            </a:r>
          </a:p>
          <a:p>
            <a:pPr>
              <a:lnSpc>
                <a:spcPct val="80000"/>
              </a:lnSpc>
            </a:pPr>
            <a:endParaRPr kumimoji="1" lang="en-US" altLang="zh-CN" sz="2400" dirty="0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70BE0F53-F6B6-4C35-A2E4-059704679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679450"/>
            <a:ext cx="5834735" cy="60016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dirty="0"/>
              <a:t>class Square extends Shape {</a:t>
            </a:r>
          </a:p>
          <a:p>
            <a:r>
              <a:rPr kumimoji="1" lang="en-US" altLang="zh-CN" sz="2400" dirty="0"/>
              <a:t>  void draw() {</a:t>
            </a:r>
          </a:p>
          <a:p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System.out.println</a:t>
            </a:r>
            <a:r>
              <a:rPr kumimoji="1" lang="en-US" altLang="zh-CN" sz="2400" dirty="0"/>
              <a:t>("</a:t>
            </a:r>
            <a:r>
              <a:rPr kumimoji="1" lang="en-US" altLang="zh-CN" sz="2400" dirty="0" err="1"/>
              <a:t>Square.draw</a:t>
            </a:r>
            <a:r>
              <a:rPr kumimoji="1" lang="en-US" altLang="zh-CN" sz="2400" dirty="0"/>
              <a:t>()");</a:t>
            </a:r>
          </a:p>
          <a:p>
            <a:r>
              <a:rPr kumimoji="1" lang="en-US" altLang="zh-CN" sz="2400" dirty="0"/>
              <a:t>  }</a:t>
            </a:r>
          </a:p>
          <a:p>
            <a:r>
              <a:rPr kumimoji="1" lang="en-US" altLang="zh-CN" sz="2400" dirty="0"/>
              <a:t>  void erase() {</a:t>
            </a:r>
          </a:p>
          <a:p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System.out.println</a:t>
            </a:r>
            <a:r>
              <a:rPr kumimoji="1" lang="en-US" altLang="zh-CN" sz="2400" dirty="0"/>
              <a:t>("</a:t>
            </a:r>
            <a:r>
              <a:rPr kumimoji="1" lang="en-US" altLang="zh-CN" sz="2400" dirty="0" err="1"/>
              <a:t>Square.erase</a:t>
            </a:r>
            <a:r>
              <a:rPr kumimoji="1" lang="en-US" altLang="zh-CN" sz="2400" dirty="0"/>
              <a:t>()");</a:t>
            </a:r>
          </a:p>
          <a:p>
            <a:r>
              <a:rPr kumimoji="1" lang="en-US" altLang="zh-CN" sz="2400" dirty="0"/>
              <a:t>  }</a:t>
            </a:r>
          </a:p>
          <a:p>
            <a:r>
              <a:rPr kumimoji="1" lang="en-US" altLang="zh-CN" sz="2400" dirty="0"/>
              <a:t>}</a:t>
            </a:r>
          </a:p>
          <a:p>
            <a:r>
              <a:rPr kumimoji="1" lang="en-US" altLang="zh-CN" sz="2400" dirty="0"/>
              <a:t>class Triangle extends Shape {</a:t>
            </a:r>
          </a:p>
          <a:p>
            <a:r>
              <a:rPr kumimoji="1" lang="en-US" altLang="zh-CN" sz="2400" dirty="0"/>
              <a:t>  void draw() {</a:t>
            </a:r>
          </a:p>
          <a:p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System.out.println</a:t>
            </a:r>
            <a:r>
              <a:rPr kumimoji="1" lang="en-US" altLang="zh-CN" sz="2400" dirty="0"/>
              <a:t>("</a:t>
            </a:r>
            <a:r>
              <a:rPr kumimoji="1" lang="en-US" altLang="zh-CN" sz="2400" dirty="0" err="1"/>
              <a:t>Triangle.draw</a:t>
            </a:r>
            <a:r>
              <a:rPr kumimoji="1" lang="en-US" altLang="zh-CN" sz="2400" dirty="0"/>
              <a:t>()");</a:t>
            </a:r>
          </a:p>
          <a:p>
            <a:r>
              <a:rPr kumimoji="1" lang="en-US" altLang="zh-CN" sz="2400" dirty="0"/>
              <a:t>  }</a:t>
            </a:r>
          </a:p>
          <a:p>
            <a:r>
              <a:rPr kumimoji="1" lang="en-US" altLang="zh-CN" sz="2400" dirty="0"/>
              <a:t>  void erase() {</a:t>
            </a:r>
          </a:p>
          <a:p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System.out.println</a:t>
            </a:r>
            <a:r>
              <a:rPr kumimoji="1" lang="en-US" altLang="zh-CN" sz="2400" dirty="0"/>
              <a:t>("</a:t>
            </a:r>
            <a:r>
              <a:rPr kumimoji="1" lang="en-US" altLang="zh-CN" sz="2400" dirty="0" err="1"/>
              <a:t>Triangle.erase</a:t>
            </a:r>
            <a:r>
              <a:rPr kumimoji="1" lang="en-US" altLang="zh-CN" sz="2400" dirty="0"/>
              <a:t>()");</a:t>
            </a:r>
          </a:p>
          <a:p>
            <a:r>
              <a:rPr kumimoji="1" lang="en-US" altLang="zh-CN" sz="2400" dirty="0"/>
              <a:t>  }</a:t>
            </a:r>
          </a:p>
          <a:p>
            <a:r>
              <a:rPr kumimoji="1" lang="en-US" altLang="zh-CN" sz="2400" dirty="0"/>
              <a:t>}</a:t>
            </a:r>
          </a:p>
        </p:txBody>
      </p:sp>
      <p:sp>
        <p:nvSpPr>
          <p:cNvPr id="88069" name="Line 5">
            <a:extLst>
              <a:ext uri="{FF2B5EF4-FFF2-40B4-BE49-F238E27FC236}">
                <a16:creationId xmlns:a16="http://schemas.microsoft.com/office/drawing/2014/main" id="{AE94747D-8F0D-4A53-80ED-40EE6A0B5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908051"/>
            <a:ext cx="0" cy="518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782E9920-9A7C-432F-BA24-DA08C7A1D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8229600" cy="771525"/>
          </a:xfrm>
        </p:spPr>
        <p:txBody>
          <a:bodyPr/>
          <a:lstStyle/>
          <a:p>
            <a:r>
              <a:rPr lang="en-US" altLang="zh-CN" sz="3800"/>
              <a:t>Cont.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0E63B95F-4504-4D4C-AF95-A49289483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1881" y="1052513"/>
            <a:ext cx="5522025" cy="44640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/>
              <a:t>class </a:t>
            </a:r>
            <a:r>
              <a:rPr kumimoji="1" lang="en-US" altLang="zh-CN" sz="2400" dirty="0" err="1"/>
              <a:t>RandomShapeGenerator</a:t>
            </a:r>
            <a:r>
              <a:rPr kumimoji="1" lang="en-US" altLang="zh-CN" sz="2400" dirty="0"/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/>
              <a:t>  private Random rand = new Random();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/>
              <a:t>  public Shape next() {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/>
              <a:t>    switch(</a:t>
            </a:r>
            <a:r>
              <a:rPr kumimoji="1" lang="en-US" altLang="zh-CN" sz="2400" dirty="0" err="1"/>
              <a:t>rand.nextInt</a:t>
            </a:r>
            <a:r>
              <a:rPr kumimoji="1" lang="en-US" altLang="zh-CN" sz="2400" dirty="0"/>
              <a:t>(3)) {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/>
              <a:t>      default: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/>
              <a:t>      case 0: return new Circle();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/>
              <a:t>      case 1: return new Square();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/>
              <a:t>      case 2: return new Triangle();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/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/>
              <a:t>  }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/>
              <a:t>}</a:t>
            </a:r>
          </a:p>
          <a:p>
            <a:endParaRPr kumimoji="1" lang="en-US" altLang="zh-CN" sz="2400" dirty="0"/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7771C437-7B3E-4E71-8553-668DE11F7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666" y="904954"/>
            <a:ext cx="6012858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dirty="0"/>
              <a:t>public class Shapes {</a:t>
            </a:r>
          </a:p>
          <a:p>
            <a:r>
              <a:rPr kumimoji="1" lang="en-US" altLang="zh-CN" sz="2400" dirty="0"/>
              <a:t>   private static </a:t>
            </a:r>
            <a:r>
              <a:rPr kumimoji="1" lang="en-US" altLang="zh-CN" sz="2400" dirty="0" err="1"/>
              <a:t>RandomShapeGenerator</a:t>
            </a:r>
            <a:r>
              <a:rPr kumimoji="1" lang="en-US" altLang="zh-CN" sz="2400" dirty="0"/>
              <a:t> gen </a:t>
            </a:r>
          </a:p>
          <a:p>
            <a:r>
              <a:rPr kumimoji="1" lang="en-US" altLang="zh-CN" sz="2400" dirty="0"/>
              <a:t>           = new </a:t>
            </a:r>
            <a:r>
              <a:rPr kumimoji="1" lang="en-US" altLang="zh-CN" sz="2400" dirty="0" err="1"/>
              <a:t>RandomShapeGenerator</a:t>
            </a:r>
            <a:r>
              <a:rPr kumimoji="1" lang="en-US" altLang="zh-CN" sz="2400" dirty="0"/>
              <a:t>();</a:t>
            </a:r>
          </a:p>
          <a:p>
            <a:r>
              <a:rPr kumimoji="1" lang="en-US" altLang="zh-CN" sz="2400" dirty="0"/>
              <a:t> </a:t>
            </a:r>
          </a:p>
          <a:p>
            <a:r>
              <a:rPr kumimoji="1" lang="en-US" altLang="zh-CN" sz="2400" dirty="0"/>
              <a:t> public static void main(String[] </a:t>
            </a:r>
            <a:r>
              <a:rPr kumimoji="1" lang="en-US" altLang="zh-CN" sz="2400" dirty="0" err="1"/>
              <a:t>args</a:t>
            </a:r>
            <a:r>
              <a:rPr kumimoji="1" lang="en-US" altLang="zh-CN" sz="2400" dirty="0"/>
              <a:t>) {</a:t>
            </a:r>
          </a:p>
          <a:p>
            <a:r>
              <a:rPr kumimoji="1" lang="en-US" altLang="zh-CN" sz="2400" dirty="0"/>
              <a:t>    Shape[] s = new Shape[9];</a:t>
            </a:r>
          </a:p>
          <a:p>
            <a:r>
              <a:rPr kumimoji="1" lang="en-US" altLang="zh-CN" sz="2400" dirty="0"/>
              <a:t>    </a:t>
            </a:r>
          </a:p>
          <a:p>
            <a:r>
              <a:rPr kumimoji="1" lang="en-US" altLang="zh-CN" sz="2400" dirty="0"/>
              <a:t>    for(int 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 = 0; 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 &lt; </a:t>
            </a:r>
            <a:r>
              <a:rPr kumimoji="1" lang="en-US" altLang="zh-CN" sz="2400" dirty="0" err="1"/>
              <a:t>s.length</a:t>
            </a:r>
            <a:r>
              <a:rPr kumimoji="1" lang="en-US" altLang="zh-CN" sz="2400" dirty="0"/>
              <a:t>; 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++)</a:t>
            </a:r>
          </a:p>
          <a:p>
            <a:r>
              <a:rPr kumimoji="1" lang="en-US" altLang="zh-CN" sz="2400" dirty="0"/>
              <a:t>      s[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] = </a:t>
            </a:r>
            <a:r>
              <a:rPr kumimoji="1" lang="en-US" altLang="zh-CN" sz="2400" dirty="0" err="1"/>
              <a:t>gen.next</a:t>
            </a:r>
            <a:r>
              <a:rPr kumimoji="1" lang="en-US" altLang="zh-CN" sz="2400" dirty="0"/>
              <a:t>();</a:t>
            </a:r>
          </a:p>
          <a:p>
            <a:r>
              <a:rPr kumimoji="1" lang="en-US" altLang="zh-CN" sz="2400" dirty="0"/>
              <a:t>    for(int 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 = 0; 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 &lt; </a:t>
            </a:r>
            <a:r>
              <a:rPr kumimoji="1" lang="en-US" altLang="zh-CN" sz="2400" dirty="0" err="1"/>
              <a:t>s.length</a:t>
            </a:r>
            <a:r>
              <a:rPr kumimoji="1" lang="en-US" altLang="zh-CN" sz="2400" dirty="0"/>
              <a:t>; 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++)</a:t>
            </a:r>
          </a:p>
          <a:p>
            <a:r>
              <a:rPr kumimoji="1" lang="en-US" altLang="zh-CN" sz="2400" dirty="0"/>
              <a:t>      s[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].draw();</a:t>
            </a:r>
          </a:p>
          <a:p>
            <a:r>
              <a:rPr kumimoji="1" lang="en-US" altLang="zh-CN" sz="2400" dirty="0"/>
              <a:t>  }</a:t>
            </a:r>
          </a:p>
          <a:p>
            <a:r>
              <a:rPr kumimoji="1" lang="en-US" altLang="zh-CN" sz="2400" dirty="0"/>
              <a:t>}</a:t>
            </a:r>
          </a:p>
        </p:txBody>
      </p:sp>
      <p:sp>
        <p:nvSpPr>
          <p:cNvPr id="89093" name="Line 5">
            <a:extLst>
              <a:ext uri="{FF2B5EF4-FFF2-40B4-BE49-F238E27FC236}">
                <a16:creationId xmlns:a16="http://schemas.microsoft.com/office/drawing/2014/main" id="{2AC50D77-03D0-4605-8B33-36EF399EC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3906" y="1052513"/>
            <a:ext cx="0" cy="431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4150</Words>
  <Application>Microsoft Office PowerPoint</Application>
  <PresentationFormat>宽屏</PresentationFormat>
  <Paragraphs>623</Paragraphs>
  <Slides>54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3" baseType="lpstr">
      <vt:lpstr>等线</vt:lpstr>
      <vt:lpstr>等线 Light</vt:lpstr>
      <vt:lpstr>Arial</vt:lpstr>
      <vt:lpstr>Avenir Next LT Pro Light</vt:lpstr>
      <vt:lpstr>Comic Sans MS</vt:lpstr>
      <vt:lpstr>Times New Roman</vt:lpstr>
      <vt:lpstr>Wingdings</vt:lpstr>
      <vt:lpstr>Office 主题​​</vt:lpstr>
      <vt:lpstr>文件</vt:lpstr>
      <vt:lpstr>Chapter 5 继承、抽象、接口与多态</vt:lpstr>
      <vt:lpstr>主要内容</vt:lpstr>
      <vt:lpstr>重用Class</vt:lpstr>
      <vt:lpstr>Is-a Relationship</vt:lpstr>
      <vt:lpstr>Is-a Relationship</vt:lpstr>
      <vt:lpstr>Is-a Relationship</vt:lpstr>
      <vt:lpstr>单重继承Single Inheritance</vt:lpstr>
      <vt:lpstr>Example: Shape</vt:lpstr>
      <vt:lpstr>Cont.</vt:lpstr>
      <vt:lpstr>Constructors Are Not Inherited</vt:lpstr>
      <vt:lpstr>Constructors example</vt:lpstr>
      <vt:lpstr>Cont.</vt:lpstr>
      <vt:lpstr>对象类型转换</vt:lpstr>
      <vt:lpstr>‘instanceof’ Operator</vt:lpstr>
      <vt:lpstr>重载方法Overloading Methods</vt:lpstr>
      <vt:lpstr>构造方法重载</vt:lpstr>
      <vt:lpstr>Overloading Constructors</vt:lpstr>
      <vt:lpstr>重写方法Overriding Methods</vt:lpstr>
      <vt:lpstr>Overriding Methods</vt:lpstr>
      <vt:lpstr>Overriding Methods</vt:lpstr>
      <vt:lpstr>Override的规则</vt:lpstr>
      <vt:lpstr>Example1</vt:lpstr>
      <vt:lpstr>Example2</vt:lpstr>
      <vt:lpstr>Cont.</vt:lpstr>
      <vt:lpstr>Override &amp; overload</vt:lpstr>
      <vt:lpstr>super Keyword</vt:lpstr>
      <vt:lpstr>super()</vt:lpstr>
      <vt:lpstr>Invoking Parent Class Constructors</vt:lpstr>
      <vt:lpstr>Cont.</vt:lpstr>
      <vt:lpstr>构造对象并初始化过程</vt:lpstr>
      <vt:lpstr>Example</vt:lpstr>
      <vt:lpstr>PowerPoint 演示文稿</vt:lpstr>
      <vt:lpstr>Think: overriding or not???</vt:lpstr>
      <vt:lpstr>抽象（Abstract）类举例</vt:lpstr>
      <vt:lpstr>Abstract Classes: Solution</vt:lpstr>
      <vt:lpstr>Abstract Classes: Solution</vt:lpstr>
      <vt:lpstr>模板方法Template Method 设计模式</vt:lpstr>
      <vt:lpstr>接口Interfaces</vt:lpstr>
      <vt:lpstr>PowerPoint 演示文稿</vt:lpstr>
      <vt:lpstr>定义接口</vt:lpstr>
      <vt:lpstr>声明接口</vt:lpstr>
      <vt:lpstr>Extending an interface with inheritance </vt:lpstr>
      <vt:lpstr>Cont.</vt:lpstr>
      <vt:lpstr>Cont.</vt:lpstr>
      <vt:lpstr>Interface Example</vt:lpstr>
      <vt:lpstr>static</vt:lpstr>
      <vt:lpstr>类的静态变量</vt:lpstr>
      <vt:lpstr>Class Attributes</vt:lpstr>
      <vt:lpstr>类的静态方法</vt:lpstr>
      <vt:lpstr>静态模块的初始化</vt:lpstr>
      <vt:lpstr>Static Initializers</vt:lpstr>
      <vt:lpstr>final Keyword</vt:lpstr>
      <vt:lpstr>Final Variables</vt:lpstr>
      <vt:lpstr>Blank Final Instance Attribute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Inheritance继承</dc:title>
  <dc:creator>hp</dc:creator>
  <cp:lastModifiedBy>cheng saran</cp:lastModifiedBy>
  <cp:revision>15</cp:revision>
  <dcterms:created xsi:type="dcterms:W3CDTF">2019-09-01T12:57:36Z</dcterms:created>
  <dcterms:modified xsi:type="dcterms:W3CDTF">2022-09-04T00:34:03Z</dcterms:modified>
</cp:coreProperties>
</file>