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0" r:id="rId5"/>
    <p:sldId id="267" r:id="rId6"/>
    <p:sldId id="276" r:id="rId7"/>
    <p:sldId id="263" r:id="rId8"/>
    <p:sldId id="277" r:id="rId9"/>
    <p:sldId id="258" r:id="rId10"/>
    <p:sldId id="259" r:id="rId11"/>
    <p:sldId id="260" r:id="rId12"/>
    <p:sldId id="261" r:id="rId13"/>
    <p:sldId id="269" r:id="rId14"/>
    <p:sldId id="271" r:id="rId15"/>
    <p:sldId id="262" r:id="rId16"/>
    <p:sldId id="272" r:id="rId17"/>
    <p:sldId id="264" r:id="rId18"/>
    <p:sldId id="265" r:id="rId19"/>
    <p:sldId id="278" r:id="rId20"/>
    <p:sldId id="279" r:id="rId21"/>
    <p:sldId id="275" r:id="rId22"/>
    <p:sldId id="273" r:id="rId23"/>
    <p:sldId id="274" r:id="rId24"/>
    <p:sldId id="283"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9CA52E4-5EA4-4AA2-A1F2-1EEE86AD39BB}" type="datetimeFigureOut">
              <a:rPr lang="zh-CN" altLang="en-US"/>
              <a:pPr>
                <a:defRPr/>
              </a:pPr>
              <a:t>2022/9/18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30EE01-E341-4BCC-87B0-F2F8C6462B7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4F5BD5ED-A562-48C4-B6E1-AEED2C458C2F}" type="datetimeFigureOut">
              <a:rPr lang="zh-CN" altLang="en-US"/>
              <a:pPr>
                <a:defRPr/>
              </a:pPr>
              <a:t>2022/9/18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CAAC1B-A9A7-406F-B8BE-84EB3C5FA2B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D4F712E5-4062-47ED-83CF-2478C32DF7CA}" type="datetimeFigureOut">
              <a:rPr lang="zh-CN" altLang="en-US"/>
              <a:pPr>
                <a:defRPr/>
              </a:pPr>
              <a:t>2022/9/18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4E6D9F-08C6-4332-AFF0-C1E3F0BF24C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5045CBE4-AF7C-4FA2-B149-4E3016334829}" type="datetimeFigureOut">
              <a:rPr lang="zh-CN" altLang="en-US"/>
              <a:pPr>
                <a:defRPr/>
              </a:pPr>
              <a:t>2022/9/18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4E20CF-1A12-4345-962D-43D06B79870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A01692B-C943-4326-949C-3252D52F3399}" type="datetimeFigureOut">
              <a:rPr lang="zh-CN" altLang="en-US"/>
              <a:pPr>
                <a:defRPr/>
              </a:pPr>
              <a:t>2022/9/18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D1C197-3E87-42A9-9E63-E4079C83E65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FD869B63-F91D-4CF1-B038-798E24768B26}" type="datetimeFigureOut">
              <a:rPr lang="zh-CN" altLang="en-US"/>
              <a:pPr>
                <a:defRPr/>
              </a:pPr>
              <a:t>2022/9/18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73F9617-FE96-4605-A2D8-3C3E3B74BD1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A4690A25-E370-4901-92ED-110D643F2618}" type="datetimeFigureOut">
              <a:rPr lang="zh-CN" altLang="en-US"/>
              <a:pPr>
                <a:defRPr/>
              </a:pPr>
              <a:t>2022/9/18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84D1A57-4CBF-498F-92DF-E40804B1BEB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D95EC9A-2C2F-46FA-AE98-BCF0A0D40A54}" type="datetimeFigureOut">
              <a:rPr lang="zh-CN" altLang="en-US"/>
              <a:pPr>
                <a:defRPr/>
              </a:pPr>
              <a:t>2022/9/18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226E931-7C3D-4B23-AD1B-337E9CD1D2E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1CB97AB-2765-4653-A6BD-467774868BA5}" type="datetimeFigureOut">
              <a:rPr lang="zh-CN" altLang="en-US"/>
              <a:pPr>
                <a:defRPr/>
              </a:pPr>
              <a:t>2022/9/18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612B7D4-5BFE-49EB-9C59-6528B3CE5D3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19D120-3508-40E8-AD41-D4D25D3AAD25}" type="datetimeFigureOut">
              <a:rPr lang="zh-CN" altLang="en-US"/>
              <a:pPr>
                <a:defRPr/>
              </a:pPr>
              <a:t>2022/9/18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9A542E2-188F-4F70-B30F-3E75BD2ACCB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420F14-0A82-4C2F-9696-50A61DE9B8E5}" type="datetimeFigureOut">
              <a:rPr lang="zh-CN" altLang="en-US"/>
              <a:pPr>
                <a:defRPr/>
              </a:pPr>
              <a:t>2022/9/18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28AEFD-3A72-4F76-9D2A-EA363FFC063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85A12AB8-CC86-4C1B-8803-BDB0E2C42348}" type="datetimeFigureOut">
              <a:rPr lang="zh-CN" altLang="en-US"/>
              <a:pPr>
                <a:defRPr/>
              </a:pPr>
              <a:t>2022/9/18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ACA9F7F0-41E4-4F44-B603-DD117007740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lang="en-US" altLang="zh-CN" dirty="0"/>
              <a:t>Chapter 6</a:t>
            </a:r>
            <a:br>
              <a:rPr lang="en-US" altLang="zh-CN" dirty="0"/>
            </a:br>
            <a:r>
              <a:rPr lang="en-US" altLang="zh-CN" dirty="0"/>
              <a:t>Java </a:t>
            </a:r>
            <a:r>
              <a:rPr lang="zh-CN" altLang="en-US" dirty="0"/>
              <a:t>泛型</a:t>
            </a:r>
          </a:p>
        </p:txBody>
      </p:sp>
      <p:sp>
        <p:nvSpPr>
          <p:cNvPr id="13314" name="副标题 2"/>
          <p:cNvSpPr>
            <a:spLocks noGrp="1"/>
          </p:cNvSpPr>
          <p:nvPr>
            <p:ph type="subTitle" idx="1"/>
          </p:nvPr>
        </p:nvSpPr>
        <p:spPr/>
        <p:txBody>
          <a:bodyPr/>
          <a:lstStyle/>
          <a:p>
            <a:r>
              <a:rPr lang="zh-CN" altLang="zh-CN" spc="100" dirty="0">
                <a:cs typeface="+mn-cs"/>
              </a:rPr>
              <a:t>JDK 5</a:t>
            </a:r>
            <a:r>
              <a:rPr lang="zh-CN" altLang="en-US" spc="100" dirty="0">
                <a:cs typeface="+mn-cs"/>
              </a:rPr>
              <a:t>的特性</a:t>
            </a:r>
            <a:endParaRPr lang="en-US" altLang="zh-CN" spc="100" dirty="0">
              <a:cs typeface="+mn-cs"/>
            </a:endParaRPr>
          </a:p>
          <a:p>
            <a:r>
              <a:rPr lang="zh-CN" altLang="en-US" dirty="0"/>
              <a:t>一种可以接收数据类型的数据类型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838200" y="365125"/>
            <a:ext cx="4695908" cy="1325563"/>
          </a:xfrm>
        </p:spPr>
        <p:txBody>
          <a:bodyPr/>
          <a:lstStyle/>
          <a:p>
            <a:r>
              <a:rPr lang="zh-CN" altLang="en-US" b="1" dirty="0"/>
              <a:t>泛型类</a:t>
            </a:r>
            <a:r>
              <a:rPr lang="zh-CN" altLang="zh-CN" sz="2800" dirty="0">
                <a:latin typeface="+mn-lt"/>
                <a:ea typeface="+mn-ea"/>
              </a:rPr>
              <a:t>generic class</a:t>
            </a:r>
            <a:endParaRPr lang="zh-CN" altLang="en-US" sz="2800" dirty="0">
              <a:latin typeface="+mn-lt"/>
              <a:ea typeface="+mn-ea"/>
            </a:endParaRPr>
          </a:p>
        </p:txBody>
      </p:sp>
      <p:sp>
        <p:nvSpPr>
          <p:cNvPr id="17410" name="Rectangle 1"/>
          <p:cNvSpPr>
            <a:spLocks noGrp="1" noChangeArrowheads="1"/>
          </p:cNvSpPr>
          <p:nvPr>
            <p:ph idx="1"/>
          </p:nvPr>
        </p:nvSpPr>
        <p:spPr>
          <a:xfrm>
            <a:off x="561975" y="1531207"/>
            <a:ext cx="5534025" cy="954088"/>
          </a:xfrm>
        </p:spPr>
        <p:txBody>
          <a:bodyPr anchor="ctr">
            <a:spAutoFit/>
          </a:bodyPr>
          <a:lstStyle/>
          <a:p>
            <a:pPr marL="0" indent="0" eaLnBrk="0" hangingPunct="0">
              <a:lnSpc>
                <a:spcPct val="100000"/>
              </a:lnSpc>
              <a:spcBef>
                <a:spcPct val="0"/>
              </a:spcBef>
              <a:buFontTx/>
              <a:buNone/>
            </a:pPr>
            <a:r>
              <a:rPr lang="zh-CN" altLang="zh-CN" dirty="0"/>
              <a:t>一个泛型类是具有一个或多个类型变量的类。 </a:t>
            </a:r>
          </a:p>
        </p:txBody>
      </p:sp>
      <p:sp>
        <p:nvSpPr>
          <p:cNvPr id="17411" name="矩形 4"/>
          <p:cNvSpPr>
            <a:spLocks noChangeArrowheads="1"/>
          </p:cNvSpPr>
          <p:nvPr/>
        </p:nvSpPr>
        <p:spPr bwMode="auto">
          <a:xfrm>
            <a:off x="6553200" y="82550"/>
            <a:ext cx="5076825" cy="6863417"/>
          </a:xfrm>
          <a:prstGeom prst="rect">
            <a:avLst/>
          </a:prstGeom>
          <a:noFill/>
          <a:ln w="9525">
            <a:noFill/>
            <a:miter lim="800000"/>
            <a:headEnd/>
            <a:tailEnd/>
          </a:ln>
        </p:spPr>
        <p:txBody>
          <a:bodyPr wrap="square">
            <a:spAutoFit/>
          </a:bodyPr>
          <a:lstStyle/>
          <a:p>
            <a:r>
              <a:rPr lang="zh-CN" altLang="en-US" sz="2000" dirty="0">
                <a:latin typeface="等线"/>
                <a:ea typeface="等线"/>
              </a:rPr>
              <a:t>public class Gener &lt;T,K&gt; {</a:t>
            </a:r>
          </a:p>
          <a:p>
            <a:r>
              <a:rPr lang="zh-CN" altLang="en-US" sz="2000" dirty="0">
                <a:latin typeface="等线"/>
                <a:ea typeface="等线"/>
              </a:rPr>
              <a:t>    private T name;</a:t>
            </a:r>
          </a:p>
          <a:p>
            <a:r>
              <a:rPr lang="zh-CN" altLang="en-US" sz="2000" dirty="0">
                <a:latin typeface="等线"/>
                <a:ea typeface="等线"/>
              </a:rPr>
              <a:t>    private K price;</a:t>
            </a:r>
          </a:p>
          <a:p>
            <a:endParaRPr lang="zh-CN" altLang="en-US" sz="2000" dirty="0">
              <a:latin typeface="等线"/>
              <a:ea typeface="等线"/>
            </a:endParaRPr>
          </a:p>
          <a:p>
            <a:r>
              <a:rPr lang="zh-CN" altLang="en-US" sz="2000" dirty="0">
                <a:latin typeface="等线"/>
                <a:ea typeface="等线"/>
              </a:rPr>
              <a:t>    public Gener() {   }	</a:t>
            </a:r>
          </a:p>
          <a:p>
            <a:r>
              <a:rPr lang="zh-CN" altLang="en-US" sz="2000" dirty="0">
                <a:latin typeface="等线"/>
                <a:ea typeface="等线"/>
              </a:rPr>
              <a:t>    public Gener(T name, K price) {</a:t>
            </a:r>
          </a:p>
          <a:p>
            <a:r>
              <a:rPr lang="zh-CN" altLang="en-US" sz="2000" dirty="0">
                <a:latin typeface="等线"/>
                <a:ea typeface="等线"/>
              </a:rPr>
              <a:t>        this.name = name;</a:t>
            </a:r>
          </a:p>
          <a:p>
            <a:r>
              <a:rPr lang="zh-CN" altLang="en-US" sz="2000" dirty="0">
                <a:latin typeface="等线"/>
                <a:ea typeface="等线"/>
              </a:rPr>
              <a:t>        this.price = price;</a:t>
            </a:r>
          </a:p>
          <a:p>
            <a:r>
              <a:rPr lang="zh-CN" altLang="en-US" sz="2000" dirty="0">
                <a:latin typeface="等线"/>
                <a:ea typeface="等线"/>
              </a:rPr>
              <a:t>    }</a:t>
            </a:r>
          </a:p>
          <a:p>
            <a:r>
              <a:rPr lang="zh-CN" altLang="en-US" sz="2000" dirty="0">
                <a:latin typeface="等线"/>
                <a:ea typeface="等线"/>
              </a:rPr>
              <a:t>    public T getName() {</a:t>
            </a:r>
          </a:p>
          <a:p>
            <a:r>
              <a:rPr lang="zh-CN" altLang="en-US" sz="2000" dirty="0">
                <a:latin typeface="等线"/>
                <a:ea typeface="等线"/>
              </a:rPr>
              <a:t>        return name;</a:t>
            </a:r>
          </a:p>
          <a:p>
            <a:r>
              <a:rPr lang="zh-CN" altLang="en-US" sz="2000" dirty="0">
                <a:latin typeface="等线"/>
                <a:ea typeface="等线"/>
              </a:rPr>
              <a:t>    }</a:t>
            </a:r>
          </a:p>
          <a:p>
            <a:r>
              <a:rPr lang="zh-CN" altLang="en-US" sz="2000" dirty="0">
                <a:latin typeface="等线"/>
                <a:ea typeface="等线"/>
              </a:rPr>
              <a:t>    public void setName(T name) {</a:t>
            </a:r>
          </a:p>
          <a:p>
            <a:r>
              <a:rPr lang="zh-CN" altLang="en-US" sz="2000" dirty="0">
                <a:latin typeface="等线"/>
                <a:ea typeface="等线"/>
              </a:rPr>
              <a:t>        this.name = name;</a:t>
            </a:r>
          </a:p>
          <a:p>
            <a:r>
              <a:rPr lang="zh-CN" altLang="en-US" sz="2000" dirty="0">
                <a:latin typeface="等线"/>
                <a:ea typeface="等线"/>
              </a:rPr>
              <a:t>    }</a:t>
            </a:r>
          </a:p>
          <a:p>
            <a:r>
              <a:rPr lang="zh-CN" altLang="en-US" sz="2000" dirty="0">
                <a:latin typeface="等线"/>
                <a:ea typeface="等线"/>
              </a:rPr>
              <a:t>    public K getPrice() {</a:t>
            </a:r>
          </a:p>
          <a:p>
            <a:r>
              <a:rPr lang="zh-CN" altLang="en-US" sz="2000" dirty="0">
                <a:latin typeface="等线"/>
                <a:ea typeface="等线"/>
              </a:rPr>
              <a:t>        return price;</a:t>
            </a:r>
          </a:p>
          <a:p>
            <a:r>
              <a:rPr lang="zh-CN" altLang="en-US" sz="2000" dirty="0">
                <a:latin typeface="等线"/>
                <a:ea typeface="等线"/>
              </a:rPr>
              <a:t>    }</a:t>
            </a:r>
          </a:p>
          <a:p>
            <a:r>
              <a:rPr lang="zh-CN" altLang="en-US" sz="2000" dirty="0">
                <a:latin typeface="等线"/>
                <a:ea typeface="等线"/>
              </a:rPr>
              <a:t>    public void setPrice(K price) {</a:t>
            </a:r>
          </a:p>
          <a:p>
            <a:r>
              <a:rPr lang="zh-CN" altLang="en-US" sz="2000" dirty="0">
                <a:latin typeface="等线"/>
                <a:ea typeface="等线"/>
              </a:rPr>
              <a:t>        this.price = price;</a:t>
            </a:r>
          </a:p>
          <a:p>
            <a:r>
              <a:rPr lang="zh-CN" altLang="en-US" sz="2000" dirty="0">
                <a:latin typeface="等线"/>
                <a:ea typeface="等线"/>
              </a:rPr>
              <a:t>    }</a:t>
            </a:r>
          </a:p>
          <a:p>
            <a:r>
              <a:rPr lang="zh-CN" altLang="en-US" sz="2000" dirty="0">
                <a:latin typeface="等线"/>
                <a:ea typeface="等线"/>
              </a:rPr>
              <a:t>}</a:t>
            </a:r>
          </a:p>
        </p:txBody>
      </p:sp>
      <p:sp>
        <p:nvSpPr>
          <p:cNvPr id="17412" name="矩形 5"/>
          <p:cNvSpPr>
            <a:spLocks noChangeArrowheads="1"/>
          </p:cNvSpPr>
          <p:nvPr/>
        </p:nvSpPr>
        <p:spPr bwMode="auto">
          <a:xfrm>
            <a:off x="561975" y="2786988"/>
            <a:ext cx="5705475" cy="3970318"/>
          </a:xfrm>
          <a:prstGeom prst="rect">
            <a:avLst/>
          </a:prstGeom>
          <a:noFill/>
          <a:ln w="9525">
            <a:noFill/>
            <a:miter lim="800000"/>
            <a:headEnd/>
            <a:tailEnd/>
          </a:ln>
        </p:spPr>
        <p:txBody>
          <a:bodyPr>
            <a:spAutoFit/>
          </a:bodyPr>
          <a:lstStyle/>
          <a:p>
            <a:r>
              <a:rPr lang="zh-CN" altLang="en-US" sz="2800" dirty="0">
                <a:latin typeface="+mn-lt"/>
                <a:ea typeface="+mn-ea"/>
              </a:rPr>
              <a:t>实例化</a:t>
            </a:r>
            <a:endParaRPr lang="en-US" altLang="zh-CN" sz="2800" dirty="0">
              <a:latin typeface="+mn-lt"/>
              <a:ea typeface="+mn-ea"/>
            </a:endParaRPr>
          </a:p>
          <a:p>
            <a:r>
              <a:rPr lang="en-US" altLang="zh-CN" sz="2800" dirty="0" err="1">
                <a:latin typeface="+mn-lt"/>
                <a:ea typeface="+mn-ea"/>
              </a:rPr>
              <a:t>Gener</a:t>
            </a:r>
            <a:r>
              <a:rPr lang="en-US" altLang="zh-CN" sz="2800" dirty="0">
                <a:latin typeface="+mn-lt"/>
                <a:ea typeface="+mn-ea"/>
              </a:rPr>
              <a:t>&lt;String, Float&gt;</a:t>
            </a:r>
          </a:p>
          <a:p>
            <a:r>
              <a:rPr lang="zh-CN" altLang="en-US" sz="2800" dirty="0">
                <a:latin typeface="+mn-lt"/>
                <a:ea typeface="+mn-ea"/>
              </a:rPr>
              <a:t>在使用泛型的时候如果传入泛型实参，则会根据传入的泛型实参做相应的限制，此时泛型才会起到本应起到的限制作用。</a:t>
            </a:r>
          </a:p>
          <a:p>
            <a:r>
              <a:rPr lang="zh-CN" altLang="en-US" sz="2800" dirty="0">
                <a:latin typeface="+mn-lt"/>
                <a:ea typeface="+mn-ea"/>
              </a:rPr>
              <a:t>如果不传入泛型实参的话，在泛型类中使用泛型的方法或成员变量定义的类型可以为任何的类型。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a:t>实例化泛型</a:t>
            </a:r>
          </a:p>
        </p:txBody>
      </p:sp>
      <p:sp>
        <p:nvSpPr>
          <p:cNvPr id="3" name="内容占位符 2"/>
          <p:cNvSpPr>
            <a:spLocks noGrp="1"/>
          </p:cNvSpPr>
          <p:nvPr>
            <p:ph idx="1"/>
          </p:nvPr>
        </p:nvSpPr>
        <p:spPr/>
        <p:txBody>
          <a:bodyPr>
            <a:normAutofit/>
          </a:bodyPr>
          <a:lstStyle/>
          <a:p>
            <a:r>
              <a:rPr lang="en-US" altLang="zh-CN" sz="2400" dirty="0" err="1"/>
              <a:t>Gener</a:t>
            </a:r>
            <a:r>
              <a:rPr lang="en-US" altLang="zh-CN" sz="2400" dirty="0"/>
              <a:t>&lt;String, Float&gt; g = new </a:t>
            </a:r>
            <a:r>
              <a:rPr lang="en-US" altLang="zh-CN" sz="2400" dirty="0" err="1"/>
              <a:t>Gener</a:t>
            </a:r>
            <a:r>
              <a:rPr lang="en-US" altLang="zh-CN" sz="2400" dirty="0"/>
              <a:t>&lt; String, Float &gt;(“Java”,78.8);</a:t>
            </a:r>
          </a:p>
          <a:p>
            <a:r>
              <a:rPr lang="en-US" altLang="zh-CN" sz="2400" dirty="0" err="1"/>
              <a:t>Gener</a:t>
            </a:r>
            <a:r>
              <a:rPr lang="en-US" altLang="zh-CN" sz="2400" dirty="0"/>
              <a:t> g = new </a:t>
            </a:r>
            <a:r>
              <a:rPr lang="en-US" altLang="zh-CN" sz="2400" dirty="0" err="1"/>
              <a:t>Gener</a:t>
            </a:r>
            <a:r>
              <a:rPr lang="en-US" altLang="zh-CN" sz="2400" dirty="0"/>
              <a:t> (“Java”,78.8);</a:t>
            </a:r>
          </a:p>
          <a:p>
            <a:endParaRPr lang="en-US" altLang="zh-CN" sz="2400" dirty="0"/>
          </a:p>
          <a:p>
            <a:r>
              <a:rPr lang="en-US" altLang="zh-CN" sz="2400" dirty="0"/>
              <a:t>Note:</a:t>
            </a:r>
          </a:p>
          <a:p>
            <a:pPr lvl="1"/>
            <a:r>
              <a:rPr lang="zh-CN" altLang="en-US" dirty="0"/>
              <a:t>泛型的类型参数只能是类类型，不能是简单类型。</a:t>
            </a:r>
          </a:p>
          <a:p>
            <a:pPr lvl="1"/>
            <a:r>
              <a:rPr lang="zh-CN" altLang="en-US" dirty="0"/>
              <a:t>传入的</a:t>
            </a:r>
            <a:r>
              <a:rPr lang="zh-CN" altLang="en-US" dirty="0">
                <a:solidFill>
                  <a:srgbClr val="FF3300"/>
                </a:solidFill>
              </a:rPr>
              <a:t>实参类型</a:t>
            </a:r>
            <a:r>
              <a:rPr lang="zh-CN" altLang="en-US" dirty="0"/>
              <a:t>需与泛型的类型参数类型相同</a:t>
            </a:r>
          </a:p>
          <a:p>
            <a:pPr lvl="1"/>
            <a:r>
              <a:rPr lang="zh-CN" altLang="en-US" dirty="0"/>
              <a:t>不能对确切的泛型类型使用</a:t>
            </a:r>
            <a:r>
              <a:rPr lang="en-US" altLang="zh-CN" dirty="0" err="1"/>
              <a:t>instanceof</a:t>
            </a:r>
            <a:r>
              <a:rPr lang="zh-CN" altLang="en-US" dirty="0"/>
              <a:t>操作。如下操作是非法的，编译时会出错。</a:t>
            </a:r>
          </a:p>
          <a:p>
            <a:pPr lvl="1">
              <a:buFont typeface="Arial" charset="0"/>
              <a:buNone/>
            </a:pPr>
            <a:r>
              <a:rPr lang="zh-CN" altLang="en-US" dirty="0"/>
              <a:t>　　</a:t>
            </a:r>
            <a:r>
              <a:rPr lang="en-US" altLang="zh-CN" dirty="0"/>
              <a:t>if(</a:t>
            </a:r>
            <a:r>
              <a:rPr lang="en-US" altLang="zh-CN" dirty="0" err="1"/>
              <a:t>ex_num</a:t>
            </a:r>
            <a:r>
              <a:rPr lang="en-US" altLang="zh-CN" dirty="0"/>
              <a:t> </a:t>
            </a:r>
            <a:r>
              <a:rPr lang="en-US" altLang="zh-CN" dirty="0" err="1"/>
              <a:t>instanceof</a:t>
            </a:r>
            <a:r>
              <a:rPr lang="en-US" altLang="zh-CN" dirty="0"/>
              <a:t> </a:t>
            </a:r>
            <a:r>
              <a:rPr lang="en-US" altLang="zh-CN" dirty="0" err="1"/>
              <a:t>Gener</a:t>
            </a:r>
            <a:r>
              <a:rPr lang="en-US" altLang="zh-CN" dirty="0"/>
              <a:t>&lt;</a:t>
            </a:r>
            <a:r>
              <a:rPr lang="en-US" altLang="zh-CN" sz="2400" dirty="0"/>
              <a:t> String, Float </a:t>
            </a:r>
            <a:r>
              <a:rPr lang="en-US" altLang="zh-CN" dirty="0"/>
              <a:t>&gt;){ } </a:t>
            </a:r>
          </a:p>
          <a:p>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58800"/>
          </a:xfrm>
        </p:spPr>
        <p:txBody>
          <a:bodyPr rtlCol="0">
            <a:normAutofit fontScale="90000"/>
          </a:bodyPr>
          <a:lstStyle/>
          <a:p>
            <a:pPr fontAlgn="auto">
              <a:spcAft>
                <a:spcPts val="0"/>
              </a:spcAft>
              <a:defRPr/>
            </a:pPr>
            <a:r>
              <a:rPr lang="zh-CN" altLang="en-US" b="1" dirty="0">
                <a:cs typeface="+mj-cs"/>
              </a:rPr>
              <a:t>泛型接口</a:t>
            </a:r>
            <a:endParaRPr lang="zh-CN" altLang="en-US" dirty="0">
              <a:cs typeface="+mj-cs"/>
            </a:endParaRPr>
          </a:p>
        </p:txBody>
      </p:sp>
      <p:sp>
        <p:nvSpPr>
          <p:cNvPr id="19458" name="内容占位符 2"/>
          <p:cNvSpPr>
            <a:spLocks noGrp="1"/>
          </p:cNvSpPr>
          <p:nvPr>
            <p:ph idx="1"/>
          </p:nvPr>
        </p:nvSpPr>
        <p:spPr>
          <a:xfrm>
            <a:off x="1574358" y="923926"/>
            <a:ext cx="8961120" cy="5850586"/>
          </a:xfrm>
        </p:spPr>
        <p:txBody>
          <a:bodyPr/>
          <a:lstStyle/>
          <a:p>
            <a:pPr marL="0" indent="0">
              <a:lnSpc>
                <a:spcPct val="100000"/>
              </a:lnSpc>
              <a:spcBef>
                <a:spcPts val="0"/>
              </a:spcBef>
              <a:buFont typeface="Arial" charset="0"/>
              <a:buNone/>
            </a:pPr>
            <a:r>
              <a:rPr lang="en-US" altLang="zh-CN" sz="2200" b="1" dirty="0"/>
              <a:t>public interface Generable&lt;T&gt; {</a:t>
            </a:r>
          </a:p>
          <a:p>
            <a:pPr marL="0" indent="0">
              <a:lnSpc>
                <a:spcPct val="100000"/>
              </a:lnSpc>
              <a:spcBef>
                <a:spcPts val="0"/>
              </a:spcBef>
              <a:buFont typeface="Arial" charset="0"/>
              <a:buNone/>
            </a:pPr>
            <a:r>
              <a:rPr lang="en-US" altLang="zh-CN" sz="2200" b="1" dirty="0"/>
              <a:t>    public T perform();</a:t>
            </a:r>
          </a:p>
          <a:p>
            <a:pPr marL="0" indent="0">
              <a:lnSpc>
                <a:spcPct val="100000"/>
              </a:lnSpc>
              <a:spcBef>
                <a:spcPts val="0"/>
              </a:spcBef>
              <a:buFont typeface="Arial" charset="0"/>
              <a:buNone/>
            </a:pPr>
            <a:r>
              <a:rPr lang="en-US" altLang="zh-CN" sz="2200" b="1" dirty="0"/>
              <a:t>}</a:t>
            </a:r>
          </a:p>
          <a:p>
            <a:pPr marL="0" indent="0">
              <a:lnSpc>
                <a:spcPct val="100000"/>
              </a:lnSpc>
              <a:spcBef>
                <a:spcPts val="0"/>
              </a:spcBef>
              <a:buFont typeface="Arial" charset="0"/>
              <a:buNone/>
            </a:pPr>
            <a:r>
              <a:rPr lang="en-US" altLang="zh-CN" sz="2200" b="1" dirty="0"/>
              <a:t>public class </a:t>
            </a:r>
            <a:r>
              <a:rPr lang="en-US" altLang="zh-CN" sz="2200" b="1" dirty="0" err="1"/>
              <a:t>Generin</a:t>
            </a:r>
            <a:r>
              <a:rPr lang="en-US" altLang="zh-CN" sz="2200" b="1" dirty="0"/>
              <a:t>&lt;T&gt; implements Generable&lt;T&gt;{</a:t>
            </a:r>
          </a:p>
          <a:p>
            <a:pPr marL="457200" lvl="1" indent="0">
              <a:lnSpc>
                <a:spcPct val="100000"/>
              </a:lnSpc>
              <a:spcBef>
                <a:spcPts val="0"/>
              </a:spcBef>
              <a:buFont typeface="Arial" charset="0"/>
              <a:buNone/>
            </a:pPr>
            <a:r>
              <a:rPr lang="en-US" altLang="zh-CN" sz="2200" b="1" dirty="0"/>
              <a:t>T </a:t>
            </a:r>
            <a:r>
              <a:rPr lang="en-US" altLang="zh-CN" sz="2200" b="1" dirty="0" err="1"/>
              <a:t>t</a:t>
            </a:r>
            <a:r>
              <a:rPr lang="en-US" altLang="zh-CN" sz="2200" b="1" dirty="0"/>
              <a:t>;</a:t>
            </a:r>
          </a:p>
          <a:p>
            <a:pPr marL="457200" lvl="1" indent="0">
              <a:lnSpc>
                <a:spcPct val="100000"/>
              </a:lnSpc>
              <a:spcBef>
                <a:spcPts val="0"/>
              </a:spcBef>
              <a:buFont typeface="Arial" charset="0"/>
              <a:buNone/>
            </a:pPr>
            <a:r>
              <a:rPr lang="en-US" altLang="zh-CN" sz="2200" b="1" dirty="0"/>
              <a:t>public </a:t>
            </a:r>
            <a:r>
              <a:rPr lang="en-US" altLang="zh-CN" sz="2200" b="1" dirty="0" err="1"/>
              <a:t>Generin</a:t>
            </a:r>
            <a:r>
              <a:rPr lang="en-US" altLang="zh-CN" sz="2200" b="1" dirty="0"/>
              <a:t>(T t){</a:t>
            </a:r>
          </a:p>
          <a:p>
            <a:pPr marL="457200" lvl="1" indent="0">
              <a:lnSpc>
                <a:spcPct val="100000"/>
              </a:lnSpc>
              <a:spcBef>
                <a:spcPts val="0"/>
              </a:spcBef>
              <a:buFont typeface="Arial" charset="0"/>
              <a:buNone/>
            </a:pPr>
            <a:r>
              <a:rPr lang="en-US" altLang="zh-CN" sz="2200" b="1" dirty="0"/>
              <a:t>this.t = t;</a:t>
            </a:r>
          </a:p>
          <a:p>
            <a:pPr marL="457200" lvl="1" indent="0">
              <a:lnSpc>
                <a:spcPct val="100000"/>
              </a:lnSpc>
              <a:spcBef>
                <a:spcPts val="0"/>
              </a:spcBef>
              <a:buFont typeface="Arial" charset="0"/>
              <a:buNone/>
            </a:pPr>
            <a:r>
              <a:rPr lang="en-US" altLang="zh-CN" sz="2200" b="1" dirty="0"/>
              <a:t>}</a:t>
            </a:r>
          </a:p>
          <a:p>
            <a:pPr marL="457200" lvl="1" indent="0">
              <a:lnSpc>
                <a:spcPct val="100000"/>
              </a:lnSpc>
              <a:spcBef>
                <a:spcPts val="0"/>
              </a:spcBef>
              <a:buFont typeface="Arial" charset="0"/>
              <a:buNone/>
            </a:pPr>
            <a:r>
              <a:rPr lang="en-US" altLang="zh-CN" sz="2200" b="1" dirty="0"/>
              <a:t>public T perform(){</a:t>
            </a:r>
          </a:p>
          <a:p>
            <a:pPr marL="457200" lvl="1" indent="0">
              <a:lnSpc>
                <a:spcPct val="100000"/>
              </a:lnSpc>
              <a:spcBef>
                <a:spcPts val="0"/>
              </a:spcBef>
              <a:buFont typeface="Arial" charset="0"/>
              <a:buNone/>
            </a:pPr>
            <a:r>
              <a:rPr lang="en-US" altLang="zh-CN" sz="2200" b="1" dirty="0"/>
              <a:t>return t;</a:t>
            </a:r>
          </a:p>
          <a:p>
            <a:pPr marL="457200" lvl="1" indent="0">
              <a:lnSpc>
                <a:spcPct val="100000"/>
              </a:lnSpc>
              <a:spcBef>
                <a:spcPts val="0"/>
              </a:spcBef>
              <a:buFont typeface="Arial" charset="0"/>
              <a:buNone/>
            </a:pPr>
            <a:r>
              <a:rPr lang="en-US" altLang="zh-CN" sz="2200" b="1" dirty="0"/>
              <a:t>}</a:t>
            </a:r>
          </a:p>
          <a:p>
            <a:pPr marL="0" indent="0">
              <a:lnSpc>
                <a:spcPct val="100000"/>
              </a:lnSpc>
              <a:spcBef>
                <a:spcPts val="0"/>
              </a:spcBef>
              <a:buFont typeface="Arial" charset="0"/>
              <a:buNone/>
            </a:pPr>
            <a:r>
              <a:rPr lang="en-US" altLang="zh-CN" sz="2200" b="1" dirty="0"/>
              <a:t>}</a:t>
            </a:r>
          </a:p>
          <a:p>
            <a:pPr marL="0" indent="0">
              <a:lnSpc>
                <a:spcPct val="100000"/>
              </a:lnSpc>
              <a:spcBef>
                <a:spcPts val="0"/>
              </a:spcBef>
              <a:buFont typeface="Arial" charset="0"/>
              <a:buNone/>
            </a:pPr>
            <a:r>
              <a:rPr lang="en-US" altLang="zh-CN" sz="2200" b="1" dirty="0"/>
              <a:t>public class </a:t>
            </a:r>
            <a:r>
              <a:rPr lang="en-US" altLang="zh-CN" sz="2200" b="1" dirty="0" err="1"/>
              <a:t>Generin</a:t>
            </a:r>
            <a:r>
              <a:rPr lang="en-US" altLang="zh-CN" sz="2200" b="1" dirty="0"/>
              <a:t> implements Generable&lt;String&gt;{</a:t>
            </a:r>
          </a:p>
          <a:p>
            <a:pPr marL="0" indent="0">
              <a:lnSpc>
                <a:spcPct val="100000"/>
              </a:lnSpc>
              <a:spcBef>
                <a:spcPts val="0"/>
              </a:spcBef>
              <a:buFont typeface="Arial" charset="0"/>
              <a:buNone/>
            </a:pPr>
            <a:r>
              <a:rPr lang="en-US" altLang="zh-CN" sz="2200" b="1" dirty="0"/>
              <a:t>	public String perform(){		</a:t>
            </a:r>
          </a:p>
          <a:p>
            <a:pPr marL="0" indent="0">
              <a:lnSpc>
                <a:spcPct val="100000"/>
              </a:lnSpc>
              <a:spcBef>
                <a:spcPts val="0"/>
              </a:spcBef>
              <a:buFont typeface="Arial" charset="0"/>
              <a:buNone/>
            </a:pPr>
            <a:r>
              <a:rPr lang="en-US" altLang="zh-CN" sz="2200" b="1" dirty="0"/>
              <a:t>		return “tom" ;</a:t>
            </a:r>
          </a:p>
          <a:p>
            <a:pPr marL="0" indent="0">
              <a:lnSpc>
                <a:spcPct val="100000"/>
              </a:lnSpc>
              <a:spcBef>
                <a:spcPts val="0"/>
              </a:spcBef>
              <a:buFont typeface="Arial" charset="0"/>
              <a:buNone/>
            </a:pPr>
            <a:r>
              <a:rPr lang="en-US" altLang="zh-CN" sz="2200" b="1" dirty="0"/>
              <a:t>		}</a:t>
            </a:r>
          </a:p>
          <a:p>
            <a:pPr marL="0" indent="0">
              <a:lnSpc>
                <a:spcPct val="100000"/>
              </a:lnSpc>
              <a:spcBef>
                <a:spcPts val="0"/>
              </a:spcBef>
              <a:buFont typeface="Arial" charset="0"/>
              <a:buNone/>
            </a:pPr>
            <a:r>
              <a:rPr lang="en-US" altLang="zh-CN" sz="2200" b="1" dirty="0"/>
              <a:t>}</a:t>
            </a:r>
          </a:p>
          <a:p>
            <a:pPr marL="0" indent="0">
              <a:lnSpc>
                <a:spcPct val="100000"/>
              </a:lnSpc>
              <a:spcBef>
                <a:spcPts val="0"/>
              </a:spcBef>
              <a:buFont typeface="Arial" charset="0"/>
              <a:buNone/>
            </a:pPr>
            <a:endParaRPr lang="zh-CN" altLang="en-US" sz="2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type="body" idx="1"/>
          </p:nvPr>
        </p:nvSpPr>
        <p:spPr>
          <a:xfrm>
            <a:off x="838200" y="2908300"/>
            <a:ext cx="10548938" cy="3268663"/>
          </a:xfrm>
        </p:spPr>
        <p:txBody>
          <a:bodyPr/>
          <a:lstStyle/>
          <a:p>
            <a:r>
              <a:rPr lang="zh-CN" altLang="en-US"/>
              <a:t>当实现泛型接口的类，未传入泛型实参时，与泛型类的定义相同，在声明类的时候，需将泛型的声明也一起加到类中 </a:t>
            </a:r>
          </a:p>
          <a:p>
            <a:pPr lvl="1"/>
            <a:r>
              <a:rPr lang="en-US" altLang="zh-CN"/>
              <a:t>class Increase&lt;T&gt; implements Comparator&lt;T&gt;{ </a:t>
            </a:r>
          </a:p>
          <a:p>
            <a:r>
              <a:rPr lang="zh-CN" altLang="en-US"/>
              <a:t>如果不声明泛型</a:t>
            </a:r>
          </a:p>
          <a:p>
            <a:pPr lvl="1"/>
            <a:r>
              <a:rPr lang="en-US" altLang="zh-CN"/>
              <a:t>class Decrease implements Comparator&lt;T&gt;</a:t>
            </a:r>
            <a:r>
              <a:rPr lang="zh-CN" altLang="en-US"/>
              <a:t>，编译器会报错：</a:t>
            </a:r>
            <a:r>
              <a:rPr lang="en-US" altLang="zh-CN"/>
              <a:t>"Unknown class" </a:t>
            </a:r>
          </a:p>
        </p:txBody>
      </p:sp>
      <p:sp>
        <p:nvSpPr>
          <p:cNvPr id="26628" name="Rectangle 4"/>
          <p:cNvSpPr>
            <a:spLocks noChangeArrowheads="1"/>
          </p:cNvSpPr>
          <p:nvPr/>
        </p:nvSpPr>
        <p:spPr bwMode="auto">
          <a:xfrm>
            <a:off x="1213913" y="828855"/>
            <a:ext cx="6080125" cy="1562100"/>
          </a:xfrm>
          <a:prstGeom prst="rect">
            <a:avLst/>
          </a:prstGeom>
          <a:noFill/>
          <a:ln w="9525">
            <a:solidFill>
              <a:schemeClr val="tx1"/>
            </a:solidFill>
            <a:miter lim="800000"/>
            <a:headEnd/>
            <a:tailEnd/>
          </a:ln>
          <a:effectLst/>
        </p:spPr>
        <p:txBody>
          <a:bodyPr>
            <a:spAutoFit/>
          </a:bodyPr>
          <a:lstStyle/>
          <a:p>
            <a:r>
              <a:rPr lang="en-US" altLang="zh-CN" sz="2400"/>
              <a:t>public interface Comparator&lt;T&gt; { </a:t>
            </a:r>
          </a:p>
          <a:p>
            <a:r>
              <a:rPr lang="en-US" altLang="zh-CN" sz="2400"/>
              <a:t>         int compare(T obj1,T obj2); </a:t>
            </a:r>
          </a:p>
          <a:p>
            <a:r>
              <a:rPr lang="en-US" altLang="zh-CN" sz="2400"/>
              <a:t>		boolean equals(Object obj) ;</a:t>
            </a:r>
          </a:p>
          <a:p>
            <a:r>
              <a:rPr lang="en-US" altLang="zh-CN" sz="24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endParaRPr lang="zh-CN" altLang="en-US"/>
          </a:p>
        </p:txBody>
      </p:sp>
      <p:sp>
        <p:nvSpPr>
          <p:cNvPr id="28675" name="Rectangle 3"/>
          <p:cNvSpPr>
            <a:spLocks noGrp="1"/>
          </p:cNvSpPr>
          <p:nvPr>
            <p:ph type="body" idx="1"/>
          </p:nvPr>
        </p:nvSpPr>
        <p:spPr/>
        <p:txBody>
          <a:bodyPr/>
          <a:lstStyle/>
          <a:p>
            <a:r>
              <a:rPr lang="zh-CN" altLang="en-US" dirty="0"/>
              <a:t>当实现泛型接口的类，传入泛型实参时 </a:t>
            </a:r>
            <a:r>
              <a:rPr lang="en-US" altLang="zh-CN" dirty="0"/>
              <a:t>,</a:t>
            </a:r>
            <a:r>
              <a:rPr lang="zh-CN" altLang="en-US" dirty="0"/>
              <a:t>则所有使用泛型的地方都要替换成传入的实参类型 </a:t>
            </a:r>
          </a:p>
          <a:p>
            <a:pPr lvl="1">
              <a:buFont typeface="Arial" charset="0"/>
              <a:buNone/>
            </a:pPr>
            <a:r>
              <a:rPr lang="en-US" altLang="zh-CN" dirty="0"/>
              <a:t>public class Apple implements Juice&lt;String&gt; { </a:t>
            </a:r>
          </a:p>
          <a:p>
            <a:pPr lvl="2">
              <a:buFont typeface="Arial" charset="0"/>
              <a:buNone/>
            </a:pPr>
            <a:r>
              <a:rPr lang="en-US" altLang="zh-CN" sz="2400" dirty="0"/>
              <a:t>private String[] fruits = new String[]{"sweet1", " sweet2", " sweet3"}; </a:t>
            </a:r>
          </a:p>
          <a:p>
            <a:pPr lvl="2">
              <a:buFont typeface="Arial" charset="0"/>
              <a:buNone/>
            </a:pPr>
            <a:r>
              <a:rPr lang="en-US" altLang="zh-CN" sz="2400" dirty="0"/>
              <a:t>@Override </a:t>
            </a:r>
          </a:p>
          <a:p>
            <a:pPr lvl="2">
              <a:buFont typeface="Arial" charset="0"/>
              <a:buNone/>
            </a:pPr>
            <a:r>
              <a:rPr lang="en-US" altLang="zh-CN" sz="2400" dirty="0"/>
              <a:t>public String </a:t>
            </a:r>
            <a:r>
              <a:rPr lang="en-US" altLang="zh-CN" sz="2400" dirty="0" err="1"/>
              <a:t>makeJuice</a:t>
            </a:r>
            <a:r>
              <a:rPr lang="en-US" altLang="zh-CN" sz="2400" dirty="0"/>
              <a:t>(int </a:t>
            </a:r>
            <a:r>
              <a:rPr lang="en-US" altLang="zh-CN" sz="2400" dirty="0" err="1"/>
              <a:t>i</a:t>
            </a:r>
            <a:r>
              <a:rPr lang="en-US" altLang="zh-CN" sz="2400" dirty="0"/>
              <a:t>) { </a:t>
            </a:r>
          </a:p>
          <a:p>
            <a:pPr lvl="2">
              <a:buFont typeface="Arial" charset="0"/>
              <a:buNone/>
            </a:pPr>
            <a:r>
              <a:rPr lang="en-US" altLang="zh-CN" sz="2400" dirty="0"/>
              <a:t>	return fruits[</a:t>
            </a:r>
            <a:r>
              <a:rPr lang="en-US" altLang="zh-CN" sz="2400" dirty="0" err="1"/>
              <a:t>i</a:t>
            </a:r>
            <a:r>
              <a:rPr lang="en-US" altLang="zh-CN" sz="2400" dirty="0"/>
              <a:t>]; </a:t>
            </a:r>
          </a:p>
          <a:p>
            <a:pPr lvl="2">
              <a:buFont typeface="Arial" charset="0"/>
              <a:buNone/>
            </a:pPr>
            <a:r>
              <a:rPr lang="en-US" altLang="zh-CN" sz="2400" dirty="0"/>
              <a:t>	}</a:t>
            </a:r>
          </a:p>
          <a:p>
            <a:pPr lvl="2">
              <a:buFont typeface="Arial" charset="0"/>
              <a:buNone/>
            </a:pPr>
            <a:r>
              <a:rPr lang="en-US" altLang="zh-CN" sz="2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lang="zh-CN" altLang="en-US" b="1"/>
              <a:t>泛型方法</a:t>
            </a:r>
            <a:endParaRPr lang="zh-CN" altLang="en-US"/>
          </a:p>
        </p:txBody>
      </p:sp>
      <p:sp>
        <p:nvSpPr>
          <p:cNvPr id="20482" name="内容占位符 2"/>
          <p:cNvSpPr>
            <a:spLocks noGrp="1"/>
          </p:cNvSpPr>
          <p:nvPr>
            <p:ph idx="1"/>
          </p:nvPr>
        </p:nvSpPr>
        <p:spPr/>
        <p:txBody>
          <a:bodyPr/>
          <a:lstStyle/>
          <a:p>
            <a:pPr marL="0" indent="0">
              <a:buFont typeface="Arial" charset="0"/>
              <a:buNone/>
            </a:pPr>
            <a:r>
              <a:rPr lang="zh-CN" altLang="en-US" dirty="0"/>
              <a:t>在普通类中定义，不在泛型类中定义。只有声明了</a:t>
            </a:r>
            <a:r>
              <a:rPr lang="en-US" altLang="zh-CN" dirty="0"/>
              <a:t>&lt;T&gt;</a:t>
            </a:r>
            <a:r>
              <a:rPr lang="zh-CN" altLang="en-US" dirty="0"/>
              <a:t>的方法才是泛型方法 </a:t>
            </a:r>
            <a:endParaRPr lang="en-US" altLang="zh-CN" dirty="0"/>
          </a:p>
          <a:p>
            <a:pPr marL="0" indent="0">
              <a:buFont typeface="Arial" charset="0"/>
              <a:buNone/>
            </a:pPr>
            <a:r>
              <a:rPr lang="en-US" altLang="zh-CN" sz="2400" dirty="0"/>
              <a:t>class A {</a:t>
            </a:r>
          </a:p>
          <a:p>
            <a:pPr marL="0" indent="0">
              <a:buFont typeface="Arial" charset="0"/>
              <a:buNone/>
            </a:pPr>
            <a:r>
              <a:rPr lang="fr-FR" altLang="zh-CN" sz="2400" dirty="0"/>
              <a:t>    public  &lt;T&gt; T getVar(T a) {</a:t>
            </a:r>
          </a:p>
          <a:p>
            <a:pPr marL="0" indent="0">
              <a:buFont typeface="Arial" charset="0"/>
              <a:buNone/>
            </a:pPr>
            <a:r>
              <a:rPr lang="en-US" altLang="zh-CN" sz="2400" dirty="0"/>
              <a:t>        return a;</a:t>
            </a:r>
          </a:p>
          <a:p>
            <a:pPr marL="0" indent="0">
              <a:buFont typeface="Arial" charset="0"/>
              <a:buNone/>
            </a:pPr>
            <a:r>
              <a:rPr lang="zh-CN" altLang="en-US" sz="2400" dirty="0"/>
              <a:t>    </a:t>
            </a:r>
            <a:r>
              <a:rPr lang="en-US" altLang="zh-CN" sz="2400" dirty="0"/>
              <a:t>}</a:t>
            </a:r>
          </a:p>
          <a:p>
            <a:pPr marL="0" indent="0">
              <a:buFont typeface="Arial" charset="0"/>
              <a:buNone/>
            </a:pPr>
            <a:r>
              <a:rPr lang="en-US" altLang="zh-CN" sz="2400" dirty="0"/>
              <a:t>}</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endParaRPr lang="zh-CN" altLang="en-US"/>
          </a:p>
        </p:txBody>
      </p:sp>
      <p:sp>
        <p:nvSpPr>
          <p:cNvPr id="29699" name="Rectangle 3"/>
          <p:cNvSpPr>
            <a:spLocks noGrp="1"/>
          </p:cNvSpPr>
          <p:nvPr>
            <p:ph type="body" idx="1"/>
          </p:nvPr>
        </p:nvSpPr>
        <p:spPr/>
        <p:txBody>
          <a:bodyPr/>
          <a:lstStyle/>
          <a:p>
            <a:r>
              <a:rPr lang="zh-CN" altLang="en-US" dirty="0"/>
              <a:t>静态方法无法访问类上定义的泛型；</a:t>
            </a:r>
          </a:p>
          <a:p>
            <a:r>
              <a:rPr lang="zh-CN" altLang="en-US" dirty="0"/>
              <a:t>如果静态方法操作的引用数据类型不确定的时候，必须要将泛型定义在方法上。</a:t>
            </a:r>
          </a:p>
          <a:p>
            <a:r>
              <a:rPr lang="en-US" altLang="zh-CN" dirty="0"/>
              <a:t>public class </a:t>
            </a:r>
            <a:r>
              <a:rPr lang="en-US" altLang="zh-CN" dirty="0" err="1"/>
              <a:t>StaticGenerator</a:t>
            </a:r>
            <a:r>
              <a:rPr lang="en-US" altLang="zh-CN" dirty="0"/>
              <a:t>&lt;T&gt; {</a:t>
            </a:r>
          </a:p>
          <a:p>
            <a:pPr lvl="1"/>
            <a:r>
              <a:rPr lang="en-US" altLang="zh-CN" dirty="0"/>
              <a:t>public static void show(T t){..}  </a:t>
            </a:r>
          </a:p>
          <a:p>
            <a:pPr lvl="1"/>
            <a:r>
              <a:rPr lang="en-US" altLang="zh-CN" dirty="0"/>
              <a:t>public static &lt;T&gt; void show(T 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lang="zh-CN" altLang="en-US" b="1" dirty="0"/>
              <a:t>泛型通配符：？</a:t>
            </a:r>
            <a:endParaRPr lang="zh-CN" altLang="en-US" dirty="0"/>
          </a:p>
        </p:txBody>
      </p:sp>
      <p:sp>
        <p:nvSpPr>
          <p:cNvPr id="21506" name="内容占位符 2"/>
          <p:cNvSpPr>
            <a:spLocks noGrp="1"/>
          </p:cNvSpPr>
          <p:nvPr>
            <p:ph idx="1"/>
          </p:nvPr>
        </p:nvSpPr>
        <p:spPr/>
        <p:txBody>
          <a:bodyPr/>
          <a:lstStyle/>
          <a:p>
            <a:pPr marL="0" indent="0">
              <a:buFont typeface="Arial" charset="0"/>
              <a:buNone/>
            </a:pPr>
            <a:r>
              <a:rPr lang="en-US" altLang="zh-CN" sz="2400" dirty="0"/>
              <a:t>public void fun1(List&lt;Number&gt; list){</a:t>
            </a:r>
          </a:p>
          <a:p>
            <a:pPr marL="0" indent="0">
              <a:buFont typeface="Arial" charset="0"/>
              <a:buNone/>
            </a:pPr>
            <a:r>
              <a:rPr lang="en-US" altLang="zh-CN" sz="2400" dirty="0"/>
              <a:t>    </a:t>
            </a:r>
            <a:r>
              <a:rPr lang="en-US" altLang="zh-CN" sz="2400" dirty="0" err="1"/>
              <a:t>System.</a:t>
            </a:r>
            <a:r>
              <a:rPr lang="en-US" altLang="zh-CN" sz="2400" i="1" dirty="0" err="1"/>
              <a:t>out.println</a:t>
            </a:r>
            <a:r>
              <a:rPr lang="en-US" altLang="zh-CN" sz="2400" i="1" dirty="0"/>
              <a:t>(list);</a:t>
            </a:r>
          </a:p>
          <a:p>
            <a:pPr marL="0" indent="0">
              <a:buFont typeface="Arial" charset="0"/>
              <a:buNone/>
            </a:pPr>
            <a:r>
              <a:rPr lang="zh-CN" altLang="en-US" sz="2400" dirty="0"/>
              <a:t>    </a:t>
            </a:r>
            <a:r>
              <a:rPr lang="en-US" altLang="zh-CN" sz="2400" dirty="0"/>
              <a:t>}</a:t>
            </a:r>
          </a:p>
          <a:p>
            <a:pPr marL="0" indent="0">
              <a:buFont typeface="Arial" charset="0"/>
              <a:buNone/>
            </a:pPr>
            <a:r>
              <a:rPr lang="en-US" altLang="zh-CN" sz="2400" dirty="0"/>
              <a:t>--------------------</a:t>
            </a:r>
          </a:p>
          <a:p>
            <a:pPr marL="0" indent="0">
              <a:buFont typeface="Arial" charset="0"/>
              <a:buNone/>
            </a:pPr>
            <a:r>
              <a:rPr lang="en-US" altLang="zh-CN" sz="2400" dirty="0"/>
              <a:t>fun1(new </a:t>
            </a:r>
            <a:r>
              <a:rPr lang="en-US" altLang="zh-CN" sz="2400" dirty="0" err="1"/>
              <a:t>ArrayList</a:t>
            </a:r>
            <a:r>
              <a:rPr lang="en-US" altLang="zh-CN" sz="2400" dirty="0"/>
              <a:t>&lt;Number&gt;());</a:t>
            </a:r>
          </a:p>
          <a:p>
            <a:pPr marL="0" indent="0">
              <a:buFont typeface="Arial" charset="0"/>
              <a:buNone/>
            </a:pPr>
            <a:r>
              <a:rPr lang="en-US" altLang="zh-CN" sz="2400" dirty="0"/>
              <a:t>fun1(new </a:t>
            </a:r>
            <a:r>
              <a:rPr lang="en-US" altLang="zh-CN" sz="2400" dirty="0" err="1"/>
              <a:t>ArrayList</a:t>
            </a:r>
            <a:r>
              <a:rPr lang="en-US" altLang="zh-CN" sz="2400" dirty="0"/>
              <a:t>&lt;Double&gt;());</a:t>
            </a:r>
          </a:p>
        </p:txBody>
      </p:sp>
      <p:sp>
        <p:nvSpPr>
          <p:cNvPr id="4" name="矩形 3"/>
          <p:cNvSpPr/>
          <p:nvPr/>
        </p:nvSpPr>
        <p:spPr>
          <a:xfrm>
            <a:off x="909927" y="5162551"/>
            <a:ext cx="5124450" cy="1014412"/>
          </a:xfrm>
          <a:prstGeom prst="rect">
            <a:avLst/>
          </a:prstGeom>
          <a:solidFill>
            <a:schemeClr val="accent3">
              <a:lumMod val="40000"/>
              <a:lumOff val="60000"/>
            </a:schemeClr>
          </a:solidFill>
        </p:spPr>
        <p:txBody>
          <a:bodyPr>
            <a:spAutoFit/>
          </a:bodyPr>
          <a:lstStyle/>
          <a:p>
            <a:pPr fontAlgn="auto">
              <a:spcBef>
                <a:spcPts val="0"/>
              </a:spcBef>
              <a:spcAft>
                <a:spcPts val="0"/>
              </a:spcAft>
              <a:defRPr/>
            </a:pPr>
            <a:r>
              <a:rPr lang="en-US" altLang="zh-CN" sz="2000" b="1" dirty="0">
                <a:solidFill>
                  <a:srgbClr val="7F0055"/>
                </a:solidFill>
                <a:latin typeface="Courier New" panose="02070309020205020404" pitchFamily="49" charset="0"/>
                <a:ea typeface="+mn-ea"/>
                <a:cs typeface="+mn-cs"/>
              </a:rPr>
              <a:t>public</a:t>
            </a:r>
            <a:r>
              <a:rPr lang="en-US" altLang="zh-CN" sz="2000" b="1" dirty="0">
                <a:solidFill>
                  <a:srgbClr val="000000"/>
                </a:solidFill>
                <a:latin typeface="Courier New" panose="02070309020205020404" pitchFamily="49" charset="0"/>
                <a:ea typeface="+mn-ea"/>
                <a:cs typeface="+mn-cs"/>
              </a:rPr>
              <a:t> </a:t>
            </a:r>
            <a:r>
              <a:rPr lang="en-US" altLang="zh-CN" sz="2000" b="1" dirty="0">
                <a:solidFill>
                  <a:srgbClr val="7F0055"/>
                </a:solidFill>
                <a:latin typeface="Courier New" panose="02070309020205020404" pitchFamily="49" charset="0"/>
                <a:ea typeface="+mn-ea"/>
                <a:cs typeface="+mn-cs"/>
              </a:rPr>
              <a:t>void</a:t>
            </a:r>
            <a:r>
              <a:rPr lang="en-US" altLang="zh-CN" sz="2000" b="1" dirty="0">
                <a:solidFill>
                  <a:srgbClr val="000000"/>
                </a:solidFill>
                <a:latin typeface="Courier New" panose="02070309020205020404" pitchFamily="49" charset="0"/>
                <a:ea typeface="+mn-ea"/>
                <a:cs typeface="+mn-cs"/>
              </a:rPr>
              <a:t> fun1(List&lt;?&gt; </a:t>
            </a:r>
            <a:r>
              <a:rPr lang="en-US" altLang="zh-CN" sz="2000" b="1" dirty="0">
                <a:solidFill>
                  <a:srgbClr val="6A3E3E"/>
                </a:solidFill>
                <a:latin typeface="Courier New" panose="02070309020205020404" pitchFamily="49" charset="0"/>
                <a:ea typeface="+mn-ea"/>
                <a:cs typeface="+mn-cs"/>
              </a:rPr>
              <a:t>list</a:t>
            </a:r>
            <a:r>
              <a:rPr lang="en-US" altLang="zh-CN" sz="2000" b="1" dirty="0">
                <a:solidFill>
                  <a:srgbClr val="000000"/>
                </a:solidFill>
                <a:latin typeface="Courier New" panose="02070309020205020404" pitchFamily="49" charset="0"/>
                <a:ea typeface="+mn-ea"/>
                <a:cs typeface="+mn-cs"/>
              </a:rPr>
              <a:t>){</a:t>
            </a:r>
          </a:p>
          <a:p>
            <a:pPr fontAlgn="auto">
              <a:spcBef>
                <a:spcPts val="0"/>
              </a:spcBef>
              <a:spcAft>
                <a:spcPts val="0"/>
              </a:spcAft>
              <a:defRPr/>
            </a:pPr>
            <a:r>
              <a:rPr lang="en-US" altLang="zh-CN" sz="2000" dirty="0">
                <a:solidFill>
                  <a:srgbClr val="000000"/>
                </a:solidFill>
                <a:latin typeface="Courier New" panose="02070309020205020404" pitchFamily="49" charset="0"/>
                <a:ea typeface="+mn-ea"/>
                <a:cs typeface="+mn-cs"/>
              </a:rPr>
              <a:t>    </a:t>
            </a:r>
            <a:r>
              <a:rPr lang="en-US" altLang="zh-CN" sz="2000" dirty="0" err="1">
                <a:solidFill>
                  <a:srgbClr val="000000"/>
                </a:solidFill>
                <a:latin typeface="Courier New" panose="02070309020205020404" pitchFamily="49" charset="0"/>
                <a:ea typeface="+mn-ea"/>
                <a:cs typeface="+mn-cs"/>
              </a:rPr>
              <a:t>System.</a:t>
            </a:r>
            <a:r>
              <a:rPr lang="en-US" altLang="zh-CN" sz="2000" b="1" i="1" dirty="0" err="1">
                <a:solidFill>
                  <a:srgbClr val="0000C0"/>
                </a:solidFill>
                <a:latin typeface="Courier New" panose="02070309020205020404" pitchFamily="49" charset="0"/>
                <a:ea typeface="+mn-ea"/>
                <a:cs typeface="+mn-cs"/>
              </a:rPr>
              <a:t>out</a:t>
            </a:r>
            <a:r>
              <a:rPr lang="en-US" altLang="zh-CN" sz="2000" b="1" i="1" dirty="0" err="1">
                <a:solidFill>
                  <a:srgbClr val="000000"/>
                </a:solidFill>
                <a:latin typeface="Courier New" panose="02070309020205020404" pitchFamily="49" charset="0"/>
                <a:ea typeface="+mn-ea"/>
                <a:cs typeface="+mn-cs"/>
              </a:rPr>
              <a:t>.println</a:t>
            </a:r>
            <a:r>
              <a:rPr lang="en-US" altLang="zh-CN" sz="2000" b="1" i="1" dirty="0">
                <a:solidFill>
                  <a:srgbClr val="000000"/>
                </a:solidFill>
                <a:latin typeface="Courier New" panose="02070309020205020404" pitchFamily="49" charset="0"/>
                <a:ea typeface="+mn-ea"/>
                <a:cs typeface="+mn-cs"/>
              </a:rPr>
              <a:t>(</a:t>
            </a:r>
            <a:r>
              <a:rPr lang="en-US" altLang="zh-CN" sz="2000" b="1" i="1" dirty="0">
                <a:solidFill>
                  <a:srgbClr val="6A3E3E"/>
                </a:solidFill>
                <a:latin typeface="Courier New" panose="02070309020205020404" pitchFamily="49" charset="0"/>
                <a:ea typeface="+mn-ea"/>
                <a:cs typeface="+mn-cs"/>
              </a:rPr>
              <a:t>list</a:t>
            </a:r>
            <a:r>
              <a:rPr lang="en-US" altLang="zh-CN" sz="2000" b="1" i="1" dirty="0">
                <a:solidFill>
                  <a:srgbClr val="000000"/>
                </a:solidFill>
                <a:latin typeface="Courier New" panose="02070309020205020404" pitchFamily="49" charset="0"/>
                <a:ea typeface="+mn-ea"/>
                <a:cs typeface="+mn-cs"/>
              </a:rPr>
              <a:t>);</a:t>
            </a:r>
          </a:p>
          <a:p>
            <a:pPr fontAlgn="auto">
              <a:spcBef>
                <a:spcPts val="0"/>
              </a:spcBef>
              <a:spcAft>
                <a:spcPts val="0"/>
              </a:spcAft>
              <a:defRPr/>
            </a:pPr>
            <a:r>
              <a:rPr lang="zh-CN" altLang="en-US" sz="2000" dirty="0">
                <a:solidFill>
                  <a:srgbClr val="000000"/>
                </a:solidFill>
                <a:latin typeface="Courier New" panose="02070309020205020404" pitchFamily="49" charset="0"/>
                <a:ea typeface="+mn-ea"/>
                <a:cs typeface="+mn-cs"/>
              </a:rPr>
              <a:t>    </a:t>
            </a:r>
            <a:r>
              <a:rPr lang="en-US" altLang="zh-CN" sz="2000" dirty="0">
                <a:solidFill>
                  <a:srgbClr val="000000"/>
                </a:solidFill>
                <a:latin typeface="Courier New" panose="02070309020205020404" pitchFamily="49" charset="0"/>
                <a:ea typeface="+mn-ea"/>
                <a:cs typeface="+mn-cs"/>
              </a:rPr>
              <a:t>}</a:t>
            </a:r>
            <a:endParaRPr lang="zh-CN" altLang="en-US" sz="2000" dirty="0">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b="1"/>
              <a:t>泛型上下边界</a:t>
            </a:r>
            <a:endParaRPr lang="zh-CN" altLang="en-US"/>
          </a:p>
        </p:txBody>
      </p:sp>
      <p:sp>
        <p:nvSpPr>
          <p:cNvPr id="3" name="内容占位符 2"/>
          <p:cNvSpPr>
            <a:spLocks noGrp="1"/>
          </p:cNvSpPr>
          <p:nvPr>
            <p:ph idx="1"/>
          </p:nvPr>
        </p:nvSpPr>
        <p:spPr>
          <a:xfrm>
            <a:off x="219075" y="1825625"/>
            <a:ext cx="11430000" cy="4351338"/>
          </a:xfrm>
        </p:spPr>
        <p:txBody>
          <a:bodyPr rtlCol="0">
            <a:normAutofit lnSpcReduction="10000"/>
          </a:bodyPr>
          <a:lstStyle/>
          <a:p>
            <a:pPr fontAlgn="auto">
              <a:spcAft>
                <a:spcPts val="0"/>
              </a:spcAft>
              <a:buFont typeface="Arial" panose="020B0604020202020204" pitchFamily="34" charset="0"/>
              <a:buChar char="•"/>
              <a:defRPr/>
            </a:pPr>
            <a:r>
              <a:rPr lang="zh-CN" altLang="en-US" dirty="0">
                <a:cs typeface="+mn-cs"/>
              </a:rPr>
              <a:t>使用泛型的时候，为传入的泛型类型实参进行上下边界的限制</a:t>
            </a:r>
            <a:endParaRPr lang="en-US" altLang="zh-CN" dirty="0">
              <a:cs typeface="+mn-cs"/>
            </a:endParaRPr>
          </a:p>
          <a:p>
            <a:pPr fontAlgn="auto">
              <a:spcAft>
                <a:spcPts val="0"/>
              </a:spcAft>
              <a:buFont typeface="Arial" panose="020B0604020202020204" pitchFamily="34" charset="0"/>
              <a:buChar char="•"/>
              <a:defRPr/>
            </a:pPr>
            <a:r>
              <a:rPr lang="zh-CN" altLang="en-US" dirty="0">
                <a:cs typeface="+mn-cs"/>
              </a:rPr>
              <a:t>使类型实参只准传入某种类型的父类或某种类型的子类。</a:t>
            </a:r>
            <a:endParaRPr lang="en-US" altLang="zh-CN" dirty="0">
              <a:cs typeface="+mn-cs"/>
            </a:endParaRPr>
          </a:p>
          <a:p>
            <a:pPr fontAlgn="auto">
              <a:spcAft>
                <a:spcPts val="0"/>
              </a:spcAft>
              <a:buFont typeface="Arial" panose="020B0604020202020204" pitchFamily="34" charset="0"/>
              <a:buChar char="•"/>
              <a:defRPr/>
            </a:pPr>
            <a:endParaRPr lang="en-US" altLang="zh-CN" dirty="0">
              <a:cs typeface="+mn-cs"/>
            </a:endParaRPr>
          </a:p>
          <a:p>
            <a:pPr fontAlgn="auto">
              <a:spcAft>
                <a:spcPts val="0"/>
              </a:spcAft>
              <a:buFont typeface="Arial" panose="020B0604020202020204" pitchFamily="34" charset="0"/>
              <a:buChar char="•"/>
              <a:defRPr/>
            </a:pPr>
            <a:r>
              <a:rPr lang="zh-CN" altLang="en-US" dirty="0">
                <a:cs typeface="+mn-cs"/>
              </a:rPr>
              <a:t>传入的类型实参必须是指定类型的子类型</a:t>
            </a:r>
            <a:endParaRPr lang="en-US" altLang="zh-CN" dirty="0">
              <a:cs typeface="+mn-cs"/>
            </a:endParaRPr>
          </a:p>
          <a:p>
            <a:pPr marL="457200" lvl="1" indent="0" fontAlgn="auto">
              <a:spcAft>
                <a:spcPts val="0"/>
              </a:spcAft>
              <a:buFont typeface="Arial" panose="020B0604020202020204" pitchFamily="34" charset="0"/>
              <a:buNone/>
              <a:defRPr/>
            </a:pPr>
            <a:r>
              <a:rPr lang="en-US" altLang="zh-CN" dirty="0">
                <a:cs typeface="+mn-cs"/>
              </a:rPr>
              <a:t>public void </a:t>
            </a:r>
            <a:r>
              <a:rPr lang="en-US" altLang="zh-CN" dirty="0" err="1">
                <a:cs typeface="+mn-cs"/>
              </a:rPr>
              <a:t>printValue</a:t>
            </a:r>
            <a:r>
              <a:rPr lang="en-US" altLang="zh-CN" dirty="0">
                <a:cs typeface="+mn-cs"/>
              </a:rPr>
              <a:t>(List&lt;? extends Number&gt; obj){//&lt;? super Number&gt; </a:t>
            </a:r>
          </a:p>
          <a:p>
            <a:pPr marL="457200" lvl="1" indent="0" fontAlgn="auto">
              <a:spcAft>
                <a:spcPts val="0"/>
              </a:spcAft>
              <a:buFont typeface="Arial" panose="020B0604020202020204" pitchFamily="34" charset="0"/>
              <a:buNone/>
              <a:defRPr/>
            </a:pPr>
            <a:r>
              <a:rPr lang="en-US" altLang="zh-CN" dirty="0">
                <a:cs typeface="+mn-cs"/>
              </a:rPr>
              <a:t>    </a:t>
            </a:r>
            <a:r>
              <a:rPr lang="en-US" altLang="zh-CN" dirty="0" err="1">
                <a:cs typeface="+mn-cs"/>
              </a:rPr>
              <a:t>System.out.println</a:t>
            </a:r>
            <a:r>
              <a:rPr lang="en-US" altLang="zh-CN" dirty="0">
                <a:cs typeface="+mn-cs"/>
              </a:rPr>
              <a:t>("key value is " + obj);</a:t>
            </a:r>
          </a:p>
          <a:p>
            <a:pPr marL="457200" lvl="1" indent="0" fontAlgn="auto">
              <a:spcAft>
                <a:spcPts val="0"/>
              </a:spcAft>
              <a:buFont typeface="Arial" panose="020B0604020202020204" pitchFamily="34" charset="0"/>
              <a:buNone/>
              <a:defRPr/>
            </a:pPr>
            <a:r>
              <a:rPr lang="en-US" altLang="zh-CN" dirty="0">
                <a:cs typeface="+mn-cs"/>
              </a:rPr>
              <a:t>}</a:t>
            </a:r>
          </a:p>
          <a:p>
            <a:pPr marL="457200" lvl="1" indent="0" fontAlgn="auto">
              <a:spcAft>
                <a:spcPts val="0"/>
              </a:spcAft>
              <a:buFont typeface="Arial" panose="020B0604020202020204" pitchFamily="34" charset="0"/>
              <a:buNone/>
              <a:defRPr/>
            </a:pPr>
            <a:r>
              <a:rPr lang="en-US" altLang="zh-CN" dirty="0">
                <a:cs typeface="+mn-cs"/>
              </a:rPr>
              <a:t>public &lt;T extends Number&gt; void </a:t>
            </a:r>
            <a:r>
              <a:rPr lang="en-US" altLang="zh-CN" dirty="0" err="1">
                <a:cs typeface="+mn-cs"/>
              </a:rPr>
              <a:t>printValue</a:t>
            </a:r>
            <a:r>
              <a:rPr lang="en-US" altLang="zh-CN" dirty="0">
                <a:cs typeface="+mn-cs"/>
              </a:rPr>
              <a:t>(T obj){</a:t>
            </a:r>
          </a:p>
          <a:p>
            <a:pPr marL="457200" lvl="1" indent="0" fontAlgn="auto">
              <a:spcAft>
                <a:spcPts val="0"/>
              </a:spcAft>
              <a:buFont typeface="Arial" panose="020B0604020202020204" pitchFamily="34" charset="0"/>
              <a:buNone/>
              <a:defRPr/>
            </a:pPr>
            <a:r>
              <a:rPr lang="en-US" altLang="zh-CN" dirty="0">
                <a:cs typeface="+mn-cs"/>
              </a:rPr>
              <a:t>    </a:t>
            </a:r>
            <a:r>
              <a:rPr lang="en-US" altLang="zh-CN" dirty="0" err="1">
                <a:cs typeface="+mn-cs"/>
              </a:rPr>
              <a:t>System.out.println</a:t>
            </a:r>
            <a:r>
              <a:rPr lang="en-US" altLang="zh-CN" dirty="0">
                <a:cs typeface="+mn-cs"/>
              </a:rPr>
              <a:t>("key value is " + </a:t>
            </a:r>
            <a:r>
              <a:rPr lang="en-US" altLang="zh-CN" dirty="0" err="1">
                <a:cs typeface="+mn-cs"/>
              </a:rPr>
              <a:t>obj.getKey</a:t>
            </a:r>
            <a:r>
              <a:rPr lang="en-US" altLang="zh-CN" dirty="0">
                <a:cs typeface="+mn-cs"/>
              </a:rPr>
              <a:t>());</a:t>
            </a:r>
          </a:p>
          <a:p>
            <a:pPr marL="457200" lvl="1" indent="0" fontAlgn="auto">
              <a:spcAft>
                <a:spcPts val="0"/>
              </a:spcAft>
              <a:buFont typeface="Arial" panose="020B0604020202020204" pitchFamily="34" charset="0"/>
              <a:buNone/>
              <a:defRPr/>
            </a:pPr>
            <a:r>
              <a:rPr lang="en-US" altLang="zh-CN" dirty="0">
                <a:cs typeface="+mn-cs"/>
              </a:rPr>
              <a:t>}</a:t>
            </a:r>
            <a:endParaRPr lang="zh-CN" altLang="en-US" dirty="0">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59D0E-1C8C-412D-BCBD-53777ADEED3A}"/>
              </a:ext>
            </a:extLst>
          </p:cNvPr>
          <p:cNvSpPr>
            <a:spLocks noGrp="1"/>
          </p:cNvSpPr>
          <p:nvPr>
            <p:ph type="title"/>
          </p:nvPr>
        </p:nvSpPr>
        <p:spPr/>
        <p:txBody>
          <a:bodyPr/>
          <a:lstStyle/>
          <a:p>
            <a:r>
              <a:rPr lang="zh-CN" altLang="en-US" b="1" dirty="0">
                <a:effectLst/>
                <a:latin typeface="Optima-Regular"/>
              </a:rPr>
              <a:t>上界通配符 </a:t>
            </a:r>
            <a:r>
              <a:rPr lang="en-US" altLang="zh-CN" b="1" dirty="0">
                <a:effectLst/>
                <a:latin typeface="Optima-Regular"/>
              </a:rPr>
              <a:t>&lt; ? extends E&gt;</a:t>
            </a:r>
            <a:endParaRPr lang="zh-CN" altLang="en-US" dirty="0"/>
          </a:p>
        </p:txBody>
      </p:sp>
      <p:sp>
        <p:nvSpPr>
          <p:cNvPr id="3" name="内容占位符 2">
            <a:extLst>
              <a:ext uri="{FF2B5EF4-FFF2-40B4-BE49-F238E27FC236}">
                <a16:creationId xmlns:a16="http://schemas.microsoft.com/office/drawing/2014/main" id="{A5826B2D-9469-4D5A-BD19-648BB717855D}"/>
              </a:ext>
            </a:extLst>
          </p:cNvPr>
          <p:cNvSpPr>
            <a:spLocks noGrp="1"/>
          </p:cNvSpPr>
          <p:nvPr>
            <p:ph idx="1"/>
          </p:nvPr>
        </p:nvSpPr>
        <p:spPr/>
        <p:txBody>
          <a:bodyPr/>
          <a:lstStyle/>
          <a:p>
            <a:r>
              <a:rPr lang="zh-CN" altLang="en-US" dirty="0"/>
              <a:t> 上界：用 </a:t>
            </a:r>
            <a:r>
              <a:rPr lang="en-US" altLang="zh-CN" dirty="0"/>
              <a:t>extends </a:t>
            </a:r>
            <a:r>
              <a:rPr lang="zh-CN" altLang="en-US" dirty="0"/>
              <a:t>关键字声明，表示参数化的类型可能是指定的类型，或者是此类型的子类。</a:t>
            </a:r>
            <a:endParaRPr lang="en-US" altLang="zh-CN" dirty="0"/>
          </a:p>
          <a:p>
            <a:r>
              <a:rPr lang="zh-CN" altLang="en-US" dirty="0">
                <a:effectLst/>
                <a:latin typeface="Optima-Regular"/>
              </a:rPr>
              <a:t>在类型参数中使用 </a:t>
            </a:r>
            <a:r>
              <a:rPr lang="en-US" altLang="zh-CN" dirty="0">
                <a:effectLst/>
                <a:latin typeface="Optima-Regular"/>
              </a:rPr>
              <a:t>extends </a:t>
            </a:r>
            <a:r>
              <a:rPr lang="zh-CN" altLang="en-US" dirty="0">
                <a:effectLst/>
                <a:latin typeface="Optima-Regular"/>
              </a:rPr>
              <a:t>表示这个泛型中的参数必须是 </a:t>
            </a:r>
            <a:r>
              <a:rPr lang="en-US" altLang="zh-CN" dirty="0">
                <a:effectLst/>
                <a:latin typeface="Optima-Regular"/>
              </a:rPr>
              <a:t>E </a:t>
            </a:r>
            <a:r>
              <a:rPr lang="zh-CN" altLang="en-US" dirty="0">
                <a:effectLst/>
                <a:latin typeface="Optima-Regular"/>
              </a:rPr>
              <a:t>或者 </a:t>
            </a:r>
            <a:r>
              <a:rPr lang="en-US" altLang="zh-CN" dirty="0">
                <a:effectLst/>
                <a:latin typeface="Optima-Regular"/>
              </a:rPr>
              <a:t>E </a:t>
            </a:r>
            <a:r>
              <a:rPr lang="zh-CN" altLang="en-US" dirty="0">
                <a:effectLst/>
                <a:latin typeface="Optima-Regular"/>
              </a:rPr>
              <a:t>的子类</a:t>
            </a:r>
            <a:endParaRPr lang="zh-CN" altLang="en-US" dirty="0"/>
          </a:p>
        </p:txBody>
      </p:sp>
    </p:spTree>
    <p:extLst>
      <p:ext uri="{BB962C8B-B14F-4D97-AF65-F5344CB8AC3E}">
        <p14:creationId xmlns:p14="http://schemas.microsoft.com/office/powerpoint/2010/main" val="24558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2DDE-E67F-C4BF-17AC-0D5C9DC57819}"/>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C3E273A7-DFE4-05A8-FF7D-1D834600D9E5}"/>
              </a:ext>
            </a:extLst>
          </p:cNvPr>
          <p:cNvSpPr>
            <a:spLocks noGrp="1"/>
          </p:cNvSpPr>
          <p:nvPr>
            <p:ph idx="1"/>
          </p:nvPr>
        </p:nvSpPr>
        <p:spPr/>
        <p:txBody>
          <a:bodyPr/>
          <a:lstStyle/>
          <a:p>
            <a:r>
              <a:rPr lang="zh-CN" altLang="en-US" dirty="0"/>
              <a:t>传统的方式不能对加入到集合</a:t>
            </a:r>
            <a:r>
              <a:rPr lang="en-US" altLang="zh-CN" dirty="0" err="1"/>
              <a:t>ArrayList</a:t>
            </a:r>
            <a:r>
              <a:rPr lang="zh-CN" altLang="en-US" dirty="0"/>
              <a:t>中的数据类型进行约束</a:t>
            </a:r>
            <a:r>
              <a:rPr lang="en-US" altLang="zh-CN" dirty="0"/>
              <a:t>(</a:t>
            </a:r>
            <a:r>
              <a:rPr lang="zh-CN" altLang="en-US" dirty="0"/>
              <a:t>不安全</a:t>
            </a:r>
            <a:r>
              <a:rPr lang="en-US" altLang="zh-CN" dirty="0"/>
              <a:t>)</a:t>
            </a:r>
            <a:r>
              <a:rPr lang="zh-CN" altLang="en-US" dirty="0"/>
              <a:t>遍历的时候，需要进行类型转换</a:t>
            </a:r>
            <a:r>
              <a:rPr lang="en-US" altLang="zh-CN" dirty="0"/>
              <a:t>,</a:t>
            </a:r>
            <a:r>
              <a:rPr lang="zh-CN" altLang="en-US" dirty="0"/>
              <a:t>如果集合中的数据量较大，对效率有影响 这就极大地降低了程序的健壮性，因此设计者针对此问题引入了泛型！</a:t>
            </a:r>
          </a:p>
        </p:txBody>
      </p:sp>
    </p:spTree>
    <p:extLst>
      <p:ext uri="{BB962C8B-B14F-4D97-AF65-F5344CB8AC3E}">
        <p14:creationId xmlns:p14="http://schemas.microsoft.com/office/powerpoint/2010/main" val="111888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F16AA-9C3F-49CF-9966-60A7D14021C2}"/>
              </a:ext>
            </a:extLst>
          </p:cNvPr>
          <p:cNvSpPr>
            <a:spLocks noGrp="1"/>
          </p:cNvSpPr>
          <p:nvPr>
            <p:ph type="title"/>
          </p:nvPr>
        </p:nvSpPr>
        <p:spPr/>
        <p:txBody>
          <a:bodyPr/>
          <a:lstStyle/>
          <a:p>
            <a:r>
              <a:rPr lang="zh-CN" altLang="en-US" b="1" dirty="0">
                <a:effectLst/>
                <a:latin typeface="Optima-Regular"/>
              </a:rPr>
              <a:t>下界通配符 </a:t>
            </a:r>
            <a:r>
              <a:rPr lang="en-US" altLang="zh-CN" b="1" dirty="0">
                <a:effectLst/>
                <a:latin typeface="Optima-Regular"/>
              </a:rPr>
              <a:t>&lt; ? super E&gt;</a:t>
            </a:r>
            <a:endParaRPr lang="zh-CN" altLang="en-US" dirty="0"/>
          </a:p>
        </p:txBody>
      </p:sp>
      <p:sp>
        <p:nvSpPr>
          <p:cNvPr id="3" name="内容占位符 2">
            <a:extLst>
              <a:ext uri="{FF2B5EF4-FFF2-40B4-BE49-F238E27FC236}">
                <a16:creationId xmlns:a16="http://schemas.microsoft.com/office/drawing/2014/main" id="{5899DC8D-0B17-448F-89D8-E5C0048AB96D}"/>
              </a:ext>
            </a:extLst>
          </p:cNvPr>
          <p:cNvSpPr>
            <a:spLocks noGrp="1"/>
          </p:cNvSpPr>
          <p:nvPr>
            <p:ph idx="1"/>
          </p:nvPr>
        </p:nvSpPr>
        <p:spPr/>
        <p:txBody>
          <a:bodyPr/>
          <a:lstStyle/>
          <a:p>
            <a:r>
              <a:rPr lang="zh-CN" altLang="en-US" dirty="0">
                <a:effectLst/>
                <a:latin typeface="Optima-Regular"/>
              </a:rPr>
              <a:t>下界</a:t>
            </a:r>
            <a:r>
              <a:rPr lang="en-US" altLang="zh-CN" dirty="0">
                <a:effectLst/>
                <a:latin typeface="Optima-Regular"/>
              </a:rPr>
              <a:t>: </a:t>
            </a:r>
            <a:r>
              <a:rPr lang="zh-CN" altLang="en-US" dirty="0">
                <a:effectLst/>
                <a:latin typeface="Optima-Regular"/>
              </a:rPr>
              <a:t>用 </a:t>
            </a:r>
            <a:r>
              <a:rPr lang="en-US" altLang="zh-CN" dirty="0">
                <a:effectLst/>
                <a:latin typeface="Optima-Regular"/>
              </a:rPr>
              <a:t>super </a:t>
            </a:r>
            <a:r>
              <a:rPr lang="zh-CN" altLang="en-US" dirty="0">
                <a:effectLst/>
                <a:latin typeface="Optima-Regular"/>
              </a:rPr>
              <a:t>进行声明，表示参数化的类型可能是指定的类型，或者是此类型的父类型，直至 </a:t>
            </a:r>
            <a:r>
              <a:rPr lang="en-US" altLang="zh-CN" dirty="0">
                <a:effectLst/>
                <a:latin typeface="Optima-Regular"/>
              </a:rPr>
              <a:t>Object</a:t>
            </a:r>
          </a:p>
          <a:p>
            <a:endParaRPr lang="en-US" altLang="zh-CN" dirty="0">
              <a:latin typeface="Optima-Regular"/>
            </a:endParaRPr>
          </a:p>
          <a:p>
            <a:r>
              <a:rPr lang="zh-CN" altLang="en-US" dirty="0">
                <a:effectLst/>
                <a:latin typeface="Optima-Regular"/>
              </a:rPr>
              <a:t>在类型参数中使用 </a:t>
            </a:r>
            <a:r>
              <a:rPr lang="en-US" altLang="zh-CN" dirty="0">
                <a:effectLst/>
                <a:latin typeface="Optima-Regular"/>
              </a:rPr>
              <a:t>super </a:t>
            </a:r>
            <a:r>
              <a:rPr lang="zh-CN" altLang="en-US" dirty="0">
                <a:effectLst/>
                <a:latin typeface="Optima-Regular"/>
              </a:rPr>
              <a:t>表示这个泛型中的参数必须是 </a:t>
            </a:r>
            <a:r>
              <a:rPr lang="en-US" altLang="zh-CN" dirty="0">
                <a:effectLst/>
                <a:latin typeface="Optima-Regular"/>
              </a:rPr>
              <a:t>E </a:t>
            </a:r>
            <a:r>
              <a:rPr lang="zh-CN" altLang="en-US" dirty="0">
                <a:effectLst/>
                <a:latin typeface="Optima-Regular"/>
              </a:rPr>
              <a:t>或者 </a:t>
            </a:r>
            <a:r>
              <a:rPr lang="en-US" altLang="zh-CN" dirty="0">
                <a:effectLst/>
                <a:latin typeface="Optima-Regular"/>
              </a:rPr>
              <a:t>E </a:t>
            </a:r>
            <a:r>
              <a:rPr lang="zh-CN" altLang="en-US" dirty="0">
                <a:effectLst/>
                <a:latin typeface="Optima-Regular"/>
              </a:rPr>
              <a:t>的父类。</a:t>
            </a:r>
            <a:endParaRPr lang="en-US" altLang="zh-CN" dirty="0">
              <a:effectLst/>
              <a:latin typeface="Optima-Regular"/>
            </a:endParaRPr>
          </a:p>
          <a:p>
            <a:endParaRPr lang="zh-CN" altLang="en-US" dirty="0"/>
          </a:p>
        </p:txBody>
      </p:sp>
    </p:spTree>
    <p:extLst>
      <p:ext uri="{BB962C8B-B14F-4D97-AF65-F5344CB8AC3E}">
        <p14:creationId xmlns:p14="http://schemas.microsoft.com/office/powerpoint/2010/main" val="61896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AA055-689F-4CD8-9BBD-4679B8F2BC6B}"/>
              </a:ext>
            </a:extLst>
          </p:cNvPr>
          <p:cNvSpPr>
            <a:spLocks noGrp="1"/>
          </p:cNvSpPr>
          <p:nvPr>
            <p:ph type="title"/>
          </p:nvPr>
        </p:nvSpPr>
        <p:spPr/>
        <p:txBody>
          <a:bodyPr/>
          <a:lstStyle/>
          <a:p>
            <a:r>
              <a:rPr lang="zh-CN" altLang="en-US" dirty="0"/>
              <a:t>？和 </a:t>
            </a:r>
            <a:r>
              <a:rPr lang="en-US" altLang="zh-CN" dirty="0"/>
              <a:t>T</a:t>
            </a:r>
            <a:r>
              <a:rPr lang="zh-CN" altLang="en-US" dirty="0"/>
              <a:t>的区别</a:t>
            </a:r>
          </a:p>
        </p:txBody>
      </p:sp>
      <p:sp>
        <p:nvSpPr>
          <p:cNvPr id="3" name="内容占位符 2">
            <a:extLst>
              <a:ext uri="{FF2B5EF4-FFF2-40B4-BE49-F238E27FC236}">
                <a16:creationId xmlns:a16="http://schemas.microsoft.com/office/drawing/2014/main" id="{1FA794D2-207A-4C9F-ACF2-9BA2F07C42E8}"/>
              </a:ext>
            </a:extLst>
          </p:cNvPr>
          <p:cNvSpPr>
            <a:spLocks noGrp="1"/>
          </p:cNvSpPr>
          <p:nvPr>
            <p:ph idx="1"/>
          </p:nvPr>
        </p:nvSpPr>
        <p:spPr>
          <a:xfrm>
            <a:off x="838200" y="1796993"/>
            <a:ext cx="10515600" cy="4937761"/>
          </a:xfrm>
        </p:spPr>
        <p:txBody>
          <a:bodyPr/>
          <a:lstStyle/>
          <a:p>
            <a:r>
              <a:rPr lang="zh-CN" altLang="en-US" dirty="0"/>
              <a:t>？和 </a:t>
            </a:r>
            <a:r>
              <a:rPr lang="en-US" altLang="zh-CN" dirty="0"/>
              <a:t>T </a:t>
            </a:r>
            <a:r>
              <a:rPr lang="zh-CN" altLang="en-US" dirty="0"/>
              <a:t>都表示不确定的类型，区别在于可以对 </a:t>
            </a:r>
            <a:r>
              <a:rPr lang="en-US" altLang="zh-CN" dirty="0"/>
              <a:t>T </a:t>
            </a:r>
            <a:r>
              <a:rPr lang="zh-CN" altLang="en-US" dirty="0"/>
              <a:t>进行操作，对 ？不行</a:t>
            </a:r>
            <a:endParaRPr lang="en-US" altLang="zh-CN" dirty="0"/>
          </a:p>
          <a:p>
            <a:r>
              <a:rPr lang="en-US" altLang="zh-CN" dirty="0"/>
              <a:t>T </a:t>
            </a:r>
            <a:r>
              <a:rPr lang="zh-CN" altLang="en-US" dirty="0"/>
              <a:t>是一个 </a:t>
            </a:r>
            <a:r>
              <a:rPr lang="zh-CN" altLang="en-US" dirty="0">
                <a:solidFill>
                  <a:srgbClr val="FF0000"/>
                </a:solidFill>
              </a:rPr>
              <a:t>确定的</a:t>
            </a:r>
            <a:r>
              <a:rPr lang="zh-CN" altLang="en-US" dirty="0"/>
              <a:t> 类型，确保 泛型参数的一致性</a:t>
            </a:r>
            <a:r>
              <a:rPr lang="en-US" altLang="zh-CN" dirty="0"/>
              <a:t>,</a:t>
            </a:r>
            <a:r>
              <a:rPr lang="zh-CN" altLang="en-US" dirty="0"/>
              <a:t>通常用于泛型类和泛型方法的定义</a:t>
            </a:r>
            <a:r>
              <a:rPr lang="en-US" altLang="zh-CN" dirty="0"/>
              <a:t>,</a:t>
            </a:r>
            <a:r>
              <a:rPr lang="zh-CN" altLang="en-US" dirty="0"/>
              <a:t>类型参数可以多重限定</a:t>
            </a:r>
            <a:endParaRPr lang="en-US" altLang="zh-CN" dirty="0"/>
          </a:p>
          <a:p>
            <a:pPr lvl="1"/>
            <a:r>
              <a:rPr lang="en-US" altLang="zh-CN" dirty="0"/>
              <a:t>T extends A &amp; extends B	</a:t>
            </a:r>
          </a:p>
          <a:p>
            <a:r>
              <a:rPr lang="zh-CN" altLang="en-US" dirty="0"/>
              <a:t>？是一个 </a:t>
            </a:r>
            <a:r>
              <a:rPr lang="zh-CN" altLang="en-US" dirty="0">
                <a:solidFill>
                  <a:srgbClr val="FF0000"/>
                </a:solidFill>
              </a:rPr>
              <a:t>不确定</a:t>
            </a:r>
            <a:r>
              <a:rPr lang="zh-CN" altLang="en-US" dirty="0"/>
              <a:t> 的类型，通常用于泛型方法的调用代码和形参，不能用于定义泛型类和泛型方法。可以使用超类限定</a:t>
            </a:r>
            <a:endParaRPr lang="en-US" altLang="zh-CN" dirty="0"/>
          </a:p>
          <a:p>
            <a:pPr lvl="1"/>
            <a:r>
              <a:rPr lang="en-US" altLang="zh-CN" dirty="0"/>
              <a:t>? extends A</a:t>
            </a:r>
          </a:p>
          <a:p>
            <a:pPr lvl="1"/>
            <a:r>
              <a:rPr lang="en-US" altLang="zh-CN" dirty="0"/>
              <a:t>? super A</a:t>
            </a:r>
            <a:endParaRPr lang="zh-CN" altLang="en-US" dirty="0"/>
          </a:p>
          <a:p>
            <a:endParaRPr lang="zh-CN" altLang="en-US" dirty="0"/>
          </a:p>
        </p:txBody>
      </p:sp>
    </p:spTree>
    <p:extLst>
      <p:ext uri="{BB962C8B-B14F-4D97-AF65-F5344CB8AC3E}">
        <p14:creationId xmlns:p14="http://schemas.microsoft.com/office/powerpoint/2010/main" val="84334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1B1449-A585-48BC-B4C3-4EA92F510B49}"/>
              </a:ext>
            </a:extLst>
          </p:cNvPr>
          <p:cNvSpPr>
            <a:spLocks noGrp="1"/>
          </p:cNvSpPr>
          <p:nvPr>
            <p:ph idx="1"/>
          </p:nvPr>
        </p:nvSpPr>
        <p:spPr>
          <a:xfrm>
            <a:off x="160421" y="203490"/>
            <a:ext cx="10515600" cy="6451019"/>
          </a:xfrm>
        </p:spPr>
        <p:txBody>
          <a:bodyPr/>
          <a:lstStyle/>
          <a:p>
            <a:pPr marL="0" indent="0">
              <a:buNone/>
            </a:pPr>
            <a:r>
              <a:rPr lang="en-US" altLang="zh-CN" sz="2400" dirty="0"/>
              <a:t>static int </a:t>
            </a:r>
            <a:r>
              <a:rPr lang="en-US" altLang="zh-CN" sz="2400" dirty="0" err="1"/>
              <a:t>countLegs</a:t>
            </a:r>
            <a:r>
              <a:rPr lang="en-US" altLang="zh-CN" sz="2400" dirty="0"/>
              <a:t> (List&lt;? extends Animal &gt; animals ) {</a:t>
            </a:r>
          </a:p>
          <a:p>
            <a:pPr marL="0" indent="0">
              <a:buNone/>
            </a:pPr>
            <a:r>
              <a:rPr lang="en-US" altLang="zh-CN" sz="2400" dirty="0"/>
              <a:t>	int </a:t>
            </a:r>
            <a:r>
              <a:rPr lang="en-US" altLang="zh-CN" sz="2400" dirty="0" err="1"/>
              <a:t>retVal</a:t>
            </a:r>
            <a:r>
              <a:rPr lang="en-US" altLang="zh-CN" sz="2400" dirty="0"/>
              <a:t> = 0;</a:t>
            </a:r>
          </a:p>
          <a:p>
            <a:pPr marL="0" indent="0">
              <a:buNone/>
            </a:pPr>
            <a:r>
              <a:rPr lang="en-US" altLang="zh-CN" sz="2400" dirty="0"/>
              <a:t>	for ( Animal </a:t>
            </a:r>
            <a:r>
              <a:rPr lang="en-US" altLang="zh-CN" sz="2400" dirty="0" err="1"/>
              <a:t>animal</a:t>
            </a:r>
            <a:r>
              <a:rPr lang="en-US" altLang="zh-CN" sz="2400" dirty="0"/>
              <a:t> : animals )	{</a:t>
            </a:r>
          </a:p>
          <a:p>
            <a:pPr marL="0" indent="0">
              <a:buNone/>
            </a:pPr>
            <a:r>
              <a:rPr lang="en-US" altLang="zh-CN" sz="2400" dirty="0"/>
              <a:t>		</a:t>
            </a:r>
            <a:r>
              <a:rPr lang="en-US" altLang="zh-CN" sz="2400" dirty="0" err="1"/>
              <a:t>retVal</a:t>
            </a:r>
            <a:r>
              <a:rPr lang="en-US" altLang="zh-CN" sz="2400" dirty="0"/>
              <a:t> += </a:t>
            </a:r>
            <a:r>
              <a:rPr lang="en-US" altLang="zh-CN" sz="2400" dirty="0" err="1"/>
              <a:t>animal.countLegs</a:t>
            </a:r>
            <a:r>
              <a:rPr lang="en-US" altLang="zh-CN" sz="2400" dirty="0"/>
              <a:t>();</a:t>
            </a:r>
          </a:p>
          <a:p>
            <a:pPr marL="0" indent="0">
              <a:buNone/>
            </a:pPr>
            <a:r>
              <a:rPr lang="en-US" altLang="zh-CN" sz="2400" dirty="0"/>
              <a:t>	}</a:t>
            </a:r>
          </a:p>
          <a:p>
            <a:pPr marL="0" indent="0">
              <a:buNone/>
            </a:pPr>
            <a:r>
              <a:rPr lang="en-US" altLang="zh-CN" sz="2400" dirty="0"/>
              <a:t>	return </a:t>
            </a:r>
            <a:r>
              <a:rPr lang="en-US" altLang="zh-CN" sz="2400" dirty="0" err="1"/>
              <a:t>retVal</a:t>
            </a:r>
            <a:r>
              <a:rPr lang="en-US" altLang="zh-CN" sz="2400" dirty="0"/>
              <a:t>;</a:t>
            </a:r>
          </a:p>
          <a:p>
            <a:pPr marL="0" indent="0">
              <a:buNone/>
            </a:pPr>
            <a:r>
              <a:rPr lang="en-US" altLang="zh-CN" sz="2400" dirty="0"/>
              <a:t>}</a:t>
            </a:r>
          </a:p>
          <a:p>
            <a:pPr marL="0" indent="0">
              <a:buNone/>
            </a:pPr>
            <a:r>
              <a:rPr lang="en-US" altLang="zh-CN" sz="2400" dirty="0"/>
              <a:t>static int countLegs1 (List&lt; Animal &gt; animals ){</a:t>
            </a:r>
          </a:p>
          <a:p>
            <a:pPr marL="0" indent="0">
              <a:buNone/>
            </a:pPr>
            <a:r>
              <a:rPr lang="en-US" altLang="zh-CN" sz="2400" dirty="0"/>
              <a:t>	int </a:t>
            </a:r>
            <a:r>
              <a:rPr lang="en-US" altLang="zh-CN" sz="2400" dirty="0" err="1"/>
              <a:t>retVal</a:t>
            </a:r>
            <a:r>
              <a:rPr lang="en-US" altLang="zh-CN" sz="2400" dirty="0"/>
              <a:t> = 0;</a:t>
            </a:r>
          </a:p>
          <a:p>
            <a:pPr marL="0" indent="0">
              <a:buNone/>
            </a:pPr>
            <a:r>
              <a:rPr lang="en-US" altLang="zh-CN" sz="2400" dirty="0"/>
              <a:t>	for ( Animal </a:t>
            </a:r>
            <a:r>
              <a:rPr lang="en-US" altLang="zh-CN" sz="2400" dirty="0" err="1"/>
              <a:t>animal</a:t>
            </a:r>
            <a:r>
              <a:rPr lang="en-US" altLang="zh-CN" sz="2400" dirty="0"/>
              <a:t> : animals )	{</a:t>
            </a:r>
          </a:p>
          <a:p>
            <a:pPr marL="0" indent="0">
              <a:buNone/>
            </a:pPr>
            <a:r>
              <a:rPr lang="en-US" altLang="zh-CN" sz="2400" dirty="0"/>
              <a:t>		</a:t>
            </a:r>
            <a:r>
              <a:rPr lang="en-US" altLang="zh-CN" sz="2400" dirty="0" err="1"/>
              <a:t>retVal</a:t>
            </a:r>
            <a:r>
              <a:rPr lang="en-US" altLang="zh-CN" sz="2400" dirty="0"/>
              <a:t> += </a:t>
            </a:r>
            <a:r>
              <a:rPr lang="en-US" altLang="zh-CN" sz="2400" dirty="0" err="1"/>
              <a:t>animal.countLegs</a:t>
            </a:r>
            <a:r>
              <a:rPr lang="en-US" altLang="zh-CN" sz="2400" dirty="0"/>
              <a:t>();</a:t>
            </a:r>
          </a:p>
          <a:p>
            <a:pPr marL="0" indent="0">
              <a:buNone/>
            </a:pPr>
            <a:r>
              <a:rPr lang="en-US" altLang="zh-CN" sz="2400" dirty="0"/>
              <a:t>	}</a:t>
            </a:r>
          </a:p>
          <a:p>
            <a:pPr marL="0" indent="0">
              <a:buNone/>
            </a:pPr>
            <a:r>
              <a:rPr lang="en-US" altLang="zh-CN" sz="2400" dirty="0"/>
              <a:t>	return </a:t>
            </a:r>
            <a:r>
              <a:rPr lang="en-US" altLang="zh-CN" sz="2400" dirty="0" err="1"/>
              <a:t>retVal</a:t>
            </a:r>
            <a:r>
              <a:rPr lang="en-US" altLang="zh-CN" sz="2400" dirty="0"/>
              <a:t>;</a:t>
            </a:r>
          </a:p>
          <a:p>
            <a:pPr marL="0" indent="0">
              <a:buNone/>
            </a:pPr>
            <a:r>
              <a:rPr lang="en-US" altLang="zh-CN" sz="2400" dirty="0"/>
              <a:t>}</a:t>
            </a:r>
          </a:p>
          <a:p>
            <a:pPr marL="0" indent="0">
              <a:buNone/>
            </a:pPr>
            <a:endParaRPr lang="zh-CN" altLang="en-US" sz="2400" dirty="0"/>
          </a:p>
        </p:txBody>
      </p:sp>
      <p:sp>
        <p:nvSpPr>
          <p:cNvPr id="4" name="矩形 3">
            <a:extLst>
              <a:ext uri="{FF2B5EF4-FFF2-40B4-BE49-F238E27FC236}">
                <a16:creationId xmlns:a16="http://schemas.microsoft.com/office/drawing/2014/main" id="{3A63B6F0-2D8C-4951-9644-92127D45AEA2}"/>
              </a:ext>
            </a:extLst>
          </p:cNvPr>
          <p:cNvSpPr/>
          <p:nvPr/>
        </p:nvSpPr>
        <p:spPr>
          <a:xfrm>
            <a:off x="6615487" y="1487142"/>
            <a:ext cx="5495606" cy="2677656"/>
          </a:xfrm>
          <a:prstGeom prst="rect">
            <a:avLst/>
          </a:prstGeom>
        </p:spPr>
        <p:txBody>
          <a:bodyPr wrap="square">
            <a:spAutoFit/>
          </a:bodyPr>
          <a:lstStyle/>
          <a:p>
            <a:pPr marL="0" indent="0">
              <a:buNone/>
            </a:pPr>
            <a:r>
              <a:rPr lang="en-US" altLang="zh-CN" sz="2400" dirty="0">
                <a:latin typeface="+mn-lt"/>
                <a:ea typeface="+mn-ea"/>
              </a:rPr>
              <a:t>public static void main(String[] </a:t>
            </a:r>
            <a:r>
              <a:rPr lang="en-US" altLang="zh-CN" sz="2400" dirty="0" err="1">
                <a:latin typeface="+mn-lt"/>
                <a:ea typeface="+mn-ea"/>
              </a:rPr>
              <a:t>args</a:t>
            </a:r>
            <a:r>
              <a:rPr lang="en-US" altLang="zh-CN" sz="2400" dirty="0">
                <a:latin typeface="+mn-lt"/>
                <a:ea typeface="+mn-ea"/>
              </a:rPr>
              <a:t>) {</a:t>
            </a:r>
          </a:p>
          <a:p>
            <a:pPr marL="0" indent="0">
              <a:buNone/>
            </a:pPr>
            <a:r>
              <a:rPr lang="en-US" altLang="zh-CN" sz="2400" dirty="0">
                <a:latin typeface="+mn-lt"/>
                <a:ea typeface="+mn-ea"/>
              </a:rPr>
              <a:t>  List&lt;Dog&gt; dogs = new </a:t>
            </a:r>
            <a:r>
              <a:rPr lang="en-US" altLang="zh-CN" sz="2400" dirty="0" err="1">
                <a:latin typeface="+mn-lt"/>
                <a:ea typeface="+mn-ea"/>
              </a:rPr>
              <a:t>ArrayList</a:t>
            </a:r>
            <a:r>
              <a:rPr lang="en-US" altLang="zh-CN" sz="2400" dirty="0">
                <a:latin typeface="+mn-lt"/>
                <a:ea typeface="+mn-ea"/>
              </a:rPr>
              <a:t>&lt;&gt;();</a:t>
            </a:r>
          </a:p>
          <a:p>
            <a:pPr marL="0" indent="0">
              <a:buNone/>
            </a:pPr>
            <a:r>
              <a:rPr lang="en-US" altLang="zh-CN" sz="2400" dirty="0">
                <a:latin typeface="+mn-lt"/>
                <a:ea typeface="+mn-ea"/>
              </a:rPr>
              <a:t>	 // </a:t>
            </a:r>
            <a:r>
              <a:rPr lang="zh-CN" altLang="en-US" sz="2400" dirty="0">
                <a:latin typeface="+mn-lt"/>
                <a:ea typeface="+mn-ea"/>
              </a:rPr>
              <a:t>不会报错</a:t>
            </a:r>
            <a:endParaRPr lang="en-US" altLang="zh-CN" sz="2400" dirty="0">
              <a:latin typeface="+mn-lt"/>
              <a:ea typeface="+mn-ea"/>
            </a:endParaRPr>
          </a:p>
          <a:p>
            <a:pPr marL="0" indent="0">
              <a:buNone/>
            </a:pPr>
            <a:r>
              <a:rPr lang="en-US" altLang="zh-CN" sz="2400" dirty="0">
                <a:latin typeface="+mn-lt"/>
                <a:ea typeface="+mn-ea"/>
              </a:rPr>
              <a:t>  </a:t>
            </a:r>
            <a:r>
              <a:rPr lang="en-US" altLang="zh-CN" sz="2400" dirty="0" err="1">
                <a:latin typeface="+mn-lt"/>
                <a:ea typeface="+mn-ea"/>
              </a:rPr>
              <a:t>countLegs</a:t>
            </a:r>
            <a:r>
              <a:rPr lang="en-US" altLang="zh-CN" sz="2400" dirty="0">
                <a:latin typeface="+mn-lt"/>
                <a:ea typeface="+mn-ea"/>
              </a:rPr>
              <a:t>( dogs );</a:t>
            </a:r>
          </a:p>
          <a:p>
            <a:pPr marL="0" indent="0">
              <a:buNone/>
            </a:pPr>
            <a:r>
              <a:rPr lang="en-US" altLang="zh-CN" sz="2400" dirty="0">
                <a:latin typeface="+mn-lt"/>
                <a:ea typeface="+mn-ea"/>
              </a:rPr>
              <a:t>	// </a:t>
            </a:r>
            <a:r>
              <a:rPr lang="zh-CN" altLang="en-US" sz="2400" dirty="0">
                <a:latin typeface="+mn-lt"/>
                <a:ea typeface="+mn-ea"/>
              </a:rPr>
              <a:t>报错</a:t>
            </a:r>
          </a:p>
          <a:p>
            <a:pPr marL="0" indent="0">
              <a:buNone/>
            </a:pPr>
            <a:r>
              <a:rPr lang="zh-CN" altLang="en-US" sz="2400" dirty="0">
                <a:latin typeface="+mn-lt"/>
                <a:ea typeface="+mn-ea"/>
              </a:rPr>
              <a:t>  </a:t>
            </a:r>
            <a:r>
              <a:rPr lang="en-US" altLang="zh-CN" sz="2400" dirty="0">
                <a:latin typeface="+mn-lt"/>
                <a:ea typeface="+mn-ea"/>
              </a:rPr>
              <a:t>countLegs1(dogs);</a:t>
            </a:r>
          </a:p>
          <a:p>
            <a:pPr marL="0" indent="0">
              <a:buNone/>
            </a:pPr>
            <a:r>
              <a:rPr lang="en-US" altLang="zh-CN" sz="2400" dirty="0">
                <a:latin typeface="+mn-lt"/>
                <a:ea typeface="+mn-ea"/>
              </a:rPr>
              <a:t>}</a:t>
            </a:r>
            <a:endParaRPr lang="zh-CN" altLang="en-US" sz="2400" dirty="0">
              <a:latin typeface="+mn-lt"/>
              <a:ea typeface="+mn-ea"/>
            </a:endParaRPr>
          </a:p>
        </p:txBody>
      </p:sp>
      <p:cxnSp>
        <p:nvCxnSpPr>
          <p:cNvPr id="5" name="直接连接符 4">
            <a:extLst>
              <a:ext uri="{FF2B5EF4-FFF2-40B4-BE49-F238E27FC236}">
                <a16:creationId xmlns:a16="http://schemas.microsoft.com/office/drawing/2014/main" id="{263ABB6E-8ABD-4C32-ADB8-9F0B8C7B1848}"/>
              </a:ext>
            </a:extLst>
          </p:cNvPr>
          <p:cNvCxnSpPr/>
          <p:nvPr/>
        </p:nvCxnSpPr>
        <p:spPr>
          <a:xfrm>
            <a:off x="6400800" y="818984"/>
            <a:ext cx="0" cy="54625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62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4B935A-65BD-4AB6-BF9C-DE54F1D2F210}"/>
              </a:ext>
            </a:extLst>
          </p:cNvPr>
          <p:cNvSpPr>
            <a:spLocks noGrp="1"/>
          </p:cNvSpPr>
          <p:nvPr>
            <p:ph idx="1"/>
          </p:nvPr>
        </p:nvSpPr>
        <p:spPr>
          <a:xfrm>
            <a:off x="838200" y="356135"/>
            <a:ext cx="10515600" cy="6208294"/>
          </a:xfrm>
        </p:spPr>
        <p:txBody>
          <a:bodyPr/>
          <a:lstStyle/>
          <a:p>
            <a:pPr marL="0" indent="0">
              <a:buNone/>
            </a:pPr>
            <a:r>
              <a:rPr lang="en-US" altLang="zh-CN" dirty="0"/>
              <a:t>private &lt;T&gt; static void test(List&lt;? super T&gt; </a:t>
            </a:r>
            <a:r>
              <a:rPr lang="en-US" altLang="zh-CN" dirty="0" err="1"/>
              <a:t>dst</a:t>
            </a:r>
            <a:r>
              <a:rPr lang="en-US" altLang="zh-CN" dirty="0"/>
              <a:t>, List&lt;T&gt; </a:t>
            </a:r>
            <a:r>
              <a:rPr lang="en-US" altLang="zh-CN" dirty="0" err="1"/>
              <a:t>src</a:t>
            </a:r>
            <a:r>
              <a:rPr lang="en-US" altLang="zh-CN" dirty="0"/>
              <a:t>){</a:t>
            </a:r>
          </a:p>
          <a:p>
            <a:pPr marL="0" indent="0">
              <a:buNone/>
            </a:pPr>
            <a:r>
              <a:rPr lang="en-US" altLang="zh-CN" dirty="0"/>
              <a:t>        for (T </a:t>
            </a:r>
            <a:r>
              <a:rPr lang="en-US" altLang="zh-CN" dirty="0" err="1"/>
              <a:t>t</a:t>
            </a:r>
            <a:r>
              <a:rPr lang="en-US" altLang="zh-CN" dirty="0"/>
              <a:t> : </a:t>
            </a:r>
            <a:r>
              <a:rPr lang="en-US" altLang="zh-CN" dirty="0" err="1"/>
              <a:t>src</a:t>
            </a:r>
            <a:r>
              <a:rPr lang="en-US" altLang="zh-CN" dirty="0"/>
              <a:t>) {</a:t>
            </a:r>
          </a:p>
          <a:p>
            <a:pPr marL="0" indent="0">
              <a:buNone/>
            </a:pPr>
            <a:r>
              <a:rPr lang="en-US" altLang="zh-CN" dirty="0"/>
              <a:t>            </a:t>
            </a:r>
            <a:r>
              <a:rPr lang="en-US" altLang="zh-CN" dirty="0" err="1"/>
              <a:t>dst.add</a:t>
            </a:r>
            <a:r>
              <a:rPr lang="en-US" altLang="zh-CN" dirty="0"/>
              <a:t>(t);</a:t>
            </a:r>
          </a:p>
          <a:p>
            <a:pPr marL="0" indent="0">
              <a:buNone/>
            </a:pPr>
            <a:r>
              <a:rPr lang="en-US" altLang="zh-CN" dirty="0"/>
              <a:t>        }</a:t>
            </a:r>
          </a:p>
          <a:p>
            <a:pPr marL="0" indent="0">
              <a:buNone/>
            </a:pPr>
            <a:r>
              <a:rPr lang="en-US" altLang="zh-CN" dirty="0"/>
              <a:t>    }</a:t>
            </a:r>
          </a:p>
          <a:p>
            <a:pPr marL="0" indent="0">
              <a:buNone/>
            </a:pPr>
            <a:r>
              <a:rPr lang="en-US" altLang="zh-CN" dirty="0"/>
              <a:t>    public static void main(String[] </a:t>
            </a:r>
            <a:r>
              <a:rPr lang="en-US" altLang="zh-CN" dirty="0" err="1"/>
              <a:t>args</a:t>
            </a:r>
            <a:r>
              <a:rPr lang="en-US" altLang="zh-CN" dirty="0"/>
              <a:t>) {</a:t>
            </a:r>
          </a:p>
          <a:p>
            <a:pPr marL="0" indent="0">
              <a:buNone/>
            </a:pPr>
            <a:r>
              <a:rPr lang="en-US" altLang="zh-CN" dirty="0"/>
              <a:t>        List&lt;Dog&gt; dogs = new </a:t>
            </a:r>
            <a:r>
              <a:rPr lang="en-US" altLang="zh-CN" dirty="0" err="1"/>
              <a:t>ArrayList</a:t>
            </a:r>
            <a:r>
              <a:rPr lang="en-US" altLang="zh-CN" dirty="0"/>
              <a:t>&lt;&gt;();</a:t>
            </a:r>
          </a:p>
          <a:p>
            <a:pPr marL="0" indent="0">
              <a:buNone/>
            </a:pPr>
            <a:r>
              <a:rPr lang="en-US" altLang="zh-CN" dirty="0"/>
              <a:t>        List&lt;Animal&gt; animals = new </a:t>
            </a:r>
            <a:r>
              <a:rPr lang="en-US" altLang="zh-CN" dirty="0" err="1"/>
              <a:t>ArrayList</a:t>
            </a:r>
            <a:r>
              <a:rPr lang="en-US" altLang="zh-CN" dirty="0"/>
              <a:t>&lt;&gt;();</a:t>
            </a:r>
          </a:p>
          <a:p>
            <a:pPr marL="0" indent="0">
              <a:buNone/>
            </a:pPr>
            <a:r>
              <a:rPr lang="en-US" altLang="zh-CN"/>
              <a:t>        test</a:t>
            </a:r>
            <a:r>
              <a:rPr lang="en-US" altLang="zh-CN" dirty="0"/>
              <a:t>(</a:t>
            </a:r>
            <a:r>
              <a:rPr lang="en-US" altLang="zh-CN" dirty="0" err="1"/>
              <a:t>animals,dogs</a:t>
            </a:r>
            <a:r>
              <a:rPr lang="en-US" altLang="zh-CN" dirty="0"/>
              <a:t>);</a:t>
            </a:r>
          </a:p>
          <a:p>
            <a:pPr marL="0" indent="0">
              <a:buNone/>
            </a:pPr>
            <a:r>
              <a:rPr lang="en-US" altLang="zh-CN" dirty="0"/>
              <a:t>    }</a:t>
            </a:r>
          </a:p>
          <a:p>
            <a:pPr marL="0" indent="0">
              <a:buNone/>
            </a:pPr>
            <a:r>
              <a:rPr lang="en-US" altLang="zh-CN" dirty="0"/>
              <a:t>    // Dog </a:t>
            </a:r>
            <a:r>
              <a:rPr lang="zh-CN" altLang="en-US" dirty="0"/>
              <a:t>是 </a:t>
            </a:r>
            <a:r>
              <a:rPr lang="en-US" altLang="zh-CN" dirty="0"/>
              <a:t>Animal </a:t>
            </a:r>
            <a:r>
              <a:rPr lang="zh-CN" altLang="en-US" dirty="0"/>
              <a:t>的子类</a:t>
            </a:r>
          </a:p>
          <a:p>
            <a:pPr marL="0" indent="0">
              <a:buNone/>
            </a:pPr>
            <a:r>
              <a:rPr lang="zh-CN" altLang="en-US" dirty="0"/>
              <a:t>    </a:t>
            </a:r>
            <a:r>
              <a:rPr lang="en-US" altLang="zh-CN" dirty="0"/>
              <a:t>class Dog extends Animal {    }</a:t>
            </a:r>
            <a:endParaRPr lang="zh-CN" altLang="en-US" dirty="0"/>
          </a:p>
        </p:txBody>
      </p:sp>
    </p:spTree>
    <p:extLst>
      <p:ext uri="{BB962C8B-B14F-4D97-AF65-F5344CB8AC3E}">
        <p14:creationId xmlns:p14="http://schemas.microsoft.com/office/powerpoint/2010/main" val="413999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ECF3A-6874-1EDB-97A3-27DCD1AD4B30}"/>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415627AC-4CD2-EB60-7717-155A4CA93118}"/>
              </a:ext>
            </a:extLst>
          </p:cNvPr>
          <p:cNvSpPr>
            <a:spLocks noGrp="1"/>
          </p:cNvSpPr>
          <p:nvPr>
            <p:ph idx="1"/>
          </p:nvPr>
        </p:nvSpPr>
        <p:spPr/>
        <p:txBody>
          <a:bodyPr/>
          <a:lstStyle/>
          <a:p>
            <a:r>
              <a:rPr lang="zh-CN" altLang="en-US" dirty="0"/>
              <a:t>泛型数组不能初始化，因为数组在 </a:t>
            </a:r>
            <a:r>
              <a:rPr lang="en-US" altLang="zh-CN" dirty="0"/>
              <a:t>new </a:t>
            </a:r>
            <a:r>
              <a:rPr lang="zh-CN" altLang="en-US" dirty="0"/>
              <a:t>不能确定</a:t>
            </a:r>
            <a:r>
              <a:rPr lang="en-US" altLang="zh-CN" dirty="0"/>
              <a:t>A </a:t>
            </a:r>
            <a:r>
              <a:rPr lang="zh-CN" altLang="en-US" dirty="0"/>
              <a:t>的类型，就无法在内存开空间</a:t>
            </a:r>
          </a:p>
          <a:p>
            <a:pPr lvl="1"/>
            <a:r>
              <a:rPr lang="zh-CN" altLang="en-US" dirty="0"/>
              <a:t>错误写法</a:t>
            </a:r>
            <a:r>
              <a:rPr lang="en-US" altLang="zh-CN" dirty="0"/>
              <a:t>: A[] a=new A[];</a:t>
            </a:r>
          </a:p>
          <a:p>
            <a:endParaRPr lang="en-US" altLang="zh-CN" dirty="0"/>
          </a:p>
          <a:p>
            <a:r>
              <a:rPr lang="zh-CN" altLang="en-US" dirty="0"/>
              <a:t>静态方法不能使用类定义的泛型</a:t>
            </a:r>
            <a:endParaRPr lang="en-US" altLang="zh-CN" dirty="0"/>
          </a:p>
          <a:p>
            <a:pPr lvl="1"/>
            <a:r>
              <a:rPr lang="zh-CN" altLang="en-US" dirty="0"/>
              <a:t>原因是静态成员是和类相关的</a:t>
            </a:r>
            <a:r>
              <a:rPr lang="en-US" altLang="zh-CN" dirty="0"/>
              <a:t>,</a:t>
            </a:r>
            <a:r>
              <a:rPr lang="zh-CN" altLang="en-US" dirty="0"/>
              <a:t>在类加载时</a:t>
            </a:r>
            <a:r>
              <a:rPr lang="en-US" altLang="zh-CN" dirty="0"/>
              <a:t>,</a:t>
            </a:r>
            <a:r>
              <a:rPr lang="zh-CN" altLang="en-US" dirty="0"/>
              <a:t>对象还没有创建，如果静态方法和静态属性使用了泛型，</a:t>
            </a:r>
            <a:r>
              <a:rPr lang="en-US" altLang="zh-CN" dirty="0"/>
              <a:t>JVM</a:t>
            </a:r>
            <a:r>
              <a:rPr lang="zh-CN" altLang="en-US" dirty="0"/>
              <a:t>就无法完成初始化</a:t>
            </a:r>
          </a:p>
        </p:txBody>
      </p:sp>
    </p:spTree>
    <p:extLst>
      <p:ext uri="{BB962C8B-B14F-4D97-AF65-F5344CB8AC3E}">
        <p14:creationId xmlns:p14="http://schemas.microsoft.com/office/powerpoint/2010/main" val="284631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43503-83CA-E241-B2F8-7F1C95702D56}"/>
              </a:ext>
            </a:extLst>
          </p:cNvPr>
          <p:cNvSpPr>
            <a:spLocks noGrp="1"/>
          </p:cNvSpPr>
          <p:nvPr>
            <p:ph type="title"/>
          </p:nvPr>
        </p:nvSpPr>
        <p:spPr/>
        <p:txBody>
          <a:bodyPr/>
          <a:lstStyle/>
          <a:p>
            <a:r>
              <a:rPr lang="zh-CN" altLang="en-US" b="1" i="0" u="none" strike="noStrike" dirty="0">
                <a:solidFill>
                  <a:srgbClr val="3C70C6"/>
                </a:solidFill>
                <a:effectLst/>
                <a:latin typeface="Optima-Regular"/>
              </a:rPr>
              <a:t>使用泛型的好处</a:t>
            </a:r>
            <a:endParaRPr lang="zh-CN" altLang="en-US" dirty="0"/>
          </a:p>
        </p:txBody>
      </p:sp>
      <p:sp>
        <p:nvSpPr>
          <p:cNvPr id="3" name="内容占位符 2">
            <a:extLst>
              <a:ext uri="{FF2B5EF4-FFF2-40B4-BE49-F238E27FC236}">
                <a16:creationId xmlns:a16="http://schemas.microsoft.com/office/drawing/2014/main" id="{A38153F7-CE14-1D32-B056-B3337899A6F9}"/>
              </a:ext>
            </a:extLst>
          </p:cNvPr>
          <p:cNvSpPr>
            <a:spLocks noGrp="1"/>
          </p:cNvSpPr>
          <p:nvPr>
            <p:ph idx="1"/>
          </p:nvPr>
        </p:nvSpPr>
        <p:spPr/>
        <p:txBody>
          <a:bodyPr/>
          <a:lstStyle/>
          <a:p>
            <a:r>
              <a:rPr lang="zh-CN" altLang="en-US" dirty="0"/>
              <a:t>提升了程序的健壮性和规范性</a:t>
            </a:r>
            <a:endParaRPr lang="en-US" altLang="zh-CN" dirty="0"/>
          </a:p>
          <a:p>
            <a:r>
              <a:rPr lang="zh-CN" altLang="en-US" dirty="0"/>
              <a:t>编译时</a:t>
            </a:r>
            <a:r>
              <a:rPr lang="en-US" altLang="zh-CN" dirty="0"/>
              <a:t>,</a:t>
            </a:r>
            <a:r>
              <a:rPr lang="zh-CN" altLang="en-US" dirty="0"/>
              <a:t>检查添加元素的类型，提高了安全性</a:t>
            </a:r>
            <a:endParaRPr lang="en-US" altLang="zh-CN" dirty="0"/>
          </a:p>
          <a:p>
            <a:r>
              <a:rPr lang="zh-CN" altLang="en-US" dirty="0"/>
              <a:t>减少了类型转换的次数</a:t>
            </a:r>
            <a:r>
              <a:rPr lang="en-US" altLang="zh-CN" dirty="0"/>
              <a:t>,</a:t>
            </a:r>
            <a:r>
              <a:rPr lang="zh-CN" altLang="en-US" dirty="0"/>
              <a:t>提高效率</a:t>
            </a:r>
            <a:endParaRPr lang="en-US" altLang="zh-CN" dirty="0"/>
          </a:p>
          <a:p>
            <a:r>
              <a:rPr lang="zh-CN" altLang="en-US" dirty="0"/>
              <a:t>在类声明时通过一个标识可以表示属性类型、方法的返回值类型、参数类型</a:t>
            </a:r>
          </a:p>
        </p:txBody>
      </p:sp>
    </p:spTree>
    <p:extLst>
      <p:ext uri="{BB962C8B-B14F-4D97-AF65-F5344CB8AC3E}">
        <p14:creationId xmlns:p14="http://schemas.microsoft.com/office/powerpoint/2010/main" val="25443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8317-86AD-4BCA-9AE5-7966C3375D62}"/>
              </a:ext>
            </a:extLst>
          </p:cNvPr>
          <p:cNvSpPr>
            <a:spLocks noGrp="1"/>
          </p:cNvSpPr>
          <p:nvPr>
            <p:ph type="title"/>
          </p:nvPr>
        </p:nvSpPr>
        <p:spPr>
          <a:xfrm>
            <a:off x="838200" y="75372"/>
            <a:ext cx="10515600" cy="1325563"/>
          </a:xfrm>
        </p:spPr>
        <p:txBody>
          <a:bodyPr/>
          <a:lstStyle/>
          <a:p>
            <a:r>
              <a:rPr lang="en-US" altLang="zh-CN" dirty="0"/>
              <a:t>Java </a:t>
            </a:r>
            <a:r>
              <a:rPr lang="zh-CN" altLang="en-US" dirty="0"/>
              <a:t>中的类型术语</a:t>
            </a:r>
          </a:p>
        </p:txBody>
      </p:sp>
      <p:sp>
        <p:nvSpPr>
          <p:cNvPr id="3" name="内容占位符 2">
            <a:extLst>
              <a:ext uri="{FF2B5EF4-FFF2-40B4-BE49-F238E27FC236}">
                <a16:creationId xmlns:a16="http://schemas.microsoft.com/office/drawing/2014/main" id="{399F20D2-A356-4D97-B7FA-2A4BC28481A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0C595B-F665-4D6A-B4D9-834A0A363963}"/>
              </a:ext>
            </a:extLst>
          </p:cNvPr>
          <p:cNvPicPr>
            <a:picLocks noChangeAspect="1"/>
          </p:cNvPicPr>
          <p:nvPr/>
        </p:nvPicPr>
        <p:blipFill>
          <a:blip r:embed="rId2"/>
          <a:stretch>
            <a:fillRect/>
          </a:stretch>
        </p:blipFill>
        <p:spPr>
          <a:xfrm>
            <a:off x="838200" y="1208599"/>
            <a:ext cx="10515600" cy="5354250"/>
          </a:xfrm>
          <a:prstGeom prst="rect">
            <a:avLst/>
          </a:prstGeom>
        </p:spPr>
      </p:pic>
    </p:spTree>
    <p:extLst>
      <p:ext uri="{BB962C8B-B14F-4D97-AF65-F5344CB8AC3E}">
        <p14:creationId xmlns:p14="http://schemas.microsoft.com/office/powerpoint/2010/main" val="228090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zh-CN"/>
              <a:t>example</a:t>
            </a:r>
          </a:p>
        </p:txBody>
      </p:sp>
      <p:sp>
        <p:nvSpPr>
          <p:cNvPr id="24579" name="Rectangle 3"/>
          <p:cNvSpPr>
            <a:spLocks noGrp="1"/>
          </p:cNvSpPr>
          <p:nvPr>
            <p:ph type="body" idx="1"/>
          </p:nvPr>
        </p:nvSpPr>
        <p:spPr>
          <a:xfrm>
            <a:off x="2194560" y="1825625"/>
            <a:ext cx="9159240" cy="4351338"/>
          </a:xfrm>
        </p:spPr>
        <p:txBody>
          <a:bodyPr/>
          <a:lstStyle/>
          <a:p>
            <a:pPr>
              <a:lnSpc>
                <a:spcPct val="80000"/>
              </a:lnSpc>
              <a:buFont typeface="Arial" charset="0"/>
              <a:buNone/>
            </a:pPr>
            <a:r>
              <a:rPr lang="en-US" altLang="zh-CN" sz="2200" dirty="0"/>
              <a:t>public class Box {</a:t>
            </a:r>
          </a:p>
          <a:p>
            <a:pPr>
              <a:lnSpc>
                <a:spcPct val="80000"/>
              </a:lnSpc>
              <a:buFont typeface="Arial" charset="0"/>
              <a:buNone/>
            </a:pPr>
            <a:r>
              <a:rPr lang="en-US" altLang="zh-CN" sz="2200" dirty="0"/>
              <a:t>    private String object;</a:t>
            </a:r>
          </a:p>
          <a:p>
            <a:pPr>
              <a:lnSpc>
                <a:spcPct val="80000"/>
              </a:lnSpc>
              <a:buFont typeface="Arial" charset="0"/>
              <a:buNone/>
            </a:pPr>
            <a:r>
              <a:rPr lang="en-US" altLang="zh-CN" sz="2200" dirty="0"/>
              <a:t>    public void set(String object) { </a:t>
            </a:r>
            <a:r>
              <a:rPr lang="en-US" altLang="zh-CN" sz="2200" dirty="0" err="1"/>
              <a:t>this.object</a:t>
            </a:r>
            <a:r>
              <a:rPr lang="en-US" altLang="zh-CN" sz="2200" dirty="0"/>
              <a:t> = object; }</a:t>
            </a:r>
          </a:p>
          <a:p>
            <a:pPr>
              <a:lnSpc>
                <a:spcPct val="80000"/>
              </a:lnSpc>
              <a:buFont typeface="Arial" charset="0"/>
              <a:buNone/>
            </a:pPr>
            <a:r>
              <a:rPr lang="en-US" altLang="zh-CN" sz="2200" dirty="0"/>
              <a:t>    public String get() { return object; }</a:t>
            </a:r>
          </a:p>
          <a:p>
            <a:pPr>
              <a:lnSpc>
                <a:spcPct val="80000"/>
              </a:lnSpc>
              <a:buFont typeface="Arial" charset="0"/>
              <a:buNone/>
            </a:pPr>
            <a:r>
              <a:rPr lang="en-US" altLang="zh-CN" sz="2200" dirty="0"/>
              <a:t>}</a:t>
            </a:r>
          </a:p>
          <a:p>
            <a:pPr>
              <a:lnSpc>
                <a:spcPct val="80000"/>
              </a:lnSpc>
              <a:buFont typeface="Arial" charset="0"/>
              <a:buNone/>
            </a:pPr>
            <a:endParaRPr lang="en-US" altLang="zh-CN" sz="2200" dirty="0"/>
          </a:p>
          <a:p>
            <a:pPr>
              <a:lnSpc>
                <a:spcPct val="80000"/>
              </a:lnSpc>
              <a:buFont typeface="Arial" charset="0"/>
              <a:buNone/>
            </a:pPr>
            <a:r>
              <a:rPr lang="en-US" altLang="zh-CN" sz="2200" dirty="0"/>
              <a:t>public class Box&lt;T&gt; {</a:t>
            </a:r>
          </a:p>
          <a:p>
            <a:pPr>
              <a:lnSpc>
                <a:spcPct val="80000"/>
              </a:lnSpc>
              <a:buFont typeface="Arial" charset="0"/>
              <a:buNone/>
            </a:pPr>
            <a:r>
              <a:rPr lang="en-US" altLang="zh-CN" sz="2200" dirty="0"/>
              <a:t>    // T stands for "Type"</a:t>
            </a:r>
          </a:p>
          <a:p>
            <a:pPr>
              <a:lnSpc>
                <a:spcPct val="80000"/>
              </a:lnSpc>
              <a:buFont typeface="Arial" charset="0"/>
              <a:buNone/>
            </a:pPr>
            <a:r>
              <a:rPr lang="en-US" altLang="zh-CN" sz="2200" dirty="0"/>
              <a:t>    private T </a:t>
            </a:r>
            <a:r>
              <a:rPr lang="en-US" altLang="zh-CN" sz="2200" dirty="0" err="1"/>
              <a:t>t</a:t>
            </a:r>
            <a:r>
              <a:rPr lang="en-US" altLang="zh-CN" sz="2200" dirty="0"/>
              <a:t>;</a:t>
            </a:r>
          </a:p>
          <a:p>
            <a:pPr>
              <a:lnSpc>
                <a:spcPct val="80000"/>
              </a:lnSpc>
              <a:buFont typeface="Arial" charset="0"/>
              <a:buNone/>
            </a:pPr>
            <a:r>
              <a:rPr lang="en-US" altLang="zh-CN" sz="2200" dirty="0"/>
              <a:t>    public void set(T t) { this.t = t; }</a:t>
            </a:r>
          </a:p>
          <a:p>
            <a:pPr>
              <a:lnSpc>
                <a:spcPct val="80000"/>
              </a:lnSpc>
              <a:buFont typeface="Arial" charset="0"/>
              <a:buNone/>
            </a:pPr>
            <a:r>
              <a:rPr lang="en-US" altLang="zh-CN" sz="2200" dirty="0"/>
              <a:t>    public T get() { return t; }</a:t>
            </a:r>
          </a:p>
          <a:p>
            <a:pPr>
              <a:lnSpc>
                <a:spcPct val="80000"/>
              </a:lnSpc>
              <a:buFont typeface="Arial" charset="0"/>
              <a:buNone/>
            </a:pPr>
            <a:r>
              <a:rPr lang="en-US" altLang="zh-CN" sz="2200" dirty="0"/>
              <a:t>}</a:t>
            </a:r>
          </a:p>
        </p:txBody>
      </p:sp>
      <p:sp>
        <p:nvSpPr>
          <p:cNvPr id="24580" name="Line 4"/>
          <p:cNvSpPr>
            <a:spLocks noChangeShapeType="1"/>
          </p:cNvSpPr>
          <p:nvPr/>
        </p:nvSpPr>
        <p:spPr bwMode="auto">
          <a:xfrm flipV="1">
            <a:off x="2251780" y="3972154"/>
            <a:ext cx="5765800" cy="7937"/>
          </a:xfrm>
          <a:prstGeom prst="line">
            <a:avLst/>
          </a:prstGeom>
          <a:noFill/>
          <a:ln w="9525">
            <a:solidFill>
              <a:schemeClr val="tx1"/>
            </a:solidFill>
            <a:round/>
            <a:headEnd/>
            <a:tailEnd/>
          </a:ln>
          <a:effec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1B34F-5D81-474F-A019-10781016CF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811067E-2469-48BB-8851-1250EF427BD7}"/>
              </a:ext>
            </a:extLst>
          </p:cNvPr>
          <p:cNvSpPr>
            <a:spLocks noGrp="1"/>
          </p:cNvSpPr>
          <p:nvPr>
            <p:ph idx="1"/>
          </p:nvPr>
        </p:nvSpPr>
        <p:spPr/>
        <p:txBody>
          <a:bodyPr/>
          <a:lstStyle/>
          <a:p>
            <a:r>
              <a:rPr lang="zh-CN" altLang="en-US" dirty="0">
                <a:effectLst/>
                <a:latin typeface="Optima-Regular"/>
              </a:rPr>
              <a:t>泛型提供了编译时类型安全检测机制，该机制允许开发者在编译时检测到非法的类型。</a:t>
            </a:r>
            <a:endParaRPr lang="en-US" altLang="zh-CN" dirty="0">
              <a:effectLst/>
              <a:latin typeface="Optima-Regular"/>
            </a:endParaRPr>
          </a:p>
          <a:p>
            <a:r>
              <a:rPr lang="zh-CN" altLang="en-US" dirty="0">
                <a:effectLst/>
                <a:latin typeface="Optima-Regular"/>
              </a:rPr>
              <a:t>泛型的本质是参数化类型，将所操作的数据类型指定为一个参数。</a:t>
            </a:r>
            <a:endParaRPr lang="en-US" altLang="zh-CN" dirty="0">
              <a:effectLst/>
              <a:latin typeface="Optima-Regular"/>
            </a:endParaRPr>
          </a:p>
          <a:p>
            <a:r>
              <a:rPr lang="zh-CN" altLang="en-US" dirty="0">
                <a:effectLst/>
                <a:latin typeface="Optima-Regular"/>
              </a:rPr>
              <a:t>没有泛型的情况下，通过对类型 </a:t>
            </a:r>
            <a:r>
              <a:rPr lang="en-US" altLang="zh-CN" dirty="0">
                <a:effectLst/>
                <a:latin typeface="Optima-Regular"/>
              </a:rPr>
              <a:t>Object </a:t>
            </a:r>
            <a:r>
              <a:rPr lang="zh-CN" altLang="en-US" dirty="0">
                <a:effectLst/>
                <a:latin typeface="Optima-Regular"/>
              </a:rPr>
              <a:t>的引用来实现参数的“任意化”。缺点要做显式的强制类型转换，要求开发者对实际参数类型可预知的情况下进行</a:t>
            </a:r>
            <a:r>
              <a:rPr lang="en-US" altLang="zh-CN" dirty="0">
                <a:effectLst/>
                <a:latin typeface="Optima-Regular"/>
              </a:rPr>
              <a:t>,</a:t>
            </a:r>
            <a:r>
              <a:rPr lang="zh-CN" altLang="en-US" dirty="0">
                <a:effectLst/>
                <a:latin typeface="Optima-Regular"/>
              </a:rPr>
              <a:t>就可能出现强制类型转换错误的情况</a:t>
            </a:r>
            <a:endParaRPr lang="zh-CN" altLang="en-US" dirty="0"/>
          </a:p>
        </p:txBody>
      </p:sp>
      <p:sp>
        <p:nvSpPr>
          <p:cNvPr id="5" name="文本框 4">
            <a:extLst>
              <a:ext uri="{FF2B5EF4-FFF2-40B4-BE49-F238E27FC236}">
                <a16:creationId xmlns:a16="http://schemas.microsoft.com/office/drawing/2014/main" id="{E3FBB597-483B-4BAC-8361-D02370208044}"/>
              </a:ext>
            </a:extLst>
          </p:cNvPr>
          <p:cNvSpPr txBox="1"/>
          <p:nvPr/>
        </p:nvSpPr>
        <p:spPr>
          <a:xfrm>
            <a:off x="2212451" y="4473933"/>
            <a:ext cx="6094674" cy="1703030"/>
          </a:xfrm>
          <a:prstGeom prst="rect">
            <a:avLst/>
          </a:prstGeom>
          <a:noFill/>
        </p:spPr>
        <p:txBody>
          <a:bodyPr wrap="square">
            <a:spAutoFit/>
          </a:bodyPr>
          <a:lstStyle/>
          <a:p>
            <a:pPr marL="0" indent="0" eaLnBrk="0" hangingPunct="0">
              <a:lnSpc>
                <a:spcPct val="150000"/>
              </a:lnSpc>
              <a:spcBef>
                <a:spcPct val="0"/>
              </a:spcBef>
              <a:buFont typeface="Arial" panose="020B0604020202020204" pitchFamily="34" charset="0"/>
              <a:buNone/>
              <a:defRPr/>
            </a:pPr>
            <a:r>
              <a:rPr lang="en-US" altLang="zh-CN" spc="100" dirty="0">
                <a:latin typeface="Arial" panose="020B0604020202020204" pitchFamily="34" charset="0"/>
                <a:cs typeface="+mn-cs"/>
              </a:rPr>
              <a:t>Object o = new Person();</a:t>
            </a:r>
          </a:p>
          <a:p>
            <a:pPr marL="0" indent="0" eaLnBrk="0" hangingPunct="0">
              <a:lnSpc>
                <a:spcPct val="150000"/>
              </a:lnSpc>
              <a:spcBef>
                <a:spcPct val="0"/>
              </a:spcBef>
              <a:buFont typeface="Arial" panose="020B0604020202020204" pitchFamily="34" charset="0"/>
              <a:buNone/>
              <a:defRPr/>
            </a:pPr>
            <a:r>
              <a:rPr lang="en-US" altLang="zh-CN" spc="100" dirty="0">
                <a:latin typeface="Arial" panose="020B0604020202020204" pitchFamily="34" charset="0"/>
                <a:cs typeface="+mn-cs"/>
              </a:rPr>
              <a:t>if(o </a:t>
            </a:r>
            <a:r>
              <a:rPr lang="en-US" altLang="zh-CN" spc="100" dirty="0" err="1">
                <a:latin typeface="Arial" panose="020B0604020202020204" pitchFamily="34" charset="0"/>
                <a:cs typeface="+mn-cs"/>
              </a:rPr>
              <a:t>instanceOf</a:t>
            </a:r>
            <a:r>
              <a:rPr lang="en-US" altLang="zh-CN" spc="100" dirty="0">
                <a:latin typeface="Arial" panose="020B0604020202020204" pitchFamily="34" charset="0"/>
                <a:cs typeface="+mn-cs"/>
              </a:rPr>
              <a:t> Person){</a:t>
            </a:r>
          </a:p>
          <a:p>
            <a:pPr marL="0" indent="0" eaLnBrk="0" hangingPunct="0">
              <a:lnSpc>
                <a:spcPct val="150000"/>
              </a:lnSpc>
              <a:spcBef>
                <a:spcPct val="0"/>
              </a:spcBef>
              <a:buFont typeface="Arial" panose="020B0604020202020204" pitchFamily="34" charset="0"/>
              <a:buNone/>
              <a:defRPr/>
            </a:pPr>
            <a:r>
              <a:rPr lang="en-US" altLang="zh-CN" spc="100" dirty="0">
                <a:latin typeface="Arial" panose="020B0604020202020204" pitchFamily="34" charset="0"/>
                <a:cs typeface="+mn-cs"/>
              </a:rPr>
              <a:t>      Person p = (Person) o;</a:t>
            </a:r>
          </a:p>
          <a:p>
            <a:pPr marL="0" indent="0" eaLnBrk="0" hangingPunct="0">
              <a:lnSpc>
                <a:spcPct val="150000"/>
              </a:lnSpc>
              <a:spcBef>
                <a:spcPct val="0"/>
              </a:spcBef>
              <a:buFont typeface="Arial" panose="020B0604020202020204" pitchFamily="34" charset="0"/>
              <a:buNone/>
              <a:defRPr/>
            </a:pPr>
            <a:r>
              <a:rPr lang="en-US" altLang="zh-CN" spc="100" dirty="0">
                <a:latin typeface="Arial" panose="020B0604020202020204" pitchFamily="34" charset="0"/>
                <a:cs typeface="+mn-cs"/>
              </a:rPr>
              <a:t>}</a:t>
            </a:r>
            <a:r>
              <a:rPr lang="zh-CN" altLang="zh-CN" spc="100" dirty="0">
                <a:cs typeface="+mn-cs"/>
              </a:rPr>
              <a:t> </a:t>
            </a:r>
            <a:endParaRPr lang="zh-CN" altLang="zh-CN" spc="100" dirty="0">
              <a:latin typeface="Arial" panose="020B0604020202020204" pitchFamily="34" charset="0"/>
              <a:cs typeface="+mn-cs"/>
            </a:endParaRPr>
          </a:p>
        </p:txBody>
      </p:sp>
    </p:spTree>
    <p:extLst>
      <p:ext uri="{BB962C8B-B14F-4D97-AF65-F5344CB8AC3E}">
        <p14:creationId xmlns:p14="http://schemas.microsoft.com/office/powerpoint/2010/main" val="294578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endParaRPr lang="zh-CN" altLang="en-US"/>
          </a:p>
        </p:txBody>
      </p:sp>
      <p:sp>
        <p:nvSpPr>
          <p:cNvPr id="15362" name="内容占位符 2"/>
          <p:cNvSpPr>
            <a:spLocks noGrp="1"/>
          </p:cNvSpPr>
          <p:nvPr>
            <p:ph idx="1"/>
          </p:nvPr>
        </p:nvSpPr>
        <p:spPr/>
        <p:txBody>
          <a:bodyPr/>
          <a:lstStyle/>
          <a:p>
            <a:r>
              <a:rPr lang="zh-CN" altLang="en-US" dirty="0"/>
              <a:t>泛型，即“参数化类型”。</a:t>
            </a:r>
            <a:endParaRPr lang="en-US" altLang="zh-CN" dirty="0"/>
          </a:p>
          <a:p>
            <a:r>
              <a:rPr lang="zh-CN" altLang="en-US" dirty="0"/>
              <a:t>将类型由具体的类型参数化，类似于方法中的变量参数</a:t>
            </a:r>
            <a:endParaRPr lang="en-US" altLang="zh-CN" dirty="0"/>
          </a:p>
          <a:p>
            <a:pPr lvl="1"/>
            <a:r>
              <a:rPr lang="zh-CN" altLang="en-US" dirty="0"/>
              <a:t>将类型定义成参数形式（类型形参）</a:t>
            </a:r>
            <a:endParaRPr lang="en-US" altLang="zh-CN" dirty="0"/>
          </a:p>
          <a:p>
            <a:pPr lvl="1"/>
            <a:r>
              <a:rPr lang="zh-CN" altLang="en-US" dirty="0"/>
              <a:t>然后在使用时传入具体的类型（类型实参）</a:t>
            </a:r>
            <a:endParaRPr lang="en-US" altLang="zh-CN" dirty="0"/>
          </a:p>
          <a:p>
            <a:r>
              <a:rPr lang="zh-CN" altLang="en-US" b="1" dirty="0"/>
              <a:t>通常情况下，</a:t>
            </a:r>
            <a:r>
              <a:rPr lang="en-US" altLang="zh-CN" b="1" dirty="0"/>
              <a:t>T</a:t>
            </a:r>
            <a:r>
              <a:rPr lang="zh-CN" altLang="en-US" b="1" dirty="0"/>
              <a:t>，</a:t>
            </a:r>
            <a:r>
              <a:rPr lang="en-US" altLang="zh-CN" b="1" dirty="0"/>
              <a:t>E</a:t>
            </a:r>
            <a:r>
              <a:rPr lang="zh-CN" altLang="en-US" b="1" dirty="0"/>
              <a:t>，</a:t>
            </a:r>
            <a:r>
              <a:rPr lang="en-US" altLang="zh-CN" b="1" dirty="0"/>
              <a:t>K</a:t>
            </a:r>
            <a:r>
              <a:rPr lang="zh-CN" altLang="en-US" b="1" dirty="0"/>
              <a:t>，</a:t>
            </a:r>
            <a:r>
              <a:rPr lang="en-US" altLang="zh-CN" b="1" dirty="0"/>
              <a:t>V</a:t>
            </a:r>
            <a:r>
              <a:rPr lang="zh-CN" altLang="en-US" b="1" dirty="0"/>
              <a:t>，？是这样约定的：</a:t>
            </a:r>
            <a:endParaRPr lang="zh-CN" altLang="en-US" dirty="0"/>
          </a:p>
          <a:p>
            <a:r>
              <a:rPr lang="zh-CN" altLang="en-US" dirty="0"/>
              <a:t>？表示不确定的 </a:t>
            </a:r>
            <a:r>
              <a:rPr lang="en-US" altLang="zh-CN" dirty="0"/>
              <a:t>java </a:t>
            </a:r>
            <a:r>
              <a:rPr lang="zh-CN" altLang="en-US" dirty="0"/>
              <a:t>类型</a:t>
            </a:r>
          </a:p>
          <a:p>
            <a:r>
              <a:rPr lang="en-US" altLang="zh-CN" dirty="0"/>
              <a:t>T (type) </a:t>
            </a:r>
            <a:r>
              <a:rPr lang="zh-CN" altLang="en-US" dirty="0"/>
              <a:t>表示具体的一个</a:t>
            </a:r>
            <a:r>
              <a:rPr lang="en-US" altLang="zh-CN" dirty="0"/>
              <a:t>java</a:t>
            </a:r>
            <a:r>
              <a:rPr lang="zh-CN" altLang="en-US" dirty="0"/>
              <a:t>类型</a:t>
            </a:r>
          </a:p>
          <a:p>
            <a:r>
              <a:rPr lang="en-US" altLang="zh-CN" dirty="0"/>
              <a:t>K V (key value) </a:t>
            </a:r>
            <a:r>
              <a:rPr lang="zh-CN" altLang="en-US" dirty="0"/>
              <a:t>分别代表</a:t>
            </a:r>
            <a:r>
              <a:rPr lang="en-US" altLang="zh-CN" dirty="0"/>
              <a:t>java</a:t>
            </a:r>
            <a:r>
              <a:rPr lang="zh-CN" altLang="en-US" dirty="0"/>
              <a:t>键值中的</a:t>
            </a:r>
            <a:r>
              <a:rPr lang="en-US" altLang="zh-CN" dirty="0"/>
              <a:t>Key Value</a:t>
            </a:r>
          </a:p>
          <a:p>
            <a:r>
              <a:rPr lang="en-US" altLang="zh-CN" dirty="0"/>
              <a:t>E (element) </a:t>
            </a:r>
            <a:r>
              <a:rPr lang="zh-CN" altLang="en-US" dirty="0"/>
              <a:t>代表</a:t>
            </a:r>
            <a:r>
              <a:rPr lang="en-US" altLang="zh-CN" dirty="0"/>
              <a:t>Element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4BA8E-4893-4A2E-8759-B97F37E6068C}"/>
              </a:ext>
            </a:extLst>
          </p:cNvPr>
          <p:cNvSpPr>
            <a:spLocks noGrp="1"/>
          </p:cNvSpPr>
          <p:nvPr>
            <p:ph type="title"/>
          </p:nvPr>
        </p:nvSpPr>
        <p:spPr/>
        <p:txBody>
          <a:bodyPr/>
          <a:lstStyle/>
          <a:p>
            <a:r>
              <a:rPr lang="zh-CN" altLang="en-US" b="1" dirty="0">
                <a:effectLst/>
                <a:latin typeface="Helvetica Neue"/>
              </a:rPr>
              <a:t>类型擦除</a:t>
            </a:r>
            <a:endParaRPr lang="zh-CN" altLang="en-US" dirty="0"/>
          </a:p>
        </p:txBody>
      </p:sp>
      <p:sp>
        <p:nvSpPr>
          <p:cNvPr id="3" name="内容占位符 2">
            <a:extLst>
              <a:ext uri="{FF2B5EF4-FFF2-40B4-BE49-F238E27FC236}">
                <a16:creationId xmlns:a16="http://schemas.microsoft.com/office/drawing/2014/main" id="{BA46702C-378A-44AA-A7D5-B6A43E211D6A}"/>
              </a:ext>
            </a:extLst>
          </p:cNvPr>
          <p:cNvSpPr>
            <a:spLocks noGrp="1"/>
          </p:cNvSpPr>
          <p:nvPr>
            <p:ph idx="1"/>
          </p:nvPr>
        </p:nvSpPr>
        <p:spPr/>
        <p:txBody>
          <a:bodyPr>
            <a:normAutofit/>
          </a:bodyPr>
          <a:lstStyle/>
          <a:p>
            <a:r>
              <a:rPr lang="zh-CN" altLang="en-US" dirty="0">
                <a:effectLst/>
              </a:rPr>
              <a:t>泛型是通过类型擦除来实现的，编译器在编译时擦除了所有</a:t>
            </a:r>
            <a:r>
              <a:rPr lang="zh-CN" altLang="en-US" dirty="0"/>
              <a:t>类型参数相关</a:t>
            </a:r>
            <a:r>
              <a:rPr lang="zh-CN" altLang="en-US" dirty="0">
                <a:effectLst/>
              </a:rPr>
              <a:t>的信息</a:t>
            </a:r>
            <a:r>
              <a:rPr lang="zh-CN" altLang="en-US" dirty="0"/>
              <a:t>，把泛型类型转换成了原始类型，所以</a:t>
            </a:r>
            <a:r>
              <a:rPr lang="zh-CN" altLang="en-US" dirty="0">
                <a:effectLst/>
              </a:rPr>
              <a:t>在运行时不存在任何类型相关的信息。</a:t>
            </a:r>
            <a:endParaRPr lang="en-US" altLang="zh-CN" dirty="0">
              <a:effectLst/>
            </a:endParaRPr>
          </a:p>
          <a:p>
            <a:r>
              <a:rPr lang="zh-CN" altLang="en-US" dirty="0"/>
              <a:t>泛型只在编译阶段有效。在运行期时，泛型标志会变化为 </a:t>
            </a:r>
            <a:r>
              <a:rPr lang="en-US" altLang="zh-CN" dirty="0"/>
              <a:t>Object </a:t>
            </a:r>
            <a:r>
              <a:rPr lang="zh-CN" altLang="en-US" dirty="0"/>
              <a:t>类型 </a:t>
            </a:r>
          </a:p>
          <a:p>
            <a:endParaRPr lang="zh-CN" altLang="en-US" dirty="0"/>
          </a:p>
          <a:p>
            <a:r>
              <a:rPr lang="zh-CN" altLang="en-US" dirty="0">
                <a:effectLst/>
              </a:rPr>
              <a:t>类型擦除的主要过程如下：</a:t>
            </a:r>
            <a:endParaRPr lang="zh-CN" altLang="en-US" dirty="0"/>
          </a:p>
          <a:p>
            <a:pPr lvl="1"/>
            <a:r>
              <a:rPr lang="zh-CN" altLang="en-US" dirty="0">
                <a:effectLst/>
              </a:rPr>
              <a:t>将所有的泛型参数用其最左边界（最顶级的父类型）类型替换。</a:t>
            </a:r>
            <a:endParaRPr lang="zh-CN" altLang="en-US" dirty="0"/>
          </a:p>
          <a:p>
            <a:pPr lvl="1"/>
            <a:r>
              <a:rPr lang="zh-CN" altLang="en-US" dirty="0">
                <a:effectLst/>
              </a:rPr>
              <a:t>移除所有的类型参数。</a:t>
            </a:r>
            <a:endParaRPr lang="zh-CN" altLang="en-US" dirty="0"/>
          </a:p>
          <a:p>
            <a:endParaRPr lang="zh-CN" altLang="en-US" dirty="0"/>
          </a:p>
        </p:txBody>
      </p:sp>
    </p:spTree>
    <p:extLst>
      <p:ext uri="{BB962C8B-B14F-4D97-AF65-F5344CB8AC3E}">
        <p14:creationId xmlns:p14="http://schemas.microsoft.com/office/powerpoint/2010/main" val="402620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r>
              <a:rPr lang="zh-CN" altLang="en-US" dirty="0"/>
              <a:t>泛型三种常用使用方式</a:t>
            </a:r>
          </a:p>
        </p:txBody>
      </p:sp>
      <p:sp>
        <p:nvSpPr>
          <p:cNvPr id="16386" name="内容占位符 2"/>
          <p:cNvSpPr>
            <a:spLocks noGrp="1"/>
          </p:cNvSpPr>
          <p:nvPr>
            <p:ph idx="1"/>
          </p:nvPr>
        </p:nvSpPr>
        <p:spPr/>
        <p:txBody>
          <a:bodyPr/>
          <a:lstStyle/>
          <a:p>
            <a:r>
              <a:rPr lang="zh-CN" altLang="en-US" b="1" dirty="0"/>
              <a:t>泛型类</a:t>
            </a:r>
            <a:endParaRPr lang="en-US" altLang="zh-CN" b="1" dirty="0"/>
          </a:p>
          <a:p>
            <a:r>
              <a:rPr lang="zh-CN" altLang="en-US" b="1" dirty="0"/>
              <a:t>泛型接口</a:t>
            </a:r>
            <a:endParaRPr lang="en-US" altLang="zh-CN" b="1" dirty="0"/>
          </a:p>
          <a:p>
            <a:r>
              <a:rPr lang="zh-CN" altLang="en-US" b="1" dirty="0"/>
              <a:t>泛型方法</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1912</Words>
  <Application>Microsoft Office PowerPoint</Application>
  <PresentationFormat>宽屏</PresentationFormat>
  <Paragraphs>208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Helvetica Neue</vt:lpstr>
      <vt:lpstr>Optima-Regular</vt:lpstr>
      <vt:lpstr>等线</vt:lpstr>
      <vt:lpstr>等线 Light</vt:lpstr>
      <vt:lpstr>Arial</vt:lpstr>
      <vt:lpstr>Courier New</vt:lpstr>
      <vt:lpstr>Office 主题​​</vt:lpstr>
      <vt:lpstr>Chapter 6 Java 泛型</vt:lpstr>
      <vt:lpstr>问题</vt:lpstr>
      <vt:lpstr>使用泛型的好处</vt:lpstr>
      <vt:lpstr>Java 中的类型术语</vt:lpstr>
      <vt:lpstr>example</vt:lpstr>
      <vt:lpstr>PowerPoint 演示文稿</vt:lpstr>
      <vt:lpstr>PowerPoint 演示文稿</vt:lpstr>
      <vt:lpstr>类型擦除</vt:lpstr>
      <vt:lpstr>泛型三种常用使用方式</vt:lpstr>
      <vt:lpstr>泛型类generic class</vt:lpstr>
      <vt:lpstr>实例化泛型</vt:lpstr>
      <vt:lpstr>泛型接口</vt:lpstr>
      <vt:lpstr>PowerPoint 演示文稿</vt:lpstr>
      <vt:lpstr>PowerPoint 演示文稿</vt:lpstr>
      <vt:lpstr>泛型方法</vt:lpstr>
      <vt:lpstr>PowerPoint 演示文稿</vt:lpstr>
      <vt:lpstr>泛型通配符：？</vt:lpstr>
      <vt:lpstr>泛型上下边界</vt:lpstr>
      <vt:lpstr>上界通配符 &lt; ? extends E&gt;</vt:lpstr>
      <vt:lpstr>下界通配符 &lt; ? super E&gt;</vt:lpstr>
      <vt:lpstr>？和 T的区别</vt:lpstr>
      <vt:lpstr>PowerPoint 演示文稿</vt:lpstr>
      <vt:lpstr>PowerPoint 演示文稿</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泛型</dc:title>
  <dc:creator>hp</dc:creator>
  <cp:lastModifiedBy>cheng saran</cp:lastModifiedBy>
  <cp:revision>33</cp:revision>
  <dcterms:created xsi:type="dcterms:W3CDTF">2019-09-17T12:58:17Z</dcterms:created>
  <dcterms:modified xsi:type="dcterms:W3CDTF">2022-09-18T15:41:40Z</dcterms:modified>
</cp:coreProperties>
</file>