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32" r:id="rId3"/>
    <p:sldId id="449" r:id="rId4"/>
    <p:sldId id="412" r:id="rId5"/>
    <p:sldId id="351" r:id="rId6"/>
    <p:sldId id="378" r:id="rId7"/>
    <p:sldId id="451" r:id="rId8"/>
    <p:sldId id="433" r:id="rId9"/>
    <p:sldId id="390" r:id="rId10"/>
    <p:sldId id="454" r:id="rId11"/>
    <p:sldId id="352" r:id="rId12"/>
    <p:sldId id="427" r:id="rId13"/>
    <p:sldId id="428" r:id="rId14"/>
    <p:sldId id="260" r:id="rId15"/>
    <p:sldId id="413" r:id="rId16"/>
    <p:sldId id="414" r:id="rId17"/>
    <p:sldId id="441" r:id="rId18"/>
    <p:sldId id="443" r:id="rId19"/>
    <p:sldId id="442" r:id="rId20"/>
    <p:sldId id="266" r:id="rId21"/>
    <p:sldId id="269" r:id="rId22"/>
    <p:sldId id="267" r:id="rId23"/>
    <p:sldId id="268" r:id="rId24"/>
    <p:sldId id="418" r:id="rId25"/>
    <p:sldId id="259" r:id="rId26"/>
    <p:sldId id="364" r:id="rId27"/>
    <p:sldId id="373" r:id="rId28"/>
    <p:sldId id="340" r:id="rId29"/>
    <p:sldId id="444" r:id="rId30"/>
    <p:sldId id="445" r:id="rId31"/>
    <p:sldId id="354" r:id="rId32"/>
    <p:sldId id="394" r:id="rId33"/>
    <p:sldId id="355" r:id="rId34"/>
    <p:sldId id="385" r:id="rId35"/>
    <p:sldId id="386" r:id="rId36"/>
    <p:sldId id="387" r:id="rId37"/>
    <p:sldId id="261" r:id="rId38"/>
    <p:sldId id="365" r:id="rId39"/>
    <p:sldId id="452" r:id="rId40"/>
    <p:sldId id="366" r:id="rId41"/>
    <p:sldId id="446" r:id="rId42"/>
    <p:sldId id="447" r:id="rId43"/>
    <p:sldId id="448" r:id="rId44"/>
    <p:sldId id="357" r:id="rId45"/>
    <p:sldId id="439" r:id="rId46"/>
    <p:sldId id="440" r:id="rId47"/>
    <p:sldId id="262" r:id="rId48"/>
    <p:sldId id="358" r:id="rId49"/>
    <p:sldId id="263" r:id="rId50"/>
    <p:sldId id="264" r:id="rId51"/>
    <p:sldId id="265" r:id="rId52"/>
    <p:sldId id="359" r:id="rId53"/>
    <p:sldId id="453" r:id="rId54"/>
    <p:sldId id="388" r:id="rId55"/>
    <p:sldId id="25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3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C20B8-53C2-4DA8-8761-888F54E7BDB5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493A0-85B5-4785-A7F2-9FA906B92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C8F-6621-43CF-BD02-ADE2FCE83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FE592-8798-4B23-90C6-D405D163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A62AB-889D-435D-9325-A65EAF7C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DA982-73D7-4F3F-8A29-1EC0F61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B50AF-1C54-4BD6-99E6-438E17F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55C8-8824-47F7-A651-6CD59679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AA421-2975-4B46-A7B5-2B0F3CBD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B366-C835-4571-93F1-A278E8E4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50F0-61C8-47B1-B315-2D5CB432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47BFB-C229-42D9-87D0-6A9C39F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34238-D79F-4920-ABE3-51BA158AB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98409-5170-437D-8C13-39E862A2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9461F-A43C-4EBB-AEB9-EA552D94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27B9B-5E87-4E76-A716-7A332FE9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F162C-FBB0-406A-B376-15AF94F1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0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69533-B813-4456-87EE-DA1F7E65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1C219-0D4A-4086-9877-80E5B01D6F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B4DB6-7DFA-4134-B9B4-D2FF81665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EC166-98C2-4CD7-A575-A31F6963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79CE0-E007-4B20-81F6-DF0A7AC5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76DAA-723F-4B4F-9BBC-E762DF1B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A291739-1C87-482A-BFC3-0AD9BDEBF7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00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D787-54FE-4309-A676-86BFD30F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80251-66BD-482F-AF3E-32A04923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604E9-539B-4135-B0CF-3C7AD9E6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75A34-F38E-484B-BEE2-299CD2FE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E6C11-A360-40B8-9A99-B18DB816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2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0F9A-19D0-4D5C-84B8-4F7E41CD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58ABA-FFE5-4C8A-B0AA-9A1EDE3E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FCEA6-425C-45B4-BA9A-981E5B57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7DAE1-100E-429E-9643-84B7953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2DAE7-C6C8-4D8C-95C3-20E7545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2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F2A8-F8E4-42CA-9E16-5CBAA2D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5F83-E5C6-490C-8552-6EFE55AC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8ACCF-0913-479F-8BA0-41E23EBC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735DD-B124-49A3-B6CE-0130DFB9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F28E7-03D7-4DF0-A18B-69361DEE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DABCF-7AC3-4E67-BFDB-F4E173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EF413-45FF-4644-93B8-06B2FF36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7922F-9F7F-4B63-B182-03CD4D4C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944D7-8FB0-4678-8F1B-40D1B75E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C1D363-3BA5-4994-B2E6-EE72AF48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4472FD-025E-4B36-8DF8-ACD26ADCA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31DC0-E156-4AE4-A2F4-9A347000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B5661-6B15-46B9-BE0C-88E086A1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9A7B8-7D6A-482D-94FC-51183E7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1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57E66-F311-45C3-A9F0-56A895A7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F348B-6399-4881-A878-BA85A786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A0D6E-0E06-4D47-A33F-948F6FD2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58B2A1-E22F-4EC9-948F-BEEF5531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8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B9A75-2269-4354-870C-AF2C962D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E284D-AD34-46D9-9532-BB536FF3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9C142-BA03-4DA7-AA80-FD84AA04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D279F-1A8B-4028-B731-6F2EF55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3B056-8DED-401E-A9F6-70F4344F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1A53A-15BB-49E3-AAB0-404167B8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7465C-97A8-48F6-893C-290B3C88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ED143-EE00-48E0-B172-4EBDF3D1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4779B-E4E3-437C-9F64-44D1BF4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9E2F-189D-4DD3-B032-5F6FF37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5A18F-A48C-4B5E-A30D-D33F9A232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12558-A0E9-45C9-BCB0-5C903C79B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47EAD-7905-4A6F-834B-844B6058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ED78D-F056-4401-9C1D-9D693D66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8774B-B176-4979-9894-C69D242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0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794A6-16DA-4CAC-B85A-09A2FE8A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69C1E-DE37-46D8-94F1-48A981CD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7F40A-D980-4072-B771-47948768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6A81-A1CE-46F2-928C-DEB4D9325FF6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85E03-8268-46A3-A68E-D12960714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A4DF8-D482-431E-B004-4D4AE08F6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826D-E636-4A12-86C6-E5353584E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7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35838;&#31243;&#35838;&#20214;\2011java\&#20013;&#25991;api1.6.CHM::/java/lang/Object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35838;&#31243;&#35838;&#20214;\2011java\&#20013;&#25991;api1.6.CHM::/java/util/Collec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35838;&#31243;&#35838;&#20214;\2011java\&#20013;&#25991;api1.6.CHM::/java/util/Set.html" TargetMode="External"/><Relationship Id="rId2" Type="http://schemas.openxmlformats.org/officeDocument/2006/relationships/hyperlink" Target="mk:@MSITStore:F:\&#35838;&#31243;&#35838;&#20214;\2011java\&#20013;&#25991;api1.6.CHM::/java/util/AbstractS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F:\&#35838;&#31243;&#35838;&#20214;\2011java\&#20013;&#25991;api1.6.CHM::/java/io/Serializable.html" TargetMode="External"/><Relationship Id="rId4" Type="http://schemas.openxmlformats.org/officeDocument/2006/relationships/hyperlink" Target="mk:@MSITStore:F:\&#35838;&#31243;&#35838;&#20214;\2011java\&#20013;&#25991;api1.6.CHM::/java/lang/Cloneabl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35838;&#31243;&#35838;&#20214;\2011java\&#20013;&#25991;api1.6.CHM::/java/util/NavigableSet.html" TargetMode="External"/><Relationship Id="rId7" Type="http://schemas.openxmlformats.org/officeDocument/2006/relationships/hyperlink" Target="mk:@MSITStore:F:\&#35838;&#31243;&#35838;&#20214;\2011java\&#20013;&#25991;api1.6.CHM::/java/util/Comparator.html" TargetMode="External"/><Relationship Id="rId2" Type="http://schemas.openxmlformats.org/officeDocument/2006/relationships/hyperlink" Target="mk:@MSITStore:F:\&#35838;&#31243;&#35838;&#20214;\2011java\&#20013;&#25991;api1.6.CHM::/java/util/AbstractS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k:@MSITStore:F:\&#35838;&#31243;&#35838;&#20214;\2011java\&#20013;&#25991;api1.6.CHM::/java/util/TreeMap.html" TargetMode="External"/><Relationship Id="rId5" Type="http://schemas.openxmlformats.org/officeDocument/2006/relationships/hyperlink" Target="mk:@MSITStore:F:\&#35838;&#31243;&#35838;&#20214;\2011java\&#20013;&#25991;api1.6.CHM::/java/io/Serializable.html" TargetMode="External"/><Relationship Id="rId4" Type="http://schemas.openxmlformats.org/officeDocument/2006/relationships/hyperlink" Target="mk:@MSITStore:F:\&#35838;&#31243;&#35838;&#20214;\2011java\&#20013;&#25991;api1.6.CHM::/java/lang/Cloneable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35838;&#31243;&#35838;&#20214;\2011java\&#20013;&#25991;api1.6.CHM::/java/util/Set.html" TargetMode="External"/><Relationship Id="rId2" Type="http://schemas.openxmlformats.org/officeDocument/2006/relationships/hyperlink" Target="mk:@MSITStore:F:\&#35838;&#31243;&#35838;&#20214;\2011java\&#20013;&#25991;api1.6.CHM::/java/util/HashS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k:@MSITStore:F:\&#35838;&#31243;&#35838;&#20214;\2011java\&#20013;&#25991;api1.6.CHM::/java/util/TreeSet.html" TargetMode="External"/><Relationship Id="rId5" Type="http://schemas.openxmlformats.org/officeDocument/2006/relationships/hyperlink" Target="mk:@MSITStore:F:\&#35838;&#31243;&#35838;&#20214;\2011java\&#20013;&#25991;api1.6.CHM::/java/io/Serializable.html" TargetMode="External"/><Relationship Id="rId4" Type="http://schemas.openxmlformats.org/officeDocument/2006/relationships/hyperlink" Target="mk:@MSITStore:F:\&#35838;&#31243;&#35838;&#20214;\2011java\&#20013;&#25991;api1.6.CHM::/java/lang/Cloneabl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../../../2016class/2016oop/ppt/%20e%20=%20%5b1,%202,%203,%204,%205,%206,%207,%208,%209%5d%0d%0d%0a%20e.headSet(3)%20=%20%5b1,%202%5d%0d%0d%0a%20e.headSet(8)%20=%20%5b1,%202,%203,%204,%205,%206,%207%5d%0d%0d%0a%20e.subSet(3,8)%20=%20%5b3,%204,%205,%206,%207%5d%0d%0d%0a%20e.tailSet(5)%20=%20%5b5,%206,%207,%208,%209%5d%0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&#20013;&#25991;api1.6.CHM::/java/util/Map.html" TargetMode="External"/><Relationship Id="rId2" Type="http://schemas.openxmlformats.org/officeDocument/2006/relationships/hyperlink" Target="mk:@MSITStore:D:\Java\&#20013;&#25991;api1.6.CHM::/java/util/Abstract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D:\Java\&#20013;&#25991;api1.6.CHM::/java/io/Serializable.html" TargetMode="External"/><Relationship Id="rId4" Type="http://schemas.openxmlformats.org/officeDocument/2006/relationships/hyperlink" Target="mk:@MSITStore:D:\Java\&#20013;&#25991;api1.6.CHM::/java/lang/Cloneable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&#20013;&#25991;api1.6.CHM::/java/util/Map.html" TargetMode="External"/><Relationship Id="rId2" Type="http://schemas.openxmlformats.org/officeDocument/2006/relationships/hyperlink" Target="mk:@MSITStore:D:\Java\&#20013;&#25991;api1.6.CHM::/java/util/Hash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D:\Java\&#20013;&#25991;api1.6.CHM::/java/util/TreeMap.html" TargetMode="External"/><Relationship Id="rId4" Type="http://schemas.openxmlformats.org/officeDocument/2006/relationships/hyperlink" Target="mk:@MSITStore:D:\Java\&#20013;&#25991;api1.6.CHM::/java/util/Hashtable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&#20013;&#25991;api1.6.CHM::/java/util/NavigableMap.html" TargetMode="External"/><Relationship Id="rId2" Type="http://schemas.openxmlformats.org/officeDocument/2006/relationships/hyperlink" Target="mk:@MSITStore:D:\Java\&#20013;&#25991;api1.6.CHM::/java/util/Abstract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k:@MSITStore:D:\Java\&#20013;&#25991;api1.6.CHM::/java/util/Comparator.html" TargetMode="External"/><Relationship Id="rId5" Type="http://schemas.openxmlformats.org/officeDocument/2006/relationships/hyperlink" Target="mk:@MSITStore:D:\Java\&#20013;&#25991;api1.6.CHM::/java/io/Serializable.html" TargetMode="External"/><Relationship Id="rId4" Type="http://schemas.openxmlformats.org/officeDocument/2006/relationships/hyperlink" Target="mk:@MSITStore:D:\Java\&#20013;&#25991;api1.6.CHM::/java/lang/Cloneable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7966-82A9-44F6-8AE0-D5B6016BD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br>
              <a:rPr lang="en-US" altLang="zh-CN" dirty="0"/>
            </a:br>
            <a:r>
              <a:rPr lang="en-US" altLang="zh-CN" dirty="0"/>
              <a:t>Collections </a:t>
            </a:r>
            <a:r>
              <a:rPr lang="zh-CN" altLang="en-US" dirty="0"/>
              <a:t>和 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F4AF7-8CFA-44EF-8701-9DB75A04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java.util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4B21-D404-41CB-283D-F1A3287F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73062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649B8-C28A-8ADB-AFB5-0E304896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012"/>
            <a:ext cx="10515600" cy="5868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IterableTest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  List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myList.add</a:t>
            </a:r>
            <a:r>
              <a:rPr lang="en-US" altLang="zh-CN" sz="2000" dirty="0"/>
              <a:t>("Yes");        </a:t>
            </a:r>
            <a:r>
              <a:rPr lang="en-US" altLang="zh-CN" sz="2000" dirty="0" err="1"/>
              <a:t>myList.add</a:t>
            </a:r>
            <a:r>
              <a:rPr lang="en-US" altLang="zh-CN" sz="2000" dirty="0"/>
              <a:t>("Hello");        </a:t>
            </a:r>
            <a:r>
              <a:rPr lang="en-US" altLang="zh-CN" sz="2000" dirty="0" err="1"/>
              <a:t>myList.add</a:t>
            </a:r>
            <a:r>
              <a:rPr lang="en-US" altLang="zh-CN" sz="2000" dirty="0"/>
              <a:t>("World");</a:t>
            </a:r>
          </a:p>
          <a:p>
            <a:pPr marL="0" indent="0">
              <a:buNone/>
            </a:pPr>
            <a:r>
              <a:rPr lang="en-US" altLang="zh-CN" sz="2000" dirty="0"/>
              <a:t>        Iterator </a:t>
            </a:r>
            <a:r>
              <a:rPr lang="en-US" altLang="zh-CN" sz="2000" dirty="0" err="1"/>
              <a:t>iterator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myList.iterator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      while (</a:t>
            </a:r>
            <a:r>
              <a:rPr lang="en-US" altLang="zh-CN" sz="2000" dirty="0" err="1"/>
              <a:t>iterator.hasNext</a:t>
            </a:r>
            <a:r>
              <a:rPr lang="en-US" altLang="zh-CN" sz="2000" dirty="0"/>
              <a:t>()) {</a:t>
            </a:r>
          </a:p>
          <a:p>
            <a:pPr marL="0" indent="0">
              <a:buNone/>
            </a:pPr>
            <a:r>
              <a:rPr lang="en-US" altLang="zh-CN" sz="2000" dirty="0"/>
              <a:t>            String element = (String) </a:t>
            </a:r>
            <a:r>
              <a:rPr lang="en-US" altLang="zh-CN" sz="2000" dirty="0" err="1"/>
              <a:t>iterator.next</a:t>
            </a:r>
            <a:r>
              <a:rPr lang="en-US" altLang="zh-CN" sz="2000" dirty="0"/>
              <a:t>();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(element);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    for (Iterator iterator2 = </a:t>
            </a:r>
            <a:r>
              <a:rPr lang="en-US" altLang="zh-CN" sz="2000" dirty="0" err="1"/>
              <a:t>myList.iterator</a:t>
            </a:r>
            <a:r>
              <a:rPr lang="en-US" altLang="zh-CN" sz="2000" dirty="0"/>
              <a:t>(); iterator2.hasNext();) {</a:t>
            </a:r>
          </a:p>
          <a:p>
            <a:pPr marL="0" indent="0">
              <a:buNone/>
            </a:pPr>
            <a:r>
              <a:rPr lang="en-US" altLang="zh-CN" sz="2000" dirty="0"/>
              <a:t>            String element = (String) iterator2.next();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(element);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    for (Object </a:t>
            </a:r>
            <a:r>
              <a:rPr lang="en-US" altLang="zh-CN" sz="2000" dirty="0" err="1"/>
              <a:t>object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(object);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}}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0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C79B3C8-AB64-4FCB-8705-4112B5E8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 </a:t>
            </a:r>
            <a:r>
              <a:rPr lang="zh-CN" altLang="en-US"/>
              <a:t>类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B95CE12-9290-4840-B79A-9EE08E1778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9613" y="1600201"/>
            <a:ext cx="8083550" cy="4530725"/>
          </a:xfrm>
        </p:spPr>
        <p:txBody>
          <a:bodyPr/>
          <a:lstStyle/>
          <a:p>
            <a:r>
              <a:rPr lang="en-US" altLang="zh-CN" dirty="0" err="1">
                <a:hlinkClick r:id="rId2" action="ppaction://hlinkfile" tooltip="java.lang 中的类"/>
              </a:rPr>
              <a:t>java.lang.Object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java.util.Collections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对各种集合提供搜索、排序、线程安全化等操作 。</a:t>
            </a:r>
          </a:p>
        </p:txBody>
      </p:sp>
      <p:sp>
        <p:nvSpPr>
          <p:cNvPr id="146436" name="Line 4">
            <a:extLst>
              <a:ext uri="{FF2B5EF4-FFF2-40B4-BE49-F238E27FC236}">
                <a16:creationId xmlns:a16="http://schemas.microsoft.com/office/drawing/2014/main" id="{795B67FB-D32A-45C2-9342-5AAB0D601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1" y="205581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7" name="Line 5">
            <a:extLst>
              <a:ext uri="{FF2B5EF4-FFF2-40B4-BE49-F238E27FC236}">
                <a16:creationId xmlns:a16="http://schemas.microsoft.com/office/drawing/2014/main" id="{E3498DD2-F4A7-4762-811B-7C4FD745F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1" y="2343151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6EB31CE1-475C-4D5E-9EA8-2F7A468A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r>
              <a:rPr lang="zh-CN" altLang="en-US" dirty="0"/>
              <a:t>类的方法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4AB0AA9-DD18-4EB6-9AA5-773B90E6B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6825" y="1628776"/>
            <a:ext cx="8955088" cy="4552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fill: </a:t>
            </a:r>
            <a:r>
              <a:rPr lang="zh-CN" altLang="en-US" sz="2400" dirty="0"/>
              <a:t>使用指定元素替换指定列表中的所有元素。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reverse: </a:t>
            </a:r>
            <a:r>
              <a:rPr lang="zh-CN" altLang="en-US" sz="2400" dirty="0"/>
              <a:t>对集合中的元素倒序排列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shuffle: </a:t>
            </a:r>
            <a:r>
              <a:rPr lang="zh-CN" altLang="en-US" sz="2400" dirty="0"/>
              <a:t>对集合中的元素随机排列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sort: </a:t>
            </a:r>
            <a:r>
              <a:rPr lang="zh-CN" altLang="en-US" sz="2400" dirty="0"/>
              <a:t>对集合中的元素排序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swap: </a:t>
            </a:r>
            <a:r>
              <a:rPr lang="zh-CN" altLang="en-US" sz="2400" dirty="0"/>
              <a:t>交换集合中某两个指定下标位元素在集合中的位置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rotate: </a:t>
            </a:r>
            <a:r>
              <a:rPr lang="zh-CN" altLang="en-US" sz="2400" dirty="0"/>
              <a:t>循环移动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/>
              <a:t>binarySearch</a:t>
            </a:r>
            <a:r>
              <a:rPr lang="en-US" altLang="zh-CN" sz="2400" dirty="0"/>
              <a:t>: </a:t>
            </a:r>
            <a:r>
              <a:rPr lang="zh-CN" altLang="en-US" sz="2400" dirty="0"/>
              <a:t>使用二分法来搜索指定列表，以获得指定对象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/>
              <a:t>addAll</a:t>
            </a:r>
            <a:r>
              <a:rPr lang="en-US" altLang="zh-CN" sz="2400" dirty="0"/>
              <a:t>: </a:t>
            </a:r>
            <a:r>
              <a:rPr lang="zh-CN" altLang="en-US" sz="2400" dirty="0"/>
              <a:t>将所有指定元素添加到指定 </a:t>
            </a:r>
            <a:r>
              <a:rPr lang="en-US" altLang="zh-CN" sz="2400" dirty="0"/>
              <a:t>collection </a:t>
            </a:r>
            <a:r>
              <a:rPr lang="zh-CN" altLang="en-US" sz="2400" dirty="0"/>
              <a:t>中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copy: </a:t>
            </a:r>
            <a:r>
              <a:rPr lang="zh-CN" altLang="en-US" sz="2400" dirty="0"/>
              <a:t>将所有元素从一个列表复制到另一个列表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98D11E7D-E3BE-4290-BD71-96E61B4E5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1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0F12469D-E85A-447D-91D1-886232382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1" y="794688"/>
            <a:ext cx="10287000" cy="56981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testSort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static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List&lt;Double&gt; list=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ArrayList</a:t>
            </a:r>
            <a:r>
              <a:rPr lang="en-US" altLang="zh-CN" dirty="0"/>
              <a:t>&lt;Double&gt;();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double</a:t>
            </a:r>
            <a:r>
              <a:rPr lang="en-US" altLang="zh-CN" dirty="0"/>
              <a:t> array[] = {12, 611, 23, 516, 291 };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en-US" altLang="zh-CN" b="1" dirty="0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array.length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b="1" dirty="0"/>
              <a:t>new</a:t>
            </a:r>
            <a:r>
              <a:rPr lang="en-US" altLang="zh-CN" dirty="0"/>
              <a:t> Double(array[</a:t>
            </a:r>
            <a:r>
              <a:rPr lang="en-US" altLang="zh-CN" dirty="0" err="1"/>
              <a:t>i</a:t>
            </a:r>
            <a:r>
              <a:rPr lang="en-US" altLang="zh-CN" dirty="0"/>
              <a:t>]));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Collections.</a:t>
            </a:r>
            <a:r>
              <a:rPr lang="en-US" altLang="zh-CN" i="1" dirty="0" err="1">
                <a:solidFill>
                  <a:srgbClr val="FF0000"/>
                </a:solidFill>
              </a:rPr>
              <a:t>sort</a:t>
            </a:r>
            <a:r>
              <a:rPr lang="en-US" altLang="zh-CN" dirty="0">
                <a:solidFill>
                  <a:srgbClr val="FF0000"/>
                </a:solidFill>
              </a:rPr>
              <a:t>(list);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for</a:t>
            </a:r>
            <a:r>
              <a:rPr lang="en-US" altLang="zh-CN" dirty="0"/>
              <a:t> (</a:t>
            </a:r>
            <a:r>
              <a:rPr lang="en-US" altLang="zh-CN" b="1" dirty="0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array.length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}}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D29A-B199-4A2C-9254-79990DB5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DA742"/>
                </a:solidFill>
                <a:effectLst/>
              </a:rPr>
              <a:t>单列集合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69DD4-9448-4A7B-8B15-0B26E86F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1514475"/>
            <a:ext cx="12325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3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DE5F6026-99BF-435D-B4F6-4098FE39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2452" y="260350"/>
            <a:ext cx="8532261" cy="10913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List</a:t>
            </a:r>
            <a:r>
              <a:rPr lang="zh-CN" altLang="en-US" dirty="0">
                <a:latin typeface="Arial" panose="020B0604020202020204" pitchFamily="34" charset="0"/>
              </a:rPr>
              <a:t>接口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7890FFA0-DA65-4277-9D5F-EF91D40CF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010" y="1581647"/>
            <a:ext cx="1056339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/>
              <a:t>public interface </a:t>
            </a:r>
            <a:r>
              <a:rPr lang="en-US" altLang="zh-CN" b="1" dirty="0"/>
              <a:t>List&lt;E&gt; </a:t>
            </a:r>
            <a:r>
              <a:rPr lang="en-US" altLang="zh-CN" dirty="0"/>
              <a:t>extends </a:t>
            </a:r>
            <a:r>
              <a:rPr lang="en-US" altLang="zh-CN" dirty="0">
                <a:hlinkClick r:id="rId2" action="ppaction://hlinkfile" tooltip="java.util 中的接口"/>
              </a:rPr>
              <a:t>Collection</a:t>
            </a:r>
            <a:r>
              <a:rPr lang="en-US" altLang="zh-CN" dirty="0"/>
              <a:t>&lt;E&gt;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有序号的集合</a:t>
            </a:r>
            <a:r>
              <a:rPr lang="zh-CN" altLang="en-US" dirty="0"/>
              <a:t>（也称为</a:t>
            </a:r>
            <a:r>
              <a:rPr lang="zh-CN" altLang="en-US" i="1" dirty="0"/>
              <a:t>序列</a:t>
            </a:r>
            <a:r>
              <a:rPr lang="zh-CN" altLang="en-US" dirty="0"/>
              <a:t>）。可以包含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/>
              <a:t>的元素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有许多方法，使得能够向</a:t>
            </a:r>
            <a:r>
              <a:rPr lang="en-US" altLang="zh-CN" dirty="0"/>
              <a:t>List</a:t>
            </a:r>
            <a:r>
              <a:rPr lang="zh-CN" altLang="en-US" dirty="0"/>
              <a:t>中间插入与移除元素</a:t>
            </a:r>
            <a:r>
              <a:rPr lang="en-US" altLang="zh-CN" dirty="0"/>
              <a:t>(</a:t>
            </a:r>
            <a:r>
              <a:rPr lang="zh-CN" altLang="en-US" dirty="0"/>
              <a:t>只推荐</a:t>
            </a:r>
            <a:r>
              <a:rPr lang="en-US" altLang="zh-CN" dirty="0"/>
              <a:t>LinkedList</a:t>
            </a:r>
            <a:r>
              <a:rPr lang="zh-CN" altLang="en-US" dirty="0"/>
              <a:t>使用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生成</a:t>
            </a:r>
            <a:r>
              <a:rPr lang="en-US" altLang="zh-CN" dirty="0" err="1"/>
              <a:t>ListIterator</a:t>
            </a:r>
            <a:r>
              <a:rPr lang="zh-CN" altLang="en-US" dirty="0"/>
              <a:t>，可以从两个方向遍历</a:t>
            </a:r>
            <a:r>
              <a:rPr lang="en-US" altLang="zh-CN" dirty="0"/>
              <a:t>List</a:t>
            </a:r>
            <a:r>
              <a:rPr lang="zh-CN" altLang="en-US" dirty="0"/>
              <a:t>，也可以从</a:t>
            </a:r>
            <a:r>
              <a:rPr lang="en-US" altLang="zh-CN" dirty="0"/>
              <a:t>List</a:t>
            </a:r>
            <a:r>
              <a:rPr lang="zh-CN" altLang="en-US" dirty="0"/>
              <a:t>中间插入和删除元素。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A042300A-72B6-4904-A4CD-A1FE320E3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r>
              <a:rPr lang="zh-CN" altLang="en-US"/>
              <a:t>接口</a:t>
            </a:r>
            <a:r>
              <a:rPr lang="zh-TW" altLang="en-US"/>
              <a:t>方法</a:t>
            </a:r>
            <a:endParaRPr lang="zh-CN" altLang="en-US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E250A19F-C397-4552-B9CF-49D8BB8C6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void add(int, E)</a:t>
            </a:r>
          </a:p>
          <a:p>
            <a:r>
              <a:rPr lang="en-US" altLang="zh-TW" sz="2400"/>
              <a:t>boolean addAll(int, Collection)</a:t>
            </a:r>
          </a:p>
          <a:p>
            <a:r>
              <a:rPr lang="en-US" altLang="zh-TW" sz="2400"/>
              <a:t>E get(int index)</a:t>
            </a:r>
          </a:p>
          <a:p>
            <a:r>
              <a:rPr lang="en-US" altLang="zh-TW" sz="2400"/>
              <a:t>int indexOf(Object)</a:t>
            </a:r>
          </a:p>
          <a:p>
            <a:r>
              <a:rPr lang="en-US" altLang="zh-TW" sz="2400"/>
              <a:t>int lastIndexOf(Object)</a:t>
            </a:r>
          </a:p>
          <a:p>
            <a:r>
              <a:rPr lang="en-US" altLang="zh-TW" sz="2400"/>
              <a:t>E remove(int)</a:t>
            </a:r>
          </a:p>
          <a:p>
            <a:r>
              <a:rPr lang="en-US" altLang="zh-TW" sz="2400"/>
              <a:t>E set(int, E)</a:t>
            </a:r>
          </a:p>
          <a:p>
            <a:r>
              <a:rPr lang="en-US" altLang="zh-TW" sz="2400"/>
              <a:t>List&lt;E&gt; subList(int, int)</a:t>
            </a:r>
            <a:r>
              <a:rPr lang="en-US" altLang="zh-CN" sz="2400"/>
              <a:t> </a:t>
            </a:r>
          </a:p>
        </p:txBody>
      </p:sp>
      <p:pic>
        <p:nvPicPr>
          <p:cNvPr id="260100" name="Picture 4" descr="UML Diagram for List Interface">
            <a:extLst>
              <a:ext uri="{FF2B5EF4-FFF2-40B4-BE49-F238E27FC236}">
                <a16:creationId xmlns:a16="http://schemas.microsoft.com/office/drawing/2014/main" id="{081D8C86-4D8D-4755-9CC3-2D6ABD9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716"/>
            <a:ext cx="4257676" cy="656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B56B-E074-41C1-8311-B6CB84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 err="1"/>
              <a:t>ArrayList</a:t>
            </a:r>
            <a:r>
              <a:rPr lang="zh-CN" altLang="en-US" sz="4400" dirty="0"/>
              <a:t>构造方法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75327-88FE-4444-BAFE-113778EF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739774"/>
            <a:ext cx="11439525" cy="64420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&lt;E&gt; extends </a:t>
            </a:r>
            <a:r>
              <a:rPr lang="en-US" altLang="zh-CN" sz="2400" dirty="0" err="1"/>
              <a:t>AbstractList</a:t>
            </a:r>
            <a:r>
              <a:rPr lang="en-US" altLang="zh-CN" sz="2400" dirty="0"/>
              <a:t>&lt;E&gt;</a:t>
            </a:r>
          </a:p>
          <a:p>
            <a:pPr marL="0" indent="0" algn="l">
              <a:buNone/>
            </a:pPr>
            <a:r>
              <a:rPr lang="en-US" altLang="zh-CN" sz="2400" dirty="0"/>
              <a:t>        implements List&lt;E&gt;, </a:t>
            </a:r>
            <a:r>
              <a:rPr lang="en-US" altLang="zh-CN" sz="2400" dirty="0" err="1"/>
              <a:t>RandomAccess</a:t>
            </a:r>
            <a:r>
              <a:rPr lang="en-US" altLang="zh-CN" sz="2400" dirty="0"/>
              <a:t>, Cloneable, </a:t>
            </a:r>
            <a:r>
              <a:rPr lang="en-US" altLang="zh-CN" sz="2400" dirty="0" err="1"/>
              <a:t>java.io.Serializable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2400" dirty="0"/>
              <a:t>{</a:t>
            </a:r>
          </a:p>
          <a:p>
            <a:pPr marL="0" indent="0" algn="l">
              <a:buNone/>
            </a:pPr>
            <a:r>
              <a:rPr lang="en-US" altLang="zh-CN" sz="2400" dirty="0"/>
              <a:t>    private static final long </a:t>
            </a:r>
            <a:r>
              <a:rPr lang="en-US" altLang="zh-CN" sz="2400" dirty="0" err="1"/>
              <a:t>serialVersionUID</a:t>
            </a:r>
            <a:r>
              <a:rPr lang="en-US" altLang="zh-CN" sz="2400" dirty="0"/>
              <a:t> = 8683452581122892189L;</a:t>
            </a:r>
          </a:p>
          <a:p>
            <a:pPr marL="0" indent="0" algn="l">
              <a:buNone/>
            </a:pPr>
            <a:r>
              <a:rPr lang="en-US" altLang="zh-CN" sz="2400" dirty="0"/>
              <a:t>    private static final int DEFAULT_CAPACITY = 10;</a:t>
            </a:r>
          </a:p>
          <a:p>
            <a:pPr marL="0" indent="0" algn="l">
              <a:buNone/>
            </a:pPr>
            <a:r>
              <a:rPr lang="en-US" altLang="zh-CN" sz="2400" dirty="0"/>
              <a:t>    private static final Object[] EMPTY_ELEMENTDATA = {};</a:t>
            </a:r>
          </a:p>
          <a:p>
            <a:pPr marL="0" indent="0" algn="l">
              <a:buNone/>
            </a:pPr>
            <a:r>
              <a:rPr lang="en-US" altLang="zh-CN" sz="2400" dirty="0"/>
              <a:t>    private static final Object[] DEFAULTCAPACITY_EMPTY_ELEMENTDATA = {};</a:t>
            </a:r>
          </a:p>
          <a:p>
            <a:pPr marL="0" indent="0" algn="l">
              <a:buNone/>
            </a:pPr>
            <a:r>
              <a:rPr lang="en-US" altLang="zh-CN" sz="2400" dirty="0"/>
              <a:t>    transient Object[] </a:t>
            </a:r>
            <a:r>
              <a:rPr lang="en-US" altLang="zh-CN" sz="2400" dirty="0" err="1"/>
              <a:t>elementData</a:t>
            </a:r>
            <a:r>
              <a:rPr lang="en-US" altLang="zh-CN" sz="2400" dirty="0"/>
              <a:t>; // non-private to simplify nested class access</a:t>
            </a:r>
          </a:p>
          <a:p>
            <a:pPr marL="0" indent="0" algn="l">
              <a:buNone/>
            </a:pPr>
            <a:r>
              <a:rPr lang="en-US" altLang="zh-CN" sz="2400" dirty="0"/>
              <a:t>    private int size;</a:t>
            </a:r>
          </a:p>
        </p:txBody>
      </p:sp>
    </p:spTree>
    <p:extLst>
      <p:ext uri="{BB962C8B-B14F-4D97-AF65-F5344CB8AC3E}">
        <p14:creationId xmlns:p14="http://schemas.microsoft.com/office/powerpoint/2010/main" val="84930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E1B68-0A9D-40DD-BC8F-0295C1C4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altLang="zh-CN" dirty="0"/>
              <a:t>Cont.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34E4D-1AFD-4908-AE02-45945A17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1163300" cy="4938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() {</a:t>
            </a:r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this.elementData</a:t>
            </a:r>
            <a:r>
              <a:rPr lang="en-US" altLang="zh-CN" sz="2800" dirty="0"/>
              <a:t> = DEFAULTCAPACITY_EMPTY_ELEMENTDATA;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</a:p>
          <a:p>
            <a:pPr marL="0" indent="0">
              <a:buNone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(int 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        if (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 &gt; 0) {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err="1"/>
              <a:t>this.elementData</a:t>
            </a:r>
            <a:r>
              <a:rPr lang="en-US" altLang="zh-CN" sz="2800" dirty="0"/>
              <a:t> = new Object[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];</a:t>
            </a:r>
          </a:p>
          <a:p>
            <a:pPr marL="0" indent="0">
              <a:buNone/>
            </a:pPr>
            <a:r>
              <a:rPr lang="en-US" altLang="zh-CN" sz="2800" dirty="0"/>
              <a:t>        } else if (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 == 0) {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err="1"/>
              <a:t>this.elementData</a:t>
            </a:r>
            <a:r>
              <a:rPr lang="en-US" altLang="zh-CN" sz="2800" dirty="0"/>
              <a:t> = EMPTY_ELEMENTDATA;</a:t>
            </a:r>
          </a:p>
          <a:p>
            <a:pPr marL="0" indent="0">
              <a:buNone/>
            </a:pPr>
            <a:r>
              <a:rPr lang="en-US" altLang="zh-CN" sz="2800" dirty="0"/>
              <a:t>        } else {</a:t>
            </a:r>
          </a:p>
          <a:p>
            <a:pPr marL="0" indent="0">
              <a:buNone/>
            </a:pPr>
            <a:r>
              <a:rPr lang="en-US" altLang="zh-CN" sz="2800" dirty="0"/>
              <a:t>            throw new </a:t>
            </a:r>
            <a:r>
              <a:rPr lang="en-US" altLang="zh-CN" sz="2800" dirty="0" err="1"/>
              <a:t>IllegalArgumentException</a:t>
            </a:r>
            <a:r>
              <a:rPr lang="en-US" altLang="zh-CN" sz="2800" dirty="0"/>
              <a:t>("Illegal Capacity: "+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      }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7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F9D0-A8F2-438E-B3B1-632C9742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70F86-D413-40CE-BE28-7678BC1E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(Collection&lt;? extends E&gt; c) {</a:t>
            </a:r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elementData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c.toArray</a:t>
            </a:r>
            <a:r>
              <a:rPr lang="en-US" altLang="zh-CN" sz="2800" dirty="0"/>
              <a:t>();</a:t>
            </a:r>
          </a:p>
          <a:p>
            <a:pPr marL="0" indent="0">
              <a:buNone/>
            </a:pPr>
            <a:r>
              <a:rPr lang="en-US" altLang="zh-CN" sz="2800" dirty="0"/>
              <a:t>        if ((size = </a:t>
            </a:r>
            <a:r>
              <a:rPr lang="en-US" altLang="zh-CN" sz="2800" dirty="0" err="1"/>
              <a:t>elementData.length</a:t>
            </a:r>
            <a:r>
              <a:rPr lang="en-US" altLang="zh-CN" sz="2800" dirty="0"/>
              <a:t>) != 0) {</a:t>
            </a:r>
          </a:p>
          <a:p>
            <a:pPr marL="0" indent="0">
              <a:buNone/>
            </a:pPr>
            <a:r>
              <a:rPr lang="en-US" altLang="zh-CN" sz="2800" dirty="0"/>
              <a:t>            // </a:t>
            </a:r>
            <a:r>
              <a:rPr lang="en-US" altLang="zh-CN" sz="2800" dirty="0" err="1"/>
              <a:t>c.toArray</a:t>
            </a:r>
            <a:r>
              <a:rPr lang="en-US" altLang="zh-CN" sz="2800" dirty="0"/>
              <a:t> might (incorrectly) not return Object[] (see 6260652)</a:t>
            </a:r>
          </a:p>
          <a:p>
            <a:pPr marL="0" indent="0">
              <a:buNone/>
            </a:pPr>
            <a:r>
              <a:rPr lang="en-US" altLang="zh-CN" sz="2800" dirty="0"/>
              <a:t>            if (</a:t>
            </a:r>
            <a:r>
              <a:rPr lang="en-US" altLang="zh-CN" sz="2800" dirty="0" err="1"/>
              <a:t>elementData.getClass</a:t>
            </a:r>
            <a:r>
              <a:rPr lang="en-US" altLang="zh-CN" sz="2800" dirty="0"/>
              <a:t>() != Object[].class)</a:t>
            </a:r>
          </a:p>
          <a:p>
            <a:pPr marL="0" indent="0">
              <a:buNone/>
            </a:pPr>
            <a:r>
              <a:rPr lang="en-US" altLang="zh-CN" sz="2800" dirty="0"/>
              <a:t>                </a:t>
            </a:r>
            <a:r>
              <a:rPr lang="en-US" altLang="zh-CN" sz="2800" dirty="0" err="1"/>
              <a:t>elementData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Arrays.copyOf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elementData</a:t>
            </a:r>
            <a:r>
              <a:rPr lang="en-US" altLang="zh-CN" sz="2800" dirty="0"/>
              <a:t>, size, Object[].class);</a:t>
            </a:r>
          </a:p>
          <a:p>
            <a:pPr marL="0" indent="0">
              <a:buNone/>
            </a:pPr>
            <a:r>
              <a:rPr lang="en-US" altLang="zh-CN" sz="2800" dirty="0"/>
              <a:t>        } else {</a:t>
            </a:r>
          </a:p>
          <a:p>
            <a:pPr marL="0" indent="0">
              <a:buNone/>
            </a:pPr>
            <a:r>
              <a:rPr lang="en-US" altLang="zh-CN" sz="2800" dirty="0"/>
              <a:t>            // replace with empty array.</a:t>
            </a:r>
          </a:p>
          <a:p>
            <a:pPr marL="0" indent="0">
              <a:buNone/>
            </a:pPr>
            <a:r>
              <a:rPr lang="en-US" altLang="zh-CN" sz="2800" dirty="0"/>
              <a:t>            </a:t>
            </a:r>
            <a:r>
              <a:rPr lang="en-US" altLang="zh-CN" sz="2800" dirty="0" err="1"/>
              <a:t>this.elementData</a:t>
            </a:r>
            <a:r>
              <a:rPr lang="en-US" altLang="zh-CN" sz="2800" dirty="0"/>
              <a:t> = EMPTY_ELEMENTDATA;</a:t>
            </a:r>
          </a:p>
          <a:p>
            <a:pPr marL="0" indent="0">
              <a:buNone/>
            </a:pPr>
            <a:r>
              <a:rPr lang="en-US" altLang="zh-CN" sz="2800" dirty="0"/>
              <a:t>        }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27A8F67E-4038-4991-8933-E9D728D01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5"/>
            <a:ext cx="10515600" cy="1062038"/>
          </a:xfrm>
        </p:spPr>
        <p:txBody>
          <a:bodyPr/>
          <a:lstStyle/>
          <a:p>
            <a:r>
              <a:rPr lang="zh-CN" altLang="en-US" sz="3800" dirty="0">
                <a:latin typeface="Arial" panose="020B0604020202020204" pitchFamily="34" charset="0"/>
              </a:rPr>
              <a:t>主要内容</a:t>
            </a:r>
          </a:p>
        </p:txBody>
      </p:sp>
      <p:sp>
        <p:nvSpPr>
          <p:cNvPr id="89091" name="Rectangle 1027">
            <a:extLst>
              <a:ext uri="{FF2B5EF4-FFF2-40B4-BE49-F238E27FC236}">
                <a16:creationId xmlns:a16="http://schemas.microsoft.com/office/drawing/2014/main" id="{0E5118A0-6D61-4426-A476-6F1DD9DFF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8663" y="1033016"/>
            <a:ext cx="8229600" cy="4530725"/>
          </a:xfrm>
        </p:spPr>
        <p:txBody>
          <a:bodyPr/>
          <a:lstStyle/>
          <a:p>
            <a:r>
              <a:rPr lang="fr-FR" altLang="zh-CN" dirty="0"/>
              <a:t>Interface Collection</a:t>
            </a:r>
            <a:endParaRPr lang="en-US" altLang="zh-CN" dirty="0"/>
          </a:p>
          <a:p>
            <a:r>
              <a:rPr lang="fr-FR" altLang="zh-CN" dirty="0"/>
              <a:t>Interface Set</a:t>
            </a:r>
            <a:r>
              <a:rPr lang="en-US" altLang="zh-CN" dirty="0"/>
              <a:t>, List, Map</a:t>
            </a:r>
          </a:p>
          <a:p>
            <a:r>
              <a:rPr lang="fr-FR" altLang="zh-CN" dirty="0"/>
              <a:t>Interface</a:t>
            </a:r>
            <a:r>
              <a:rPr lang="en-US" altLang="zh-CN" dirty="0"/>
              <a:t> Iterator</a:t>
            </a:r>
          </a:p>
          <a:p>
            <a:pPr>
              <a:lnSpc>
                <a:spcPct val="88000"/>
              </a:lnSpc>
            </a:pPr>
            <a:r>
              <a:rPr lang="fr-FR" altLang="zh-CN" dirty="0"/>
              <a:t>Classes Collections</a:t>
            </a:r>
            <a:endParaRPr lang="en-US" altLang="zh-CN" dirty="0"/>
          </a:p>
        </p:txBody>
      </p:sp>
      <p:grpSp>
        <p:nvGrpSpPr>
          <p:cNvPr id="89093" name="Group 1029">
            <a:extLst>
              <a:ext uri="{FF2B5EF4-FFF2-40B4-BE49-F238E27FC236}">
                <a16:creationId xmlns:a16="http://schemas.microsoft.com/office/drawing/2014/main" id="{1C1C22BA-C4A9-4A94-99BC-5CA014D76D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73506" y="3019607"/>
            <a:ext cx="9067213" cy="3676468"/>
            <a:chOff x="1927" y="4323"/>
            <a:chExt cx="7200" cy="3940"/>
          </a:xfrm>
        </p:grpSpPr>
        <p:sp>
          <p:nvSpPr>
            <p:cNvPr id="89094" name="AutoShape 1030">
              <a:extLst>
                <a:ext uri="{FF2B5EF4-FFF2-40B4-BE49-F238E27FC236}">
                  <a16:creationId xmlns:a16="http://schemas.microsoft.com/office/drawing/2014/main" id="{BF1C8488-1501-49D3-985E-598A9AB12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7" y="4323"/>
              <a:ext cx="7200" cy="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5" name="Rectangle 1031">
              <a:extLst>
                <a:ext uri="{FF2B5EF4-FFF2-40B4-BE49-F238E27FC236}">
                  <a16:creationId xmlns:a16="http://schemas.microsoft.com/office/drawing/2014/main" id="{4420F94B-C266-4436-80A1-948CD055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4866"/>
              <a:ext cx="2817" cy="6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6" name="Rectangle 1032">
              <a:extLst>
                <a:ext uri="{FF2B5EF4-FFF2-40B4-BE49-F238E27FC236}">
                  <a16:creationId xmlns:a16="http://schemas.microsoft.com/office/drawing/2014/main" id="{55E5577A-2821-48D6-8D36-3DDD6DF51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" y="5274"/>
              <a:ext cx="3600" cy="29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7" name="AutoShape 1033">
              <a:extLst>
                <a:ext uri="{FF2B5EF4-FFF2-40B4-BE49-F238E27FC236}">
                  <a16:creationId xmlns:a16="http://schemas.microsoft.com/office/drawing/2014/main" id="{33B21E65-4A7C-4A66-BEC6-37183F25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5002"/>
              <a:ext cx="469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098" name="AutoShape 1034">
              <a:extLst>
                <a:ext uri="{FF2B5EF4-FFF2-40B4-BE49-F238E27FC236}">
                  <a16:creationId xmlns:a16="http://schemas.microsoft.com/office/drawing/2014/main" id="{A5199E6B-3183-488F-893D-983C14890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5002"/>
              <a:ext cx="469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099" name="AutoShape 1035">
              <a:extLst>
                <a:ext uri="{FF2B5EF4-FFF2-40B4-BE49-F238E27FC236}">
                  <a16:creationId xmlns:a16="http://schemas.microsoft.com/office/drawing/2014/main" id="{DA5A1728-289A-461E-BFC1-662EBE67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5002"/>
              <a:ext cx="468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0" name="AutoShape 1036">
              <a:extLst>
                <a:ext uri="{FF2B5EF4-FFF2-40B4-BE49-F238E27FC236}">
                  <a16:creationId xmlns:a16="http://schemas.microsoft.com/office/drawing/2014/main" id="{23219AD6-D6BC-49DA-9D65-4F6DE241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5002"/>
              <a:ext cx="469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1" name="Oval 1037">
              <a:extLst>
                <a:ext uri="{FF2B5EF4-FFF2-40B4-BE49-F238E27FC236}">
                  <a16:creationId xmlns:a16="http://schemas.microsoft.com/office/drawing/2014/main" id="{703E43CA-B75E-421E-8F23-8EE12B01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6497"/>
              <a:ext cx="2817" cy="176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2" name="AutoShape 1038">
              <a:extLst>
                <a:ext uri="{FF2B5EF4-FFF2-40B4-BE49-F238E27FC236}">
                  <a16:creationId xmlns:a16="http://schemas.microsoft.com/office/drawing/2014/main" id="{14F464F5-A0BA-444F-9773-9C18390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6769"/>
              <a:ext cx="470" cy="40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3" name="AutoShape 1039">
              <a:extLst>
                <a:ext uri="{FF2B5EF4-FFF2-40B4-BE49-F238E27FC236}">
                  <a16:creationId xmlns:a16="http://schemas.microsoft.com/office/drawing/2014/main" id="{76477A32-E33D-474B-8288-8595D091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7176"/>
              <a:ext cx="469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4" name="AutoShape 1040">
              <a:extLst>
                <a:ext uri="{FF2B5EF4-FFF2-40B4-BE49-F238E27FC236}">
                  <a16:creationId xmlns:a16="http://schemas.microsoft.com/office/drawing/2014/main" id="{E2A34B5D-DB2A-4095-9103-892067C9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6769"/>
              <a:ext cx="469" cy="40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5" name="AutoShape 1041">
              <a:extLst>
                <a:ext uri="{FF2B5EF4-FFF2-40B4-BE49-F238E27FC236}">
                  <a16:creationId xmlns:a16="http://schemas.microsoft.com/office/drawing/2014/main" id="{29AE96B4-1A74-4CB5-A466-B5028FBD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7720"/>
              <a:ext cx="469" cy="407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6" name="AutoShape 1042">
              <a:extLst>
                <a:ext uri="{FF2B5EF4-FFF2-40B4-BE49-F238E27FC236}">
                  <a16:creationId xmlns:a16="http://schemas.microsoft.com/office/drawing/2014/main" id="{6683FC96-15EF-44A1-B609-FEF35E9A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7448"/>
              <a:ext cx="470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7" name="Oval 1043">
              <a:extLst>
                <a:ext uri="{FF2B5EF4-FFF2-40B4-BE49-F238E27FC236}">
                  <a16:creationId xmlns:a16="http://schemas.microsoft.com/office/drawing/2014/main" id="{0BF5BE8B-C557-4EAD-8DE6-340B527D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4" y="6089"/>
              <a:ext cx="2034" cy="12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AutoShape 1044">
              <a:extLst>
                <a:ext uri="{FF2B5EF4-FFF2-40B4-BE49-F238E27FC236}">
                  <a16:creationId xmlns:a16="http://schemas.microsoft.com/office/drawing/2014/main" id="{7C082B9A-60A6-4E52-B651-0167CDBC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" y="6225"/>
              <a:ext cx="470" cy="41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09" name="AutoShape 1045">
              <a:extLst>
                <a:ext uri="{FF2B5EF4-FFF2-40B4-BE49-F238E27FC236}">
                  <a16:creationId xmlns:a16="http://schemas.microsoft.com/office/drawing/2014/main" id="{9BBE2465-8283-45A2-8D9D-0F8B6561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" y="6770"/>
              <a:ext cx="470" cy="406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0" name="AutoShape 1046">
              <a:extLst>
                <a:ext uri="{FF2B5EF4-FFF2-40B4-BE49-F238E27FC236}">
                  <a16:creationId xmlns:a16="http://schemas.microsoft.com/office/drawing/2014/main" id="{FE35122B-AAA6-4B70-AB23-5D512B43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" y="6361"/>
              <a:ext cx="469" cy="409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1" name="AutoShape 1047">
              <a:extLst>
                <a:ext uri="{FF2B5EF4-FFF2-40B4-BE49-F238E27FC236}">
                  <a16:creationId xmlns:a16="http://schemas.microsoft.com/office/drawing/2014/main" id="{1E5F59A9-E915-4193-A161-769D7B31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" y="7584"/>
              <a:ext cx="626" cy="545"/>
            </a:xfrm>
            <a:prstGeom prst="can">
              <a:avLst>
                <a:gd name="adj" fmla="val 32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</a:rPr>
                <a:t>v23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2" name="Line 1048">
              <a:extLst>
                <a:ext uri="{FF2B5EF4-FFF2-40B4-BE49-F238E27FC236}">
                  <a16:creationId xmlns:a16="http://schemas.microsoft.com/office/drawing/2014/main" id="{4B82B40A-DEF0-465D-96B1-D2F533AFB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6" y="7040"/>
              <a:ext cx="1095" cy="6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3" name="Line 1049">
              <a:extLst>
                <a:ext uri="{FF2B5EF4-FFF2-40B4-BE49-F238E27FC236}">
                  <a16:creationId xmlns:a16="http://schemas.microsoft.com/office/drawing/2014/main" id="{1C6E7F06-13F1-44C8-BF1E-77D8A523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5" y="6635"/>
              <a:ext cx="7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Line 1050">
              <a:extLst>
                <a:ext uri="{FF2B5EF4-FFF2-40B4-BE49-F238E27FC236}">
                  <a16:creationId xmlns:a16="http://schemas.microsoft.com/office/drawing/2014/main" id="{240AC841-96BF-480D-8D0D-AD00AE4F6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3" y="5681"/>
              <a:ext cx="1095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AutoShape 1051">
              <a:extLst>
                <a:ext uri="{FF2B5EF4-FFF2-40B4-BE49-F238E27FC236}">
                  <a16:creationId xmlns:a16="http://schemas.microsoft.com/office/drawing/2014/main" id="{094F3EC0-F4C8-4E7B-9E0E-1243E130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5002"/>
              <a:ext cx="469" cy="408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6" name="Rectangle 1052">
              <a:extLst>
                <a:ext uri="{FF2B5EF4-FFF2-40B4-BE49-F238E27FC236}">
                  <a16:creationId xmlns:a16="http://schemas.microsoft.com/office/drawing/2014/main" id="{3C6B2BF8-F410-4A5F-805E-5A875DBE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4595"/>
              <a:ext cx="157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7" name="Rectangle 1053">
              <a:extLst>
                <a:ext uri="{FF2B5EF4-FFF2-40B4-BE49-F238E27FC236}">
                  <a16:creationId xmlns:a16="http://schemas.microsoft.com/office/drawing/2014/main" id="{60B7DF5B-EEB1-4EE8-A901-8AE0B4739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4595"/>
              <a:ext cx="157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8" name="Rectangle 1054">
              <a:extLst>
                <a:ext uri="{FF2B5EF4-FFF2-40B4-BE49-F238E27FC236}">
                  <a16:creationId xmlns:a16="http://schemas.microsoft.com/office/drawing/2014/main" id="{558A762D-8BFF-4390-A77C-D886095DF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4595"/>
              <a:ext cx="158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19" name="Rectangle 1055">
              <a:extLst>
                <a:ext uri="{FF2B5EF4-FFF2-40B4-BE49-F238E27FC236}">
                  <a16:creationId xmlns:a16="http://schemas.microsoft.com/office/drawing/2014/main" id="{38436412-4873-4A30-B7CE-EC63F99B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4595"/>
              <a:ext cx="313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0" name="Rectangle 1056">
              <a:extLst>
                <a:ext uri="{FF2B5EF4-FFF2-40B4-BE49-F238E27FC236}">
                  <a16:creationId xmlns:a16="http://schemas.microsoft.com/office/drawing/2014/main" id="{353B1769-FB8C-4470-AC28-598F6D5DB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4595"/>
              <a:ext cx="158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1" name="Rectangle 1057">
              <a:extLst>
                <a:ext uri="{FF2B5EF4-FFF2-40B4-BE49-F238E27FC236}">
                  <a16:creationId xmlns:a16="http://schemas.microsoft.com/office/drawing/2014/main" id="{E2627E62-C056-4067-9610-8556D15D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4595"/>
              <a:ext cx="157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2" name="AutoShape 1058">
              <a:extLst>
                <a:ext uri="{FF2B5EF4-FFF2-40B4-BE49-F238E27FC236}">
                  <a16:creationId xmlns:a16="http://schemas.microsoft.com/office/drawing/2014/main" id="{336DACC5-40E6-45FD-8C8F-22201C334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" y="6361"/>
              <a:ext cx="626" cy="544"/>
            </a:xfrm>
            <a:prstGeom prst="can">
              <a:avLst>
                <a:gd name="adj" fmla="val 32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</a:rPr>
                <a:t>v41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3" name="AutoShape 1059">
              <a:extLst>
                <a:ext uri="{FF2B5EF4-FFF2-40B4-BE49-F238E27FC236}">
                  <a16:creationId xmlns:a16="http://schemas.microsoft.com/office/drawing/2014/main" id="{4E6A29E0-8E21-4E5D-A90D-16FC55F7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" y="5410"/>
              <a:ext cx="626" cy="544"/>
            </a:xfrm>
            <a:prstGeom prst="can">
              <a:avLst>
                <a:gd name="adj" fmla="val 32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</a:rPr>
                <a:t>v23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4" name="AutoShape 1060">
              <a:extLst>
                <a:ext uri="{FF2B5EF4-FFF2-40B4-BE49-F238E27FC236}">
                  <a16:creationId xmlns:a16="http://schemas.microsoft.com/office/drawing/2014/main" id="{0A818BA1-B5BF-4BE0-A85F-C4049CE0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" y="7584"/>
              <a:ext cx="626" cy="544"/>
            </a:xfrm>
            <a:prstGeom prst="can">
              <a:avLst>
                <a:gd name="adj" fmla="val 32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900">
                  <a:latin typeface="Times New Roman" panose="02020603050405020304" pitchFamily="18" charset="0"/>
                </a:rPr>
                <a:t>v17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5" name="AutoShape 1061">
              <a:extLst>
                <a:ext uri="{FF2B5EF4-FFF2-40B4-BE49-F238E27FC236}">
                  <a16:creationId xmlns:a16="http://schemas.microsoft.com/office/drawing/2014/main" id="{ED9D0F03-8A7B-4E34-B2E5-7F1B78CE5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" y="6635"/>
              <a:ext cx="469" cy="405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6" name="Line 1062">
              <a:extLst>
                <a:ext uri="{FF2B5EF4-FFF2-40B4-BE49-F238E27FC236}">
                  <a16:creationId xmlns:a16="http://schemas.microsoft.com/office/drawing/2014/main" id="{DA830DA3-4EA1-48F4-A65C-2A58E6E74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3" y="7040"/>
              <a:ext cx="626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27" name="AutoShape 1063">
              <a:extLst>
                <a:ext uri="{FF2B5EF4-FFF2-40B4-BE49-F238E27FC236}">
                  <a16:creationId xmlns:a16="http://schemas.microsoft.com/office/drawing/2014/main" id="{8373C2A6-6CDA-4467-A525-72B9763D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" y="4438"/>
              <a:ext cx="678" cy="428"/>
            </a:xfrm>
            <a:prstGeom prst="borderCallout2">
              <a:avLst>
                <a:gd name="adj1" fmla="val 36662"/>
                <a:gd name="adj2" fmla="val -15384"/>
                <a:gd name="adj3" fmla="val 36662"/>
                <a:gd name="adj4" fmla="val -61153"/>
                <a:gd name="adj5" fmla="val 163338"/>
                <a:gd name="adj6" fmla="val -10769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000">
                  <a:latin typeface="Times New Roman" panose="02020603050405020304" pitchFamily="18" charset="0"/>
                </a:rPr>
                <a:t>list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8" name="AutoShape 1064">
              <a:extLst>
                <a:ext uri="{FF2B5EF4-FFF2-40B4-BE49-F238E27FC236}">
                  <a16:creationId xmlns:a16="http://schemas.microsoft.com/office/drawing/2014/main" id="{1971F9F1-740A-4A83-922E-B470FEAA3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" y="4595"/>
              <a:ext cx="677" cy="427"/>
            </a:xfrm>
            <a:prstGeom prst="borderCallout2">
              <a:avLst>
                <a:gd name="adj1" fmla="val 36662"/>
                <a:gd name="adj2" fmla="val -15403"/>
                <a:gd name="adj3" fmla="val 36662"/>
                <a:gd name="adj4" fmla="val -121694"/>
                <a:gd name="adj5" fmla="val 163338"/>
                <a:gd name="adj6" fmla="val -1749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000">
                  <a:latin typeface="Times New Roman" panose="02020603050405020304" pitchFamily="18" charset="0"/>
                </a:rPr>
                <a:t>map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  <p:sp>
          <p:nvSpPr>
            <p:cNvPr id="89129" name="AutoShape 1065">
              <a:extLst>
                <a:ext uri="{FF2B5EF4-FFF2-40B4-BE49-F238E27FC236}">
                  <a16:creationId xmlns:a16="http://schemas.microsoft.com/office/drawing/2014/main" id="{0F127B23-3BB6-4E78-8EB4-4928C7D4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5818"/>
              <a:ext cx="522" cy="426"/>
            </a:xfrm>
            <a:prstGeom prst="borderCallout2">
              <a:avLst>
                <a:gd name="adj1" fmla="val 36736"/>
                <a:gd name="adj2" fmla="val 120000"/>
                <a:gd name="adj3" fmla="val 36736"/>
                <a:gd name="adj4" fmla="val 262000"/>
                <a:gd name="adj5" fmla="val 160815"/>
                <a:gd name="adj6" fmla="val 3331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latin typeface="Times New Roman" panose="02020603050405020304" pitchFamily="18" charset="0"/>
                </a:rPr>
                <a:t>set</a:t>
              </a:r>
              <a:endParaRPr lang="en-US" altLang="zh-CN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D7FE-BD22-4F3E-8376-7820AF18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Optima-Regular"/>
              </a:rPr>
              <a:t>ArrayList</a:t>
            </a:r>
            <a:r>
              <a:rPr lang="zh-CN" altLang="en-US" dirty="0">
                <a:effectLst/>
                <a:latin typeface="Optima-Regular"/>
              </a:rPr>
              <a:t>的操作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CFB581-DB90-4A0F-9218-D471C193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625"/>
            <a:ext cx="6096000" cy="1676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894851-C586-499D-83F1-C778EF89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743325"/>
            <a:ext cx="6086475" cy="2828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CA1EEB-8A12-4679-89C9-5A93FACA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43" y="1571625"/>
            <a:ext cx="6096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FD346-740F-4D92-8EA2-7406A185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Optima-Regular"/>
              </a:rPr>
              <a:t>LinkedList</a:t>
            </a:r>
            <a:r>
              <a:rPr lang="zh-CN" altLang="en-US" dirty="0">
                <a:effectLst/>
                <a:latin typeface="Optima-Regular"/>
              </a:rPr>
              <a:t>的操作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C9522C-68BC-4B82-9E05-16D9E300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377"/>
            <a:ext cx="6076950" cy="12668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3CF83-C442-40E7-9FE3-F513D975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3084202"/>
            <a:ext cx="6086475" cy="163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CCBFA-67DD-49EF-AEEB-D8451310E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4722502"/>
            <a:ext cx="6076950" cy="1866900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6D65486-3021-46CA-AFF2-5401CA5EE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55518"/>
            <a:ext cx="6057900" cy="1238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91EAD-CFB2-4F5E-ABC7-538E4A448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93768"/>
            <a:ext cx="6057900" cy="1238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5CB2EA-3CE4-4445-AE13-469054C7C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765896"/>
            <a:ext cx="6057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4804-3655-478E-BBD7-1933EA34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Optima-Regular"/>
              </a:rPr>
              <a:t>Stack</a:t>
            </a:r>
            <a:r>
              <a:rPr lang="zh-CN" altLang="en-US" dirty="0">
                <a:effectLst/>
                <a:latin typeface="Optima-Regular"/>
              </a:rPr>
              <a:t>的操作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CBBA19-7D43-41D9-A6CF-64237E088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30" y="1947207"/>
            <a:ext cx="6076950" cy="2438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48CA0C-83F8-4E15-8F3D-A48B63BF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4" y="1947207"/>
            <a:ext cx="6076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6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C9D9F-B3C6-467C-8D76-235C55E3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Optima-Regular"/>
              </a:rPr>
              <a:t>ArrayBlockingQueue</a:t>
            </a:r>
            <a:r>
              <a:rPr lang="zh-CN" altLang="en-US" dirty="0">
                <a:effectLst/>
                <a:latin typeface="Optima-Regular"/>
              </a:rPr>
              <a:t>的操作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6F5988-B9C1-467D-8DA6-EA8549FD3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" y="1849638"/>
            <a:ext cx="6076950" cy="17907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854AF-5A74-49B3-A467-4A7C8C9E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" y="3998471"/>
            <a:ext cx="6076950" cy="2009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EF24DE-F7DC-4611-8629-B3D9B2DBB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51" y="1849638"/>
            <a:ext cx="6086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3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E72EA36-E670-486A-97F1-4336A6DFF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7950"/>
            <a:ext cx="10515600" cy="720725"/>
          </a:xfrm>
        </p:spPr>
        <p:txBody>
          <a:bodyPr/>
          <a:lstStyle/>
          <a:p>
            <a:r>
              <a:rPr lang="fr-FR" altLang="zh-CN" dirty="0"/>
              <a:t>ArrayList &amp; LinkedList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006F7689-3428-4BC3-8763-1CA8DE14B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4" y="908051"/>
            <a:ext cx="10601325" cy="5949949"/>
          </a:xfrm>
        </p:spPr>
        <p:txBody>
          <a:bodyPr>
            <a:noAutofit/>
          </a:bodyPr>
          <a:lstStyle/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import java.util.*;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public class ListExample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public static void main(String args[])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List list = new ArrayList();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list.add("Bernardine"); list.add("Modestine"); list.add("Clementine");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list.add("Justine");list.add("Clementine");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System.out.println(list);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System.out.println("2: " + list.get(2));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System.out.println("0: " + list.get(0));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LinkedList queue = new LinkedList();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queue.addFirst("Bernardine"); queue.addFirst("Modestine");queue.addFirst("Justine");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 	  System.out.println(queue);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   	  queue.removeLast();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 	  queue.removeLast();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  System.out.println(queue);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    } }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endParaRPr lang="fr-FR" altLang="zh-CN" sz="2000" dirty="0">
              <a:cs typeface="Arial" panose="020B0604020202020204" pitchFamily="34" charset="0"/>
            </a:endParaRP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D6E68A29-ED90-4BAE-9145-A7D51560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908051"/>
            <a:ext cx="4211637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fr-FR" altLang="zh-CN" sz="1200">
                <a:cs typeface="Arial" panose="020B0604020202020204" pitchFamily="34" charset="0"/>
              </a:rPr>
              <a:t>[Bernardine, Modestine, Clementine, Justine , Clementine] </a:t>
            </a:r>
          </a:p>
          <a:p>
            <a:pPr eaLnBrk="0" hangingPunct="0"/>
            <a:r>
              <a:rPr lang="fr-FR" altLang="zh-CN" sz="1200">
                <a:cs typeface="Arial" panose="020B0604020202020204" pitchFamily="34" charset="0"/>
              </a:rPr>
              <a:t>2: Clementine </a:t>
            </a:r>
          </a:p>
          <a:p>
            <a:pPr eaLnBrk="0" hangingPunct="0"/>
            <a:r>
              <a:rPr lang="fr-FR" altLang="zh-CN" sz="1200">
                <a:cs typeface="Arial" panose="020B0604020202020204" pitchFamily="34" charset="0"/>
              </a:rPr>
              <a:t>0: Bernardine </a:t>
            </a:r>
          </a:p>
          <a:p>
            <a:pPr eaLnBrk="0" hangingPunct="0"/>
            <a:r>
              <a:rPr lang="fr-FR" altLang="zh-CN" sz="1200">
                <a:cs typeface="Arial" panose="020B0604020202020204" pitchFamily="34" charset="0"/>
              </a:rPr>
              <a:t>[Justine, Modestine, Bernardine] </a:t>
            </a:r>
          </a:p>
          <a:p>
            <a:pPr eaLnBrk="0" hangingPunct="0"/>
            <a:r>
              <a:rPr lang="fr-FR" altLang="zh-CN" sz="1200">
                <a:cs typeface="Arial" panose="020B0604020202020204" pitchFamily="34" charset="0"/>
              </a:rPr>
              <a:t>[Justine]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A431-D1A0-41E0-9ABD-680D59D6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Array </a:t>
            </a:r>
            <a:r>
              <a:rPr lang="zh-CN" altLang="en-US" b="1" dirty="0">
                <a:effectLst/>
              </a:rPr>
              <a:t>和 </a:t>
            </a:r>
            <a:r>
              <a:rPr lang="en-US" altLang="zh-CN" b="1" dirty="0" err="1">
                <a:effectLst/>
              </a:rPr>
              <a:t>ArrayList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有何区别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F1D4A-6D58-4889-9A26-CD71E753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effectLst/>
              </a:rPr>
              <a:t>Array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可以容纳基本类型和对象，而</a:t>
            </a:r>
            <a:r>
              <a:rPr lang="en-US" altLang="zh-CN" dirty="0" err="1">
                <a:solidFill>
                  <a:srgbClr val="4D4D4D"/>
                </a:solidFill>
                <a:effectLst/>
              </a:rPr>
              <a:t>ArrayList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只能容纳对象。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effectLst/>
              </a:rPr>
              <a:t>Array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是指定大小后不可变的，而</a:t>
            </a:r>
            <a:r>
              <a:rPr lang="en-US" altLang="zh-CN" dirty="0" err="1">
                <a:solidFill>
                  <a:srgbClr val="4D4D4D"/>
                </a:solidFill>
                <a:effectLst/>
              </a:rPr>
              <a:t>ArrayList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大小是可变的。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effectLst/>
              </a:rPr>
              <a:t>Array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没有提供</a:t>
            </a:r>
            <a:r>
              <a:rPr lang="en-US" altLang="zh-CN" dirty="0" err="1">
                <a:solidFill>
                  <a:srgbClr val="4D4D4D"/>
                </a:solidFill>
                <a:effectLst/>
              </a:rPr>
              <a:t>ArrayList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那么多功能，比如</a:t>
            </a:r>
            <a:r>
              <a:rPr lang="en-US" altLang="zh-CN" dirty="0" err="1">
                <a:solidFill>
                  <a:srgbClr val="4D4D4D"/>
                </a:solidFill>
                <a:effectLst/>
              </a:rPr>
              <a:t>addAll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、</a:t>
            </a:r>
            <a:r>
              <a:rPr lang="en-US" altLang="zh-CN" dirty="0" err="1">
                <a:solidFill>
                  <a:srgbClr val="4D4D4D"/>
                </a:solidFill>
                <a:effectLst/>
              </a:rPr>
              <a:t>removeAll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4D4D4D"/>
                </a:solidFill>
                <a:effectLst/>
              </a:rPr>
              <a:t>iterator</a:t>
            </a:r>
            <a:r>
              <a:rPr lang="zh-CN" altLang="en-US" dirty="0">
                <a:solidFill>
                  <a:srgbClr val="4D4D4D"/>
                </a:solidFill>
                <a:effectLst/>
              </a:rPr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0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AD1B0CE-21B7-41E4-9F1A-9B27D3D6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Set, SortSet, List</a:t>
            </a:r>
            <a:r>
              <a:rPr lang="zh-CN" altLang="en-US"/>
              <a:t>接口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96B9A7FE-84B9-47ED-9AA6-ABE95F08F4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0575" y="1557338"/>
            <a:ext cx="6026151" cy="4464050"/>
          </a:xfrm>
        </p:spPr>
        <p:txBody>
          <a:bodyPr/>
          <a:lstStyle/>
          <a:p>
            <a:r>
              <a:rPr lang="en-US" altLang="zh-TW" sz="2400" dirty="0"/>
              <a:t>Set</a:t>
            </a:r>
            <a:r>
              <a:rPr lang="zh-TW" altLang="en-US" sz="2400" dirty="0"/>
              <a:t>接口：储存元素</a:t>
            </a:r>
            <a:r>
              <a:rPr lang="zh-CN" altLang="en-US" sz="2400" dirty="0">
                <a:solidFill>
                  <a:srgbClr val="FF0000"/>
                </a:solidFill>
              </a:rPr>
              <a:t>不能</a:t>
            </a:r>
            <a:r>
              <a:rPr lang="zh-TW" altLang="en-US" sz="2400" dirty="0">
                <a:solidFill>
                  <a:srgbClr val="FF0000"/>
                </a:solidFill>
              </a:rPr>
              <a:t>重复</a:t>
            </a:r>
            <a:r>
              <a:rPr lang="zh-TW" altLang="en-US" sz="2400" dirty="0"/>
              <a:t>。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SortedSet</a:t>
            </a:r>
            <a:r>
              <a:rPr lang="zh-TW" altLang="en-US" sz="2400" dirty="0"/>
              <a:t>接口：</a:t>
            </a:r>
            <a:r>
              <a:rPr lang="en-US" altLang="zh-TW" sz="2400" dirty="0"/>
              <a:t>Set</a:t>
            </a:r>
            <a:r>
              <a:rPr lang="zh-TW" altLang="en-US" sz="2400" dirty="0"/>
              <a:t>接口的子接口，其储存元素</a:t>
            </a:r>
            <a:r>
              <a:rPr lang="zh-CN" altLang="en-US" sz="2400" dirty="0"/>
              <a:t>不能</a:t>
            </a:r>
            <a:r>
              <a:rPr lang="zh-TW" altLang="en-US" sz="2400" dirty="0"/>
              <a:t>重复，</a:t>
            </a:r>
            <a:r>
              <a:rPr lang="zh-TW" altLang="en-US" sz="2400" dirty="0">
                <a:solidFill>
                  <a:srgbClr val="FF0000"/>
                </a:solidFill>
              </a:rPr>
              <a:t>由小到大</a:t>
            </a:r>
            <a:r>
              <a:rPr lang="zh-TW" altLang="en-US" sz="2400" dirty="0"/>
              <a:t>来进行排序。</a:t>
            </a:r>
            <a:endParaRPr lang="zh-CN" altLang="en-US" sz="2400" dirty="0"/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7DFD08DB-428A-4A29-A101-194157548DB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9463728"/>
              </p:ext>
            </p:extLst>
          </p:nvPr>
        </p:nvGraphicFramePr>
        <p:xfrm>
          <a:off x="7138988" y="1230313"/>
          <a:ext cx="3586162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327104" imgH="2476529" progId="Word.Document.8">
                  <p:embed/>
                </p:oleObj>
              </mc:Choice>
              <mc:Fallback>
                <p:oleObj name="文档" r:id="rId2" imgW="2327104" imgH="2476529" progId="Word.Document.8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7DFD08DB-428A-4A29-A101-194157548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1230313"/>
                        <a:ext cx="3586162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Oval 6">
            <a:extLst>
              <a:ext uri="{FF2B5EF4-FFF2-40B4-BE49-F238E27FC236}">
                <a16:creationId xmlns:a16="http://schemas.microsoft.com/office/drawing/2014/main" id="{C21A8525-5477-4C54-AAB6-004F47EF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381" y="2312988"/>
            <a:ext cx="1944688" cy="295275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8B0918D-3B8E-4EC5-A52A-595C31779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r>
              <a:rPr lang="zh-CN" altLang="en-US"/>
              <a:t>接口</a:t>
            </a:r>
            <a:r>
              <a:rPr lang="zh-TW" altLang="en-US"/>
              <a:t>方法</a:t>
            </a:r>
            <a:endParaRPr lang="zh-CN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3D556A24-1080-422E-BE17-E70DA314D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/>
              <a:t>Boolean isEmpty()</a:t>
            </a:r>
          </a:p>
          <a:p>
            <a:r>
              <a:rPr lang="en-US" altLang="zh-TW" sz="2400"/>
              <a:t>int size()</a:t>
            </a:r>
          </a:p>
          <a:p>
            <a:r>
              <a:rPr lang="en-US" altLang="zh-TW" sz="2400"/>
              <a:t>boolean add(E)</a:t>
            </a:r>
          </a:p>
          <a:p>
            <a:r>
              <a:rPr lang="en-US" altLang="zh-TW" sz="2400"/>
              <a:t>boolean addAll(Collection)</a:t>
            </a:r>
          </a:p>
          <a:p>
            <a:r>
              <a:rPr lang="en-US" altLang="zh-TW" sz="2400"/>
              <a:t>boolean remove(Object)</a:t>
            </a:r>
          </a:p>
          <a:p>
            <a:r>
              <a:rPr lang="en-US" altLang="zh-TW" sz="2400"/>
              <a:t>boolean removeAll(Collection)</a:t>
            </a:r>
          </a:p>
          <a:p>
            <a:r>
              <a:rPr lang="en-US" altLang="zh-TW" sz="2400"/>
              <a:t>boolean retainAll(Collection)</a:t>
            </a:r>
          </a:p>
          <a:p>
            <a:r>
              <a:rPr lang="en-US" altLang="zh-TW" sz="2400"/>
              <a:t>void clear()</a:t>
            </a:r>
          </a:p>
          <a:p>
            <a:r>
              <a:rPr lang="en-US" altLang="zh-TW" sz="2400"/>
              <a:t>boolean contains(Object)</a:t>
            </a:r>
          </a:p>
          <a:p>
            <a:r>
              <a:rPr lang="en-US" altLang="zh-TW" sz="2400"/>
              <a:t>boolean containsAll(Collection)</a:t>
            </a:r>
            <a:endParaRPr lang="en-US" altLang="zh-CN" sz="2400"/>
          </a:p>
        </p:txBody>
      </p:sp>
      <p:pic>
        <p:nvPicPr>
          <p:cNvPr id="178180" name="Picture 4" descr="UML Diagram for Set Interface">
            <a:extLst>
              <a:ext uri="{FF2B5EF4-FFF2-40B4-BE49-F238E27FC236}">
                <a16:creationId xmlns:a16="http://schemas.microsoft.com/office/drawing/2014/main" id="{55B5FAC6-2F2F-4FEC-9AA5-5BB24434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4" y="329379"/>
            <a:ext cx="4524375" cy="55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146EA85-0A27-4D1E-871F-500F51CBA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600"/>
              <a:t>HashSet</a:t>
            </a:r>
            <a:r>
              <a:rPr lang="zh-CN" altLang="en-US"/>
              <a:t>类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CDC0446-5BFE-443D-87EB-EF8B0E29B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622" y="1484315"/>
            <a:ext cx="10312178" cy="389731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2400" dirty="0"/>
              <a:t>public class HashSet&lt;E&gt; extends </a:t>
            </a:r>
            <a:r>
              <a:rPr lang="en-US" altLang="zh-CN" sz="2400" dirty="0" err="1">
                <a:hlinkClick r:id="rId2" action="ppaction://hlinkfile" tooltip="java.util 中的类"/>
              </a:rPr>
              <a:t>AbstractSet</a:t>
            </a:r>
            <a:r>
              <a:rPr lang="en-US" altLang="zh-CN" sz="2400" dirty="0"/>
              <a:t>&lt;E&gt; implements </a:t>
            </a:r>
            <a:r>
              <a:rPr lang="en-US" altLang="zh-CN" sz="2400" dirty="0">
                <a:hlinkClick r:id="rId3" action="ppaction://hlinkfile" tooltip="java.util 中的接口"/>
              </a:rPr>
              <a:t>Set</a:t>
            </a:r>
            <a:r>
              <a:rPr lang="en-US" altLang="zh-CN" sz="2400" dirty="0"/>
              <a:t>&lt;E&gt;, </a:t>
            </a:r>
            <a:r>
              <a:rPr lang="en-US" altLang="zh-CN" sz="2400" dirty="0">
                <a:hlinkClick r:id="rId4" action="ppaction://hlinkfile" tooltip="java.lang 中的接口"/>
              </a:rPr>
              <a:t>Cloneable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5" action="ppaction://hlinkfile" tooltip="java.io 中的接口"/>
              </a:rPr>
              <a:t>Serializable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HashSet: </a:t>
            </a:r>
            <a:r>
              <a:rPr lang="zh-CN" altLang="en-US" sz="2400" dirty="0"/>
              <a:t>用于快速查找。</a:t>
            </a:r>
          </a:p>
          <a:p>
            <a:pPr lvl="1"/>
            <a:r>
              <a:rPr lang="en-US" altLang="zh-CN" dirty="0"/>
              <a:t>HashSet</a:t>
            </a:r>
            <a:r>
              <a:rPr lang="zh-CN" altLang="en-US" dirty="0"/>
              <a:t>采用散列函数对元素进行排序</a:t>
            </a:r>
            <a:r>
              <a:rPr lang="en-US" altLang="zh-CN" dirty="0"/>
              <a:t>,</a:t>
            </a:r>
            <a:r>
              <a:rPr lang="zh-CN" altLang="en-US" sz="2400" kern="1200" dirty="0"/>
              <a:t>元素是链表的数组</a:t>
            </a:r>
            <a:r>
              <a:rPr lang="zh-CN" altLang="en-US" dirty="0"/>
              <a:t>；</a:t>
            </a:r>
          </a:p>
          <a:p>
            <a:pPr lvl="1"/>
            <a:r>
              <a:rPr lang="zh-TW" altLang="en-US" dirty="0">
                <a:latin typeface="宋体" panose="02010600030101010101" pitchFamily="2" charset="-122"/>
              </a:rPr>
              <a:t>储存元素的排列和插入顺序不同，不保证拥有固定的排列顺序。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允许使用 </a:t>
            </a:r>
            <a:r>
              <a:rPr lang="en-US" altLang="zh-CN" dirty="0"/>
              <a:t>null </a:t>
            </a:r>
            <a:r>
              <a:rPr lang="zh-CN" altLang="en-US" dirty="0"/>
              <a:t>元素。</a:t>
            </a:r>
            <a:endParaRPr lang="en-US" altLang="zh-CN" dirty="0"/>
          </a:p>
          <a:p>
            <a:pPr lvl="1">
              <a:defRPr/>
            </a:pPr>
            <a:r>
              <a:rPr lang="zh-CN" altLang="en-US" sz="2300" kern="1200" dirty="0"/>
              <a:t>添加功能底层依赖两个方法：</a:t>
            </a:r>
            <a:endParaRPr lang="en-US" altLang="zh-CN" sz="2300" kern="1200" dirty="0"/>
          </a:p>
          <a:p>
            <a:pPr lvl="2">
              <a:defRPr/>
            </a:pPr>
            <a:r>
              <a:rPr lang="en-US" altLang="zh-CN" sz="1900" kern="1200" dirty="0"/>
              <a:t>int </a:t>
            </a:r>
            <a:r>
              <a:rPr lang="en-US" altLang="zh-CN" sz="1900" kern="1200" dirty="0" err="1"/>
              <a:t>hashCode</a:t>
            </a:r>
            <a:r>
              <a:rPr lang="en-US" altLang="zh-CN" sz="1900" kern="1200" dirty="0"/>
              <a:t>()</a:t>
            </a:r>
          </a:p>
          <a:p>
            <a:pPr lvl="2">
              <a:defRPr/>
            </a:pPr>
            <a:r>
              <a:rPr lang="en-US" altLang="zh-CN" sz="1900" kern="1200" dirty="0" err="1"/>
              <a:t>boolean</a:t>
            </a:r>
            <a:r>
              <a:rPr lang="en-US" altLang="zh-CN" sz="1900" kern="1200" dirty="0"/>
              <a:t> equals(Object obj)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73C54-604A-4251-A5D1-C3E9CD67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511968"/>
            <a:ext cx="10515600" cy="5834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HashSet&lt;E&gt;    extends </a:t>
            </a:r>
            <a:r>
              <a:rPr lang="en-US" altLang="zh-CN" sz="2400" dirty="0" err="1"/>
              <a:t>AbstractSet</a:t>
            </a:r>
            <a:r>
              <a:rPr lang="en-US" altLang="zh-CN" sz="2400" dirty="0"/>
              <a:t>&lt;E&gt;</a:t>
            </a:r>
          </a:p>
          <a:p>
            <a:pPr marL="0" indent="0">
              <a:buNone/>
            </a:pPr>
            <a:r>
              <a:rPr lang="en-US" altLang="zh-CN" sz="2400" dirty="0"/>
              <a:t>    implements Set&lt;E&gt;, Cloneable, </a:t>
            </a:r>
            <a:r>
              <a:rPr lang="en-US" altLang="zh-CN" sz="2400" dirty="0" err="1"/>
              <a:t>java.io.Serializable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static final long </a:t>
            </a:r>
            <a:r>
              <a:rPr lang="en-US" altLang="zh-CN" sz="2400" dirty="0" err="1"/>
              <a:t>serialVersionUID</a:t>
            </a:r>
            <a:r>
              <a:rPr lang="en-US" altLang="zh-CN" sz="2400" dirty="0"/>
              <a:t> = -5024744406713321676L;</a:t>
            </a:r>
          </a:p>
          <a:p>
            <a:pPr marL="0" indent="0">
              <a:buNone/>
            </a:pPr>
            <a:r>
              <a:rPr lang="en-US" altLang="zh-CN" sz="2400" dirty="0"/>
              <a:t>    private transient HashMap&lt;</a:t>
            </a:r>
            <a:r>
              <a:rPr lang="en-US" altLang="zh-CN" sz="2400" dirty="0" err="1"/>
              <a:t>E,Object</a:t>
            </a:r>
            <a:r>
              <a:rPr lang="en-US" altLang="zh-CN" sz="2400" dirty="0"/>
              <a:t>&gt; map;</a:t>
            </a:r>
          </a:p>
          <a:p>
            <a:pPr marL="0" indent="0">
              <a:buNone/>
            </a:pPr>
            <a:r>
              <a:rPr lang="en-US" altLang="zh-CN" sz="2400" dirty="0"/>
              <a:t>    private static final Object PRESENT = new Object();</a:t>
            </a:r>
          </a:p>
          <a:p>
            <a:pPr marL="0" indent="0">
              <a:buNone/>
            </a:pPr>
            <a:r>
              <a:rPr lang="en-US" altLang="zh-CN" sz="2400" dirty="0"/>
              <a:t>    public HashSet() {</a:t>
            </a:r>
          </a:p>
          <a:p>
            <a:pPr marL="0" indent="0">
              <a:buNone/>
            </a:pPr>
            <a:r>
              <a:rPr lang="en-US" altLang="zh-CN" sz="2400" dirty="0"/>
              <a:t>        map = new HashMap&lt;&gt;();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  public HashSet(Collection&lt;? extends E&gt; c) {</a:t>
            </a:r>
          </a:p>
          <a:p>
            <a:pPr marL="0" indent="0">
              <a:buNone/>
            </a:pPr>
            <a:r>
              <a:rPr lang="en-US" altLang="zh-CN" sz="2400" dirty="0"/>
              <a:t>        map = new HashMap&lt;&gt;(</a:t>
            </a:r>
            <a:r>
              <a:rPr lang="en-US" altLang="zh-CN" sz="2400" dirty="0" err="1"/>
              <a:t>Math.max</a:t>
            </a:r>
            <a:r>
              <a:rPr lang="en-US" altLang="zh-CN" sz="2400" dirty="0"/>
              <a:t>((int) (</a:t>
            </a:r>
            <a:r>
              <a:rPr lang="en-US" altLang="zh-CN" sz="2400" dirty="0" err="1"/>
              <a:t>c.size</a:t>
            </a:r>
            <a:r>
              <a:rPr lang="en-US" altLang="zh-CN" sz="2400" dirty="0"/>
              <a:t>()/.75f) + 1, 16));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addAll</a:t>
            </a:r>
            <a:r>
              <a:rPr lang="en-US" altLang="zh-CN" sz="2400" dirty="0"/>
              <a:t>(c);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431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D6507-528F-B6C8-5361-8BC8CB7A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42B1-AD16-86BC-A1F8-E837F839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zh-CN" sz="2800" dirty="0"/>
              <a:t>为什么出现集合类？</a:t>
            </a:r>
          </a:p>
          <a:p>
            <a:pPr lvl="1" eaLnBrk="1" hangingPunct="1">
              <a:lnSpc>
                <a:spcPct val="110000"/>
              </a:lnSpc>
              <a:buSzPct val="180000"/>
            </a:pPr>
            <a:r>
              <a:rPr lang="zh-CN" altLang="zh-CN" sz="2300" dirty="0"/>
              <a:t>面向对象语言对事物的体现都是以对象的形式，所以为了方便对多个对象的操作，</a:t>
            </a:r>
            <a:r>
              <a:rPr lang="en-US" altLang="zh-CN" sz="2300" dirty="0"/>
              <a:t>Java</a:t>
            </a:r>
            <a:r>
              <a:rPr lang="zh-CN" altLang="en-US" sz="2300" dirty="0"/>
              <a:t>就提供了集合类</a:t>
            </a:r>
            <a:r>
              <a:rPr lang="zh-CN" altLang="zh-CN" sz="2300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2800" dirty="0"/>
              <a:t>数组和集合类同是容器，有何不同？</a:t>
            </a:r>
          </a:p>
          <a:p>
            <a:pPr lvl="1" eaLnBrk="1" hangingPunct="1">
              <a:lnSpc>
                <a:spcPct val="110000"/>
              </a:lnSpc>
              <a:buSzPct val="180000"/>
            </a:pPr>
            <a:r>
              <a:rPr lang="zh-CN" altLang="zh-CN" sz="2300" dirty="0"/>
              <a:t>数组虽然也可以存储对象，但长度是固定的；集合长度是可变的。数组中可以存储基本数据类型，集合只能存储对象。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2800" dirty="0"/>
              <a:t>集合类的特点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sz="2300" dirty="0"/>
              <a:t>集合只用于存储对象，集合长度是可变的，集合可以存储不同类型的对象。</a:t>
            </a:r>
          </a:p>
        </p:txBody>
      </p:sp>
    </p:spTree>
    <p:extLst>
      <p:ext uri="{BB962C8B-B14F-4D97-AF65-F5344CB8AC3E}">
        <p14:creationId xmlns:p14="http://schemas.microsoft.com/office/powerpoint/2010/main" val="351734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40FA-A244-43BF-B105-C6D2FFE7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90241-2B0A-438E-9085-A733E7D9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 public HashSet(int 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, float </a:t>
            </a:r>
            <a:r>
              <a:rPr lang="en-US" altLang="zh-CN" sz="2800" dirty="0" err="1"/>
              <a:t>loadFactor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        map = new HashMap&lt;&gt;(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loadFactor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</a:p>
          <a:p>
            <a:pPr marL="0" indent="0">
              <a:buNone/>
            </a:pPr>
            <a:r>
              <a:rPr lang="en-US" altLang="zh-CN" sz="2800" dirty="0"/>
              <a:t>    public HashSet(int 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        map = new HashMap&lt;&gt;(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HashSet(int 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, float </a:t>
            </a:r>
            <a:r>
              <a:rPr lang="en-US" altLang="zh-CN" sz="2800" dirty="0" err="1"/>
              <a:t>loadFactor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dummy) {</a:t>
            </a:r>
          </a:p>
          <a:p>
            <a:pPr marL="0" indent="0">
              <a:buNone/>
            </a:pPr>
            <a:r>
              <a:rPr lang="en-US" altLang="zh-CN" sz="2800" dirty="0"/>
              <a:t>        map = new </a:t>
            </a:r>
            <a:r>
              <a:rPr lang="en-US" altLang="zh-CN" sz="2800" dirty="0" err="1"/>
              <a:t>LinkedHashMap</a:t>
            </a:r>
            <a:r>
              <a:rPr lang="en-US" altLang="zh-CN" sz="2800" dirty="0"/>
              <a:t>&lt;&gt;(</a:t>
            </a:r>
            <a:r>
              <a:rPr lang="en-US" altLang="zh-CN" sz="2800" dirty="0" err="1"/>
              <a:t>initialCapacity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loadFactor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19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F6203A3-3863-406D-9641-6F2B2C6BC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zh-CN" altLang="en-US" dirty="0"/>
              <a:t>类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D91C9A6E-DD62-4E40-B7FE-72E308CF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815" y="1557338"/>
            <a:ext cx="10277309" cy="4392612"/>
          </a:xfrm>
        </p:spPr>
        <p:txBody>
          <a:bodyPr>
            <a:normAutofit/>
          </a:bodyPr>
          <a:lstStyle/>
          <a:p>
            <a:r>
              <a:rPr lang="en-US" altLang="zh-CN" dirty="0"/>
              <a:t>public class </a:t>
            </a:r>
            <a:r>
              <a:rPr lang="en-US" altLang="zh-CN" b="1" dirty="0" err="1"/>
              <a:t>TreeSet</a:t>
            </a:r>
            <a:r>
              <a:rPr lang="en-US" altLang="zh-CN" b="1" dirty="0"/>
              <a:t>&lt;E&gt; </a:t>
            </a:r>
            <a:r>
              <a:rPr lang="en-US" altLang="zh-CN" dirty="0"/>
              <a:t>extends </a:t>
            </a:r>
            <a:r>
              <a:rPr lang="en-US" altLang="zh-CN" dirty="0" err="1">
                <a:hlinkClick r:id="rId2" action="ppaction://hlinkfile" tooltip="java.util 中的类"/>
              </a:rPr>
              <a:t>AbstractSet</a:t>
            </a:r>
            <a:r>
              <a:rPr lang="en-US" altLang="zh-CN" dirty="0"/>
              <a:t>&lt;E&gt;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implements </a:t>
            </a:r>
            <a:r>
              <a:rPr lang="en-US" altLang="zh-CN" dirty="0" err="1">
                <a:hlinkClick r:id="rId3" action="ppaction://hlinkfile" tooltip="java.util 中的接口"/>
              </a:rPr>
              <a:t>NavigableSet</a:t>
            </a:r>
            <a:r>
              <a:rPr lang="en-US" altLang="zh-CN" dirty="0"/>
              <a:t>&lt;E&gt;, </a:t>
            </a:r>
            <a:r>
              <a:rPr lang="en-US" altLang="zh-CN" dirty="0">
                <a:hlinkClick r:id="rId4" action="ppaction://hlinkfile" tooltip="java.lang 中的接口"/>
              </a:rPr>
              <a:t>Cloneable</a:t>
            </a:r>
            <a:r>
              <a:rPr lang="en-US" altLang="zh-CN" dirty="0"/>
              <a:t>, </a:t>
            </a:r>
            <a:r>
              <a:rPr lang="en-US" altLang="zh-CN" dirty="0">
                <a:hlinkClick r:id="rId5" action="ppaction://hlinkfile" tooltip="java.io 中的接口"/>
              </a:rPr>
              <a:t>Serializable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TreeSet</a:t>
            </a:r>
            <a:r>
              <a:rPr lang="en-US" altLang="zh-CN" dirty="0"/>
              <a:t>: </a:t>
            </a:r>
            <a:r>
              <a:rPr lang="zh-CN" altLang="en-US" dirty="0"/>
              <a:t>底层为树结构。可以从</a:t>
            </a:r>
            <a:r>
              <a:rPr lang="en-US" altLang="zh-CN" dirty="0"/>
              <a:t>Set</a:t>
            </a:r>
            <a:r>
              <a:rPr lang="zh-CN" altLang="en-US" dirty="0"/>
              <a:t>中提取有序的序列。 </a:t>
            </a:r>
          </a:p>
          <a:p>
            <a:pPr lvl="1"/>
            <a:r>
              <a:rPr lang="zh-CN" altLang="en-US" sz="2800" dirty="0"/>
              <a:t>基于 </a:t>
            </a:r>
            <a:r>
              <a:rPr lang="en-US" altLang="zh-CN" sz="2800" dirty="0" err="1">
                <a:hlinkClick r:id="rId6" action="ppaction://hlinkfile" tooltip="java.util 中的类"/>
              </a:rPr>
              <a:t>TreeMap</a:t>
            </a:r>
            <a:r>
              <a:rPr lang="en-US" altLang="zh-CN" sz="2800" dirty="0"/>
              <a:t> </a:t>
            </a:r>
            <a:r>
              <a:rPr lang="zh-CN" altLang="en-US" sz="2800" dirty="0"/>
              <a:t>的 </a:t>
            </a:r>
            <a:r>
              <a:rPr lang="en-US" altLang="zh-CN" sz="2800" dirty="0" err="1">
                <a:hlinkClick r:id="rId3" action="ppaction://hlinkfile" tooltip="java.util 中的接口"/>
              </a:rPr>
              <a:t>NavigableSet</a:t>
            </a:r>
            <a:r>
              <a:rPr lang="en-US" altLang="zh-CN" sz="2800" dirty="0"/>
              <a:t> </a:t>
            </a:r>
            <a:r>
              <a:rPr lang="zh-CN" altLang="en-US" sz="2800" dirty="0"/>
              <a:t>实现。使用元素的自然顺序对元素进行排序，或者根据创建 </a:t>
            </a:r>
            <a:r>
              <a:rPr lang="en-US" altLang="zh-CN" sz="2800" dirty="0"/>
              <a:t>set </a:t>
            </a:r>
            <a:r>
              <a:rPr lang="zh-CN" altLang="en-US" sz="2800" dirty="0"/>
              <a:t>时提供的 </a:t>
            </a:r>
            <a:r>
              <a:rPr lang="en-US" altLang="zh-CN" sz="2800" dirty="0">
                <a:hlinkClick r:id="rId7" action="ppaction://hlinkfile" tooltip="java.util 中的接口"/>
              </a:rPr>
              <a:t>Comparator</a:t>
            </a:r>
            <a:r>
              <a:rPr lang="en-US" altLang="zh-CN" sz="2800" dirty="0"/>
              <a:t> </a:t>
            </a:r>
            <a:r>
              <a:rPr lang="zh-CN" altLang="en-US" sz="2800" dirty="0"/>
              <a:t>进行排序，具体取决于使用的构造方法。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033F0E41-C65C-4E5D-9FBD-56083CAD1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fr-FR" altLang="zh-CN" dirty="0"/>
              <a:t>example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322FB179-3E81-4D6C-9A14-9C708BD98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981076"/>
            <a:ext cx="10134600" cy="45894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import</a:t>
            </a:r>
            <a:r>
              <a:rPr lang="fr-FR" altLang="zh-CN" sz="2400" dirty="0"/>
              <a:t> java.util.*;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class</a:t>
            </a:r>
            <a:r>
              <a:rPr lang="fr-FR" altLang="zh-CN" sz="2400" dirty="0"/>
              <a:t> testSet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</a:t>
            </a: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static</a:t>
            </a:r>
            <a:r>
              <a:rPr lang="fr-FR" altLang="zh-CN" sz="2400" dirty="0"/>
              <a:t> </a:t>
            </a:r>
            <a:r>
              <a:rPr lang="fr-FR" altLang="zh-CN" sz="2400" b="1" dirty="0"/>
              <a:t>void</a:t>
            </a:r>
            <a:r>
              <a:rPr lang="fr-FR" altLang="zh-CN" sz="2400" dirty="0"/>
              <a:t> main(String args[])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Set&lt;String&gt; set =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HashSet&lt;String&gt;();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set.add("Bernardine"); set.add("Mandarine");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set.add("Modestine"); set.add("Justine"); set.add("Mandarine");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.println(set);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Set&lt;String&gt; sortedSet =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TreeSet&lt;String&gt;(set);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.println(sortedSet);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AD90B644-61D2-411E-890D-12AD459F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246064"/>
            <a:ext cx="3886200" cy="854075"/>
          </a:xfrm>
          <a:prstGeom prst="rect">
            <a:avLst/>
          </a:prstGeom>
          <a:solidFill>
            <a:srgbClr val="B6D6D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fr-FR" altLang="zh-CN" sz="1400">
                <a:cs typeface="Arial" panose="020B0604020202020204" pitchFamily="34" charset="0"/>
              </a:rPr>
              <a:t>[Modestine, Bernardine, Mandarine, Justine] </a:t>
            </a:r>
          </a:p>
          <a:p>
            <a:pPr eaLnBrk="0" hangingPunct="0"/>
            <a:r>
              <a:rPr lang="fr-FR" altLang="zh-CN" sz="1400">
                <a:cs typeface="Arial" panose="020B0604020202020204" pitchFamily="34" charset="0"/>
              </a:rPr>
              <a:t>[Bernardine, Justine, Mandarine, Modestine]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5168F951-1CB5-4386-8EB6-13F3733DE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718" y="260351"/>
            <a:ext cx="8740583" cy="1044575"/>
          </a:xfrm>
        </p:spPr>
        <p:txBody>
          <a:bodyPr/>
          <a:lstStyle/>
          <a:p>
            <a:r>
              <a:rPr lang="en-US" altLang="zh-CN" dirty="0" err="1"/>
              <a:t>LinkedHashSet</a:t>
            </a:r>
            <a:r>
              <a:rPr lang="zh-CN" altLang="en-US" dirty="0"/>
              <a:t>类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6480C53-50DC-4416-9B2C-79F9A3A70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157" y="1557338"/>
            <a:ext cx="10075793" cy="439261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b="1" dirty="0" err="1"/>
              <a:t>LinkedHashSet</a:t>
            </a:r>
            <a:r>
              <a:rPr lang="en-US" altLang="zh-CN" sz="2400" b="1" dirty="0"/>
              <a:t>&lt;E&gt; </a:t>
            </a:r>
            <a:r>
              <a:rPr lang="en-US" altLang="zh-CN" sz="2400" dirty="0"/>
              <a:t>extends </a:t>
            </a:r>
            <a:r>
              <a:rPr lang="en-US" altLang="zh-CN" sz="2400" dirty="0">
                <a:hlinkClick r:id="rId2" action="ppaction://hlinkfile" tooltip="java.util 中的类"/>
              </a:rPr>
              <a:t>HashSet</a:t>
            </a:r>
            <a:r>
              <a:rPr lang="en-US" altLang="zh-CN" sz="2400" dirty="0"/>
              <a:t>&lt;E&gt;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implements </a:t>
            </a:r>
            <a:r>
              <a:rPr lang="en-US" altLang="zh-CN" sz="2400" dirty="0">
                <a:hlinkClick r:id="rId3" action="ppaction://hlinkfile" tooltip="java.util 中的接口"/>
              </a:rPr>
              <a:t>Set</a:t>
            </a:r>
            <a:r>
              <a:rPr lang="en-US" altLang="zh-CN" sz="2400" dirty="0"/>
              <a:t>&lt;E&gt;, </a:t>
            </a:r>
            <a:r>
              <a:rPr lang="en-US" altLang="zh-CN" sz="2400" dirty="0">
                <a:hlinkClick r:id="rId4" action="ppaction://hlinkfile" tooltip="java.lang 中的接口"/>
              </a:rPr>
              <a:t>Cloneable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5" action="ppaction://hlinkfile" tooltip="java.io 中的接口"/>
              </a:rPr>
              <a:t>Serializable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LinkedHashSet</a:t>
            </a:r>
            <a:r>
              <a:rPr lang="en-US" altLang="zh-CN" sz="2400" dirty="0"/>
              <a:t>: </a:t>
            </a:r>
            <a:r>
              <a:rPr lang="zh-CN" altLang="en-US" sz="2400" dirty="0"/>
              <a:t>具有</a:t>
            </a:r>
            <a:r>
              <a:rPr lang="en-US" altLang="zh-CN" sz="2400" dirty="0"/>
              <a:t>HashSet</a:t>
            </a:r>
            <a:r>
              <a:rPr lang="zh-CN" altLang="en-US" sz="2400" dirty="0"/>
              <a:t>的查询速度，内部使用链表维护元素的顺序</a:t>
            </a:r>
            <a:r>
              <a:rPr lang="en-US" altLang="zh-CN" sz="2400" dirty="0"/>
              <a:t>(</a:t>
            </a:r>
            <a:r>
              <a:rPr lang="zh-CN" altLang="en-US" sz="2400" dirty="0"/>
              <a:t>插入的次序</a:t>
            </a:r>
            <a:r>
              <a:rPr lang="en-US" altLang="zh-CN" sz="2400" dirty="0"/>
              <a:t>)</a:t>
            </a:r>
            <a:r>
              <a:rPr lang="zh-CN" altLang="en-US" sz="2400" dirty="0"/>
              <a:t>。使用迭代器遍历时，结果按元素插入的次序显示。 </a:t>
            </a:r>
          </a:p>
          <a:p>
            <a:pPr lvl="1"/>
            <a:r>
              <a:rPr lang="zh-CN" altLang="en-US" dirty="0"/>
              <a:t>可以避免由 </a:t>
            </a:r>
            <a:r>
              <a:rPr lang="en-US" altLang="zh-CN" dirty="0">
                <a:hlinkClick r:id="rId2" action="ppaction://hlinkfile" tooltip="java.util 中的类"/>
              </a:rPr>
              <a:t>HashSet</a:t>
            </a:r>
            <a:r>
              <a:rPr lang="en-US" altLang="zh-CN" dirty="0"/>
              <a:t> </a:t>
            </a:r>
            <a:r>
              <a:rPr lang="zh-CN" altLang="en-US" dirty="0"/>
              <a:t>提供的杂乱无章的排序工作，不致引起与 </a:t>
            </a:r>
            <a:r>
              <a:rPr lang="en-US" altLang="zh-CN" dirty="0" err="1">
                <a:hlinkClick r:id="rId6" action="ppaction://hlinkfile" tooltip="java.util 中的类"/>
              </a:rPr>
              <a:t>TreeSet</a:t>
            </a:r>
            <a:r>
              <a:rPr lang="en-US" altLang="zh-CN" dirty="0"/>
              <a:t> </a:t>
            </a:r>
            <a:r>
              <a:rPr lang="zh-CN" altLang="en-US" dirty="0"/>
              <a:t>关联的成本增加。</a:t>
            </a:r>
          </a:p>
          <a:p>
            <a:pPr lvl="1"/>
            <a:r>
              <a:rPr lang="zh-CN" altLang="en-US" dirty="0"/>
              <a:t>生成一个与原来顺序相同的 </a:t>
            </a:r>
            <a:r>
              <a:rPr lang="en-US" altLang="zh-CN" dirty="0"/>
              <a:t>set </a:t>
            </a:r>
            <a:r>
              <a:rPr lang="zh-CN" altLang="en-US" dirty="0"/>
              <a:t>副本，与原 </a:t>
            </a:r>
            <a:r>
              <a:rPr lang="en-US" altLang="zh-CN" dirty="0"/>
              <a:t>set </a:t>
            </a:r>
            <a:r>
              <a:rPr lang="zh-CN" altLang="en-US" dirty="0"/>
              <a:t>的实现无关</a:t>
            </a:r>
          </a:p>
          <a:p>
            <a:pPr lvl="1"/>
            <a:r>
              <a:rPr lang="en-US" altLang="zh-CN" dirty="0"/>
              <a:t>void foo(Set s) { Set copy = new </a:t>
            </a:r>
            <a:r>
              <a:rPr lang="en-US" altLang="zh-CN" dirty="0" err="1"/>
              <a:t>LinkedHashSet</a:t>
            </a:r>
            <a:r>
              <a:rPr lang="en-US" altLang="zh-CN" dirty="0"/>
              <a:t>(s); ... }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4E77BBA5-9B5B-4C60-90C7-A702BB592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177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fr-FR" altLang="zh-CN" dirty="0"/>
              <a:t>example : class Entier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EC9BCA9A-DBC6-45F6-9945-C45DA592F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1075" y="971550"/>
            <a:ext cx="9334500" cy="51212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class</a:t>
            </a:r>
            <a:r>
              <a:rPr lang="fr-FR" altLang="zh-CN" sz="2400" dirty="0"/>
              <a:t> Entier </a:t>
            </a:r>
            <a:r>
              <a:rPr lang="fr-FR" altLang="zh-CN" sz="2400" b="1" dirty="0"/>
              <a:t>implements</a:t>
            </a:r>
            <a:r>
              <a:rPr lang="fr-FR" altLang="zh-CN" sz="2400" dirty="0"/>
              <a:t> Comparable&lt;Object&gt;{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</a:t>
            </a:r>
            <a:r>
              <a:rPr lang="fr-FR" altLang="zh-CN" sz="2400" b="1" dirty="0"/>
              <a:t>private</a:t>
            </a:r>
            <a:r>
              <a:rPr lang="fr-FR" altLang="zh-CN" sz="2400" dirty="0"/>
              <a:t> 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i;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</a:t>
            </a:r>
            <a:r>
              <a:rPr lang="fr-FR" altLang="zh-CN" sz="2400" b="1" dirty="0"/>
              <a:t>public</a:t>
            </a:r>
            <a:r>
              <a:rPr lang="fr-FR" altLang="zh-CN" sz="2400" dirty="0"/>
              <a:t> Entier(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i){ </a:t>
            </a:r>
            <a:r>
              <a:rPr lang="fr-FR" altLang="zh-CN" sz="2400" b="1" dirty="0"/>
              <a:t>this</a:t>
            </a:r>
            <a:r>
              <a:rPr lang="fr-FR" altLang="zh-CN" sz="2400" dirty="0"/>
              <a:t>.i = i;}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</a:t>
            </a: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compareTo(Object o){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 </a:t>
            </a:r>
            <a:r>
              <a:rPr lang="fr-FR" altLang="zh-CN" sz="2400" b="1" dirty="0"/>
              <a:t>if</a:t>
            </a:r>
            <a:r>
              <a:rPr lang="fr-FR" altLang="zh-CN" sz="2400" dirty="0"/>
              <a:t> (o </a:t>
            </a:r>
            <a:r>
              <a:rPr lang="fr-FR" altLang="zh-CN" sz="2400" b="1" dirty="0"/>
              <a:t>instanceof</a:t>
            </a:r>
            <a:r>
              <a:rPr lang="fr-FR" altLang="zh-CN" sz="2400" dirty="0"/>
              <a:t> Entier)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      </a:t>
            </a:r>
            <a:r>
              <a:rPr lang="fr-FR" altLang="zh-CN" sz="2400" b="1" dirty="0"/>
              <a:t>if</a:t>
            </a:r>
            <a:r>
              <a:rPr lang="fr-FR" altLang="zh-CN" sz="2400" dirty="0"/>
              <a:t> (i &lt; ((Entier)o).intValue())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-1;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      </a:t>
            </a:r>
            <a:r>
              <a:rPr lang="fr-FR" altLang="zh-CN" sz="2400" b="1" dirty="0"/>
              <a:t>else</a:t>
            </a:r>
            <a:r>
              <a:rPr lang="fr-FR" altLang="zh-CN" sz="2400" dirty="0"/>
              <a:t> </a:t>
            </a:r>
            <a:r>
              <a:rPr lang="fr-FR" altLang="zh-CN" sz="2400" b="1" dirty="0"/>
              <a:t>if</a:t>
            </a:r>
            <a:r>
              <a:rPr lang="fr-FR" altLang="zh-CN" sz="2400" dirty="0"/>
              <a:t> (i == ((Entier)o).intValue())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              </a:t>
            </a:r>
            <a:r>
              <a:rPr lang="fr-FR" altLang="zh-CN" sz="2400" b="1" dirty="0"/>
              <a:t>else</a:t>
            </a:r>
            <a:r>
              <a:rPr lang="fr-FR" altLang="zh-CN" sz="2400" dirty="0"/>
              <a:t>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1;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</a:t>
            </a:r>
            <a:r>
              <a:rPr lang="fr-FR" altLang="zh-CN" sz="2400" b="1" dirty="0"/>
              <a:t>else</a:t>
            </a:r>
            <a:r>
              <a:rPr lang="fr-FR" altLang="zh-CN" sz="2400" dirty="0"/>
              <a:t> </a:t>
            </a:r>
            <a:r>
              <a:rPr lang="fr-FR" altLang="zh-CN" sz="2400" b="1" dirty="0"/>
              <a:t>throw</a:t>
            </a:r>
            <a:r>
              <a:rPr lang="fr-FR" altLang="zh-CN" sz="2400" dirty="0"/>
              <a:t>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ClassCastException();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boolean</a:t>
            </a:r>
            <a:r>
              <a:rPr lang="fr-FR" altLang="zh-CN" sz="2400" dirty="0"/>
              <a:t> equals(Object o){ 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</a:t>
            </a:r>
            <a:r>
              <a:rPr lang="fr-FR" altLang="zh-CN" sz="2400" b="1" dirty="0"/>
              <a:t>this</a:t>
            </a:r>
            <a:r>
              <a:rPr lang="fr-FR" altLang="zh-CN" sz="2400" dirty="0"/>
              <a:t>.compareTo(o) == 0;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intValue(){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i;}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String toString(){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Integer.</a:t>
            </a:r>
            <a:r>
              <a:rPr lang="fr-FR" altLang="zh-CN" sz="2400" i="1" dirty="0"/>
              <a:t>toString</a:t>
            </a:r>
            <a:r>
              <a:rPr lang="fr-FR" altLang="zh-CN" sz="2400" dirty="0"/>
              <a:t>( i);}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61F2C2B0-060E-4445-ACAC-541077261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1301"/>
            <a:ext cx="10515600" cy="400050"/>
          </a:xfrm>
        </p:spPr>
        <p:txBody>
          <a:bodyPr>
            <a:normAutofit fontScale="90000"/>
          </a:bodyPr>
          <a:lstStyle/>
          <a:p>
            <a:r>
              <a:rPr lang="fr-FR" altLang="zh-CN" dirty="0"/>
              <a:t>Cont.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6EB688A-7BF6-48AD-9650-725462E64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771525"/>
            <a:ext cx="10515600" cy="55911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class</a:t>
            </a:r>
            <a:r>
              <a:rPr lang="fr-FR" altLang="zh-CN" sz="2400" dirty="0"/>
              <a:t> Croissant </a:t>
            </a:r>
            <a:r>
              <a:rPr lang="fr-FR" altLang="zh-CN" sz="2400" b="1" dirty="0"/>
              <a:t>implements</a:t>
            </a:r>
            <a:r>
              <a:rPr lang="fr-FR" altLang="zh-CN" sz="2400" dirty="0"/>
              <a:t> Comparator&lt;Object&gt;{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compare(Object o1, Object o2){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</a:t>
            </a:r>
            <a:r>
              <a:rPr lang="fr-FR" altLang="zh-CN" sz="2400" b="1" dirty="0"/>
              <a:t>if</a:t>
            </a:r>
            <a:r>
              <a:rPr lang="fr-FR" altLang="zh-CN" sz="2400" dirty="0"/>
              <a:t> (o1 </a:t>
            </a:r>
            <a:r>
              <a:rPr lang="fr-FR" altLang="zh-CN" sz="2400" b="1" dirty="0"/>
              <a:t>instanceof</a:t>
            </a:r>
            <a:r>
              <a:rPr lang="fr-FR" altLang="zh-CN" sz="2400" dirty="0"/>
              <a:t> Comparable &amp;&amp; o2 </a:t>
            </a:r>
            <a:r>
              <a:rPr lang="fr-FR" altLang="zh-CN" sz="2400" b="1" dirty="0"/>
              <a:t>instanceof</a:t>
            </a:r>
            <a:r>
              <a:rPr lang="fr-FR" altLang="zh-CN" sz="2400" dirty="0"/>
              <a:t> Comparable)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((Comparable&lt;Object&gt;)o1).compareTo(o2);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</a:t>
            </a:r>
            <a:r>
              <a:rPr lang="fr-FR" altLang="zh-CN" sz="2400" b="1" dirty="0"/>
              <a:t>else</a:t>
            </a:r>
            <a:r>
              <a:rPr lang="fr-FR" altLang="zh-CN" sz="2400" dirty="0"/>
              <a:t> </a:t>
            </a:r>
            <a:r>
              <a:rPr lang="fr-FR" altLang="zh-CN" sz="2400" b="1" dirty="0"/>
              <a:t>throw</a:t>
            </a:r>
            <a:r>
              <a:rPr lang="fr-FR" altLang="zh-CN" sz="2400" dirty="0"/>
              <a:t>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ClassCastException();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  <a:endParaRPr lang="fr-FR" altLang="zh-CN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class</a:t>
            </a:r>
            <a:r>
              <a:rPr lang="fr-FR" altLang="zh-CN" sz="2400" dirty="0"/>
              <a:t> Decroissant </a:t>
            </a:r>
            <a:r>
              <a:rPr lang="fr-FR" altLang="zh-CN" sz="2400" b="1" dirty="0"/>
              <a:t>implements</a:t>
            </a:r>
            <a:r>
              <a:rPr lang="fr-FR" altLang="zh-CN" sz="2400" dirty="0"/>
              <a:t> Comparator&lt;Object&gt;{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b="1" dirty="0"/>
              <a:t>public</a:t>
            </a:r>
            <a:r>
              <a:rPr lang="fr-FR" altLang="zh-CN" sz="2400" dirty="0"/>
              <a:t> 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compare(Object o1, Object o2){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</a:t>
            </a:r>
            <a:r>
              <a:rPr lang="fr-FR" altLang="zh-CN" sz="2400" b="1" dirty="0"/>
              <a:t>if</a:t>
            </a:r>
            <a:r>
              <a:rPr lang="fr-FR" altLang="zh-CN" sz="2400" dirty="0"/>
              <a:t> (o1 </a:t>
            </a:r>
            <a:r>
              <a:rPr lang="fr-FR" altLang="zh-CN" sz="2400" b="1" dirty="0"/>
              <a:t>instanceof</a:t>
            </a:r>
            <a:r>
              <a:rPr lang="fr-FR" altLang="zh-CN" sz="2400" dirty="0"/>
              <a:t> Comparable &amp;&amp; o2 </a:t>
            </a:r>
            <a:r>
              <a:rPr lang="fr-FR" altLang="zh-CN" sz="2400" b="1" dirty="0"/>
              <a:t>instanceof</a:t>
            </a:r>
            <a:r>
              <a:rPr lang="fr-FR" altLang="zh-CN" sz="2400" dirty="0"/>
              <a:t> Comparable)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   </a:t>
            </a:r>
            <a:r>
              <a:rPr lang="fr-FR" altLang="zh-CN" sz="2400" b="1" dirty="0"/>
              <a:t>return</a:t>
            </a:r>
            <a:r>
              <a:rPr lang="fr-FR" altLang="zh-CN" sz="2400" dirty="0"/>
              <a:t> -((Comparable&lt;Object&gt;)o1).compareTo(o2);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</a:t>
            </a:r>
            <a:r>
              <a:rPr lang="fr-FR" altLang="zh-CN" sz="2400" b="1" dirty="0"/>
              <a:t>else</a:t>
            </a:r>
            <a:r>
              <a:rPr lang="fr-FR" altLang="zh-CN" sz="2400" dirty="0"/>
              <a:t> </a:t>
            </a:r>
            <a:r>
              <a:rPr lang="fr-FR" altLang="zh-CN" sz="2400" b="1" dirty="0"/>
              <a:t>throw</a:t>
            </a:r>
            <a:r>
              <a:rPr lang="fr-FR" altLang="zh-CN" sz="2400" dirty="0"/>
              <a:t>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ClassCastException();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DF032363-C127-47FD-87D1-3E187D2B2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fr-FR" altLang="zh-CN" dirty="0"/>
              <a:t>test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86B9593B-1074-4497-8569-234E4C48A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942975"/>
            <a:ext cx="11334750" cy="50641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>
                <a:cs typeface="Arial" panose="020B0604020202020204" pitchFamily="34" charset="0"/>
              </a:rPr>
              <a:t>public static void main(String[] args)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>
                <a:cs typeface="Arial" panose="020B0604020202020204" pitchFamily="34" charset="0"/>
              </a:rPr>
              <a:t>	</a:t>
            </a:r>
            <a:r>
              <a:rPr lang="fr-FR" altLang="zh-CN" sz="2400" dirty="0"/>
              <a:t>SortedSet&lt;Entier&gt; e =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TreeSet&lt;Entier&gt;(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Croissant());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e.add(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Entier(8));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</a:t>
            </a:r>
            <a:r>
              <a:rPr lang="fr-FR" altLang="zh-CN" sz="2400" b="1" dirty="0"/>
              <a:t>for</a:t>
            </a:r>
            <a:r>
              <a:rPr lang="fr-FR" altLang="zh-CN" sz="2400" dirty="0"/>
              <a:t>(</a:t>
            </a:r>
            <a:r>
              <a:rPr lang="fr-FR" altLang="zh-CN" sz="2400" b="1" dirty="0"/>
              <a:t>int</a:t>
            </a:r>
            <a:r>
              <a:rPr lang="fr-FR" altLang="zh-CN" sz="2400" dirty="0"/>
              <a:t> i=1; i&lt; 20; i++){e.add(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Entier(i));}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 e = " + e);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 e.headSet(3) = " + e.headSet(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Entier(3)));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 e.headSet(8) = " + e.headSet(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Entier(8)));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 e.subSet(3,8) = " + e.subSet(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Entier(3),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Entier(8)));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 e.tailSet(5) = " + e.tailSet(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Entier(5)));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SortedSet&lt;Entier&gt;  e1 = 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TreeSet&lt;Entier&gt;(</a:t>
            </a:r>
            <a:r>
              <a:rPr lang="fr-FR" altLang="zh-CN" sz="2400" b="1" dirty="0"/>
              <a:t>new</a:t>
            </a:r>
            <a:r>
              <a:rPr lang="fr-FR" altLang="zh-CN" sz="2400" dirty="0"/>
              <a:t> Decroissant());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e1.addAll(e);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  System.</a:t>
            </a:r>
            <a:r>
              <a:rPr lang="fr-FR" altLang="zh-CN" sz="2400" i="1" dirty="0"/>
              <a:t>out</a:t>
            </a:r>
            <a:r>
              <a:rPr lang="fr-FR" altLang="zh-CN" sz="2400" dirty="0"/>
              <a:t>.println(" e1 = "+ e1);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 dirty="0"/>
              <a:t> } </a:t>
            </a:r>
            <a:r>
              <a:rPr lang="fr-FR" altLang="zh-CN" sz="2400" dirty="0">
                <a:cs typeface="Arial" panose="020B0604020202020204" pitchFamily="34" charset="0"/>
              </a:rPr>
              <a:t> } </a:t>
            </a: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4DACFB6A-FC8E-473C-B994-5117A3C9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0" y="152400"/>
            <a:ext cx="3105150" cy="2031325"/>
          </a:xfrm>
          <a:prstGeom prst="rect">
            <a:avLst/>
          </a:prstGeom>
          <a:solidFill>
            <a:srgbClr val="B6D6D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 = [1, 2, 3, 4, 5, 6, 7, 8, 9]</a:t>
            </a:r>
          </a:p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e.headSet(3) = [1, 2]</a:t>
            </a:r>
          </a:p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e.headSet(8) = [1, 2, 3, 4, 5, 6, 7]</a:t>
            </a:r>
          </a:p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e.subSet(3,8) = [3, 4, 5, 6, 7]</a:t>
            </a:r>
          </a:p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e.tailSet(5) = [5, 6, 7, 8, 9]</a:t>
            </a:r>
          </a:p>
          <a:p>
            <a:pPr eaLnBrk="0" hangingPunct="0"/>
            <a:r>
              <a:rPr lang="fr-FR" altLang="zh-CN">
                <a:latin typeface="Times New Roman" panose="02020603050405020304" pitchFamily="18" charset="0"/>
              </a:rPr>
              <a:t>e1 = [9,8,7,6,5,4,3,2,1]</a:t>
            </a:r>
            <a:endParaRPr lang="fr-FR" altLang="zh-CN">
              <a:latin typeface="Times New Roman" panose="02020603050405020304" pitchFamily="18" charset="0"/>
              <a:hlinkClick r:id="rId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8AB4-7883-428E-B36D-E0231C7B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DA742"/>
                </a:solidFill>
                <a:effectLst/>
                <a:latin typeface="Helvetica Neue"/>
              </a:rPr>
              <a:t>双列集合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2D816-212C-4F47-A49C-6C214599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89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>
            <a:extLst>
              <a:ext uri="{FF2B5EF4-FFF2-40B4-BE49-F238E27FC236}">
                <a16:creationId xmlns:a16="http://schemas.microsoft.com/office/drawing/2014/main" id="{63554B2B-267C-4BC7-BAFB-9B89BCB72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7565" y="1268413"/>
            <a:ext cx="8484042" cy="4392612"/>
          </a:xfrm>
          <a:solidFill>
            <a:schemeClr val="bg1"/>
          </a:solidFill>
        </p:spPr>
        <p:txBody>
          <a:bodyPr/>
          <a:lstStyle/>
          <a:p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特殊的</a:t>
            </a: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，储存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相互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对应的元素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没有重复元素</a:t>
            </a:r>
          </a:p>
          <a:p>
            <a:pPr lvl="1"/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储存元素是一对</a:t>
            </a:r>
          </a:p>
          <a:p>
            <a:pPr lvl="2"/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键值（</a:t>
            </a: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）和值（</a:t>
            </a: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2"/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单方向对应，键值对应其值</a:t>
            </a:r>
          </a:p>
          <a:p>
            <a:pPr lvl="3"/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例如：域名对应</a:t>
            </a: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位址。</a:t>
            </a:r>
            <a:endParaRPr lang="zh-TW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TW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SortedMap</a:t>
            </a:r>
            <a:r>
              <a:rPr lang="zh-TW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接口：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TW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Sorted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endParaRPr lang="zh-TW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储存元素没有重复，以键值由小到大进行排序。</a:t>
            </a:r>
          </a:p>
        </p:txBody>
      </p:sp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AF648A69-B1AA-4FAB-A654-E20BC4E3A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225762"/>
              </p:ext>
            </p:extLst>
          </p:nvPr>
        </p:nvGraphicFramePr>
        <p:xfrm>
          <a:off x="9187257" y="1870959"/>
          <a:ext cx="1585912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643176" imgH="1043226" progId="Word.Document.8">
                  <p:embed/>
                </p:oleObj>
              </mc:Choice>
              <mc:Fallback>
                <p:oleObj name="文件" r:id="rId2" imgW="643176" imgH="1043226" progId="Word.Document.8">
                  <p:embed/>
                  <p:pic>
                    <p:nvPicPr>
                      <p:cNvPr id="166917" name="Object 5">
                        <a:extLst>
                          <a:ext uri="{FF2B5EF4-FFF2-40B4-BE49-F238E27FC236}">
                            <a16:creationId xmlns:a16="http://schemas.microsoft.com/office/drawing/2014/main" id="{AF648A69-B1AA-4FAB-A654-E20BC4E3A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257" y="1870959"/>
                        <a:ext cx="1585912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9" name="Rectangle 7">
            <a:extLst>
              <a:ext uri="{FF2B5EF4-FFF2-40B4-BE49-F238E27FC236}">
                <a16:creationId xmlns:a16="http://schemas.microsoft.com/office/drawing/2014/main" id="{22A7B2D7-018E-4548-BA62-5D77FD528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703262"/>
          </a:xfrm>
          <a:noFill/>
          <a:ln/>
        </p:spPr>
        <p:txBody>
          <a:bodyPr anchor="b"/>
          <a:lstStyle/>
          <a:p>
            <a:r>
              <a:rPr lang="en-US" altLang="zh-CN" sz="3800"/>
              <a:t>Map</a:t>
            </a:r>
            <a:r>
              <a:rPr lang="zh-CN" altLang="en-US" sz="3800"/>
              <a:t>接口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A87CA-EFB3-1CDD-032D-F3C71865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接口和</a:t>
            </a:r>
            <a:r>
              <a:rPr lang="en-US" altLang="zh-CN" dirty="0"/>
              <a:t>Collection</a:t>
            </a:r>
            <a:r>
              <a:rPr lang="zh-CN" altLang="en-US" dirty="0"/>
              <a:t>接口的不同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4936-0C8B-E6C1-B0E3-6DC3C4DD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700" kern="1200" dirty="0"/>
              <a:t>Map</a:t>
            </a:r>
            <a:r>
              <a:rPr lang="zh-CN" altLang="en-US" sz="2700" kern="1200" dirty="0"/>
              <a:t>是双列的</a:t>
            </a:r>
            <a:r>
              <a:rPr lang="en-US" altLang="zh-CN" sz="2700" kern="1200" dirty="0"/>
              <a:t>,Collection</a:t>
            </a:r>
            <a:r>
              <a:rPr lang="zh-CN" altLang="en-US" sz="2700" kern="1200" dirty="0"/>
              <a:t>是单列的</a:t>
            </a:r>
            <a:endParaRPr lang="en-US" altLang="zh-CN" sz="2700" kern="1200" dirty="0"/>
          </a:p>
          <a:p>
            <a:pPr>
              <a:defRPr/>
            </a:pPr>
            <a:r>
              <a:rPr lang="en-US" altLang="zh-CN" sz="2700" kern="1200" dirty="0"/>
              <a:t>Map</a:t>
            </a:r>
            <a:r>
              <a:rPr lang="zh-CN" altLang="en-US" sz="2700" kern="1200" dirty="0"/>
              <a:t>的键唯一</a:t>
            </a:r>
            <a:r>
              <a:rPr lang="en-US" altLang="zh-CN" sz="2700" kern="1200" dirty="0"/>
              <a:t>,Collection</a:t>
            </a:r>
            <a:r>
              <a:rPr lang="zh-CN" altLang="en-US" sz="2700" kern="1200" dirty="0"/>
              <a:t>的子体系</a:t>
            </a:r>
            <a:r>
              <a:rPr lang="en-US" altLang="zh-CN" sz="2700" kern="1200" dirty="0"/>
              <a:t>Set</a:t>
            </a:r>
            <a:r>
              <a:rPr lang="zh-CN" altLang="en-US" sz="2700" kern="1200" dirty="0"/>
              <a:t>是唯一的</a:t>
            </a:r>
            <a:endParaRPr lang="en-US" altLang="zh-CN" sz="2700" kern="1200" dirty="0"/>
          </a:p>
          <a:p>
            <a:pPr>
              <a:defRPr/>
            </a:pPr>
            <a:r>
              <a:rPr lang="en-US" altLang="zh-CN" sz="2700" kern="1200" dirty="0"/>
              <a:t>Map</a:t>
            </a:r>
            <a:r>
              <a:rPr lang="zh-CN" altLang="en-US" sz="2700" kern="1200" dirty="0"/>
              <a:t>集合的数据结构值针对键有效，跟值无关</a:t>
            </a:r>
            <a:endParaRPr lang="en-US" altLang="zh-CN" sz="2700" kern="1200" dirty="0"/>
          </a:p>
          <a:p>
            <a:pPr marL="457200" lvl="1" indent="0">
              <a:buFontTx/>
              <a:buNone/>
              <a:defRPr/>
            </a:pPr>
            <a:endParaRPr lang="en-US" altLang="zh-CN" sz="2700" dirty="0"/>
          </a:p>
          <a:p>
            <a:pPr marL="457200" lvl="1" indent="0">
              <a:buFontTx/>
              <a:buNone/>
              <a:defRPr/>
            </a:pPr>
            <a:r>
              <a:rPr lang="en-US" altLang="zh-CN" sz="2800" kern="1200" dirty="0"/>
              <a:t>Collection</a:t>
            </a:r>
            <a:r>
              <a:rPr lang="zh-CN" altLang="en-US" sz="2800" kern="1200" dirty="0"/>
              <a:t>集合的数据结构是针对元素有效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06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EB2BB2D8-05BD-4BD0-9325-64E852E96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集合类与接口</a:t>
            </a:r>
          </a:p>
        </p:txBody>
      </p:sp>
      <p:pic>
        <p:nvPicPr>
          <p:cNvPr id="258052" name="Picture 4">
            <a:extLst>
              <a:ext uri="{FF2B5EF4-FFF2-40B4-BE49-F238E27FC236}">
                <a16:creationId xmlns:a16="http://schemas.microsoft.com/office/drawing/2014/main" id="{1CD12EFD-3121-4685-A816-AF599AAB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8228" r="3339" b="1341"/>
          <a:stretch>
            <a:fillRect/>
          </a:stretch>
        </p:blipFill>
        <p:spPr bwMode="auto">
          <a:xfrm>
            <a:off x="838201" y="1428751"/>
            <a:ext cx="10953748" cy="494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CBF83952-61F7-49B1-B8FF-2594620FB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r>
              <a:rPr lang="zh-TW" altLang="en-US"/>
              <a:t>接口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5E3E531-7931-4884-8CED-049638783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229600" cy="4530725"/>
          </a:xfrm>
        </p:spPr>
        <p:txBody>
          <a:bodyPr/>
          <a:lstStyle/>
          <a:p>
            <a:r>
              <a:rPr lang="en-US" altLang="zh-TW" sz="2400"/>
              <a:t>Map</a:t>
            </a:r>
            <a:r>
              <a:rPr lang="zh-TW" altLang="en-US" sz="2400"/>
              <a:t>接口</a:t>
            </a:r>
          </a:p>
          <a:p>
            <a:pPr lvl="1"/>
            <a:r>
              <a:rPr lang="zh-TW" altLang="en-US"/>
              <a:t>键值（</a:t>
            </a:r>
            <a:r>
              <a:rPr lang="en-US" altLang="zh-TW"/>
              <a:t>Key</a:t>
            </a:r>
            <a:r>
              <a:rPr lang="zh-TW" altLang="en-US"/>
              <a:t>）和对应值（</a:t>
            </a:r>
            <a:r>
              <a:rPr lang="en-US" altLang="zh-TW"/>
              <a:t>Value</a:t>
            </a:r>
            <a:r>
              <a:rPr lang="zh-TW" altLang="en-US"/>
              <a:t>）的类库，其中</a:t>
            </a:r>
            <a:r>
              <a:rPr lang="zh-TW" altLang="en-US" b="1"/>
              <a:t>键值不可重复</a:t>
            </a:r>
            <a:r>
              <a:rPr lang="zh-TW" altLang="en-US"/>
              <a:t>，一个键值对应一个值，值可以重复</a:t>
            </a:r>
          </a:p>
        </p:txBody>
      </p:sp>
      <p:pic>
        <p:nvPicPr>
          <p:cNvPr id="171013" name="Picture 5" descr="UML Diagram for Map Interface">
            <a:extLst>
              <a:ext uri="{FF2B5EF4-FFF2-40B4-BE49-F238E27FC236}">
                <a16:creationId xmlns:a16="http://schemas.microsoft.com/office/drawing/2014/main" id="{CADEA2F4-91C7-42E6-847C-17F001DD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940050"/>
            <a:ext cx="3167062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4" name="Picture 6" descr="UML Diagram for Map.Entry Interface">
            <a:extLst>
              <a:ext uri="{FF2B5EF4-FFF2-40B4-BE49-F238E27FC236}">
                <a16:creationId xmlns:a16="http://schemas.microsoft.com/office/drawing/2014/main" id="{001E7251-D518-4BDE-BB98-33D2953B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3187701"/>
            <a:ext cx="2449512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6BAA5-0B2E-4B76-81D5-564B75CA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52400"/>
            <a:ext cx="10515600" cy="563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HashMap&lt;K,V&gt; extends </a:t>
            </a:r>
            <a:r>
              <a:rPr lang="en-US" altLang="zh-CN" sz="2400" dirty="0" err="1"/>
              <a:t>AbstractMap</a:t>
            </a:r>
            <a:r>
              <a:rPr lang="en-US" altLang="zh-CN" sz="2400" dirty="0"/>
              <a:t>&lt;K,V&gt;</a:t>
            </a:r>
          </a:p>
          <a:p>
            <a:pPr marL="0" indent="0">
              <a:buNone/>
            </a:pPr>
            <a:r>
              <a:rPr lang="en-US" altLang="zh-CN" sz="2400" dirty="0"/>
              <a:t>    implements Map&lt;K,V&gt;, Cloneable, Serializable {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	private static final long </a:t>
            </a:r>
            <a:r>
              <a:rPr lang="en-US" altLang="zh-CN" sz="2400" dirty="0" err="1"/>
              <a:t>serialVersionUID</a:t>
            </a:r>
            <a:r>
              <a:rPr lang="en-US" altLang="zh-CN" sz="2400" dirty="0"/>
              <a:t> = 362498820763181265L;</a:t>
            </a:r>
          </a:p>
          <a:p>
            <a:pPr marL="0" indent="0">
              <a:buNone/>
            </a:pPr>
            <a:r>
              <a:rPr lang="en-US" altLang="zh-CN" sz="2400" dirty="0"/>
              <a:t>	static final int DEFAULT_INITIAL_CAPACITY = 1 &lt;&lt; 4; // aka 16</a:t>
            </a:r>
          </a:p>
          <a:p>
            <a:pPr marL="0" indent="0">
              <a:buNone/>
            </a:pPr>
            <a:r>
              <a:rPr lang="en-US" altLang="zh-CN" sz="2400" dirty="0"/>
              <a:t>	static final int MAXIMUM_CAPACITY = 1 &lt;&lt; 30;</a:t>
            </a:r>
          </a:p>
          <a:p>
            <a:pPr marL="0" indent="0">
              <a:buNone/>
            </a:pPr>
            <a:r>
              <a:rPr lang="en-US" altLang="zh-CN" sz="2400" dirty="0"/>
              <a:t>	static final float DEFAULT_LOAD_FACTOR = 0.75f;</a:t>
            </a:r>
          </a:p>
          <a:p>
            <a:pPr marL="0" indent="0">
              <a:buNone/>
            </a:pPr>
            <a:r>
              <a:rPr lang="en-US" altLang="zh-CN" sz="2400" dirty="0"/>
              <a:t>	static final int TREEIFY_THRESHOLD = 8;</a:t>
            </a:r>
          </a:p>
          <a:p>
            <a:pPr marL="0" indent="0">
              <a:buNone/>
            </a:pPr>
            <a:r>
              <a:rPr lang="en-US" altLang="zh-CN" sz="2400" dirty="0"/>
              <a:t>    	static final int UNTREEIFY_THRESHOLD = 6;</a:t>
            </a:r>
          </a:p>
          <a:p>
            <a:pPr marL="0" indent="0">
              <a:buNone/>
            </a:pPr>
            <a:r>
              <a:rPr lang="en-US" altLang="zh-CN" sz="2400" dirty="0"/>
              <a:t>    	static final int MIN_TREEIFY_CAPACITY = 64;</a:t>
            </a:r>
          </a:p>
          <a:p>
            <a:pPr marL="0" indent="0">
              <a:buNone/>
            </a:pPr>
            <a:r>
              <a:rPr lang="en-US" altLang="zh-CN" sz="2400" dirty="0"/>
              <a:t>    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9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7E9FA-1F47-42AE-A653-4E7BF19E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static class Node&lt;K,V&gt; implements </a:t>
            </a:r>
            <a:r>
              <a:rPr lang="en-US" altLang="zh-CN" sz="2400" dirty="0" err="1"/>
              <a:t>Map.Entry</a:t>
            </a:r>
            <a:r>
              <a:rPr lang="en-US" altLang="zh-CN" sz="2400" dirty="0"/>
              <a:t>&lt;K,V&gt; {</a:t>
            </a:r>
          </a:p>
          <a:p>
            <a:pPr marL="0" indent="0">
              <a:buNone/>
            </a:pPr>
            <a:r>
              <a:rPr lang="en-US" altLang="zh-CN" sz="2400" dirty="0"/>
              <a:t>        final int hash;</a:t>
            </a:r>
          </a:p>
          <a:p>
            <a:pPr marL="0" indent="0">
              <a:buNone/>
            </a:pPr>
            <a:r>
              <a:rPr lang="en-US" altLang="zh-CN" sz="2400" dirty="0"/>
              <a:t>        final K key;</a:t>
            </a:r>
          </a:p>
          <a:p>
            <a:pPr marL="0" indent="0">
              <a:buNone/>
            </a:pPr>
            <a:r>
              <a:rPr lang="en-US" altLang="zh-CN" sz="2400" dirty="0"/>
              <a:t>        V value;</a:t>
            </a:r>
          </a:p>
          <a:p>
            <a:pPr marL="0" indent="0">
              <a:buNone/>
            </a:pPr>
            <a:r>
              <a:rPr lang="en-US" altLang="zh-CN" sz="2400" dirty="0"/>
              <a:t>        Node&lt;K,V&gt; next;</a:t>
            </a:r>
          </a:p>
          <a:p>
            <a:pPr marL="0" indent="0">
              <a:buNone/>
            </a:pPr>
            <a:r>
              <a:rPr lang="en-US" altLang="zh-CN" sz="2400" dirty="0"/>
              <a:t>        Node(int hash, K key, V value, Node&lt;K,V&gt; next) {</a:t>
            </a:r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this.hash</a:t>
            </a:r>
            <a:r>
              <a:rPr lang="en-US" altLang="zh-CN" sz="2400" dirty="0"/>
              <a:t> = hash;</a:t>
            </a:r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this.key</a:t>
            </a:r>
            <a:r>
              <a:rPr lang="en-US" altLang="zh-CN" sz="2400" dirty="0"/>
              <a:t> = key;</a:t>
            </a:r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this.value</a:t>
            </a:r>
            <a:r>
              <a:rPr lang="en-US" altLang="zh-CN" sz="2400" dirty="0"/>
              <a:t> = value;</a:t>
            </a:r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this.next</a:t>
            </a:r>
            <a:r>
              <a:rPr lang="en-US" altLang="zh-CN" sz="2400" dirty="0"/>
              <a:t> = next;</a:t>
            </a:r>
          </a:p>
          <a:p>
            <a:pPr marL="0" indent="0"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buNone/>
            </a:pPr>
            <a:r>
              <a:rPr lang="en-US" altLang="zh-CN" sz="2400" dirty="0"/>
              <a:t>    transient Node&lt;K,V&gt;[] table;</a:t>
            </a:r>
          </a:p>
          <a:p>
            <a:pPr marL="0" indent="0">
              <a:buNone/>
            </a:pPr>
            <a:r>
              <a:rPr lang="en-US" altLang="zh-CN" sz="2400" dirty="0"/>
              <a:t>    transient Set&lt;</a:t>
            </a:r>
            <a:r>
              <a:rPr lang="en-US" altLang="zh-CN" sz="2400" dirty="0" err="1"/>
              <a:t>Map.Entry</a:t>
            </a:r>
            <a:r>
              <a:rPr lang="en-US" altLang="zh-CN" sz="2400" dirty="0"/>
              <a:t>&lt;K,V&gt;&gt; </a:t>
            </a:r>
            <a:r>
              <a:rPr lang="en-US" altLang="zh-CN" sz="2400" dirty="0" err="1"/>
              <a:t>entrySet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3615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326F3-BE46-43B4-848C-DAABEE99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final class </a:t>
            </a:r>
            <a:r>
              <a:rPr lang="en-US" altLang="zh-CN" dirty="0" err="1"/>
              <a:t>EntrySet</a:t>
            </a:r>
            <a:r>
              <a:rPr lang="en-US" altLang="zh-CN" dirty="0"/>
              <a:t> extends </a:t>
            </a:r>
            <a:r>
              <a:rPr lang="en-US" altLang="zh-CN" dirty="0" err="1"/>
              <a:t>AbstractSet</a:t>
            </a:r>
            <a:r>
              <a:rPr lang="en-US" altLang="zh-CN" dirty="0"/>
              <a:t>&lt;</a:t>
            </a:r>
            <a:r>
              <a:rPr lang="en-US" altLang="zh-CN" dirty="0" err="1"/>
              <a:t>Map.Entry</a:t>
            </a:r>
            <a:r>
              <a:rPr lang="en-US" altLang="zh-CN" dirty="0"/>
              <a:t>&lt;K,V&gt;&gt; {</a:t>
            </a:r>
          </a:p>
          <a:p>
            <a:pPr marL="0" indent="0">
              <a:buNone/>
            </a:pPr>
            <a:r>
              <a:rPr lang="en-US" altLang="zh-CN" dirty="0"/>
              <a:t>        public final int size()                 { return size; }</a:t>
            </a:r>
          </a:p>
          <a:p>
            <a:pPr marL="0" indent="0">
              <a:buNone/>
            </a:pPr>
            <a:r>
              <a:rPr lang="en-US" altLang="zh-CN" dirty="0"/>
              <a:t>        public final void clear()               { </a:t>
            </a:r>
            <a:r>
              <a:rPr lang="en-US" altLang="zh-CN" dirty="0" err="1"/>
              <a:t>HashMap.this.clear</a:t>
            </a:r>
            <a:r>
              <a:rPr lang="en-US" altLang="zh-CN" dirty="0"/>
              <a:t>(); }</a:t>
            </a:r>
          </a:p>
          <a:p>
            <a:pPr marL="0" indent="0">
              <a:buNone/>
            </a:pPr>
            <a:r>
              <a:rPr lang="en-US" altLang="zh-CN" dirty="0"/>
              <a:t>        public final Iterator&lt;</a:t>
            </a:r>
            <a:r>
              <a:rPr lang="en-US" altLang="zh-CN" dirty="0" err="1"/>
              <a:t>Map.Entry</a:t>
            </a:r>
            <a:r>
              <a:rPr lang="en-US" altLang="zh-CN" dirty="0"/>
              <a:t>&lt;K,V&gt;&gt; iterator() {</a:t>
            </a:r>
          </a:p>
          <a:p>
            <a:pPr marL="0" indent="0">
              <a:buNone/>
            </a:pPr>
            <a:r>
              <a:rPr lang="en-US" altLang="zh-CN" dirty="0"/>
              <a:t>            return new </a:t>
            </a:r>
            <a:r>
              <a:rPr lang="en-US" altLang="zh-CN" dirty="0" err="1"/>
              <a:t>EntryIterator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public final </a:t>
            </a:r>
            <a:r>
              <a:rPr lang="en-US" altLang="zh-CN" dirty="0" err="1"/>
              <a:t>boolean</a:t>
            </a:r>
            <a:r>
              <a:rPr lang="en-US" altLang="zh-CN" dirty="0"/>
              <a:t> contains(Object o) {…}</a:t>
            </a:r>
          </a:p>
          <a:p>
            <a:pPr marL="0" indent="0">
              <a:buNone/>
            </a:pPr>
            <a:r>
              <a:rPr lang="en-US" altLang="zh-CN" dirty="0"/>
              <a:t>public final </a:t>
            </a:r>
            <a:r>
              <a:rPr lang="en-US" altLang="zh-CN" dirty="0" err="1"/>
              <a:t>boolean</a:t>
            </a:r>
            <a:r>
              <a:rPr lang="en-US" altLang="zh-CN" dirty="0"/>
              <a:t> remove(Object o) {…}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81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E19F35A-C675-4B39-824F-5BD1DE39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 </a:t>
            </a:r>
            <a:r>
              <a:rPr lang="zh-CN" altLang="en-US"/>
              <a:t>类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863BDC8-C505-47F2-81F5-CDE7FA0D2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913" y="1557338"/>
            <a:ext cx="9423263" cy="3929062"/>
          </a:xfrm>
        </p:spPr>
        <p:txBody>
          <a:bodyPr/>
          <a:lstStyle/>
          <a:p>
            <a:r>
              <a:rPr lang="en-US" altLang="zh-CN" sz="2400" dirty="0"/>
              <a:t>public class </a:t>
            </a:r>
            <a:r>
              <a:rPr lang="en-US" altLang="zh-CN" sz="2400" b="1" dirty="0"/>
              <a:t>HashMap&lt;K,V&gt; </a:t>
            </a:r>
            <a:r>
              <a:rPr lang="en-US" altLang="zh-CN" sz="2400" dirty="0"/>
              <a:t>extends </a:t>
            </a:r>
            <a:r>
              <a:rPr lang="en-US" altLang="zh-CN" sz="2400" dirty="0" err="1">
                <a:hlinkClick r:id="rId2" action="ppaction://hlinkfile" tooltip="java.util 中的类"/>
              </a:rPr>
              <a:t>AbstractMap</a:t>
            </a:r>
            <a:r>
              <a:rPr lang="en-US" altLang="zh-CN" sz="2400" dirty="0"/>
              <a:t>&lt;K,V&gt;</a:t>
            </a:r>
          </a:p>
          <a:p>
            <a:r>
              <a:rPr lang="en-US" altLang="zh-CN" sz="2400" dirty="0"/>
              <a:t>implements </a:t>
            </a:r>
            <a:r>
              <a:rPr lang="en-US" altLang="zh-CN" sz="2400" dirty="0">
                <a:hlinkClick r:id="rId3" action="ppaction://hlinkfile" tooltip="java.util 中的接口"/>
              </a:rPr>
              <a:t>Map</a:t>
            </a:r>
            <a:r>
              <a:rPr lang="en-US" altLang="zh-CN" sz="2400" dirty="0"/>
              <a:t>&lt;K,V&gt;, </a:t>
            </a:r>
            <a:r>
              <a:rPr lang="en-US" altLang="zh-CN" sz="2400" dirty="0">
                <a:hlinkClick r:id="rId4" action="ppaction://hlinkfile" tooltip="java.lang 中的接口"/>
              </a:rPr>
              <a:t>Cloneable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5" action="ppaction://hlinkfile" tooltip="java.io 中的接口"/>
              </a:rPr>
              <a:t>Serializable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Map </a:t>
            </a:r>
            <a:r>
              <a:rPr lang="zh-CN" altLang="en-US" sz="2400" dirty="0"/>
              <a:t>接口的实现。提供所有可选的映射操作，允许使用 </a:t>
            </a:r>
            <a:r>
              <a:rPr lang="en-US" altLang="zh-CN" sz="2400" dirty="0"/>
              <a:t>null </a:t>
            </a:r>
            <a:r>
              <a:rPr lang="zh-CN" altLang="en-US" sz="2400" dirty="0"/>
              <a:t>值和 </a:t>
            </a:r>
            <a:r>
              <a:rPr lang="en-US" altLang="zh-CN" sz="2400" dirty="0"/>
              <a:t>null </a:t>
            </a:r>
            <a:r>
              <a:rPr lang="zh-CN" altLang="en-US" sz="2400" dirty="0"/>
              <a:t>键。</a:t>
            </a:r>
          </a:p>
          <a:p>
            <a:r>
              <a:rPr lang="zh-TW" altLang="en-US" sz="2400" dirty="0">
                <a:latin typeface="宋体" panose="02010600030101010101" pitchFamily="2" charset="-122"/>
              </a:rPr>
              <a:t>以键值由小到大进行排序。</a:t>
            </a:r>
            <a:r>
              <a:rPr lang="zh-CN" altLang="en-US" sz="2400" dirty="0"/>
              <a:t> 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8856-603F-4F9E-8EEE-376F42D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en-US" altLang="zh-CN" dirty="0">
                <a:effectLst/>
                <a:latin typeface="Optima-Regular"/>
              </a:rPr>
              <a:t>HashMap</a:t>
            </a:r>
            <a:r>
              <a:rPr lang="zh-CN" altLang="en-US" dirty="0">
                <a:effectLst/>
                <a:latin typeface="Optima-Regular"/>
              </a:rPr>
              <a:t>的操作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B9E4F4-D4B8-4EC2-AAC8-F2D300C3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02" y="2630722"/>
            <a:ext cx="7821071" cy="271293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E8A1FF-55FC-4C09-8C22-E68CE687391F}"/>
              </a:ext>
            </a:extLst>
          </p:cNvPr>
          <p:cNvSpPr txBox="1"/>
          <p:nvPr/>
        </p:nvSpPr>
        <p:spPr>
          <a:xfrm>
            <a:off x="1226489" y="209986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Optima-Regular"/>
              </a:rPr>
              <a:t>put(K, V)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611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67C6-4769-47EF-90C2-B6D1371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Optima-Regular"/>
              </a:rPr>
              <a:t>HashMap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81BE-E327-4512-987C-ABCE4DE4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Optima-Regular"/>
              </a:rPr>
              <a:t>put(K, V) </a:t>
            </a:r>
            <a:r>
              <a:rPr lang="zh-CN" altLang="en-US" b="1" dirty="0">
                <a:effectLst/>
                <a:latin typeface="Optima-Regular"/>
              </a:rPr>
              <a:t>相同</a:t>
            </a:r>
            <a:r>
              <a:rPr lang="en-US" altLang="zh-CN" b="1" dirty="0">
                <a:effectLst/>
                <a:latin typeface="Optima-Regular"/>
              </a:rPr>
              <a:t>hash</a:t>
            </a:r>
            <a:r>
              <a:rPr lang="zh-CN" altLang="en-US" b="1" dirty="0">
                <a:effectLst/>
                <a:latin typeface="Optima-Regular"/>
              </a:rPr>
              <a:t>值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4B360-25C1-46C8-8F8C-71C125D5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43" y="2470039"/>
            <a:ext cx="9849182" cy="3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CE11D-0D20-4F28-94E2-4D7D00C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Optima-Regular"/>
              </a:rPr>
              <a:t>HashMap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C6158-B375-406F-AEC9-B24EE611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resize()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53C0F-66FE-404F-A741-9699BD65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07" y="2493671"/>
            <a:ext cx="9143918" cy="29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4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A45AC7DC-927B-40CC-B5C2-0D3CF7F17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864" y="277813"/>
            <a:ext cx="9208936" cy="774700"/>
          </a:xfrm>
        </p:spPr>
        <p:txBody>
          <a:bodyPr/>
          <a:lstStyle/>
          <a:p>
            <a:r>
              <a:rPr lang="en-US" altLang="zh-CN" dirty="0" err="1"/>
              <a:t>LinkedHashMap</a:t>
            </a:r>
            <a:r>
              <a:rPr lang="zh-CN" altLang="en-US" dirty="0"/>
              <a:t>类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AFE5E007-B675-457D-979A-5137AA2C6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864" y="1557338"/>
            <a:ext cx="8904136" cy="446405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dirty="0"/>
              <a:t>public class </a:t>
            </a:r>
            <a:r>
              <a:rPr lang="en-US" altLang="zh-CN" sz="2400" b="1" dirty="0" err="1"/>
              <a:t>LinkedHashMap</a:t>
            </a:r>
            <a:r>
              <a:rPr lang="en-US" altLang="zh-CN" sz="2400" b="1" dirty="0"/>
              <a:t>&lt;K,V&gt;</a:t>
            </a:r>
            <a:endParaRPr lang="en-US" altLang="zh-CN" sz="2400" dirty="0"/>
          </a:p>
          <a:p>
            <a:r>
              <a:rPr lang="en-US" altLang="zh-CN" sz="2400" dirty="0"/>
              <a:t>extends </a:t>
            </a:r>
            <a:r>
              <a:rPr lang="en-US" altLang="zh-CN" sz="2400" dirty="0">
                <a:hlinkClick r:id="rId2" action="ppaction://hlinkfile" tooltip="java.util 中的类"/>
              </a:rPr>
              <a:t>HashMap</a:t>
            </a:r>
            <a:r>
              <a:rPr lang="en-US" altLang="zh-CN" sz="2400" dirty="0"/>
              <a:t>&lt;K,V&gt; implements </a:t>
            </a:r>
            <a:r>
              <a:rPr lang="en-US" altLang="zh-CN" sz="2400" dirty="0">
                <a:hlinkClick r:id="rId3" action="ppaction://hlinkfile" tooltip="java.util 中的接口"/>
              </a:rPr>
              <a:t>Map</a:t>
            </a:r>
            <a:r>
              <a:rPr lang="en-US" altLang="zh-CN" sz="2400" dirty="0"/>
              <a:t>&lt;K,V&gt;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Map </a:t>
            </a:r>
            <a:r>
              <a:rPr lang="zh-CN" altLang="en-US" sz="2400" dirty="0"/>
              <a:t>接口的哈希表和链接列表实现。</a:t>
            </a:r>
          </a:p>
          <a:p>
            <a:r>
              <a:rPr lang="zh-CN" altLang="en-US" sz="2400" dirty="0"/>
              <a:t>链接列表定义了迭代顺序，迭代顺序通常是将键插入到映射中的顺序（</a:t>
            </a:r>
            <a:r>
              <a:rPr lang="zh-CN" altLang="en-US" sz="2400" i="1" dirty="0"/>
              <a:t>插入顺序</a:t>
            </a:r>
            <a:r>
              <a:rPr lang="zh-CN" altLang="en-US" sz="2400" dirty="0"/>
              <a:t>）。 </a:t>
            </a:r>
          </a:p>
          <a:p>
            <a:r>
              <a:rPr lang="zh-CN" altLang="en-US" sz="2400" dirty="0"/>
              <a:t>可以避免由 </a:t>
            </a:r>
            <a:r>
              <a:rPr lang="en-US" altLang="zh-CN" sz="2400" dirty="0">
                <a:hlinkClick r:id="rId2" action="ppaction://hlinkfile" tooltip="java.util 中的类"/>
              </a:rPr>
              <a:t>HashMap</a:t>
            </a:r>
            <a:r>
              <a:rPr lang="zh-CN" altLang="en-US" sz="2400" dirty="0"/>
              <a:t>（及 </a:t>
            </a:r>
            <a:r>
              <a:rPr lang="en-US" altLang="zh-CN" sz="2400" dirty="0" err="1">
                <a:hlinkClick r:id="rId4" action="ppaction://hlinkfile" tooltip="java.util 中的类"/>
              </a:rPr>
              <a:t>Hashtable</a:t>
            </a:r>
            <a:r>
              <a:rPr lang="zh-CN" altLang="en-US" sz="2400" dirty="0"/>
              <a:t>）所提供的杂乱无章的排序工作，无需增加与 </a:t>
            </a:r>
            <a:r>
              <a:rPr lang="en-US" altLang="zh-CN" sz="2400" dirty="0" err="1">
                <a:hlinkClick r:id="rId5" action="ppaction://hlinkfile" tooltip="java.util 中的类"/>
              </a:rPr>
              <a:t>TreeMap</a:t>
            </a:r>
            <a:r>
              <a:rPr lang="en-US" altLang="zh-CN" sz="2400" dirty="0"/>
              <a:t> </a:t>
            </a:r>
            <a:r>
              <a:rPr lang="zh-CN" altLang="en-US" sz="2400" dirty="0"/>
              <a:t>相关的成本。</a:t>
            </a:r>
          </a:p>
          <a:p>
            <a:r>
              <a:rPr lang="zh-CN" altLang="en-US" sz="2400" dirty="0"/>
              <a:t>可以生成一个与原来顺序相同的映射副本，与原映射的实现无关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23EC-C246-4E10-BC00-FED0C66F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Optima-Regular"/>
              </a:rPr>
              <a:t>LinkedHashMap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63EF8-DFCD-49AB-8152-81DE8705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put(</a:t>
            </a:r>
            <a:r>
              <a:rPr lang="en-US" altLang="zh-CN" dirty="0" err="1"/>
              <a:t>k,v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138F0-79D1-4E40-9FF8-75C2A879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71" y="2275483"/>
            <a:ext cx="7953954" cy="27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0EA8B72-F8AB-4FF8-82FF-6392FC424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</a:t>
            </a:r>
            <a:r>
              <a:rPr lang="zh-CN" altLang="en-US"/>
              <a:t>接口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070C6455-09B6-4AF6-8A11-0391286C0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57337"/>
            <a:ext cx="10172700" cy="4567237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600" dirty="0"/>
              <a:t>使用集合接口可以处理一组对象。</a:t>
            </a:r>
          </a:p>
          <a:p>
            <a:pPr lvl="1"/>
            <a:r>
              <a:rPr lang="zh-CN" altLang="en-US" sz="2200" dirty="0"/>
              <a:t>一些集合接口允许有重复的元素，而另一些则不允许。</a:t>
            </a:r>
          </a:p>
          <a:p>
            <a:pPr lvl="1"/>
            <a:r>
              <a:rPr lang="zh-CN" altLang="en-US" sz="2200" dirty="0"/>
              <a:t>一些集合接口是有序列，而另一些则是无序列的。</a:t>
            </a:r>
          </a:p>
          <a:p>
            <a:pPr lvl="1"/>
            <a:r>
              <a:rPr lang="en-US" altLang="zh-CN" sz="2200" dirty="0"/>
              <a:t>JDK </a:t>
            </a:r>
            <a:r>
              <a:rPr lang="zh-CN" altLang="en-US" sz="2200" dirty="0"/>
              <a:t>不提供</a:t>
            </a:r>
            <a:r>
              <a:rPr lang="en-US" altLang="zh-CN" sz="2200" dirty="0"/>
              <a:t>Collection</a:t>
            </a:r>
            <a:r>
              <a:rPr lang="zh-CN" altLang="en-US" sz="2200" dirty="0"/>
              <a:t>接口的任何</a:t>
            </a:r>
            <a:r>
              <a:rPr lang="zh-CN" altLang="en-US" sz="2200" i="1" dirty="0"/>
              <a:t>直接</a:t>
            </a:r>
            <a:r>
              <a:rPr lang="zh-CN" altLang="en-US" sz="2200" dirty="0"/>
              <a:t> 实现，提供更具体的子接口（如 </a:t>
            </a:r>
            <a:r>
              <a:rPr lang="en-US" altLang="zh-CN" sz="2200" dirty="0"/>
              <a:t>Set </a:t>
            </a:r>
            <a:r>
              <a:rPr lang="zh-CN" altLang="en-US" sz="2200" dirty="0"/>
              <a:t>和 </a:t>
            </a:r>
            <a:r>
              <a:rPr lang="en-US" altLang="zh-CN" sz="2200" dirty="0"/>
              <a:t>List</a:t>
            </a:r>
            <a:r>
              <a:rPr lang="zh-CN" altLang="en-US" sz="2200" dirty="0"/>
              <a:t>）实现。 </a:t>
            </a:r>
          </a:p>
          <a:p>
            <a:r>
              <a:rPr lang="zh-CN" altLang="en-US" sz="2600" dirty="0"/>
              <a:t>所有通用的 </a:t>
            </a:r>
            <a:r>
              <a:rPr lang="en-US" altLang="zh-CN" sz="2600" dirty="0"/>
              <a:t>Collection </a:t>
            </a:r>
            <a:r>
              <a:rPr lang="zh-CN" altLang="en-US" sz="2600" dirty="0"/>
              <a:t>实现类（通常通过它的一个子接口间接实现 </a:t>
            </a:r>
            <a:r>
              <a:rPr lang="en-US" altLang="zh-CN" sz="2600" dirty="0"/>
              <a:t>Collection</a:t>
            </a:r>
            <a:r>
              <a:rPr lang="zh-CN" altLang="en-US" sz="2600" dirty="0"/>
              <a:t>）应该提供两个“标准”构造方法：</a:t>
            </a:r>
          </a:p>
          <a:p>
            <a:pPr lvl="1"/>
            <a:r>
              <a:rPr lang="en-US" altLang="zh-CN" sz="2200" dirty="0"/>
              <a:t>void</a:t>
            </a:r>
            <a:r>
              <a:rPr lang="zh-CN" altLang="en-US" sz="2200" dirty="0"/>
              <a:t>（无参数）构造方法，用于创建空集合对象；</a:t>
            </a:r>
          </a:p>
          <a:p>
            <a:pPr lvl="1"/>
            <a:r>
              <a:rPr lang="zh-CN" altLang="en-US" sz="2200" dirty="0"/>
              <a:t>带有 </a:t>
            </a:r>
            <a:r>
              <a:rPr lang="en-US" altLang="zh-CN" sz="2200" dirty="0"/>
              <a:t>Collection </a:t>
            </a:r>
            <a:r>
              <a:rPr lang="zh-CN" altLang="en-US" sz="2200" dirty="0"/>
              <a:t>类单参数的构造方法，用于创建一个具有与其参数相同元素新的集合对象。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0F67-1100-4EC4-B7CA-2CCEC1E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937F3-9C00-43E4-9606-7EC3F3DB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Optima-Regular"/>
              </a:rPr>
              <a:t>get(K)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DF59D-E737-432F-BA23-9EED97A1A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63" y="2362200"/>
            <a:ext cx="9224112" cy="32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2CD9-DE2A-4B96-8C57-642E3D4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AE6AD-98B5-48BA-A47E-ABC9D965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  <a:latin typeface="Optima-Regular"/>
              </a:rPr>
              <a:t>removeEldestEntry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C758D-586B-428C-804C-78F63899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92" y="2233579"/>
            <a:ext cx="10295644" cy="36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E9DF6DF-A557-474F-90ED-2164D8C0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 </a:t>
            </a:r>
            <a:r>
              <a:rPr lang="zh-CN" altLang="en-US"/>
              <a:t>类 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9357DC7-8516-4DF4-A47C-BA0101AD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557338"/>
            <a:ext cx="8458200" cy="3929062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/>
              <a:t>public class </a:t>
            </a:r>
            <a:r>
              <a:rPr lang="en-US" altLang="zh-CN" sz="2400" b="1"/>
              <a:t>TreeMap&lt;K,V&gt; </a:t>
            </a:r>
            <a:r>
              <a:rPr lang="en-US" altLang="zh-CN" sz="2400"/>
              <a:t>extends </a:t>
            </a:r>
            <a:r>
              <a:rPr lang="en-US" altLang="zh-CN" sz="2400">
                <a:hlinkClick r:id="rId2" action="ppaction://hlinkfile" tooltip="java.util 中的类"/>
              </a:rPr>
              <a:t>AbstractMap</a:t>
            </a:r>
            <a:r>
              <a:rPr lang="en-US" altLang="zh-CN" sz="2400"/>
              <a:t>&lt;K,V&gt;</a:t>
            </a:r>
          </a:p>
          <a:p>
            <a:r>
              <a:rPr lang="en-US" altLang="zh-CN" sz="2400"/>
              <a:t>implements </a:t>
            </a:r>
            <a:r>
              <a:rPr lang="en-US" altLang="zh-CN" sz="2400">
                <a:hlinkClick r:id="rId3" action="ppaction://hlinkfile" tooltip="java.util 中的接口"/>
              </a:rPr>
              <a:t>NavigableMap</a:t>
            </a:r>
            <a:r>
              <a:rPr lang="en-US" altLang="zh-CN" sz="2400"/>
              <a:t>&lt;K,V&gt;, </a:t>
            </a:r>
            <a:r>
              <a:rPr lang="en-US" altLang="zh-CN" sz="2400">
                <a:hlinkClick r:id="rId4" action="ppaction://hlinkfile" tooltip="java.lang 中的接口"/>
              </a:rPr>
              <a:t>Cloneable</a:t>
            </a:r>
            <a:r>
              <a:rPr lang="en-US" altLang="zh-CN" sz="2400"/>
              <a:t>, </a:t>
            </a:r>
            <a:r>
              <a:rPr lang="en-US" altLang="zh-CN" sz="2400">
                <a:hlinkClick r:id="rId5" action="ppaction://hlinkfile" tooltip="java.io 中的接口"/>
              </a:rPr>
              <a:t>Serializable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基于红黑树（</a:t>
            </a:r>
            <a:r>
              <a:rPr lang="en-US" altLang="zh-CN" sz="2400"/>
              <a:t>Red-Black tree</a:t>
            </a:r>
            <a:r>
              <a:rPr lang="zh-CN" altLang="en-US" sz="2400"/>
              <a:t>）的 </a:t>
            </a:r>
            <a:r>
              <a:rPr lang="en-US" altLang="zh-CN" sz="2400">
                <a:hlinkClick r:id="rId3" action="ppaction://hlinkfile" tooltip="java.util 中的接口"/>
              </a:rPr>
              <a:t>NavigableMap</a:t>
            </a:r>
            <a:r>
              <a:rPr lang="en-US" altLang="zh-CN" sz="2400"/>
              <a:t> </a:t>
            </a:r>
            <a:r>
              <a:rPr lang="zh-CN" altLang="en-US" sz="2400"/>
              <a:t>实现。该映射根据其键进行排序，或者根据创建映射时提供的 </a:t>
            </a:r>
            <a:r>
              <a:rPr lang="en-US" altLang="zh-CN" sz="2400">
                <a:hlinkClick r:id="rId6" action="ppaction://hlinkfile" tooltip="java.util 中的接口"/>
              </a:rPr>
              <a:t>Comparator</a:t>
            </a:r>
            <a:r>
              <a:rPr lang="en-US" altLang="zh-CN" sz="2400"/>
              <a:t> </a:t>
            </a:r>
            <a:r>
              <a:rPr lang="zh-CN" altLang="en-US" sz="2400"/>
              <a:t>进行排序，具体取决于使用的构造方法。 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9814B-0D39-0940-AA04-EE50778C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03A6E-A02F-3FA7-4CE0-4C955DAE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/>
              <a:t>方式</a:t>
            </a:r>
            <a:r>
              <a:rPr lang="en-US" altLang="zh-CN" sz="2800" kern="1200" dirty="0"/>
              <a:t>1</a:t>
            </a:r>
            <a:r>
              <a:rPr lang="zh-CN" altLang="en-US" sz="2800" kern="1200" dirty="0"/>
              <a:t>：根据键找值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获取所有键的集合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遍历键的集合，获取到每一个键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根据键找值</a:t>
            </a:r>
            <a:endParaRPr lang="en-US" altLang="zh-CN" sz="2300" kern="1200" dirty="0"/>
          </a:p>
          <a:p>
            <a:pPr>
              <a:defRPr/>
            </a:pPr>
            <a:r>
              <a:rPr lang="zh-CN" altLang="en-US" sz="2800" kern="1200" dirty="0"/>
              <a:t>方式</a:t>
            </a:r>
            <a:r>
              <a:rPr lang="en-US" altLang="zh-CN" sz="2800" kern="1200" dirty="0"/>
              <a:t>2</a:t>
            </a:r>
            <a:r>
              <a:rPr lang="zh-CN" altLang="en-US" sz="2800" kern="1200" dirty="0"/>
              <a:t>：根据键值对对象找键和值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获取所有键值对对象的集合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遍历键值对对象的集合，获取到每一个键值对对象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根据键值对对象找键和值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950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C4A28669-62DD-479A-94FD-B58BA9A7B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59530"/>
            <a:ext cx="8229600" cy="703262"/>
          </a:xfrm>
        </p:spPr>
        <p:txBody>
          <a:bodyPr/>
          <a:lstStyle/>
          <a:p>
            <a:r>
              <a:rPr lang="fr-FR" altLang="zh-CN" sz="3800" dirty="0"/>
              <a:t>Example: Map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94428976-DFAB-471C-BC99-497895862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836614"/>
            <a:ext cx="10125075" cy="5610225"/>
          </a:xfrm>
        </p:spPr>
        <p:txBody>
          <a:bodyPr>
            <a:noAutofit/>
          </a:bodyPr>
          <a:lstStyle/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import java.util.*;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public class MapExample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  public static void main(String args[])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Map</a:t>
            </a:r>
            <a:r>
              <a:rPr lang="fr-FR" altLang="zh-CN" sz="2000" dirty="0"/>
              <a:t>&lt;String,Integer&gt;</a:t>
            </a:r>
            <a:r>
              <a:rPr lang="fr-FR" altLang="zh-CN" sz="2000" dirty="0">
                <a:cs typeface="Arial" panose="020B0604020202020204" pitchFamily="34" charset="0"/>
              </a:rPr>
              <a:t> map = new HashMap</a:t>
            </a:r>
            <a:r>
              <a:rPr lang="fr-FR" altLang="zh-CN" sz="2000" dirty="0"/>
              <a:t>&lt;String,Integer&gt;</a:t>
            </a:r>
            <a:r>
              <a:rPr lang="fr-FR" altLang="zh-CN" sz="2000" dirty="0">
                <a:cs typeface="Arial" panose="020B0604020202020204" pitchFamily="34" charset="0"/>
              </a:rPr>
              <a:t>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Integer ONE = new Integer(1);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for (int i=0, n=args.length; i&lt;n; i++)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String key = args[i];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Integer frequency = (Integer)map.get(key);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if (frequency == null)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	frequency = ONE;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} else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	int value = frequency.intValue();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	frequency = new Integer(value + 1);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}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	map.put(key, frequency);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}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endParaRPr lang="fr-FR" altLang="zh-CN" sz="2000" dirty="0">
              <a:cs typeface="Arial" panose="020B0604020202020204" pitchFamily="34" charset="0"/>
            </a:endParaRP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System.out.println(map);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Map</a:t>
            </a:r>
            <a:r>
              <a:rPr lang="fr-FR" altLang="zh-CN" sz="2000" dirty="0"/>
              <a:t>&lt;String,Integer&gt;</a:t>
            </a:r>
            <a:r>
              <a:rPr lang="fr-FR" altLang="zh-CN" sz="2000" dirty="0">
                <a:cs typeface="Arial" panose="020B0604020202020204" pitchFamily="34" charset="0"/>
              </a:rPr>
              <a:t> sortedMap = new TreeMap</a:t>
            </a:r>
            <a:r>
              <a:rPr lang="fr-FR" altLang="zh-CN" sz="2000" dirty="0"/>
              <a:t>&lt;String,Integer&gt; </a:t>
            </a:r>
            <a:r>
              <a:rPr lang="fr-FR" altLang="zh-CN" sz="2000" dirty="0">
                <a:cs typeface="Arial" panose="020B0604020202020204" pitchFamily="34" charset="0"/>
              </a:rPr>
              <a:t>(map);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	System.out.println(sortedMap);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sz="2000" dirty="0">
                <a:cs typeface="Arial" panose="020B0604020202020204" pitchFamily="34" charset="0"/>
              </a:rPr>
              <a:t>} }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AD1F-FAAA-4855-BC7B-330A4F8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List</a:t>
            </a:r>
            <a:r>
              <a:rPr lang="zh-CN" altLang="en-US" b="1" dirty="0">
                <a:effectLst/>
              </a:rPr>
              <a:t>、</a:t>
            </a:r>
            <a:r>
              <a:rPr lang="en-US" altLang="zh-CN" b="1" dirty="0">
                <a:effectLst/>
              </a:rPr>
              <a:t>Set</a:t>
            </a:r>
            <a:r>
              <a:rPr lang="zh-CN" altLang="en-US" b="1" dirty="0">
                <a:effectLst/>
              </a:rPr>
              <a:t>、</a:t>
            </a:r>
            <a:r>
              <a:rPr lang="en-US" altLang="zh-CN" b="1" dirty="0">
                <a:effectLst/>
              </a:rPr>
              <a:t>Map </a:t>
            </a:r>
            <a:r>
              <a:rPr lang="zh-CN" altLang="en-US" b="1" dirty="0">
                <a:effectLst/>
              </a:rPr>
              <a:t>之间的区别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878742-8B64-4E41-B345-A7DAA56A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2" y="1576356"/>
            <a:ext cx="10606377" cy="4808719"/>
          </a:xfrm>
        </p:spPr>
      </p:pic>
    </p:spTree>
    <p:extLst>
      <p:ext uri="{BB962C8B-B14F-4D97-AF65-F5344CB8AC3E}">
        <p14:creationId xmlns:p14="http://schemas.microsoft.com/office/powerpoint/2010/main" val="60416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0EC13CC0-6D3D-4B4A-81BE-D3F49014C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4733"/>
            <a:ext cx="10515600" cy="802771"/>
          </a:xfrm>
        </p:spPr>
        <p:txBody>
          <a:bodyPr/>
          <a:lstStyle/>
          <a:p>
            <a:r>
              <a:rPr lang="fr-FR" altLang="zh-CN" dirty="0"/>
              <a:t>java.util.Collection</a:t>
            </a:r>
          </a:p>
        </p:txBody>
      </p:sp>
      <p:pic>
        <p:nvPicPr>
          <p:cNvPr id="199683" name="Picture 3" descr="UML Diagram for Collection Interface">
            <a:extLst>
              <a:ext uri="{FF2B5EF4-FFF2-40B4-BE49-F238E27FC236}">
                <a16:creationId xmlns:a16="http://schemas.microsoft.com/office/drawing/2014/main" id="{63DC8CE5-D778-46C0-992F-C523E006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69" y="911099"/>
            <a:ext cx="5021262" cy="563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930A4-5339-65E6-37C6-F8FA83C0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90500"/>
            <a:ext cx="11125199" cy="6667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class Animal {}   class Dog extends Animal {}class Cat extends Animal {}</a:t>
            </a:r>
          </a:p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CollectionDemo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Collection&lt;?&gt; c1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&lt;Animal&gt;();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Collection&lt;?&gt; c2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&lt;Dog&gt;();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Collection&lt;?&gt; c3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&lt;Cat&gt;();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Collection&lt;?&gt; c4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&lt;Object&gt;();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 extends Animal&gt; c5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&lt;Animal&gt;();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 extends Animal&gt; c6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&lt;Dog&gt;();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 extends Animal&gt; c7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&lt;Cat&gt;();</a:t>
            </a:r>
          </a:p>
          <a:p>
            <a:pPr marL="0" indent="0">
              <a:buNone/>
            </a:pPr>
            <a:r>
              <a:rPr lang="en-US" altLang="zh-CN" sz="2000" dirty="0"/>
              <a:t>      // Collection&lt;? extends Animal&gt; c8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&lt;Object&gt;();</a:t>
            </a:r>
          </a:p>
          <a:p>
            <a:pPr marL="0" indent="0">
              <a:buNone/>
            </a:pPr>
            <a:r>
              <a:rPr lang="en-US" altLang="zh-CN" sz="2000" dirty="0"/>
              <a:t>      Collection&lt;? super Animal&gt; c9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&lt;Animal&gt;();</a:t>
            </a:r>
          </a:p>
          <a:p>
            <a:pPr marL="0" indent="0">
              <a:buNone/>
            </a:pPr>
            <a:r>
              <a:rPr lang="en-US" altLang="zh-CN" sz="2000" dirty="0"/>
              <a:t>       // Collection&lt;? super Animal&gt; c10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&lt;Dog&gt;();</a:t>
            </a:r>
          </a:p>
          <a:p>
            <a:pPr marL="0" indent="0">
              <a:buNone/>
            </a:pPr>
            <a:r>
              <a:rPr lang="en-US" altLang="zh-CN" sz="2000" dirty="0"/>
              <a:t>       // Collection&lt;? super Animal&gt; c11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&lt;Cat&gt;();</a:t>
            </a:r>
          </a:p>
          <a:p>
            <a:pPr marL="0" indent="0">
              <a:buNone/>
            </a:pPr>
            <a:r>
              <a:rPr lang="en-US" altLang="zh-CN" sz="2000" dirty="0"/>
              <a:t>       Collection&lt;? super Animal&gt; c12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&lt;Object&gt;();</a:t>
            </a:r>
          </a:p>
          <a:p>
            <a:pPr marL="0" indent="0">
              <a:buNone/>
            </a:pPr>
            <a:r>
              <a:rPr lang="en-US" altLang="zh-CN" sz="2000" dirty="0"/>
              <a:t>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16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AD3BEDC7-49D9-4BDA-96B9-0301302D6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Iterator </a:t>
            </a:r>
            <a:r>
              <a:rPr lang="zh-CN" altLang="en-US"/>
              <a:t>接口</a:t>
            </a:r>
          </a:p>
        </p:txBody>
      </p:sp>
      <p:pic>
        <p:nvPicPr>
          <p:cNvPr id="284676" name="Picture 4" descr="UML Diagram for Iterator Interface">
            <a:extLst>
              <a:ext uri="{FF2B5EF4-FFF2-40B4-BE49-F238E27FC236}">
                <a16:creationId xmlns:a16="http://schemas.microsoft.com/office/drawing/2014/main" id="{EFF855B0-143F-4069-84BC-808E17B6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11" y="1825625"/>
            <a:ext cx="2449684" cy="19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77" name="Rectangle 5">
            <a:extLst>
              <a:ext uri="{FF2B5EF4-FFF2-40B4-BE49-F238E27FC236}">
                <a16:creationId xmlns:a16="http://schemas.microsoft.com/office/drawing/2014/main" id="{64A23BAD-224E-48B2-90E0-F21F2C095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fr-FR" altLang="zh-CN" dirty="0"/>
              <a:t>public interface Iterator{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fr-FR" altLang="zh-CN" dirty="0"/>
              <a:t>  Object next();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fr-FR" altLang="zh-CN" dirty="0"/>
              <a:t>  boolean hasNext();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fr-FR" altLang="zh-CN" dirty="0"/>
              <a:t>  void remove();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fr-FR" altLang="zh-CN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53CC255-827F-444A-9C6E-2820717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fr-FR" altLang="zh-CN" dirty="0"/>
              <a:t>java.util.Iterator</a:t>
            </a:r>
            <a:r>
              <a:rPr lang="zh-CN" altLang="fr-FR" dirty="0"/>
              <a:t>接口的使用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452B3386-21E3-4121-B16A-EC9E4C3A7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399" y="1524000"/>
            <a:ext cx="6096000" cy="4978400"/>
          </a:xfrm>
        </p:spPr>
        <p:txBody>
          <a:bodyPr>
            <a:noAutofit/>
          </a:bodyPr>
          <a:lstStyle/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Collection collection = new ArrayList();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Iterator iterator = collection.iterator();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while (iterator.hasNext())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		Object element = iterator.next();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		if (condition(element)) {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			iterator.remove();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		}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r>
              <a:rPr lang="fr-FR" altLang="zh-CN" dirty="0">
                <a:cs typeface="Arial" panose="020B0604020202020204" pitchFamily="34" charset="0"/>
              </a:rPr>
              <a:t>} </a:t>
            </a:r>
          </a:p>
          <a:p>
            <a:pPr>
              <a:lnSpc>
                <a:spcPct val="77000"/>
              </a:lnSpc>
              <a:buFont typeface="Wingdings" panose="05000000000000000000" pitchFamily="2" charset="2"/>
              <a:buNone/>
            </a:pPr>
            <a:endParaRPr lang="fr-FR" altLang="zh-CN" dirty="0"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A0860B-E658-4ECD-BF73-07EB29799C34}"/>
              </a:ext>
            </a:extLst>
          </p:cNvPr>
          <p:cNvSpPr txBox="1"/>
          <p:nvPr/>
        </p:nvSpPr>
        <p:spPr>
          <a:xfrm>
            <a:off x="7496175" y="1419225"/>
            <a:ext cx="4591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List 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 = new </a:t>
            </a:r>
            <a:r>
              <a:rPr lang="en-US" altLang="zh-CN" sz="2800" dirty="0" err="1"/>
              <a:t>ArrayList</a:t>
            </a:r>
            <a:r>
              <a:rPr lang="en-US" altLang="zh-CN" sz="28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for (Object item : list) 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    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(item);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fr-FR" altLang="zh-CN" sz="28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C117DF-F6D4-4C15-A246-5BEB21B1375A}"/>
              </a:ext>
            </a:extLst>
          </p:cNvPr>
          <p:cNvCxnSpPr/>
          <p:nvPr/>
        </p:nvCxnSpPr>
        <p:spPr>
          <a:xfrm>
            <a:off x="6867525" y="1419225"/>
            <a:ext cx="0" cy="453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3792</Words>
  <Application>Microsoft Office PowerPoint</Application>
  <PresentationFormat>宽屏</PresentationFormat>
  <Paragraphs>453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Helvetica Neue</vt:lpstr>
      <vt:lpstr>Optima-Regular</vt:lpstr>
      <vt:lpstr>等线</vt:lpstr>
      <vt:lpstr>等线 Light</vt:lpstr>
      <vt:lpstr>宋体</vt:lpstr>
      <vt:lpstr>Arial</vt:lpstr>
      <vt:lpstr>Times New Roman</vt:lpstr>
      <vt:lpstr>Verdana</vt:lpstr>
      <vt:lpstr>Wingdings</vt:lpstr>
      <vt:lpstr>Office 主题​​</vt:lpstr>
      <vt:lpstr>文档</vt:lpstr>
      <vt:lpstr>文件</vt:lpstr>
      <vt:lpstr>Chapter 7 Collections 和 Collection</vt:lpstr>
      <vt:lpstr>主要内容</vt:lpstr>
      <vt:lpstr>PowerPoint 演示文稿</vt:lpstr>
      <vt:lpstr>集合类与接口</vt:lpstr>
      <vt:lpstr>Collection接口</vt:lpstr>
      <vt:lpstr>java.util.Collection</vt:lpstr>
      <vt:lpstr>PowerPoint 演示文稿</vt:lpstr>
      <vt:lpstr>Iterator 接口</vt:lpstr>
      <vt:lpstr>java.util.Iterator接口的使用</vt:lpstr>
      <vt:lpstr>example</vt:lpstr>
      <vt:lpstr>Collections 类</vt:lpstr>
      <vt:lpstr>Collections类的方法</vt:lpstr>
      <vt:lpstr>Example</vt:lpstr>
      <vt:lpstr>单列集合</vt:lpstr>
      <vt:lpstr>List接口</vt:lpstr>
      <vt:lpstr>List接口方法</vt:lpstr>
      <vt:lpstr>ArrayList构造方法</vt:lpstr>
      <vt:lpstr>Cont.</vt:lpstr>
      <vt:lpstr>Cont.</vt:lpstr>
      <vt:lpstr>ArrayList的操作</vt:lpstr>
      <vt:lpstr>LinkedList的操作</vt:lpstr>
      <vt:lpstr>Stack的操作</vt:lpstr>
      <vt:lpstr>ArrayBlockingQueue的操作</vt:lpstr>
      <vt:lpstr>ArrayList &amp; LinkedList</vt:lpstr>
      <vt:lpstr>Array 和 ArrayList 有何区别</vt:lpstr>
      <vt:lpstr>Set, SortSet, List接口</vt:lpstr>
      <vt:lpstr>Set接口方法</vt:lpstr>
      <vt:lpstr>HashSet类</vt:lpstr>
      <vt:lpstr>PowerPoint 演示文稿</vt:lpstr>
      <vt:lpstr>Cont.</vt:lpstr>
      <vt:lpstr>TreeSet类</vt:lpstr>
      <vt:lpstr>example</vt:lpstr>
      <vt:lpstr>LinkedHashSet类</vt:lpstr>
      <vt:lpstr>example : class Entier</vt:lpstr>
      <vt:lpstr>Cont.</vt:lpstr>
      <vt:lpstr>test</vt:lpstr>
      <vt:lpstr>双列集合</vt:lpstr>
      <vt:lpstr>Map接口</vt:lpstr>
      <vt:lpstr>Map接口和Collection接口的不同</vt:lpstr>
      <vt:lpstr>Map接口</vt:lpstr>
      <vt:lpstr>PowerPoint 演示文稿</vt:lpstr>
      <vt:lpstr>PowerPoint 演示文稿</vt:lpstr>
      <vt:lpstr>PowerPoint 演示文稿</vt:lpstr>
      <vt:lpstr>HashMap 类</vt:lpstr>
      <vt:lpstr>HashMap的操作</vt:lpstr>
      <vt:lpstr>HashMap</vt:lpstr>
      <vt:lpstr>HashMap</vt:lpstr>
      <vt:lpstr>LinkedHashMap类</vt:lpstr>
      <vt:lpstr>LinkedHashMap</vt:lpstr>
      <vt:lpstr>PowerPoint 演示文稿</vt:lpstr>
      <vt:lpstr>PowerPoint 演示文稿</vt:lpstr>
      <vt:lpstr>TreeMap 类 </vt:lpstr>
      <vt:lpstr>Map遍历</vt:lpstr>
      <vt:lpstr>Example: Map</vt:lpstr>
      <vt:lpstr>List、Set、Map 之间的区别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Collections 和 Collection</dc:title>
  <dc:creator>hp</dc:creator>
  <cp:lastModifiedBy>cheng saran</cp:lastModifiedBy>
  <cp:revision>16</cp:revision>
  <dcterms:created xsi:type="dcterms:W3CDTF">2019-09-16T01:56:20Z</dcterms:created>
  <dcterms:modified xsi:type="dcterms:W3CDTF">2022-09-24T16:18:09Z</dcterms:modified>
</cp:coreProperties>
</file>