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0" r:id="rId5"/>
    <p:sldId id="272" r:id="rId6"/>
    <p:sldId id="276" r:id="rId7"/>
    <p:sldId id="277" r:id="rId8"/>
    <p:sldId id="278" r:id="rId9"/>
    <p:sldId id="279" r:id="rId10"/>
    <p:sldId id="274" r:id="rId11"/>
    <p:sldId id="263" r:id="rId12"/>
    <p:sldId id="257" r:id="rId13"/>
    <p:sldId id="258" r:id="rId14"/>
    <p:sldId id="280" r:id="rId15"/>
    <p:sldId id="271" r:id="rId16"/>
    <p:sldId id="264" r:id="rId17"/>
    <p:sldId id="260" r:id="rId18"/>
    <p:sldId id="265" r:id="rId19"/>
    <p:sldId id="267" r:id="rId20"/>
    <p:sldId id="286" r:id="rId21"/>
    <p:sldId id="281" r:id="rId22"/>
    <p:sldId id="282" r:id="rId23"/>
    <p:sldId id="283" r:id="rId24"/>
    <p:sldId id="284" r:id="rId25"/>
    <p:sldId id="285" r:id="rId26"/>
    <p:sldId id="287" r:id="rId27"/>
    <p:sldId id="290" r:id="rId28"/>
    <p:sldId id="288" r:id="rId29"/>
    <p:sldId id="2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36917-50C7-4E4C-B0CB-7AF4FE4F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0F39F2-06C4-4DAF-B51A-523D20B8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C2CCB-172F-4D37-B020-AC132BC6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6A5DE-0ECA-486B-8785-F8E9C1E8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FC067-4A97-4CF9-A686-7B0210AD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5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C48FA-60CC-49D9-8875-9562AE1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96688-D709-4ABC-819F-CF4E0EB8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556DE-1476-4992-B10D-AE02B460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B5988-CD2F-41F0-81D1-E7FDF20C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C0B15-800E-4117-88B9-148D7CCD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8FA7E-595B-4C10-A1AB-62E900EDB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9A4DE-87FC-4704-98E0-35E792B6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90100-E077-454D-833C-4F0418F3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5697C-1416-4821-876F-B48B0E03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7FE13-BA8A-4A0C-8A66-5F92D0E3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59BC1-E20E-44F5-A26E-040F76BE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0DDEC-E41F-46C5-A98E-9474A9BF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46617-2FF9-4F2A-903F-6DD0F342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138A7-7C1E-4EB6-8C24-311D9208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CD05D-AEF0-478F-880E-3D89B864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6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8DA69-1DBF-4BE6-96D5-F445885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65CA4-2901-4B12-90CA-8B2867669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34278-627B-49CE-8895-3332A205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0E402-56DA-4252-B022-89BA17B9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317DE-877B-4D00-A3DA-76E3D431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5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74FE4-FCD5-467A-A0F7-8D521212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50F1A-5A6A-4A40-8F98-7CBDB93AA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411DA-9886-47F7-A9F7-4E03C296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99AF6-5EA7-4497-B167-D8721F2A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A0EE0-598E-43F6-98FB-E4E7B4D2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14380-CDD5-429C-A562-5511F796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8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54C06-971C-4C2A-8185-6AA3DEC7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8D25D-4331-42DB-8B23-4C1C13C62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13E2A-BF5B-4D72-A52F-B03CFE595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4F4E2E-AE4F-4331-A957-7343CEF88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97BB1-78DE-4013-AF8E-1EC14D554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982AE4-8580-4CA8-A9F6-87B09A49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5C460F-A18D-42A6-89E3-284DFDD6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B0BCC2-A97F-4C66-BF71-38780412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BFBC6-9989-4342-9F66-68BCAAAB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C7C8E3-7B08-4A2A-B11C-2F58D53B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719A5-C255-4111-A0F3-056E7DA6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F31476-73D9-45AA-9BD6-B030D83E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103ED8-FE86-4BE6-A905-E31DAD48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870501-BCDA-4D94-9600-25128076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48BF8-3EEC-4A36-A94B-1E0A0989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E3A42-455A-4BF6-BB4B-720D8C16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A7E-FED1-4818-8A81-636C52A1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3BE51-8E25-4FE8-8A2C-84715934A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08EA5-B3D0-4063-9D86-A4241C7B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3AC67-57E0-4853-AA0F-E67A8B97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888BB-C80D-47B8-B5F3-607E876D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7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D381-36D5-4BF2-B73A-D22C7662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50A1A5-5361-4597-96DB-033B988D6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BD544-4961-46B1-B447-5F03298CF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5418A-2EE2-4F5D-A520-FCC4EF99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451A9-5AC0-43EC-BB18-A8B9CBCB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52C9F-41EE-452F-A989-A850A151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1D7BA7-0D99-464A-A216-D350B140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9ECCD-829D-4A05-A18F-4C8C4224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44C6D-28D3-42FD-B6E4-8A14C044E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64B0-3BB4-4BC5-B33A-2502E3329EBB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E2C7C-CF9B-435B-A357-E8075F90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6DCA6-D036-4736-9902-530D88A35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5484-65B8-4887-BE48-ED11ACB6C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F24F9-2F1E-4FEF-82AC-F7C7F0C3D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8</a:t>
            </a:r>
            <a:br>
              <a:rPr lang="en-US" altLang="zh-CN" dirty="0"/>
            </a:br>
            <a:r>
              <a:rPr lang="en-US" altLang="zh-CN" dirty="0"/>
              <a:t>Java</a:t>
            </a:r>
            <a:r>
              <a:rPr lang="zh-CN" altLang="en-US" dirty="0"/>
              <a:t>异常处理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9023F1-F40B-481F-A2A5-65D2032BF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6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E6F7EF-B516-4602-B4E3-893E468BF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try/catch/finally </a:t>
            </a:r>
            <a:r>
              <a:rPr lang="zh-CN" altLang="en-US" dirty="0"/>
              <a:t>语法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70E836-697B-49C8-9DF8-BB5C5958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100" b="1" dirty="0"/>
              <a:t>try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="1" dirty="0"/>
              <a:t> 	// code that might throw a particular exception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200" b="1" dirty="0"/>
              <a:t> } catch (</a:t>
            </a:r>
            <a:r>
              <a:rPr lang="en-US" altLang="zh-CN" sz="2200" b="1" dirty="0" err="1"/>
              <a:t>MyExceptionType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myExcept</a:t>
            </a:r>
            <a:r>
              <a:rPr lang="en-US" altLang="zh-CN" sz="2200" b="1" dirty="0"/>
              <a:t>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="1" dirty="0"/>
              <a:t> 	// code to execute if a </a:t>
            </a:r>
            <a:r>
              <a:rPr lang="en-US" altLang="zh-CN" b="1" dirty="0" err="1"/>
              <a:t>MyExceptionType</a:t>
            </a:r>
            <a:r>
              <a:rPr lang="en-US" altLang="zh-CN" b="1" dirty="0"/>
              <a:t> exception is thrown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200" b="1" dirty="0"/>
              <a:t> } catch (Exception </a:t>
            </a:r>
            <a:r>
              <a:rPr lang="en-US" altLang="zh-CN" sz="2200" b="1" dirty="0" err="1"/>
              <a:t>otherExcept</a:t>
            </a:r>
            <a:r>
              <a:rPr lang="en-US" altLang="zh-CN" sz="2200" b="1" dirty="0"/>
              <a:t>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="1" dirty="0"/>
              <a:t> // code to execute if a general Exception </a:t>
            </a:r>
            <a:r>
              <a:rPr lang="en-US" altLang="zh-CN" b="1" dirty="0" err="1"/>
              <a:t>exception</a:t>
            </a:r>
            <a:r>
              <a:rPr lang="en-US" altLang="zh-CN" b="1" dirty="0"/>
              <a:t> is thrown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100" b="1" dirty="0"/>
              <a:t>       }finally{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100" b="1" dirty="0"/>
              <a:t>		//</a:t>
            </a:r>
            <a:r>
              <a:rPr lang="zh-CN" altLang="en-US" sz="2100" b="1" dirty="0"/>
              <a:t>资源回收</a:t>
            </a:r>
            <a:endParaRPr lang="en-US" altLang="zh-CN" sz="21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100" b="1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1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70309-596C-406C-B457-6A11B2C0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首先捕获最具体的异常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7D3-0A0F-4051-B68A-BE0E7F56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当有多个</a:t>
            </a:r>
            <a:r>
              <a:rPr lang="en-US" altLang="zh-CN" sz="2400" dirty="0"/>
              <a:t>catch</a:t>
            </a:r>
            <a:r>
              <a:rPr lang="zh-CN" altLang="en-US" sz="2400" dirty="0"/>
              <a:t>块中，按照捕获顺序只有第一个匹配到的</a:t>
            </a:r>
            <a:r>
              <a:rPr lang="en-US" altLang="zh-CN" sz="2400" dirty="0"/>
              <a:t>catch</a:t>
            </a:r>
            <a:r>
              <a:rPr lang="zh-CN" altLang="en-US" sz="2400" dirty="0"/>
              <a:t>块才能执行。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BBCDD2-614E-4FE5-83A8-227DDDE63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547" y="2611177"/>
            <a:ext cx="8351637" cy="3416320"/>
          </a:xfrm>
          <a:prstGeom prst="rect">
            <a:avLst/>
          </a:prstGeom>
          <a:solidFill>
            <a:srgbClr val="2B30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45720" rIns="1269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 void catchMostSpecificExceptionFirst()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try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doSomething("A message");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catch (NumberFormatException e)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log.error(e);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catch (IllegalArgumentException e)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log.error(e)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BA5FA-EB65-4E4D-816B-76A177C2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8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在</a:t>
            </a:r>
            <a:r>
              <a:rPr lang="en-US" altLang="zh-CN" sz="3200" b="1" dirty="0"/>
              <a:t>Finally</a:t>
            </a:r>
            <a:r>
              <a:rPr lang="zh-CN" altLang="en-US" sz="3200" b="1" dirty="0"/>
              <a:t>块中清理资源或者使用</a:t>
            </a:r>
            <a:r>
              <a:rPr lang="en-US" altLang="zh-CN" sz="3200" b="1" dirty="0"/>
              <a:t>try-with-resource</a:t>
            </a:r>
            <a:r>
              <a:rPr lang="zh-CN" altLang="en-US" sz="3200" b="1" dirty="0"/>
              <a:t>语句</a:t>
            </a:r>
            <a:endParaRPr lang="zh-CN" alt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201225-9556-4B25-9FEB-3739FFC10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1321" y="1170661"/>
            <a:ext cx="9816548" cy="5262979"/>
          </a:xfrm>
          <a:prstGeom prst="rect">
            <a:avLst/>
          </a:prstGeom>
          <a:solidFill>
            <a:srgbClr val="2B30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45720" rIns="1269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doNotCloseResourceInTry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() {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null;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try {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new File("./tmp.txt");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(file);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// use the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to read a file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// do NOT do this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inputStream.close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();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} catch (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e) {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log.error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(e);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} catch (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e) {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log.error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(e);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}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1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E6346-8D82-46E7-82DC-C3CD5E72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18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finally</a:t>
            </a:r>
            <a:r>
              <a:rPr lang="zh-CN" altLang="en-US" dirty="0"/>
              <a:t>模块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0B7A2F-179C-4C42-97AC-D1348971C3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0216" y="551825"/>
            <a:ext cx="9496926" cy="6740307"/>
          </a:xfrm>
          <a:prstGeom prst="rect">
            <a:avLst/>
          </a:prstGeom>
          <a:solidFill>
            <a:srgbClr val="2B30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45720" rIns="1269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 void closeResourceInFinally()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FileInputStream inputStream = null;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try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File file = new File("./tmp.txt");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inputStream = new FileInputStream(file);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// use the inputStream to read a file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catch (FileNotFoundException e)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log.error(e);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finally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if (inputStream != null)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try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inputStream.close();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 catch (IOException e)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log.error(e);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  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3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8157CB4-440C-4688-82BA-92EFC8E88A98}"/>
              </a:ext>
            </a:extLst>
          </p:cNvPr>
          <p:cNvSpPr txBox="1"/>
          <p:nvPr/>
        </p:nvSpPr>
        <p:spPr>
          <a:xfrm>
            <a:off x="429371" y="151179"/>
            <a:ext cx="586806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public class TryCatchFinally {</a:t>
            </a:r>
          </a:p>
          <a:p>
            <a:r>
              <a:rPr lang="zh-CN" altLang="en-US" sz="2000" dirty="0"/>
              <a:t>    public static final String test() {</a:t>
            </a:r>
          </a:p>
          <a:p>
            <a:r>
              <a:rPr lang="zh-CN" altLang="en-US" sz="2000" dirty="0"/>
              <a:t>        String t = "";</a:t>
            </a:r>
          </a:p>
          <a:p>
            <a:r>
              <a:rPr lang="zh-CN" altLang="en-US" sz="2000" dirty="0"/>
              <a:t>        try {</a:t>
            </a:r>
          </a:p>
          <a:p>
            <a:r>
              <a:rPr lang="zh-CN" altLang="en-US" sz="2000" dirty="0"/>
              <a:t>            t = "try";</a:t>
            </a:r>
          </a:p>
          <a:p>
            <a:r>
              <a:rPr lang="zh-CN" altLang="en-US" sz="2000" dirty="0"/>
              <a:t>            Integer.parseInt(null);</a:t>
            </a:r>
          </a:p>
          <a:p>
            <a:r>
              <a:rPr lang="zh-CN" altLang="en-US" sz="2000" dirty="0"/>
              <a:t>            return t;</a:t>
            </a:r>
          </a:p>
          <a:p>
            <a:r>
              <a:rPr lang="zh-CN" altLang="en-US" sz="2000" dirty="0"/>
              <a:t>        } catch (Exception e) {            </a:t>
            </a:r>
          </a:p>
          <a:p>
            <a:r>
              <a:rPr lang="zh-CN" altLang="en-US" sz="2000" dirty="0"/>
              <a:t>            t = "catch";</a:t>
            </a:r>
          </a:p>
          <a:p>
            <a:r>
              <a:rPr lang="zh-CN" altLang="en-US" sz="2000" dirty="0"/>
              <a:t>            Integer.parseInt(null);</a:t>
            </a:r>
          </a:p>
          <a:p>
            <a:r>
              <a:rPr lang="zh-CN" altLang="en-US" sz="2000" dirty="0"/>
              <a:t>            return t;</a:t>
            </a:r>
          </a:p>
          <a:p>
            <a:r>
              <a:rPr lang="zh-CN" altLang="en-US" sz="2000" dirty="0"/>
              <a:t>        } finally {</a:t>
            </a:r>
          </a:p>
          <a:p>
            <a:r>
              <a:rPr lang="zh-CN" altLang="en-US" sz="2000" dirty="0"/>
              <a:t>            t = "finally";</a:t>
            </a:r>
          </a:p>
          <a:p>
            <a:r>
              <a:rPr lang="zh-CN" altLang="en-US" sz="2000" dirty="0"/>
              <a:t>            String.valueOf(null);</a:t>
            </a:r>
          </a:p>
          <a:p>
            <a:r>
              <a:rPr lang="zh-CN" altLang="en-US" sz="2000" dirty="0"/>
              <a:t>           return t;</a:t>
            </a:r>
          </a:p>
          <a:p>
            <a:r>
              <a:rPr lang="zh-CN" altLang="en-US" sz="2000" dirty="0"/>
              <a:t>        }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    public static void main(String[] args) {</a:t>
            </a:r>
          </a:p>
          <a:p>
            <a:r>
              <a:rPr lang="zh-CN" altLang="en-US" sz="2000" dirty="0"/>
              <a:t>        System.out.print(TryCatchFinally.test());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3D1F2-50F5-4B40-9095-4F4BF0622F19}"/>
              </a:ext>
            </a:extLst>
          </p:cNvPr>
          <p:cNvSpPr txBox="1"/>
          <p:nvPr/>
        </p:nvSpPr>
        <p:spPr>
          <a:xfrm>
            <a:off x="5518205" y="574598"/>
            <a:ext cx="64783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尽量在try或者catch中使用return语句。通过finally中达到对try或者catch返回值修改是不可行的。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finally中应避免使用return语句，因为会消化掉try、catch块中的异常，屏蔽错误的发生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</a:t>
            </a:r>
            <a:r>
              <a:rPr lang="zh-CN" altLang="en-US" sz="2400" dirty="0"/>
              <a:t>inally要避免再次抛出异常，因为会消化掉try、catch块中的异常</a:t>
            </a:r>
          </a:p>
        </p:txBody>
      </p:sp>
    </p:spTree>
    <p:extLst>
      <p:ext uri="{BB962C8B-B14F-4D97-AF65-F5344CB8AC3E}">
        <p14:creationId xmlns:p14="http://schemas.microsoft.com/office/powerpoint/2010/main" val="130345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1E4B-D4D9-4BCD-9EAC-0ECE79FC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Give the result: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48438B-9A74-420F-B641-36071443EB34}"/>
              </a:ext>
            </a:extLst>
          </p:cNvPr>
          <p:cNvSpPr txBox="1"/>
          <p:nvPr/>
        </p:nvSpPr>
        <p:spPr>
          <a:xfrm>
            <a:off x="2633870" y="1690688"/>
            <a:ext cx="60946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public int getNum() {</a:t>
            </a:r>
          </a:p>
          <a:p>
            <a:r>
              <a:rPr lang="zh-CN" altLang="en-US" sz="2400" dirty="0"/>
              <a:t>        try {</a:t>
            </a:r>
          </a:p>
          <a:p>
            <a:r>
              <a:rPr lang="zh-CN" altLang="en-US" sz="2400" dirty="0"/>
              <a:t>           int a = 1 / 0;</a:t>
            </a:r>
          </a:p>
          <a:p>
            <a:r>
              <a:rPr lang="zh-CN" altLang="en-US" sz="2400" dirty="0"/>
              <a:t>           return 1;</a:t>
            </a:r>
          </a:p>
          <a:p>
            <a:r>
              <a:rPr lang="zh-CN" altLang="en-US" sz="2400" dirty="0"/>
              <a:t>       } catch (Exception e) {</a:t>
            </a:r>
          </a:p>
          <a:p>
            <a:r>
              <a:rPr lang="zh-CN" altLang="en-US" sz="2400" dirty="0"/>
              <a:t>           return 2;</a:t>
            </a:r>
          </a:p>
          <a:p>
            <a:r>
              <a:rPr lang="zh-CN" altLang="en-US" sz="2400" dirty="0"/>
              <a:t>       } finally {</a:t>
            </a:r>
          </a:p>
          <a:p>
            <a:r>
              <a:rPr lang="zh-CN" altLang="en-US" sz="2400" dirty="0"/>
              <a:t>           return 3;</a:t>
            </a:r>
          </a:p>
          <a:p>
            <a:r>
              <a:rPr lang="zh-CN" altLang="en-US" sz="2400" dirty="0"/>
              <a:t>       }</a:t>
            </a:r>
          </a:p>
          <a:p>
            <a:r>
              <a:rPr lang="zh-CN" altLang="en-US" sz="24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01080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A6887-1EC6-4264-82C0-0960E374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不要捕获</a:t>
            </a:r>
            <a:r>
              <a:rPr lang="en-US" altLang="zh-CN" b="1" dirty="0"/>
              <a:t>Throwable</a:t>
            </a:r>
            <a:r>
              <a:rPr lang="zh-CN" altLang="en-US" b="1" dirty="0"/>
              <a:t>对象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0AF97-59F5-4F6B-A028-A3F6E08C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Throwable</a:t>
            </a:r>
            <a:r>
              <a:rPr lang="zh-CN" altLang="en-US" dirty="0">
                <a:effectLst/>
              </a:rPr>
              <a:t>是所有异常和错误的父类。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可以在</a:t>
            </a:r>
            <a:r>
              <a:rPr lang="en-US" altLang="zh-CN" dirty="0">
                <a:effectLst/>
              </a:rPr>
              <a:t>catch</a:t>
            </a:r>
            <a:r>
              <a:rPr lang="zh-CN" altLang="en-US" dirty="0">
                <a:effectLst/>
              </a:rPr>
              <a:t>语句中捕获，但是永远不要这么做。</a:t>
            </a:r>
          </a:p>
          <a:p>
            <a:r>
              <a:rPr lang="zh-CN" altLang="en-US" dirty="0">
                <a:effectLst/>
              </a:rPr>
              <a:t>如果</a:t>
            </a:r>
            <a:r>
              <a:rPr lang="en-US" altLang="zh-CN" dirty="0">
                <a:effectLst/>
              </a:rPr>
              <a:t>catch</a:t>
            </a:r>
            <a:r>
              <a:rPr lang="zh-CN" altLang="en-US" dirty="0"/>
              <a:t> </a:t>
            </a:r>
            <a:r>
              <a:rPr lang="en-US" altLang="zh-CN" dirty="0">
                <a:effectLst/>
              </a:rPr>
              <a:t>throwable</a:t>
            </a:r>
            <a:r>
              <a:rPr lang="zh-CN" altLang="en-US" dirty="0">
                <a:effectLst/>
              </a:rPr>
              <a:t>，不仅会捕获所有</a:t>
            </a:r>
            <a:r>
              <a:rPr lang="en-US" altLang="zh-CN" dirty="0">
                <a:effectLst/>
              </a:rPr>
              <a:t>exception</a:t>
            </a:r>
            <a:r>
              <a:rPr lang="zh-CN" altLang="en-US" dirty="0">
                <a:effectLst/>
              </a:rPr>
              <a:t>，还会捕获</a:t>
            </a:r>
            <a:r>
              <a:rPr lang="en-US" altLang="zh-CN" dirty="0">
                <a:effectLst/>
              </a:rPr>
              <a:t>error</a:t>
            </a:r>
            <a:r>
              <a:rPr lang="zh-CN" altLang="en-US" dirty="0">
                <a:effectLst/>
              </a:rPr>
              <a:t>。而</a:t>
            </a:r>
            <a:r>
              <a:rPr lang="en-US" altLang="zh-CN" dirty="0">
                <a:effectLst/>
              </a:rPr>
              <a:t>error</a:t>
            </a:r>
            <a:r>
              <a:rPr lang="zh-CN" altLang="en-US" dirty="0">
                <a:effectLst/>
              </a:rPr>
              <a:t>是表明无法恢复的</a:t>
            </a:r>
            <a:r>
              <a:rPr lang="en-US" altLang="zh-CN" dirty="0" err="1">
                <a:effectLst/>
              </a:rPr>
              <a:t>jvm</a:t>
            </a:r>
            <a:r>
              <a:rPr lang="zh-CN" altLang="en-US" dirty="0">
                <a:effectLst/>
              </a:rPr>
              <a:t>错误。因此除非绝对肯定能够处理或者被要求处理</a:t>
            </a:r>
            <a:r>
              <a:rPr lang="en-US" altLang="zh-CN" dirty="0">
                <a:effectLst/>
              </a:rPr>
              <a:t>error</a:t>
            </a:r>
            <a:r>
              <a:rPr lang="zh-CN" altLang="en-US" dirty="0">
                <a:effectLst/>
              </a:rPr>
              <a:t>，不要捕获</a:t>
            </a:r>
            <a:r>
              <a:rPr lang="en-US" altLang="zh-CN" dirty="0">
                <a:effectLst/>
              </a:rPr>
              <a:t>throwable</a:t>
            </a:r>
            <a:r>
              <a:rPr lang="zh-CN" altLang="en-US" dirty="0">
                <a:effectLst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24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3136D-9EA4-405E-9270-6F122C9A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指定具体的异常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5BB85-74CF-45A6-9E40-C7509963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733550"/>
            <a:ext cx="10515600" cy="4351338"/>
          </a:xfrm>
        </p:spPr>
        <p:txBody>
          <a:bodyPr/>
          <a:lstStyle/>
          <a:p>
            <a:r>
              <a:rPr lang="zh-CN" altLang="en-US" dirty="0"/>
              <a:t>尽可能的使用最具体的异常来声明方法，才能使代码更容易理解。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C2B8C-7A7A-4CC7-870F-851682A4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" y="2494959"/>
            <a:ext cx="9958329" cy="2308324"/>
          </a:xfrm>
          <a:prstGeom prst="rect">
            <a:avLst/>
          </a:prstGeom>
          <a:solidFill>
            <a:srgbClr val="2B30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45720" rIns="1269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 void doNotDoThis() throws Exception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...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 void doThis() throws NumberFormatException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...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6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C36C-8D54-434D-9DB8-D63E312E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不要忽略异常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88CD95-2932-458C-9397-64CC11D89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84298"/>
            <a:ext cx="9637295" cy="2677656"/>
          </a:xfrm>
          <a:prstGeom prst="rect">
            <a:avLst/>
          </a:prstGeom>
          <a:solidFill>
            <a:srgbClr val="2B30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45720" rIns="1269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 void doNotIgnoreExceptions()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try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// do something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catch (NumberFormatException e)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//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 nothing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8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6F06-2C60-46A3-A783-0992DC7A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包装异常时不要抛弃原始的异常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47389-DEA5-4E22-B962-468F8D03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037"/>
            <a:ext cx="10515600" cy="4351338"/>
          </a:xfrm>
        </p:spPr>
        <p:txBody>
          <a:bodyPr/>
          <a:lstStyle/>
          <a:p>
            <a:r>
              <a:rPr lang="zh-CN" altLang="en-US" dirty="0">
                <a:effectLst/>
              </a:rPr>
              <a:t>捕获标准异常并包装为自定义异常是一个很常见的做法。这样可以添加更为具体的异常信息并能够做针对的异常处理。</a:t>
            </a:r>
          </a:p>
          <a:p>
            <a:r>
              <a:rPr lang="zh-CN" altLang="en-US" dirty="0">
                <a:effectLst/>
              </a:rPr>
              <a:t>包装异常时，一定要把原始的异常设置为</a:t>
            </a:r>
            <a:r>
              <a:rPr lang="en-US" altLang="zh-CN" dirty="0">
                <a:effectLst/>
              </a:rPr>
              <a:t>cause(Exception</a:t>
            </a:r>
            <a:r>
              <a:rPr lang="zh-CN" altLang="en-US" dirty="0">
                <a:effectLst/>
              </a:rPr>
              <a:t>有构造方法可以传入</a:t>
            </a:r>
            <a:r>
              <a:rPr lang="en-US" altLang="zh-CN" dirty="0">
                <a:effectLst/>
              </a:rPr>
              <a:t>cause)</a:t>
            </a:r>
            <a:r>
              <a:rPr lang="zh-CN" altLang="en-US" dirty="0">
                <a:effectLst/>
              </a:rPr>
              <a:t>。否则，丢失了原始的异常信息会让错误的分析变得困难。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76DEB-D0ED-4EC3-9797-ACB003A4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40" y="3889977"/>
            <a:ext cx="12224084" cy="2677656"/>
          </a:xfrm>
          <a:prstGeom prst="rect">
            <a:avLst/>
          </a:prstGeom>
          <a:solidFill>
            <a:srgbClr val="2B30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45720" rIns="1269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 void wrapException(String input) throws MyException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try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// do something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catch (NumberFormatException e) {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throw new MyException("A message that describes the error.", 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 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8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C8040C8-1571-4450-B7AB-39D69928C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Example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ED9239D-DB89-4363-AD59-E550245ED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7238"/>
            <a:ext cx="9569450" cy="451634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public class HelloWorld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public static void main 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String greetings [ ] =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"Hello world!",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"No, I mean it!",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"HELLO WORLD!!"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     };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while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4)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 (greetings[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]);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}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C2DCB-65F8-AF8D-1FE6-7108B8B6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减少项目中的</a:t>
            </a:r>
            <a:r>
              <a:rPr lang="en-US" altLang="zh-CN" dirty="0"/>
              <a:t>try-catch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1FC52-6E19-7A9C-3D8E-5F0C120B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每一个项目</a:t>
            </a:r>
            <a:r>
              <a:rPr lang="en-US" altLang="zh-CN" dirty="0"/>
              <a:t>/</a:t>
            </a:r>
            <a:r>
              <a:rPr lang="zh-CN" altLang="en-US" dirty="0"/>
              <a:t>模块，在定义业务异常的时候，只需定义一个枚举类，然后实现接口 </a:t>
            </a:r>
            <a:r>
              <a:rPr lang="en-US" altLang="zh-CN" dirty="0" err="1"/>
              <a:t>BusinessExceptionAssert</a:t>
            </a:r>
            <a:r>
              <a:rPr lang="zh-CN" altLang="en-US" dirty="0"/>
              <a:t>，最后为每一种业务异常定义对应的枚举实例，而不用定义许多异常类。使用的时候也很方便。</a:t>
            </a:r>
          </a:p>
        </p:txBody>
      </p:sp>
    </p:spTree>
    <p:extLst>
      <p:ext uri="{BB962C8B-B14F-4D97-AF65-F5344CB8AC3E}">
        <p14:creationId xmlns:p14="http://schemas.microsoft.com/office/powerpoint/2010/main" val="271349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9AF1-025D-6879-A0A3-6DA12634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减少</a:t>
            </a:r>
            <a:r>
              <a:rPr lang="en-US" altLang="zh-CN" dirty="0"/>
              <a:t>try-catch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2CD63-9BEF-8125-804D-905A433C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public interface Assert {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BaseException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newException</a:t>
            </a:r>
            <a:r>
              <a:rPr lang="en-US" altLang="zh-CN" sz="2400" dirty="0"/>
              <a:t>(Object...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BaseException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newException</a:t>
            </a:r>
            <a:r>
              <a:rPr lang="en-US" altLang="zh-CN" sz="2400" dirty="0"/>
              <a:t>(Throwable t, Object...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default void </a:t>
            </a:r>
            <a:r>
              <a:rPr lang="en-US" altLang="zh-CN" sz="2400" dirty="0" err="1"/>
              <a:t>assertNotNull</a:t>
            </a:r>
            <a:r>
              <a:rPr lang="en-US" altLang="zh-CN" sz="2400" dirty="0"/>
              <a:t>(Object obj) {</a:t>
            </a:r>
          </a:p>
          <a:p>
            <a:pPr marL="0" indent="0">
              <a:buNone/>
            </a:pPr>
            <a:r>
              <a:rPr lang="en-US" altLang="zh-CN" sz="2400" dirty="0"/>
              <a:t>        if (obj == null) {</a:t>
            </a:r>
          </a:p>
          <a:p>
            <a:pPr marL="0" indent="0">
              <a:buNone/>
            </a:pPr>
            <a:r>
              <a:rPr lang="en-US" altLang="zh-CN" sz="2400" dirty="0"/>
              <a:t>            throw </a:t>
            </a:r>
            <a:r>
              <a:rPr lang="en-US" altLang="zh-CN" sz="2400" dirty="0" err="1"/>
              <a:t>newException</a:t>
            </a:r>
            <a:r>
              <a:rPr lang="en-US" altLang="zh-CN" sz="2400" dirty="0"/>
              <a:t>(obj);</a:t>
            </a:r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  default void </a:t>
            </a:r>
            <a:r>
              <a:rPr lang="en-US" altLang="zh-CN" sz="2400" dirty="0" err="1"/>
              <a:t>assertNotNull</a:t>
            </a:r>
            <a:r>
              <a:rPr lang="en-US" altLang="zh-CN" sz="2400" dirty="0"/>
              <a:t>(Object obj, Object...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if (obj == null) {</a:t>
            </a:r>
          </a:p>
          <a:p>
            <a:pPr marL="0" indent="0">
              <a:buNone/>
            </a:pPr>
            <a:r>
              <a:rPr lang="en-US" altLang="zh-CN" sz="2400" dirty="0"/>
              <a:t>            throw </a:t>
            </a:r>
            <a:r>
              <a:rPr lang="en-US" altLang="zh-CN" sz="2400" dirty="0" err="1"/>
              <a:t>newException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r>
              <a:rPr lang="en-US" altLang="zh-CN" sz="2400" dirty="0"/>
              <a:t>    }}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6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77A45-7AFA-165F-04DF-FEDF030D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371475"/>
            <a:ext cx="12115800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IResponseEnum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getCode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    String </a:t>
            </a:r>
            <a:r>
              <a:rPr lang="en-US" altLang="zh-CN" sz="2400" dirty="0" err="1"/>
              <a:t>getMessage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BusinessException</a:t>
            </a:r>
            <a:r>
              <a:rPr lang="en-US" altLang="zh-CN" sz="2400" dirty="0"/>
              <a:t> extends  </a:t>
            </a:r>
            <a:r>
              <a:rPr lang="en-US" altLang="zh-CN" sz="2400" dirty="0" err="1"/>
              <a:t>BaseException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    private static final long </a:t>
            </a:r>
            <a:r>
              <a:rPr lang="en-US" altLang="zh-CN" sz="2400" dirty="0" err="1"/>
              <a:t>serialVersionUID</a:t>
            </a:r>
            <a:r>
              <a:rPr lang="en-US" altLang="zh-CN" sz="2400" dirty="0"/>
              <a:t> = 1L;</a:t>
            </a:r>
          </a:p>
          <a:p>
            <a:pPr marL="0" indent="0">
              <a:buNone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BusinessException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IResponseEnum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responseEnum</a:t>
            </a:r>
            <a:r>
              <a:rPr lang="en-US" altLang="zh-CN" sz="2400" dirty="0"/>
              <a:t>, Object[]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, String message) {</a:t>
            </a:r>
          </a:p>
          <a:p>
            <a:pPr marL="0" indent="0">
              <a:buNone/>
            </a:pPr>
            <a:r>
              <a:rPr lang="en-US" altLang="zh-CN" sz="2400" dirty="0"/>
              <a:t>        super(</a:t>
            </a:r>
            <a:r>
              <a:rPr lang="en-US" altLang="zh-CN" sz="2400" dirty="0" err="1"/>
              <a:t>responseEnum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, message);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BusinessException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IResponseEnum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responseEnum</a:t>
            </a:r>
            <a:r>
              <a:rPr lang="en-US" altLang="zh-CN" sz="2400" dirty="0"/>
              <a:t>, Object[]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, String message, Throwable cause) {</a:t>
            </a:r>
          </a:p>
          <a:p>
            <a:pPr marL="0" indent="0">
              <a:buNone/>
            </a:pPr>
            <a:r>
              <a:rPr lang="en-US" altLang="zh-CN" sz="2400" dirty="0"/>
              <a:t>        super(</a:t>
            </a:r>
            <a:r>
              <a:rPr lang="en-US" altLang="zh-CN" sz="2400" dirty="0" err="1"/>
              <a:t>responseEnum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, message, cause);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05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BE2FC-006D-7F63-3750-722DEA83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BusinessExceptionAssert</a:t>
            </a:r>
            <a:r>
              <a:rPr lang="en-US" altLang="zh-CN" sz="2400" dirty="0"/>
              <a:t> extends </a:t>
            </a:r>
            <a:r>
              <a:rPr lang="en-US" altLang="zh-CN" sz="2400" dirty="0" err="1"/>
              <a:t>IResponseEnum</a:t>
            </a:r>
            <a:r>
              <a:rPr lang="en-US" altLang="zh-CN" sz="2400" dirty="0"/>
              <a:t>, Assert {</a:t>
            </a:r>
          </a:p>
          <a:p>
            <a:pPr marL="0" indent="0">
              <a:buNone/>
            </a:pPr>
            <a:r>
              <a:rPr lang="en-US" altLang="zh-CN" sz="2400" dirty="0"/>
              <a:t>    @Override</a:t>
            </a:r>
          </a:p>
          <a:p>
            <a:pPr marL="0" indent="0">
              <a:buNone/>
            </a:pPr>
            <a:r>
              <a:rPr lang="en-US" altLang="zh-CN" sz="2400" dirty="0"/>
              <a:t>    default </a:t>
            </a:r>
            <a:r>
              <a:rPr lang="en-US" altLang="zh-CN" sz="2400" dirty="0" err="1"/>
              <a:t>BaseException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newException</a:t>
            </a:r>
            <a:r>
              <a:rPr lang="en-US" altLang="zh-CN" sz="2400" dirty="0"/>
              <a:t>(Object...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String msg = </a:t>
            </a:r>
            <a:r>
              <a:rPr lang="en-US" altLang="zh-CN" sz="2400" dirty="0" err="1"/>
              <a:t>MessageFormat.format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this.getMessage</a:t>
            </a:r>
            <a:r>
              <a:rPr lang="en-US" altLang="zh-CN" sz="2400" dirty="0"/>
              <a:t>(),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    return new </a:t>
            </a:r>
            <a:r>
              <a:rPr lang="en-US" altLang="zh-CN" sz="2400" dirty="0" err="1"/>
              <a:t>BusinessException</a:t>
            </a:r>
            <a:r>
              <a:rPr lang="en-US" altLang="zh-CN" sz="2400" dirty="0"/>
              <a:t>(this,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, msg);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  @Override</a:t>
            </a:r>
          </a:p>
          <a:p>
            <a:pPr marL="0" indent="0">
              <a:buNone/>
            </a:pPr>
            <a:r>
              <a:rPr lang="en-US" altLang="zh-CN" sz="2400" dirty="0"/>
              <a:t>    default </a:t>
            </a:r>
            <a:r>
              <a:rPr lang="en-US" altLang="zh-CN" sz="2400" dirty="0" err="1"/>
              <a:t>BaseException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newException</a:t>
            </a:r>
            <a:r>
              <a:rPr lang="en-US" altLang="zh-CN" sz="2400" dirty="0"/>
              <a:t>(Throwable t, Object...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String msg = </a:t>
            </a:r>
            <a:r>
              <a:rPr lang="en-US" altLang="zh-CN" sz="2400" dirty="0" err="1"/>
              <a:t>MessageFormat.format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this.getMessage</a:t>
            </a:r>
            <a:r>
              <a:rPr lang="en-US" altLang="zh-CN" sz="2400" dirty="0"/>
              <a:t>(),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    return new </a:t>
            </a:r>
            <a:r>
              <a:rPr lang="en-US" altLang="zh-CN" sz="2400" dirty="0" err="1"/>
              <a:t>BusinessException</a:t>
            </a:r>
            <a:r>
              <a:rPr lang="en-US" altLang="zh-CN" sz="2400" dirty="0"/>
              <a:t>(this,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, msg, t);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09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7041C-00BB-1A7E-324C-8ACFFC6E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FEC98-4504-79D9-A795-93FCFDD7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ResponseEnum</a:t>
            </a:r>
            <a:r>
              <a:rPr lang="en-US" altLang="zh-CN" dirty="0"/>
              <a:t> implements </a:t>
            </a:r>
            <a:r>
              <a:rPr lang="en-US" altLang="zh-CN" dirty="0" err="1"/>
              <a:t>BusinessExceptionAssert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BAD_LICENCE_TYPE(7001, "Bad </a:t>
            </a:r>
            <a:r>
              <a:rPr lang="en-US" altLang="zh-CN" dirty="0" err="1"/>
              <a:t>licence</a:t>
            </a:r>
            <a:r>
              <a:rPr lang="en-US" altLang="zh-CN" dirty="0"/>
              <a:t> type."),</a:t>
            </a:r>
          </a:p>
          <a:p>
            <a:pPr marL="0" indent="0">
              <a:buNone/>
            </a:pPr>
            <a:r>
              <a:rPr lang="en-US" altLang="zh-CN" dirty="0"/>
              <a:t>        LICENCE_NOT_FOUND(7002, "</a:t>
            </a:r>
            <a:r>
              <a:rPr lang="en-US" altLang="zh-CN" dirty="0" err="1"/>
              <a:t>Licence</a:t>
            </a:r>
            <a:r>
              <a:rPr lang="en-US" altLang="zh-CN" dirty="0"/>
              <a:t> not found.")    ;</a:t>
            </a:r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返回码</a:t>
            </a:r>
          </a:p>
          <a:p>
            <a:pPr marL="0" indent="0">
              <a:buNone/>
            </a:pPr>
            <a:r>
              <a:rPr lang="en-US" altLang="zh-CN" dirty="0"/>
              <a:t>       private int code;</a:t>
            </a:r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返回消息</a:t>
            </a:r>
          </a:p>
          <a:p>
            <a:pPr marL="0" indent="0">
              <a:buNone/>
            </a:pPr>
            <a:r>
              <a:rPr lang="en-US" altLang="zh-CN" dirty="0"/>
              <a:t>       private String message;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56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6C6C5-C896-3FEC-B8F2-F0A76B52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private void </a:t>
            </a:r>
            <a:r>
              <a:rPr lang="en-US" altLang="zh-CN" dirty="0" err="1"/>
              <a:t>checkNotNull</a:t>
            </a:r>
            <a:r>
              <a:rPr lang="en-US" altLang="zh-CN" dirty="0"/>
              <a:t>(</a:t>
            </a:r>
            <a:r>
              <a:rPr lang="en-US" altLang="zh-CN" dirty="0" err="1"/>
              <a:t>Licence</a:t>
            </a:r>
            <a:r>
              <a:rPr lang="en-US" altLang="zh-CN" dirty="0"/>
              <a:t> </a:t>
            </a:r>
            <a:r>
              <a:rPr lang="en-US" altLang="zh-CN" dirty="0" err="1"/>
              <a:t>licence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ResponseEnum.LICENCE_NOT_FOUND.assertNotNull</a:t>
            </a:r>
            <a:r>
              <a:rPr lang="en-US" altLang="zh-CN" dirty="0"/>
              <a:t>(</a:t>
            </a:r>
            <a:r>
              <a:rPr lang="en-US" altLang="zh-CN" dirty="0" err="1"/>
              <a:t>licence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private void </a:t>
            </a:r>
            <a:r>
              <a:rPr lang="en-US" altLang="zh-CN" dirty="0" err="1"/>
              <a:t>checkNotNull</a:t>
            </a:r>
            <a:r>
              <a:rPr lang="en-US" altLang="zh-CN" dirty="0"/>
              <a:t>(</a:t>
            </a:r>
            <a:r>
              <a:rPr lang="en-US" altLang="zh-CN" dirty="0" err="1"/>
              <a:t>Licence</a:t>
            </a:r>
            <a:r>
              <a:rPr lang="en-US" altLang="zh-CN" dirty="0"/>
              <a:t> </a:t>
            </a:r>
            <a:r>
              <a:rPr lang="en-US" altLang="zh-CN" dirty="0" err="1"/>
              <a:t>licence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licence</a:t>
            </a:r>
            <a:r>
              <a:rPr lang="en-US" altLang="zh-CN" dirty="0"/>
              <a:t> == null) {</a:t>
            </a:r>
          </a:p>
          <a:p>
            <a:pPr marL="0" indent="0">
              <a:buNone/>
            </a:pPr>
            <a:r>
              <a:rPr lang="en-US" altLang="zh-CN" dirty="0"/>
              <a:t>            throw new </a:t>
            </a:r>
            <a:r>
              <a:rPr lang="en-US" altLang="zh-CN" dirty="0" err="1"/>
              <a:t>LicenceNotFoundException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    // </a:t>
            </a:r>
            <a:r>
              <a:rPr lang="zh-CN" altLang="en-US" dirty="0"/>
              <a:t>或者这样</a:t>
            </a:r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throw new </a:t>
            </a:r>
            <a:r>
              <a:rPr lang="en-US" altLang="zh-CN" dirty="0" err="1"/>
              <a:t>BusinessException</a:t>
            </a:r>
            <a:r>
              <a:rPr lang="en-US" altLang="zh-CN" dirty="0"/>
              <a:t>(7001, "Bad </a:t>
            </a:r>
            <a:r>
              <a:rPr lang="en-US" altLang="zh-CN" dirty="0" err="1"/>
              <a:t>licence</a:t>
            </a:r>
            <a:r>
              <a:rPr lang="en-US" altLang="zh-CN" dirty="0"/>
              <a:t> type.");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28DE37D-4B7A-83D1-2A38-94C7789AE227}"/>
              </a:ext>
            </a:extLst>
          </p:cNvPr>
          <p:cNvCxnSpPr/>
          <p:nvPr/>
        </p:nvCxnSpPr>
        <p:spPr>
          <a:xfrm>
            <a:off x="838200" y="2152650"/>
            <a:ext cx="10391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65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2CDC3-8A1F-7F31-5595-69C38725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-apple-system"/>
              </a:rPr>
              <a:t>日志的作用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D104E-B9B2-C166-EE21-98F26D6E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记录用户操作的审计日志，甚至有的时候就是监管部门的要求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快速定位问题的根源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追踪程序执行的过程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追踪数据的变化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数据统计和性能分析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采集运行环境数据</a:t>
            </a:r>
          </a:p>
        </p:txBody>
      </p:sp>
    </p:spTree>
    <p:extLst>
      <p:ext uri="{BB962C8B-B14F-4D97-AF65-F5344CB8AC3E}">
        <p14:creationId xmlns:p14="http://schemas.microsoft.com/office/powerpoint/2010/main" val="413795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EFA61-3383-ABE5-ED4C-B6E4848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-apple-system"/>
              </a:rPr>
              <a:t>日志级别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5BB03-C8F5-0FDB-EFE9-264BBB60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50736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TRACE </a:t>
            </a:r>
            <a:r>
              <a:rPr lang="zh-CN" altLang="en-US" dirty="0"/>
              <a:t>：跟踪函数的调用，</a:t>
            </a:r>
            <a:r>
              <a:rPr lang="en-US" altLang="zh-CN" dirty="0"/>
              <a:t>TRACE </a:t>
            </a:r>
            <a:r>
              <a:rPr lang="zh-CN" altLang="en-US" dirty="0"/>
              <a:t>不应该含有变量参数，仅提示函数调用关系。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DEBUG</a:t>
            </a:r>
            <a:r>
              <a:rPr lang="zh-CN" altLang="en-US" dirty="0"/>
              <a:t>：用于细粒度级别上，帮助调试应用程序，用于开发过程中打印一些运行信息。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INFO</a:t>
            </a:r>
            <a:r>
              <a:rPr lang="zh-CN" altLang="en-US" dirty="0"/>
              <a:t>：在粗粒度级别上突出强调应用程序的运行过程。打印一些感兴趣的或者重要的信息，用于生产环境中输出程序运行的一些重要信息，避免打印过多的日志。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WARN</a:t>
            </a:r>
            <a:r>
              <a:rPr lang="zh-CN" altLang="en-US" dirty="0"/>
              <a:t>：表示会出现潜在错误的情形，有些信息不是错误信息，但要给程序员一些提示。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ERROR</a:t>
            </a:r>
            <a:r>
              <a:rPr lang="zh-CN" altLang="en-US" dirty="0"/>
              <a:t>：指出虽然发生错误事件，但不影响系统的继续运行。打印错误和异常信息，如不想输出太多日志，可以使用这个级别。 </a:t>
            </a:r>
            <a:r>
              <a:rPr lang="en-US" altLang="zh-CN" dirty="0"/>
              <a:t>WARN </a:t>
            </a:r>
            <a:r>
              <a:rPr lang="zh-CN" altLang="en-US" dirty="0"/>
              <a:t>之后的级别在打印错误时，应该同时打印错误码。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FATAL</a:t>
            </a:r>
            <a:r>
              <a:rPr lang="zh-CN" altLang="en-US" dirty="0"/>
              <a:t>：指出每个严重的错误事件将会导致应用程序退出，这个级别比较高，重大错误，程序无法恢复，必须通过重启程序来解决。</a:t>
            </a:r>
          </a:p>
        </p:txBody>
      </p:sp>
    </p:spTree>
    <p:extLst>
      <p:ext uri="{BB962C8B-B14F-4D97-AF65-F5344CB8AC3E}">
        <p14:creationId xmlns:p14="http://schemas.microsoft.com/office/powerpoint/2010/main" val="330437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DF396-4679-48D6-3625-1A72794A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62483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effectLst/>
              </a:rPr>
              <a:t>日志格式：</a:t>
            </a:r>
            <a:r>
              <a:rPr lang="zh-CN" altLang="en-US" b="0" dirty="0">
                <a:effectLst/>
              </a:rPr>
              <a:t>常见的日志格式中对于每一条日志应含有的信息包括日期、时间、日志级别、代码位置、日志内容、错误码等信息。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2018-05-22 15:35:53.850 TRACE </a:t>
            </a:r>
            <a:r>
              <a:rPr lang="en-US" altLang="zh-CN" dirty="0" err="1"/>
              <a:t>TDWZLog</a:t>
            </a:r>
            <a:r>
              <a:rPr lang="en-US" altLang="zh-CN" dirty="0"/>
              <a:t> [0x00001b10] &lt;89&gt; &lt;</a:t>
            </a:r>
            <a:r>
              <a:rPr lang="en-US" altLang="zh-CN" dirty="0" err="1"/>
              <a:t>TDWZProtocol</a:t>
            </a:r>
            <a:r>
              <a:rPr lang="en-US" altLang="zh-CN" dirty="0"/>
              <a:t>::Init&gt;,End in processing </a:t>
            </a:r>
            <a:r>
              <a:rPr lang="en-US" altLang="zh-CN" dirty="0" err="1"/>
              <a:t>TDWZProtocol</a:t>
            </a:r>
            <a:r>
              <a:rPr lang="en-US" altLang="zh-CN" dirty="0"/>
              <a:t>::Init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2018-05-22 15:35:53.853 TRACE </a:t>
            </a:r>
            <a:r>
              <a:rPr lang="en-US" altLang="zh-CN" dirty="0" err="1"/>
              <a:t>TDWZLog</a:t>
            </a:r>
            <a:r>
              <a:rPr lang="en-US" altLang="zh-CN" dirty="0"/>
              <a:t> [0x00001b10] &lt;142&gt;    &lt;</a:t>
            </a:r>
            <a:r>
              <a:rPr lang="en-US" altLang="zh-CN" dirty="0" err="1"/>
              <a:t>TDWZProtocol</a:t>
            </a:r>
            <a:r>
              <a:rPr lang="en-US" altLang="zh-CN" dirty="0"/>
              <a:t>::Connect&gt;,Connect Execute finish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2018-05-22 15:35:53.853 TRACE </a:t>
            </a:r>
            <a:r>
              <a:rPr lang="en-US" altLang="zh-CN" dirty="0" err="1"/>
              <a:t>TDWZLog</a:t>
            </a:r>
            <a:r>
              <a:rPr lang="en-US" altLang="zh-CN" dirty="0"/>
              <a:t> [0x00002f10] &lt;149&gt;    &lt;</a:t>
            </a:r>
            <a:r>
              <a:rPr lang="en-US" altLang="zh-CN" dirty="0" err="1"/>
              <a:t>GetAlarmEventPro</a:t>
            </a:r>
            <a:r>
              <a:rPr lang="en-US" altLang="zh-CN" dirty="0"/>
              <a:t>&gt;,Enter </a:t>
            </a:r>
            <a:r>
              <a:rPr lang="en-US" altLang="zh-CN" dirty="0" err="1"/>
              <a:t>GetAlarmEventPro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2018-05-22 15:39:36.382 WARN </a:t>
            </a:r>
            <a:r>
              <a:rPr lang="en-US" altLang="zh-CN" dirty="0" err="1"/>
              <a:t>TrackLog</a:t>
            </a:r>
            <a:r>
              <a:rPr lang="en-US" altLang="zh-CN" dirty="0"/>
              <a:t> [0x000029fc] - [ internal WARN </a:t>
            </a:r>
            <a:r>
              <a:rPr lang="en-US" altLang="zh-CN" dirty="0" err="1"/>
              <a:t>htrace_server_convert_msgstring_to_contextintls</a:t>
            </a:r>
            <a:r>
              <a:rPr lang="en-US" altLang="zh-CN" dirty="0"/>
              <a:t>(493) ] detect input id error, </a:t>
            </a:r>
            <a:r>
              <a:rPr lang="en-US" altLang="zh-CN" dirty="0" err="1"/>
              <a:t>trace_id</a:t>
            </a:r>
            <a:r>
              <a:rPr lang="en-US" altLang="zh-CN" dirty="0"/>
              <a:t> </a:t>
            </a:r>
            <a:r>
              <a:rPr lang="en-US" altLang="zh-CN" dirty="0" err="1"/>
              <a:t>span_id,this</a:t>
            </a:r>
            <a:r>
              <a:rPr lang="en-US" altLang="zh-CN" dirty="0"/>
              <a:t> chain may not be tracked.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2018-05-22 15:39:36.383 WARN </a:t>
            </a:r>
            <a:r>
              <a:rPr lang="en-US" altLang="zh-CN" dirty="0" err="1"/>
              <a:t>TrackLog</a:t>
            </a:r>
            <a:r>
              <a:rPr lang="en-US" altLang="zh-CN" dirty="0"/>
              <a:t> [0x000029fc] - [ internal WARN </a:t>
            </a:r>
            <a:r>
              <a:rPr lang="en-US" altLang="zh-CN" dirty="0" err="1"/>
              <a:t>htrace_server_receive</a:t>
            </a:r>
            <a:r>
              <a:rPr lang="en-US" altLang="zh-CN" dirty="0"/>
              <a:t>(195) ] can not detect </a:t>
            </a:r>
            <a:r>
              <a:rPr lang="en-US" altLang="zh-CN" dirty="0" err="1"/>
              <a:t>trace_id</a:t>
            </a:r>
            <a:r>
              <a:rPr lang="en-US" altLang="zh-CN" dirty="0"/>
              <a:t> in context, this chain may not be tracked.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2018-05-22 15:39:37.502 TRACE </a:t>
            </a:r>
            <a:r>
              <a:rPr lang="en-US" altLang="zh-CN" dirty="0" err="1"/>
              <a:t>TDWZLog</a:t>
            </a:r>
            <a:r>
              <a:rPr lang="en-US" altLang="zh-CN" dirty="0"/>
              <a:t> [0x00002f10] &lt;225&gt;    &lt;</a:t>
            </a:r>
            <a:r>
              <a:rPr lang="en-US" altLang="zh-CN" dirty="0" err="1"/>
              <a:t>GetAlarmEventPro</a:t>
            </a:r>
            <a:r>
              <a:rPr lang="en-US" altLang="zh-CN" dirty="0"/>
              <a:t>&gt;,End Get </a:t>
            </a:r>
            <a:r>
              <a:rPr lang="en-US" altLang="zh-CN" dirty="0" err="1"/>
              <a:t>AlarmEventPro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2018-05-22 15:39:37.503 TRACE </a:t>
            </a:r>
            <a:r>
              <a:rPr lang="en-US" altLang="zh-CN" dirty="0" err="1"/>
              <a:t>TDWZLog</a:t>
            </a:r>
            <a:r>
              <a:rPr lang="en-US" altLang="zh-CN" dirty="0"/>
              <a:t> [0x000029fc] &lt;241&gt;    &lt;</a:t>
            </a:r>
            <a:r>
              <a:rPr lang="en-US" altLang="zh-CN" dirty="0" err="1"/>
              <a:t>TDWZProtocol</a:t>
            </a:r>
            <a:r>
              <a:rPr lang="en-US" altLang="zh-CN" dirty="0"/>
              <a:t>::</a:t>
            </a:r>
            <a:r>
              <a:rPr lang="en-US" altLang="zh-CN" dirty="0" err="1"/>
              <a:t>DisConnect</a:t>
            </a:r>
            <a:r>
              <a:rPr lang="en-US" altLang="zh-CN" dirty="0"/>
              <a:t>&gt;,close socket</a:t>
            </a:r>
          </a:p>
        </p:txBody>
      </p:sp>
    </p:spTree>
    <p:extLst>
      <p:ext uri="{BB962C8B-B14F-4D97-AF65-F5344CB8AC3E}">
        <p14:creationId xmlns:p14="http://schemas.microsoft.com/office/powerpoint/2010/main" val="3193352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580E1-59A9-032A-1921-11D7F2A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  <a:latin typeface="-apple-system"/>
              </a:rPr>
              <a:t>Log4j </a:t>
            </a:r>
            <a:r>
              <a:rPr lang="zh-CN" altLang="en-US" b="1" dirty="0">
                <a:effectLst/>
                <a:latin typeface="-apple-system"/>
              </a:rPr>
              <a:t>的组成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9CF7F-47F2-7CBC-C3B9-7CF1911C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日志记录器（</a:t>
            </a:r>
            <a:r>
              <a:rPr lang="en-US" altLang="zh-CN" dirty="0">
                <a:effectLst/>
              </a:rPr>
              <a:t>Loggers</a:t>
            </a:r>
            <a:r>
              <a:rPr lang="zh-CN" altLang="en-US" dirty="0">
                <a:effectLst/>
              </a:rPr>
              <a:t>）：控制要启用或禁用哪些日志记录语句，并对日志信息进行级别限制。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输出端（</a:t>
            </a:r>
            <a:r>
              <a:rPr lang="en-US" altLang="zh-CN" dirty="0" err="1">
                <a:effectLst/>
              </a:rPr>
              <a:t>Appenders</a:t>
            </a:r>
            <a:r>
              <a:rPr lang="zh-CN" altLang="en-US" dirty="0">
                <a:effectLst/>
              </a:rPr>
              <a:t>）：指定了日志将打印到控制台还是文件中。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日志格式化器（</a:t>
            </a:r>
            <a:r>
              <a:rPr lang="en-US" altLang="zh-CN" dirty="0">
                <a:effectLst/>
              </a:rPr>
              <a:t>Layout</a:t>
            </a:r>
            <a:r>
              <a:rPr lang="zh-CN" altLang="en-US" dirty="0">
                <a:effectLst/>
              </a:rPr>
              <a:t>）：控制日志信息的显示格式。</a:t>
            </a:r>
          </a:p>
        </p:txBody>
      </p:sp>
    </p:spTree>
    <p:extLst>
      <p:ext uri="{BB962C8B-B14F-4D97-AF65-F5344CB8AC3E}">
        <p14:creationId xmlns:p14="http://schemas.microsoft.com/office/powerpoint/2010/main" val="194718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24ED87-68D6-44ED-8207-557C3936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87" y="453221"/>
            <a:ext cx="11056893" cy="2254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4B8FCF-BB59-44D1-849C-07D30336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64" y="-218086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D5FF"/>
                </a:solidFill>
                <a:effectLst/>
              </a:rPr>
              <a:t>Java</a:t>
            </a:r>
            <a:r>
              <a:rPr lang="zh-CN" altLang="en-US" b="1" dirty="0">
                <a:solidFill>
                  <a:srgbClr val="00D5FF"/>
                </a:solidFill>
                <a:effectLst/>
              </a:rPr>
              <a:t>中的异常体系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AD2136-886C-46A0-85E4-739067C3F0D2}"/>
              </a:ext>
            </a:extLst>
          </p:cNvPr>
          <p:cNvSpPr txBox="1"/>
          <p:nvPr/>
        </p:nvSpPr>
        <p:spPr>
          <a:xfrm>
            <a:off x="615564" y="3178790"/>
            <a:ext cx="609467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/>
              <a:t>异常发生的情况</a:t>
            </a:r>
            <a:r>
              <a:rPr lang="en-US" altLang="zh-CN" sz="2600" b="1" dirty="0"/>
              <a:t>:</a:t>
            </a:r>
          </a:p>
          <a:p>
            <a:pPr lvl="1"/>
            <a:r>
              <a:rPr lang="zh-CN" altLang="en-US" sz="2200" b="1" dirty="0"/>
              <a:t>打开文件时，发现文件不存在</a:t>
            </a:r>
          </a:p>
          <a:p>
            <a:pPr lvl="1"/>
            <a:r>
              <a:rPr lang="zh-CN" altLang="en-US" sz="2200" b="1" dirty="0"/>
              <a:t>网络阻塞</a:t>
            </a:r>
          </a:p>
          <a:p>
            <a:pPr lvl="1"/>
            <a:r>
              <a:rPr lang="zh-CN" altLang="en-US" sz="2200" b="1" dirty="0"/>
              <a:t>操作数值不在定义范围</a:t>
            </a:r>
          </a:p>
          <a:p>
            <a:pPr lvl="1"/>
            <a:r>
              <a:rPr lang="zh-CN" altLang="en-US" sz="2200" b="1" dirty="0"/>
              <a:t>找不到要加载的类</a:t>
            </a:r>
          </a:p>
          <a:p>
            <a:pPr lvl="1"/>
            <a:r>
              <a:rPr lang="zh-CN" altLang="en-US" sz="2200" b="1" dirty="0"/>
              <a:t>由</a:t>
            </a:r>
            <a:r>
              <a:rPr lang="en-US" altLang="zh-CN" sz="2200" b="1" dirty="0"/>
              <a:t>Error</a:t>
            </a:r>
            <a:r>
              <a:rPr lang="zh-CN" altLang="en-US" sz="2200" b="1" dirty="0"/>
              <a:t>类定义的错误对象</a:t>
            </a:r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55A78B-1366-4A3F-90F4-89DD9220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82" y="2570447"/>
            <a:ext cx="6482963" cy="429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254F41-2DE6-4F95-9BF4-40FABEE874FB}"/>
              </a:ext>
            </a:extLst>
          </p:cNvPr>
          <p:cNvSpPr txBox="1"/>
          <p:nvPr/>
        </p:nvSpPr>
        <p:spPr>
          <a:xfrm>
            <a:off x="10736568" y="4024121"/>
            <a:ext cx="1679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算数异常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3B93AA-2FCF-418C-B95D-DDEE18DD3C3A}"/>
              </a:ext>
            </a:extLst>
          </p:cNvPr>
          <p:cNvSpPr txBox="1"/>
          <p:nvPr/>
        </p:nvSpPr>
        <p:spPr>
          <a:xfrm>
            <a:off x="7912543" y="4816877"/>
            <a:ext cx="914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检查异常</a:t>
            </a:r>
          </a:p>
        </p:txBody>
      </p:sp>
    </p:spTree>
    <p:extLst>
      <p:ext uri="{BB962C8B-B14F-4D97-AF65-F5344CB8AC3E}">
        <p14:creationId xmlns:p14="http://schemas.microsoft.com/office/powerpoint/2010/main" val="131127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192D-7285-48AB-832E-D38AE05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DA742"/>
                </a:solidFill>
              </a:rPr>
              <a:t>异常的处理方式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9D326-685F-4C2C-B5EE-6E4955D7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jvm</a:t>
            </a:r>
            <a:r>
              <a:rPr lang="zh-CN" altLang="en-US" dirty="0"/>
              <a:t>的默认处理方案		</a:t>
            </a:r>
            <a:endParaRPr lang="en-US" altLang="zh-CN" dirty="0"/>
          </a:p>
          <a:p>
            <a:pPr lvl="1"/>
            <a:r>
              <a:rPr lang="zh-CN" altLang="en-US" dirty="0"/>
              <a:t>把异常的类名、原因和位置等信息输出在控制台，然后程序停止。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Helvetica Neue"/>
              </a:rPr>
              <a:t>抛出异常， 交给调⽤者处理。</a:t>
            </a:r>
            <a:endParaRPr lang="en-US" altLang="zh-CN" dirty="0">
              <a:effectLst/>
              <a:latin typeface="Helvetica Neue"/>
            </a:endParaRPr>
          </a:p>
          <a:p>
            <a:pPr lvl="1"/>
            <a:r>
              <a:rPr lang="en-US" altLang="zh-CN" dirty="0"/>
              <a:t>throw/throws</a:t>
            </a:r>
          </a:p>
          <a:p>
            <a:pPr lvl="1"/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Helvetica Neue"/>
              </a:rPr>
              <a:t>⾃⼰方法内部处理。</a:t>
            </a:r>
            <a:endParaRPr lang="en-US" altLang="zh-CN" dirty="0">
              <a:effectLst/>
              <a:latin typeface="Helvetica Neue"/>
            </a:endParaRPr>
          </a:p>
          <a:p>
            <a:pPr lvl="1"/>
            <a:r>
              <a:rPr lang="en-US" altLang="zh-CN" dirty="0"/>
              <a:t>try/catch/finally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1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1BAA-A886-49B3-9C71-BFAA98E9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57809"/>
            <a:ext cx="11170920" cy="1332879"/>
          </a:xfrm>
        </p:spPr>
        <p:txBody>
          <a:bodyPr/>
          <a:lstStyle/>
          <a:p>
            <a:r>
              <a:rPr lang="en-US" altLang="zh-CN" dirty="0"/>
              <a:t>throws / throw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CBCDF-AA14-4A45-8602-BB4DA693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86" y="1936943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throws</a:t>
            </a:r>
            <a:r>
              <a:rPr lang="zh-CN" altLang="en-US" b="1" dirty="0">
                <a:effectLst/>
              </a:rPr>
              <a:t>：</a:t>
            </a:r>
            <a:endParaRPr lang="zh-CN" altLang="en-US" dirty="0"/>
          </a:p>
          <a:p>
            <a:pPr lvl="1"/>
            <a:r>
              <a:rPr lang="en-US" altLang="zh-CN" dirty="0">
                <a:effectLst/>
              </a:rPr>
              <a:t>throws </a:t>
            </a:r>
            <a:r>
              <a:rPr lang="zh-CN" altLang="en-US" dirty="0">
                <a:effectLst/>
              </a:rPr>
              <a:t>语句用在方法声明后面，表示如果抛出异常，由该方法的调用者来进行异常处理。</a:t>
            </a:r>
          </a:p>
          <a:p>
            <a:pPr lvl="1"/>
            <a:r>
              <a:rPr lang="en-US" altLang="zh-CN" dirty="0">
                <a:effectLst/>
              </a:rPr>
              <a:t>throws </a:t>
            </a:r>
            <a:r>
              <a:rPr lang="zh-CN" altLang="en-US" dirty="0">
                <a:effectLst/>
              </a:rPr>
              <a:t>主要是声明这个方法会抛出某种类型的异常，让调用者要知道需要捕获的异常类型。</a:t>
            </a:r>
          </a:p>
          <a:p>
            <a:pPr lvl="1"/>
            <a:r>
              <a:rPr lang="en-US" altLang="zh-CN" dirty="0">
                <a:effectLst/>
              </a:rPr>
              <a:t>throws </a:t>
            </a:r>
            <a:r>
              <a:rPr lang="zh-CN" altLang="en-US" dirty="0">
                <a:effectLst/>
              </a:rPr>
              <a:t>表示出现异常的可能性，并不一定会发生这种异常。</a:t>
            </a:r>
            <a:endParaRPr lang="en-US" altLang="zh-CN" dirty="0">
              <a:effectLst/>
            </a:endParaRPr>
          </a:p>
          <a:p>
            <a:r>
              <a:rPr lang="en-US" altLang="zh-CN" b="1" dirty="0">
                <a:effectLst/>
              </a:rPr>
              <a:t>throw</a:t>
            </a:r>
            <a:r>
              <a:rPr lang="zh-CN" altLang="en-US" b="1" dirty="0">
                <a:effectLst/>
              </a:rPr>
              <a:t>：</a:t>
            </a:r>
            <a:endParaRPr lang="zh-CN" altLang="en-US" dirty="0"/>
          </a:p>
          <a:p>
            <a:pPr lvl="1"/>
            <a:r>
              <a:rPr lang="en-US" altLang="zh-CN" dirty="0">
                <a:effectLst/>
                <a:latin typeface="Helvetica Neue"/>
              </a:rPr>
              <a:t>throw </a:t>
            </a:r>
            <a:r>
              <a:rPr lang="zh-CN" altLang="en-US" dirty="0">
                <a:effectLst/>
                <a:latin typeface="Helvetica Neue"/>
              </a:rPr>
              <a:t>语句用在方法体内，表示抛出异常，由方法体内的语句处理。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  <a:latin typeface="Helvetica Neue"/>
              </a:rPr>
              <a:t>throw </a:t>
            </a:r>
            <a:r>
              <a:rPr lang="zh-CN" altLang="en-US" dirty="0">
                <a:effectLst/>
                <a:latin typeface="Helvetica Neue"/>
              </a:rPr>
              <a:t>是具体向外抛出异常的动作，所以它抛出的是一个异常实例，执行 </a:t>
            </a:r>
            <a:r>
              <a:rPr lang="en-US" altLang="zh-CN" dirty="0">
                <a:effectLst/>
                <a:latin typeface="Helvetica Neue"/>
              </a:rPr>
              <a:t>throw 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 Neue"/>
              </a:rPr>
              <a:t>一定是抛出了某种异常。</a:t>
            </a:r>
            <a:endParaRPr lang="zh-CN" altLang="en-US" dirty="0">
              <a:effectLst/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61A79A-D0AF-4FCB-B1C9-EBABA8E36282}"/>
              </a:ext>
            </a:extLst>
          </p:cNvPr>
          <p:cNvSpPr txBox="1"/>
          <p:nvPr/>
        </p:nvSpPr>
        <p:spPr>
          <a:xfrm>
            <a:off x="4381169" y="0"/>
            <a:ext cx="78108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readDatabaseFile</a:t>
            </a:r>
            <a:r>
              <a:rPr lang="en-US" altLang="zh-CN" sz="1800" b="1" dirty="0"/>
              <a:t>(String file) </a:t>
            </a:r>
            <a:r>
              <a:rPr lang="en-US" altLang="zh-CN" sz="1800" b="1" dirty="0">
                <a:solidFill>
                  <a:srgbClr val="CC3300"/>
                </a:solidFill>
              </a:rPr>
              <a:t>throws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FileNotFoundException</a:t>
            </a:r>
            <a:r>
              <a:rPr lang="en-US" altLang="zh-CN" sz="1800" b="1" dirty="0"/>
              <a:t>,                                                                                </a:t>
            </a:r>
            <a:r>
              <a:rPr lang="en-US" altLang="zh-CN" sz="1800" b="1" dirty="0" err="1"/>
              <a:t>UTFDataFormatException</a:t>
            </a:r>
            <a:r>
              <a:rPr lang="en-US" altLang="zh-CN" sz="1800" b="1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     </a:t>
            </a:r>
            <a:r>
              <a:rPr lang="en-US" altLang="zh-CN" sz="1800" b="1" dirty="0"/>
              <a:t> //</a:t>
            </a:r>
            <a:r>
              <a:rPr lang="en-US" altLang="zh-CN" sz="1800" b="1" dirty="0" err="1"/>
              <a:t>FileNotFoundException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</a:t>
            </a:r>
            <a:r>
              <a:rPr lang="en-US" altLang="zh-CN" b="1" dirty="0"/>
              <a:t>           </a:t>
            </a:r>
            <a:r>
              <a:rPr lang="en-US" altLang="zh-CN" sz="1800" b="1" dirty="0" err="1"/>
              <a:t>FileInputStream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fis</a:t>
            </a:r>
            <a:r>
              <a:rPr lang="en-US" altLang="zh-CN" sz="1800" b="1" dirty="0"/>
              <a:t> = new </a:t>
            </a:r>
            <a:r>
              <a:rPr lang="en-US" altLang="zh-CN" sz="1800" b="1" dirty="0" err="1"/>
              <a:t>FileInputStream</a:t>
            </a:r>
            <a:r>
              <a:rPr lang="en-US" altLang="zh-CN" sz="1800" b="1" dirty="0"/>
              <a:t>(file);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     </a:t>
            </a:r>
            <a:r>
              <a:rPr lang="en-US" altLang="zh-CN" sz="1800" b="1" dirty="0"/>
              <a:t>//</a:t>
            </a:r>
            <a:r>
              <a:rPr lang="en-US" altLang="zh-CN" sz="1800" b="1" dirty="0" err="1"/>
              <a:t>UTFDataFormatException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     throw new </a:t>
            </a:r>
            <a:r>
              <a:rPr lang="en-US" altLang="zh-CN" sz="1800" b="1" dirty="0" err="1"/>
              <a:t>UTFDataFormatException</a:t>
            </a:r>
            <a:r>
              <a:rPr lang="en-US" altLang="zh-CN" b="1" dirty="0"/>
              <a:t>();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098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343754E-5D3D-4A33-87EA-A3D5898AA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抛出异常的方法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2F8466F-3E38-4DC4-B10F-A343687F5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必须被抛出的异常：</a:t>
            </a:r>
          </a:p>
          <a:p>
            <a:pPr lvl="1"/>
            <a:r>
              <a:rPr lang="zh-CN" altLang="en-US" dirty="0"/>
              <a:t>原方法抛出的异常</a:t>
            </a:r>
          </a:p>
          <a:p>
            <a:pPr lvl="1"/>
            <a:r>
              <a:rPr lang="zh-CN" altLang="en-US" dirty="0"/>
              <a:t>原方法抛出异常类的子类异常</a:t>
            </a:r>
          </a:p>
          <a:p>
            <a:pPr lvl="1"/>
            <a:r>
              <a:rPr lang="zh-CN" altLang="en-US" dirty="0"/>
              <a:t>如果父类方法抛出多个异常，其重写方法抛出的异常为该异常集合的真子集</a:t>
            </a:r>
          </a:p>
        </p:txBody>
      </p:sp>
    </p:spTree>
    <p:extLst>
      <p:ext uri="{BB962C8B-B14F-4D97-AF65-F5344CB8AC3E}">
        <p14:creationId xmlns:p14="http://schemas.microsoft.com/office/powerpoint/2010/main" val="38073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B0BEFB1-9480-469F-AF06-C86B16FAC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0440"/>
            <a:ext cx="10515600" cy="5177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Examples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6D637F4C-DB30-4775-AFF1-3521B595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1" y="777358"/>
            <a:ext cx="8446659" cy="519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C6C69F0-F9A8-4D58-9D43-BC1DA5C15FC7}"/>
              </a:ext>
            </a:extLst>
          </p:cNvPr>
          <p:cNvSpPr/>
          <p:nvPr/>
        </p:nvSpPr>
        <p:spPr>
          <a:xfrm>
            <a:off x="8598115" y="4638480"/>
            <a:ext cx="1213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6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791B7CD-D36C-402A-B9BA-2B5A95B81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8392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Examples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9319D359-6449-469E-8D4D-45F6B363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47" y="731520"/>
            <a:ext cx="9486203" cy="558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43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766AE-7CEF-4951-B5F4-C12FFDB49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882" y="94781"/>
            <a:ext cx="10515600" cy="795765"/>
          </a:xfrm>
        </p:spPr>
        <p:txBody>
          <a:bodyPr/>
          <a:lstStyle/>
          <a:p>
            <a:r>
              <a:rPr lang="en-US" altLang="zh-CN" dirty="0"/>
              <a:t>Cont.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F4F59D1-98EC-44EE-B311-BA40ED93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9" y="795130"/>
            <a:ext cx="9416719" cy="533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00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2408</Words>
  <Application>Microsoft Office PowerPoint</Application>
  <PresentationFormat>宽屏</PresentationFormat>
  <Paragraphs>222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-apple-system</vt:lpstr>
      <vt:lpstr>Helvetica Neue</vt:lpstr>
      <vt:lpstr>等线</vt:lpstr>
      <vt:lpstr>等线 Light</vt:lpstr>
      <vt:lpstr>Arial</vt:lpstr>
      <vt:lpstr>Consolas</vt:lpstr>
      <vt:lpstr>Wingdings</vt:lpstr>
      <vt:lpstr>Office 主题​​</vt:lpstr>
      <vt:lpstr>Chapter 8 Java异常处理</vt:lpstr>
      <vt:lpstr>Exception Example</vt:lpstr>
      <vt:lpstr>Java中的异常体系</vt:lpstr>
      <vt:lpstr>异常的处理方式</vt:lpstr>
      <vt:lpstr>throws / throw</vt:lpstr>
      <vt:lpstr>抛出异常的方法</vt:lpstr>
      <vt:lpstr>Examples</vt:lpstr>
      <vt:lpstr>Examples</vt:lpstr>
      <vt:lpstr>Cont.</vt:lpstr>
      <vt:lpstr>try/catch/finally 语法</vt:lpstr>
      <vt:lpstr>首先捕获最具体的异常</vt:lpstr>
      <vt:lpstr>在Finally块中清理资源或者使用try-with-resource语句</vt:lpstr>
      <vt:lpstr>finally模块</vt:lpstr>
      <vt:lpstr>PowerPoint 演示文稿</vt:lpstr>
      <vt:lpstr>Give the result:</vt:lpstr>
      <vt:lpstr>不要捕获Throwable对象</vt:lpstr>
      <vt:lpstr>指定具体的异常</vt:lpstr>
      <vt:lpstr>不要忽略异常</vt:lpstr>
      <vt:lpstr>包装异常时不要抛弃原始的异常</vt:lpstr>
      <vt:lpstr>减少项目中的try-catch模块</vt:lpstr>
      <vt:lpstr>减少try-catch模块</vt:lpstr>
      <vt:lpstr>PowerPoint 演示文稿</vt:lpstr>
      <vt:lpstr>PowerPoint 演示文稿</vt:lpstr>
      <vt:lpstr>PowerPoint 演示文稿</vt:lpstr>
      <vt:lpstr>PowerPoint 演示文稿</vt:lpstr>
      <vt:lpstr>日志的作用</vt:lpstr>
      <vt:lpstr>日志级别</vt:lpstr>
      <vt:lpstr>PowerPoint 演示文稿</vt:lpstr>
      <vt:lpstr>Log4j 的组成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Java异常处理</dc:title>
  <dc:creator>hp</dc:creator>
  <cp:lastModifiedBy>张 天阳</cp:lastModifiedBy>
  <cp:revision>35</cp:revision>
  <dcterms:created xsi:type="dcterms:W3CDTF">2020-08-31T12:44:07Z</dcterms:created>
  <dcterms:modified xsi:type="dcterms:W3CDTF">2022-10-10T06:21:36Z</dcterms:modified>
</cp:coreProperties>
</file>