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96" r:id="rId3"/>
    <p:sldId id="404" r:id="rId4"/>
    <p:sldId id="405" r:id="rId5"/>
    <p:sldId id="267" r:id="rId6"/>
    <p:sldId id="403" r:id="rId7"/>
    <p:sldId id="397" r:id="rId8"/>
    <p:sldId id="380" r:id="rId9"/>
    <p:sldId id="386" r:id="rId10"/>
    <p:sldId id="387" r:id="rId11"/>
    <p:sldId id="388" r:id="rId12"/>
    <p:sldId id="389" r:id="rId13"/>
    <p:sldId id="394" r:id="rId14"/>
    <p:sldId id="266" r:id="rId15"/>
    <p:sldId id="384" r:id="rId16"/>
    <p:sldId id="395" r:id="rId17"/>
    <p:sldId id="401" r:id="rId18"/>
    <p:sldId id="402" r:id="rId19"/>
    <p:sldId id="328" r:id="rId20"/>
    <p:sldId id="382" r:id="rId21"/>
    <p:sldId id="288" r:id="rId22"/>
    <p:sldId id="406" r:id="rId23"/>
    <p:sldId id="294" r:id="rId24"/>
    <p:sldId id="368" r:id="rId25"/>
    <p:sldId id="369" r:id="rId26"/>
    <p:sldId id="370" r:id="rId27"/>
    <p:sldId id="398" r:id="rId28"/>
    <p:sldId id="33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94689" autoAdjust="0"/>
  </p:normalViewPr>
  <p:slideViewPr>
    <p:cSldViewPr snapToGrid="0">
      <p:cViewPr varScale="1">
        <p:scale>
          <a:sx n="93" d="100"/>
          <a:sy n="93" d="100"/>
        </p:scale>
        <p:origin x="82" y="19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1DAC1-18A4-4809-B298-5F5D5C370458}" type="datetimeFigureOut">
              <a:rPr lang="zh-CN" altLang="en-US" smtClean="0"/>
              <a:t>2022/10/13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BE0AC-2C8D-4D6F-AB8B-73E41995B42B}" type="slidenum">
              <a:rPr lang="zh-CN" altLang="en-US" smtClean="0"/>
              <a:t>‹#›</a:t>
            </a:fld>
            <a:endParaRPr lang="zh-CN" altLang="en-US"/>
          </a:p>
        </p:txBody>
      </p:sp>
    </p:spTree>
    <p:extLst>
      <p:ext uri="{BB962C8B-B14F-4D97-AF65-F5344CB8AC3E}">
        <p14:creationId xmlns:p14="http://schemas.microsoft.com/office/powerpoint/2010/main" val="2753414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98264B-C1BA-4125-A896-2F55E244D14C}"/>
              </a:ext>
            </a:extLst>
          </p:cNvPr>
          <p:cNvSpPr>
            <a:spLocks noGrp="1" noChangeArrowheads="1"/>
          </p:cNvSpPr>
          <p:nvPr>
            <p:ph type="sldNum" sz="quarter" idx="5"/>
          </p:nvPr>
        </p:nvSpPr>
        <p:spPr>
          <a:ln/>
        </p:spPr>
        <p:txBody>
          <a:bodyPr/>
          <a:lstStyle/>
          <a:p>
            <a:fld id="{B397BDA0-DACE-4B6A-824E-EF5915EA9E6A}" type="slidenum">
              <a:rPr lang="en-US" altLang="zh-CN"/>
              <a:pPr/>
              <a:t>24</a:t>
            </a:fld>
            <a:endParaRPr lang="en-US" altLang="zh-CN"/>
          </a:p>
        </p:txBody>
      </p:sp>
      <p:sp>
        <p:nvSpPr>
          <p:cNvPr id="149506" name="Rectangle 7">
            <a:extLst>
              <a:ext uri="{FF2B5EF4-FFF2-40B4-BE49-F238E27FC236}">
                <a16:creationId xmlns:a16="http://schemas.microsoft.com/office/drawing/2014/main" id="{0B9171A1-C6AA-4AD6-901C-0A8EB29F274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D659E6C9-5C2F-4D88-9E28-BE3DC002D71F}" type="slidenum">
              <a:rPr lang="en-US" altLang="zh-CN" sz="1200">
                <a:latin typeface="Calibri" panose="020F0502020204030204" pitchFamily="34" charset="0"/>
              </a:rPr>
              <a:pPr algn="r"/>
              <a:t>24</a:t>
            </a:fld>
            <a:endParaRPr lang="en-US" altLang="zh-CN" sz="1200">
              <a:latin typeface="Calibri" panose="020F0502020204030204" pitchFamily="34" charset="0"/>
            </a:endParaRPr>
          </a:p>
        </p:txBody>
      </p:sp>
      <p:sp>
        <p:nvSpPr>
          <p:cNvPr id="149507" name="Rectangle 2">
            <a:extLst>
              <a:ext uri="{FF2B5EF4-FFF2-40B4-BE49-F238E27FC236}">
                <a16:creationId xmlns:a16="http://schemas.microsoft.com/office/drawing/2014/main" id="{8FA7A15A-8B2E-409C-BFA2-CCCC077F9E25}"/>
              </a:ext>
            </a:extLst>
          </p:cNvPr>
          <p:cNvSpPr>
            <a:spLocks noGrp="1" noRot="1" noChangeAspect="1" noChangeArrowheads="1" noTextEdit="1"/>
          </p:cNvSpPr>
          <p:nvPr>
            <p:ph type="sldImg"/>
          </p:nvPr>
        </p:nvSpPr>
        <p:spPr>
          <a:xfrm>
            <a:off x="393700" y="692150"/>
            <a:ext cx="6069013" cy="3414713"/>
          </a:xfrm>
          <a:ln/>
        </p:spPr>
      </p:sp>
      <p:sp>
        <p:nvSpPr>
          <p:cNvPr id="149508" name="Rectangle 3">
            <a:extLst>
              <a:ext uri="{FF2B5EF4-FFF2-40B4-BE49-F238E27FC236}">
                <a16:creationId xmlns:a16="http://schemas.microsoft.com/office/drawing/2014/main" id="{F19A73AC-67FB-4712-B78D-34A8BC66EE50}"/>
              </a:ext>
            </a:extLst>
          </p:cNvPr>
          <p:cNvSpPr>
            <a:spLocks noGrp="1" noChangeArrowheads="1"/>
          </p:cNvSpPr>
          <p:nvPr>
            <p:ph type="body" idx="1"/>
          </p:nvPr>
        </p:nvSpPr>
        <p:spPr>
          <a:xfrm>
            <a:off x="914400" y="4343400"/>
            <a:ext cx="5027613" cy="192088"/>
          </a:xfrm>
          <a:solidFill>
            <a:schemeClr val="accent1"/>
          </a:solidFill>
          <a:ln w="9360">
            <a:solidFill>
              <a:schemeClr val="tx1"/>
            </a:solidFill>
            <a:miter lim="800000"/>
            <a:headEnd/>
            <a:tailEnd/>
          </a:ln>
        </p:spPr>
        <p:txBody>
          <a:bodyPr lIns="0" tIns="0" rIns="0" bIns="0">
            <a:spAutoFit/>
          </a:bodyPr>
          <a:lstStyle/>
          <a:p>
            <a:pPr>
              <a:spcBef>
                <a:spcPct val="0"/>
              </a:spcBef>
            </a:pPr>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4CA803-925F-469C-9BDB-2F9E93BDFE13}"/>
              </a:ext>
            </a:extLst>
          </p:cNvPr>
          <p:cNvSpPr>
            <a:spLocks noGrp="1" noChangeArrowheads="1"/>
          </p:cNvSpPr>
          <p:nvPr>
            <p:ph type="sldNum" sz="quarter" idx="5"/>
          </p:nvPr>
        </p:nvSpPr>
        <p:spPr>
          <a:ln/>
        </p:spPr>
        <p:txBody>
          <a:bodyPr/>
          <a:lstStyle/>
          <a:p>
            <a:fld id="{D5698F13-B547-4603-BD30-399A00871803}" type="slidenum">
              <a:rPr lang="en-US" altLang="zh-CN"/>
              <a:pPr/>
              <a:t>25</a:t>
            </a:fld>
            <a:endParaRPr lang="en-US" altLang="zh-CN"/>
          </a:p>
        </p:txBody>
      </p:sp>
      <p:sp>
        <p:nvSpPr>
          <p:cNvPr id="151554" name="Rectangle 7">
            <a:extLst>
              <a:ext uri="{FF2B5EF4-FFF2-40B4-BE49-F238E27FC236}">
                <a16:creationId xmlns:a16="http://schemas.microsoft.com/office/drawing/2014/main" id="{34EC014E-B9AD-4532-8640-910E7E14D81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821F8221-E191-4821-8451-34BE4DCAA984}" type="slidenum">
              <a:rPr lang="en-US" altLang="zh-CN" sz="1200">
                <a:latin typeface="Calibri" panose="020F0502020204030204" pitchFamily="34" charset="0"/>
              </a:rPr>
              <a:pPr algn="r"/>
              <a:t>25</a:t>
            </a:fld>
            <a:endParaRPr lang="en-US" altLang="zh-CN" sz="1200">
              <a:latin typeface="Calibri" panose="020F0502020204030204" pitchFamily="34" charset="0"/>
            </a:endParaRPr>
          </a:p>
        </p:txBody>
      </p:sp>
      <p:sp>
        <p:nvSpPr>
          <p:cNvPr id="151555" name="Rectangle 2">
            <a:extLst>
              <a:ext uri="{FF2B5EF4-FFF2-40B4-BE49-F238E27FC236}">
                <a16:creationId xmlns:a16="http://schemas.microsoft.com/office/drawing/2014/main" id="{C4958818-7370-43F2-A5D4-19AD39154F4F}"/>
              </a:ext>
            </a:extLst>
          </p:cNvPr>
          <p:cNvSpPr>
            <a:spLocks noGrp="1" noRot="1" noChangeAspect="1" noChangeArrowheads="1" noTextEdit="1"/>
          </p:cNvSpPr>
          <p:nvPr>
            <p:ph type="sldImg"/>
          </p:nvPr>
        </p:nvSpPr>
        <p:spPr>
          <a:xfrm>
            <a:off x="393700" y="692150"/>
            <a:ext cx="6069013" cy="3414713"/>
          </a:xfrm>
          <a:ln/>
        </p:spPr>
      </p:sp>
      <p:sp>
        <p:nvSpPr>
          <p:cNvPr id="151556" name="Rectangle 3">
            <a:extLst>
              <a:ext uri="{FF2B5EF4-FFF2-40B4-BE49-F238E27FC236}">
                <a16:creationId xmlns:a16="http://schemas.microsoft.com/office/drawing/2014/main" id="{D4856268-3090-4ED3-8812-4361637C6C2B}"/>
              </a:ext>
            </a:extLst>
          </p:cNvPr>
          <p:cNvSpPr>
            <a:spLocks noGrp="1" noChangeArrowheads="1"/>
          </p:cNvSpPr>
          <p:nvPr>
            <p:ph type="body" idx="1"/>
          </p:nvPr>
        </p:nvSpPr>
        <p:spPr>
          <a:xfrm>
            <a:off x="914400" y="4343400"/>
            <a:ext cx="5027613" cy="4114800"/>
          </a:xfrm>
          <a:solidFill>
            <a:schemeClr val="accent1"/>
          </a:solidFill>
          <a:ln w="9360">
            <a:solidFill>
              <a:schemeClr val="tx1"/>
            </a:solidFill>
            <a:miter lim="800000"/>
            <a:headEnd/>
            <a:tailEnd/>
          </a:ln>
        </p:spPr>
        <p:txBody>
          <a:bodyPr lIns="0" tIns="0" rIns="0" bIns="0">
            <a:spAutoFit/>
          </a:bodyPr>
          <a:lstStyle/>
          <a:p>
            <a:pPr>
              <a:spcBef>
                <a:spcPct val="0"/>
              </a:spcBef>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5A3D64-B59F-43AF-B592-37FF942328B5}"/>
              </a:ext>
            </a:extLst>
          </p:cNvPr>
          <p:cNvSpPr>
            <a:spLocks noGrp="1" noChangeArrowheads="1"/>
          </p:cNvSpPr>
          <p:nvPr>
            <p:ph type="sldNum" sz="quarter" idx="5"/>
          </p:nvPr>
        </p:nvSpPr>
        <p:spPr>
          <a:ln/>
        </p:spPr>
        <p:txBody>
          <a:bodyPr/>
          <a:lstStyle/>
          <a:p>
            <a:fld id="{8A96A7FC-BC33-48A6-8DFB-FB4DD37CD7E3}" type="slidenum">
              <a:rPr lang="en-US" altLang="zh-CN"/>
              <a:pPr/>
              <a:t>26</a:t>
            </a:fld>
            <a:endParaRPr lang="en-US" altLang="zh-CN"/>
          </a:p>
        </p:txBody>
      </p:sp>
      <p:sp>
        <p:nvSpPr>
          <p:cNvPr id="153602" name="Rectangle 7">
            <a:extLst>
              <a:ext uri="{FF2B5EF4-FFF2-40B4-BE49-F238E27FC236}">
                <a16:creationId xmlns:a16="http://schemas.microsoft.com/office/drawing/2014/main" id="{F85D57A3-1022-47CE-9974-DECD7737CED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278DD527-1BCC-40C2-8F06-E571225EBD76}" type="slidenum">
              <a:rPr lang="en-US" altLang="zh-CN" sz="1200">
                <a:latin typeface="Calibri" panose="020F0502020204030204" pitchFamily="34" charset="0"/>
              </a:rPr>
              <a:pPr algn="r"/>
              <a:t>26</a:t>
            </a:fld>
            <a:endParaRPr lang="en-US" altLang="zh-CN" sz="1200">
              <a:latin typeface="Calibri" panose="020F0502020204030204" pitchFamily="34" charset="0"/>
            </a:endParaRPr>
          </a:p>
        </p:txBody>
      </p:sp>
      <p:sp>
        <p:nvSpPr>
          <p:cNvPr id="153603" name="Rectangle 2">
            <a:extLst>
              <a:ext uri="{FF2B5EF4-FFF2-40B4-BE49-F238E27FC236}">
                <a16:creationId xmlns:a16="http://schemas.microsoft.com/office/drawing/2014/main" id="{8B42F385-6D55-4C18-B97E-F6E5CACB6BBE}"/>
              </a:ext>
            </a:extLst>
          </p:cNvPr>
          <p:cNvSpPr>
            <a:spLocks noGrp="1" noRot="1" noChangeAspect="1" noChangeArrowheads="1" noTextEdit="1"/>
          </p:cNvSpPr>
          <p:nvPr>
            <p:ph type="sldImg"/>
          </p:nvPr>
        </p:nvSpPr>
        <p:spPr>
          <a:xfrm>
            <a:off x="393700" y="692150"/>
            <a:ext cx="6069013" cy="3414713"/>
          </a:xfrm>
          <a:ln/>
        </p:spPr>
      </p:sp>
      <p:sp>
        <p:nvSpPr>
          <p:cNvPr id="153604" name="Rectangle 3">
            <a:extLst>
              <a:ext uri="{FF2B5EF4-FFF2-40B4-BE49-F238E27FC236}">
                <a16:creationId xmlns:a16="http://schemas.microsoft.com/office/drawing/2014/main" id="{26C6E688-F5A9-4034-9415-8F7AEF6D68C2}"/>
              </a:ext>
            </a:extLst>
          </p:cNvPr>
          <p:cNvSpPr>
            <a:spLocks noGrp="1" noChangeArrowheads="1"/>
          </p:cNvSpPr>
          <p:nvPr>
            <p:ph type="body" idx="1"/>
          </p:nvPr>
        </p:nvSpPr>
        <p:spPr>
          <a:xfrm>
            <a:off x="914400" y="4343400"/>
            <a:ext cx="5027613" cy="4114800"/>
          </a:xfrm>
          <a:solidFill>
            <a:schemeClr val="accent1"/>
          </a:solidFill>
          <a:ln w="9360">
            <a:solidFill>
              <a:schemeClr val="tx1"/>
            </a:solidFill>
            <a:miter lim="800000"/>
            <a:headEnd/>
            <a:tailEnd/>
          </a:ln>
        </p:spPr>
        <p:txBody>
          <a:bodyPr lIns="0" tIns="0" rIns="0" bIns="0">
            <a:spAutoFit/>
          </a:bodyPr>
          <a:lstStyle/>
          <a:p>
            <a:pPr>
              <a:spcBef>
                <a:spcPct val="0"/>
              </a:spcBef>
            </a:pPr>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Char char="•"/>
            </a:pPr>
            <a:r>
              <a:rPr lang="zh-CN" altLang="en-US" dirty="0"/>
              <a:t>模型（</a:t>
            </a:r>
            <a:r>
              <a:rPr lang="en-US" altLang="zh-CN" dirty="0"/>
              <a:t>Model</a:t>
            </a:r>
            <a:r>
              <a:rPr lang="zh-CN" altLang="en-US" dirty="0"/>
              <a:t>）：用于封装与应用程序的业务逻辑相关的数据以及对数据的处理方法。“</a:t>
            </a:r>
            <a:r>
              <a:rPr lang="en-US" altLang="zh-CN" dirty="0"/>
              <a:t>Model”</a:t>
            </a:r>
            <a:r>
              <a:rPr lang="zh-CN" altLang="en-US" dirty="0"/>
              <a:t>有对数据直接访问的权力，例如对数据库的访问。“</a:t>
            </a:r>
            <a:r>
              <a:rPr lang="en-US" altLang="zh-CN" dirty="0"/>
              <a:t>Model”</a:t>
            </a:r>
            <a:r>
              <a:rPr lang="zh-CN" altLang="en-US" dirty="0"/>
              <a:t>不依赖“</a:t>
            </a:r>
            <a:r>
              <a:rPr lang="en-US" altLang="zh-CN" dirty="0"/>
              <a:t>View”</a:t>
            </a:r>
            <a:r>
              <a:rPr lang="zh-CN" altLang="en-US" dirty="0"/>
              <a:t>和“</a:t>
            </a:r>
            <a:r>
              <a:rPr lang="en-US" altLang="zh-CN" dirty="0"/>
              <a:t>Controller”</a:t>
            </a:r>
            <a:r>
              <a:rPr lang="zh-CN" altLang="en-US" dirty="0"/>
              <a:t>，也就是说， </a:t>
            </a:r>
            <a:r>
              <a:rPr lang="en-US" altLang="zh-CN" dirty="0"/>
              <a:t>Model </a:t>
            </a:r>
            <a:r>
              <a:rPr lang="zh-CN" altLang="en-US" dirty="0"/>
              <a:t>不关心它会被如何显示或是如何被操作。但是 </a:t>
            </a:r>
            <a:r>
              <a:rPr lang="en-US" altLang="zh-CN" dirty="0"/>
              <a:t>Model </a:t>
            </a:r>
            <a:r>
              <a:rPr lang="zh-CN" altLang="en-US" dirty="0"/>
              <a:t>中数据的变化一般会通过一种刷新机制被公布。为了实现这种机制，那些用于监视此 </a:t>
            </a:r>
            <a:r>
              <a:rPr lang="en-US" altLang="zh-CN" dirty="0"/>
              <a:t>Model </a:t>
            </a:r>
            <a:r>
              <a:rPr lang="zh-CN" altLang="en-US" dirty="0"/>
              <a:t>的 </a:t>
            </a:r>
            <a:r>
              <a:rPr lang="en-US" altLang="zh-CN" dirty="0"/>
              <a:t>View </a:t>
            </a:r>
            <a:r>
              <a:rPr lang="zh-CN" altLang="en-US" dirty="0"/>
              <a:t>必须事先在此 </a:t>
            </a:r>
            <a:r>
              <a:rPr lang="en-US" altLang="zh-CN" dirty="0"/>
              <a:t>Model </a:t>
            </a:r>
            <a:r>
              <a:rPr lang="zh-CN" altLang="en-US" dirty="0"/>
              <a:t>上注册，由此，</a:t>
            </a:r>
            <a:r>
              <a:rPr lang="en-US" altLang="zh-CN" dirty="0"/>
              <a:t>View </a:t>
            </a:r>
            <a:r>
              <a:rPr lang="zh-CN" altLang="en-US" dirty="0"/>
              <a:t>可以了解在数据 </a:t>
            </a:r>
            <a:r>
              <a:rPr lang="en-US" altLang="zh-CN" dirty="0"/>
              <a:t>Model </a:t>
            </a:r>
            <a:r>
              <a:rPr lang="zh-CN" altLang="en-US" dirty="0"/>
              <a:t>上发生的改变。（比如：观察者模式（软件设计模式））；</a:t>
            </a:r>
          </a:p>
          <a:p>
            <a:pPr>
              <a:buFont typeface="Arial" panose="020B0604020202020204" pitchFamily="34" charset="0"/>
              <a:buChar char="•"/>
            </a:pPr>
            <a:r>
              <a:rPr lang="zh-CN" altLang="en-US" dirty="0"/>
              <a:t>视图（</a:t>
            </a:r>
            <a:r>
              <a:rPr lang="en-US" altLang="zh-CN" dirty="0"/>
              <a:t>View</a:t>
            </a:r>
            <a:r>
              <a:rPr lang="zh-CN" altLang="en-US" dirty="0"/>
              <a:t>）：能够实现数据有目的的显示（理论上，这不是必需的）。在 </a:t>
            </a:r>
            <a:r>
              <a:rPr lang="en-US" altLang="zh-CN" dirty="0"/>
              <a:t>View </a:t>
            </a:r>
            <a:r>
              <a:rPr lang="zh-CN" altLang="en-US" dirty="0"/>
              <a:t>中一般没有程序上的逻辑。为了实现 </a:t>
            </a:r>
            <a:r>
              <a:rPr lang="en-US" altLang="zh-CN" dirty="0"/>
              <a:t>View </a:t>
            </a:r>
            <a:r>
              <a:rPr lang="zh-CN" altLang="en-US" dirty="0"/>
              <a:t>上的刷新功能，</a:t>
            </a:r>
            <a:r>
              <a:rPr lang="en-US" altLang="zh-CN" dirty="0"/>
              <a:t>View </a:t>
            </a:r>
            <a:r>
              <a:rPr lang="zh-CN" altLang="en-US" dirty="0"/>
              <a:t>需要访问它监视的数据模型（</a:t>
            </a:r>
            <a:r>
              <a:rPr lang="en-US" altLang="zh-CN" dirty="0"/>
              <a:t>Model</a:t>
            </a:r>
            <a:r>
              <a:rPr lang="zh-CN" altLang="en-US" dirty="0"/>
              <a:t>），因此应该事先在被它监视的数据那里注册；</a:t>
            </a:r>
          </a:p>
          <a:p>
            <a:pPr>
              <a:buFont typeface="Arial" panose="020B0604020202020204" pitchFamily="34" charset="0"/>
              <a:buChar char="•"/>
            </a:pPr>
            <a:r>
              <a:rPr lang="zh-CN" altLang="en-US" dirty="0"/>
              <a:t>控制器（</a:t>
            </a:r>
            <a:r>
              <a:rPr lang="en-US" altLang="zh-CN" dirty="0"/>
              <a:t>Controller</a:t>
            </a:r>
            <a:r>
              <a:rPr lang="zh-CN" altLang="en-US" dirty="0"/>
              <a:t>）：起到不同层面间的组织作用，用于控制应用程序的流程。它处理事件并作出响应。“事件”包括用户的行为和数据 </a:t>
            </a:r>
            <a:r>
              <a:rPr lang="en-US" altLang="zh-CN" dirty="0"/>
              <a:t>Model </a:t>
            </a:r>
            <a:r>
              <a:rPr lang="zh-CN" altLang="en-US" dirty="0"/>
              <a:t>上的改变。</a:t>
            </a:r>
          </a:p>
          <a:p>
            <a:endParaRPr lang="zh-CN" altLang="en-US" dirty="0"/>
          </a:p>
        </p:txBody>
      </p:sp>
      <p:sp>
        <p:nvSpPr>
          <p:cNvPr id="4" name="灯片编号占位符 3"/>
          <p:cNvSpPr>
            <a:spLocks noGrp="1"/>
          </p:cNvSpPr>
          <p:nvPr>
            <p:ph type="sldNum" sz="quarter" idx="5"/>
          </p:nvPr>
        </p:nvSpPr>
        <p:spPr/>
        <p:txBody>
          <a:bodyPr/>
          <a:lstStyle/>
          <a:p>
            <a:fld id="{3AFBE0AC-2C8D-4D6F-AB8B-73E41995B42B}" type="slidenum">
              <a:rPr lang="zh-CN" altLang="en-US" smtClean="0"/>
              <a:t>27</a:t>
            </a:fld>
            <a:endParaRPr lang="zh-CN" altLang="en-US"/>
          </a:p>
        </p:txBody>
      </p:sp>
    </p:spTree>
    <p:extLst>
      <p:ext uri="{BB962C8B-B14F-4D97-AF65-F5344CB8AC3E}">
        <p14:creationId xmlns:p14="http://schemas.microsoft.com/office/powerpoint/2010/main" val="2347375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F8E22-838D-48FE-A23C-2938D69EC00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1BD57E5-D356-4A30-A7DA-27F51A35A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47F4901-0788-4FAB-B963-4AEF7561B241}"/>
              </a:ext>
            </a:extLst>
          </p:cNvPr>
          <p:cNvSpPr>
            <a:spLocks noGrp="1"/>
          </p:cNvSpPr>
          <p:nvPr>
            <p:ph type="dt" sz="half" idx="10"/>
          </p:nvPr>
        </p:nvSpPr>
        <p:spPr/>
        <p:txBody>
          <a:bodyPr/>
          <a:lstStyle/>
          <a:p>
            <a:fld id="{34759C8F-7796-4998-B651-78987E6BDAA4}"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B66C3658-F437-4505-8F7F-F502F462FF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C17508-4679-4674-B51A-EB607B0A5A1F}"/>
              </a:ext>
            </a:extLst>
          </p:cNvPr>
          <p:cNvSpPr>
            <a:spLocks noGrp="1"/>
          </p:cNvSpPr>
          <p:nvPr>
            <p:ph type="sldNum" sz="quarter" idx="12"/>
          </p:nvPr>
        </p:nvSpPr>
        <p:spPr/>
        <p:txBody>
          <a:bodyPr/>
          <a:lstStyle/>
          <a:p>
            <a:fld id="{2DDA1CBD-D351-4B8A-BDE1-D6F4C87655FF}" type="slidenum">
              <a:rPr lang="zh-CN" altLang="en-US" smtClean="0"/>
              <a:t>‹#›</a:t>
            </a:fld>
            <a:endParaRPr lang="zh-CN" altLang="en-US"/>
          </a:p>
        </p:txBody>
      </p:sp>
    </p:spTree>
    <p:extLst>
      <p:ext uri="{BB962C8B-B14F-4D97-AF65-F5344CB8AC3E}">
        <p14:creationId xmlns:p14="http://schemas.microsoft.com/office/powerpoint/2010/main" val="99233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8E6CC-DF6F-4831-AD8C-3C8D1098291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3AAFB9-948B-463C-8198-E9B08E5A02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FD0B09-E0FD-4D28-843B-AB81A1A7FF94}"/>
              </a:ext>
            </a:extLst>
          </p:cNvPr>
          <p:cNvSpPr>
            <a:spLocks noGrp="1"/>
          </p:cNvSpPr>
          <p:nvPr>
            <p:ph type="dt" sz="half" idx="10"/>
          </p:nvPr>
        </p:nvSpPr>
        <p:spPr/>
        <p:txBody>
          <a:bodyPr/>
          <a:lstStyle/>
          <a:p>
            <a:fld id="{34759C8F-7796-4998-B651-78987E6BDAA4}"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E9F0B0E7-0F3F-4B9C-8F1B-B90264BA81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36B958-367E-4F04-9C2A-E3CB99D1BFE2}"/>
              </a:ext>
            </a:extLst>
          </p:cNvPr>
          <p:cNvSpPr>
            <a:spLocks noGrp="1"/>
          </p:cNvSpPr>
          <p:nvPr>
            <p:ph type="sldNum" sz="quarter" idx="12"/>
          </p:nvPr>
        </p:nvSpPr>
        <p:spPr/>
        <p:txBody>
          <a:bodyPr/>
          <a:lstStyle/>
          <a:p>
            <a:fld id="{2DDA1CBD-D351-4B8A-BDE1-D6F4C87655FF}" type="slidenum">
              <a:rPr lang="zh-CN" altLang="en-US" smtClean="0"/>
              <a:t>‹#›</a:t>
            </a:fld>
            <a:endParaRPr lang="zh-CN" altLang="en-US"/>
          </a:p>
        </p:txBody>
      </p:sp>
    </p:spTree>
    <p:extLst>
      <p:ext uri="{BB962C8B-B14F-4D97-AF65-F5344CB8AC3E}">
        <p14:creationId xmlns:p14="http://schemas.microsoft.com/office/powerpoint/2010/main" val="1481014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1360A2-B452-489F-A91A-AF6EC8F09C1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F1D3C0F-384F-4E77-81B0-3E40B8020F4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A4442D-A188-4678-B792-E19E2F9BBA61}"/>
              </a:ext>
            </a:extLst>
          </p:cNvPr>
          <p:cNvSpPr>
            <a:spLocks noGrp="1"/>
          </p:cNvSpPr>
          <p:nvPr>
            <p:ph type="dt" sz="half" idx="10"/>
          </p:nvPr>
        </p:nvSpPr>
        <p:spPr/>
        <p:txBody>
          <a:bodyPr/>
          <a:lstStyle/>
          <a:p>
            <a:fld id="{34759C8F-7796-4998-B651-78987E6BDAA4}"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6B80397D-C350-4ECC-B5D3-7B57F3D672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58B93C-9111-4478-9575-6B41F4D7FE8C}"/>
              </a:ext>
            </a:extLst>
          </p:cNvPr>
          <p:cNvSpPr>
            <a:spLocks noGrp="1"/>
          </p:cNvSpPr>
          <p:nvPr>
            <p:ph type="sldNum" sz="quarter" idx="12"/>
          </p:nvPr>
        </p:nvSpPr>
        <p:spPr/>
        <p:txBody>
          <a:bodyPr/>
          <a:lstStyle/>
          <a:p>
            <a:fld id="{2DDA1CBD-D351-4B8A-BDE1-D6F4C87655FF}" type="slidenum">
              <a:rPr lang="zh-CN" altLang="en-US" smtClean="0"/>
              <a:t>‹#›</a:t>
            </a:fld>
            <a:endParaRPr lang="zh-CN" altLang="en-US"/>
          </a:p>
        </p:txBody>
      </p:sp>
    </p:spTree>
    <p:extLst>
      <p:ext uri="{BB962C8B-B14F-4D97-AF65-F5344CB8AC3E}">
        <p14:creationId xmlns:p14="http://schemas.microsoft.com/office/powerpoint/2010/main" val="2631355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B826D-DE64-4DAB-9160-DE64BD7B04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0B6E50-8CF7-4486-A953-6AD8A0EC06A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AB2C5F-6975-4413-871F-1E7A4F645717}"/>
              </a:ext>
            </a:extLst>
          </p:cNvPr>
          <p:cNvSpPr>
            <a:spLocks noGrp="1"/>
          </p:cNvSpPr>
          <p:nvPr>
            <p:ph type="dt" sz="half" idx="10"/>
          </p:nvPr>
        </p:nvSpPr>
        <p:spPr/>
        <p:txBody>
          <a:bodyPr/>
          <a:lstStyle/>
          <a:p>
            <a:fld id="{34759C8F-7796-4998-B651-78987E6BDAA4}"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89FD473C-015D-4BE9-ABD4-03A87699BD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CFCA04-029C-437E-8961-D0F065C6556B}"/>
              </a:ext>
            </a:extLst>
          </p:cNvPr>
          <p:cNvSpPr>
            <a:spLocks noGrp="1"/>
          </p:cNvSpPr>
          <p:nvPr>
            <p:ph type="sldNum" sz="quarter" idx="12"/>
          </p:nvPr>
        </p:nvSpPr>
        <p:spPr/>
        <p:txBody>
          <a:bodyPr/>
          <a:lstStyle/>
          <a:p>
            <a:fld id="{2DDA1CBD-D351-4B8A-BDE1-D6F4C87655FF}" type="slidenum">
              <a:rPr lang="zh-CN" altLang="en-US" smtClean="0"/>
              <a:t>‹#›</a:t>
            </a:fld>
            <a:endParaRPr lang="zh-CN" altLang="en-US"/>
          </a:p>
        </p:txBody>
      </p:sp>
    </p:spTree>
    <p:extLst>
      <p:ext uri="{BB962C8B-B14F-4D97-AF65-F5344CB8AC3E}">
        <p14:creationId xmlns:p14="http://schemas.microsoft.com/office/powerpoint/2010/main" val="95611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09D7C-6AD7-408E-8A31-7C7549F8C2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6A5BFC7-CE96-43BA-AB64-78B55570F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CF994A2-AE2C-4FAE-9D11-CC7135F167A5}"/>
              </a:ext>
            </a:extLst>
          </p:cNvPr>
          <p:cNvSpPr>
            <a:spLocks noGrp="1"/>
          </p:cNvSpPr>
          <p:nvPr>
            <p:ph type="dt" sz="half" idx="10"/>
          </p:nvPr>
        </p:nvSpPr>
        <p:spPr/>
        <p:txBody>
          <a:bodyPr/>
          <a:lstStyle/>
          <a:p>
            <a:fld id="{34759C8F-7796-4998-B651-78987E6BDAA4}"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6767D552-6E3E-4416-9A6F-232734684D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072E93-FCE3-4CBB-A032-0548400923D2}"/>
              </a:ext>
            </a:extLst>
          </p:cNvPr>
          <p:cNvSpPr>
            <a:spLocks noGrp="1"/>
          </p:cNvSpPr>
          <p:nvPr>
            <p:ph type="sldNum" sz="quarter" idx="12"/>
          </p:nvPr>
        </p:nvSpPr>
        <p:spPr/>
        <p:txBody>
          <a:bodyPr/>
          <a:lstStyle/>
          <a:p>
            <a:fld id="{2DDA1CBD-D351-4B8A-BDE1-D6F4C87655FF}" type="slidenum">
              <a:rPr lang="zh-CN" altLang="en-US" smtClean="0"/>
              <a:t>‹#›</a:t>
            </a:fld>
            <a:endParaRPr lang="zh-CN" altLang="en-US"/>
          </a:p>
        </p:txBody>
      </p:sp>
    </p:spTree>
    <p:extLst>
      <p:ext uri="{BB962C8B-B14F-4D97-AF65-F5344CB8AC3E}">
        <p14:creationId xmlns:p14="http://schemas.microsoft.com/office/powerpoint/2010/main" val="251271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8E83C-450F-4EBA-8CE7-00197CF159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16AC68-14D1-4980-B170-28ED2503EAE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1A3F67F-6C10-422C-A226-06E4F704FF6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B995A2D-FE5E-4098-BFD9-7DFCEA3FEF8E}"/>
              </a:ext>
            </a:extLst>
          </p:cNvPr>
          <p:cNvSpPr>
            <a:spLocks noGrp="1"/>
          </p:cNvSpPr>
          <p:nvPr>
            <p:ph type="dt" sz="half" idx="10"/>
          </p:nvPr>
        </p:nvSpPr>
        <p:spPr/>
        <p:txBody>
          <a:bodyPr/>
          <a:lstStyle/>
          <a:p>
            <a:fld id="{34759C8F-7796-4998-B651-78987E6BDAA4}" type="datetimeFigureOut">
              <a:rPr lang="zh-CN" altLang="en-US" smtClean="0"/>
              <a:t>2022/10/13</a:t>
            </a:fld>
            <a:endParaRPr lang="zh-CN" altLang="en-US"/>
          </a:p>
        </p:txBody>
      </p:sp>
      <p:sp>
        <p:nvSpPr>
          <p:cNvPr id="6" name="页脚占位符 5">
            <a:extLst>
              <a:ext uri="{FF2B5EF4-FFF2-40B4-BE49-F238E27FC236}">
                <a16:creationId xmlns:a16="http://schemas.microsoft.com/office/drawing/2014/main" id="{74EE6411-B4A2-4CE2-9B5C-5DE1E9A3D3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94B39F-70AD-4674-9346-E357E7DA6129}"/>
              </a:ext>
            </a:extLst>
          </p:cNvPr>
          <p:cNvSpPr>
            <a:spLocks noGrp="1"/>
          </p:cNvSpPr>
          <p:nvPr>
            <p:ph type="sldNum" sz="quarter" idx="12"/>
          </p:nvPr>
        </p:nvSpPr>
        <p:spPr/>
        <p:txBody>
          <a:bodyPr/>
          <a:lstStyle/>
          <a:p>
            <a:fld id="{2DDA1CBD-D351-4B8A-BDE1-D6F4C87655FF}" type="slidenum">
              <a:rPr lang="zh-CN" altLang="en-US" smtClean="0"/>
              <a:t>‹#›</a:t>
            </a:fld>
            <a:endParaRPr lang="zh-CN" altLang="en-US"/>
          </a:p>
        </p:txBody>
      </p:sp>
    </p:spTree>
    <p:extLst>
      <p:ext uri="{BB962C8B-B14F-4D97-AF65-F5344CB8AC3E}">
        <p14:creationId xmlns:p14="http://schemas.microsoft.com/office/powerpoint/2010/main" val="226838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F3B98-B0C9-45C6-A5F5-242BC4F2BB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A7C6186-4731-413F-B625-7132B4903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1D812A2-C0BD-4407-8C20-3B956D99E8F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84FCF8-AD9F-4010-855D-C955CC619D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EC44DB-66A9-4A73-8746-09BD696E612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B5A583E-113B-4616-984C-5F3E3BAAF310}"/>
              </a:ext>
            </a:extLst>
          </p:cNvPr>
          <p:cNvSpPr>
            <a:spLocks noGrp="1"/>
          </p:cNvSpPr>
          <p:nvPr>
            <p:ph type="dt" sz="half" idx="10"/>
          </p:nvPr>
        </p:nvSpPr>
        <p:spPr/>
        <p:txBody>
          <a:bodyPr/>
          <a:lstStyle/>
          <a:p>
            <a:fld id="{34759C8F-7796-4998-B651-78987E6BDAA4}" type="datetimeFigureOut">
              <a:rPr lang="zh-CN" altLang="en-US" smtClean="0"/>
              <a:t>2022/10/13</a:t>
            </a:fld>
            <a:endParaRPr lang="zh-CN" altLang="en-US"/>
          </a:p>
        </p:txBody>
      </p:sp>
      <p:sp>
        <p:nvSpPr>
          <p:cNvPr id="8" name="页脚占位符 7">
            <a:extLst>
              <a:ext uri="{FF2B5EF4-FFF2-40B4-BE49-F238E27FC236}">
                <a16:creationId xmlns:a16="http://schemas.microsoft.com/office/drawing/2014/main" id="{1F05E0C4-001D-4843-BBAF-63394AF6D6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E17AE64-E68D-4CAF-B77C-7014FA2915E1}"/>
              </a:ext>
            </a:extLst>
          </p:cNvPr>
          <p:cNvSpPr>
            <a:spLocks noGrp="1"/>
          </p:cNvSpPr>
          <p:nvPr>
            <p:ph type="sldNum" sz="quarter" idx="12"/>
          </p:nvPr>
        </p:nvSpPr>
        <p:spPr/>
        <p:txBody>
          <a:bodyPr/>
          <a:lstStyle/>
          <a:p>
            <a:fld id="{2DDA1CBD-D351-4B8A-BDE1-D6F4C87655FF}" type="slidenum">
              <a:rPr lang="zh-CN" altLang="en-US" smtClean="0"/>
              <a:t>‹#›</a:t>
            </a:fld>
            <a:endParaRPr lang="zh-CN" altLang="en-US"/>
          </a:p>
        </p:txBody>
      </p:sp>
    </p:spTree>
    <p:extLst>
      <p:ext uri="{BB962C8B-B14F-4D97-AF65-F5344CB8AC3E}">
        <p14:creationId xmlns:p14="http://schemas.microsoft.com/office/powerpoint/2010/main" val="188919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10BA2-6C35-461A-9BBB-944BDE13573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D6A8CDF-5765-487D-A8EC-A3985ED624B7}"/>
              </a:ext>
            </a:extLst>
          </p:cNvPr>
          <p:cNvSpPr>
            <a:spLocks noGrp="1"/>
          </p:cNvSpPr>
          <p:nvPr>
            <p:ph type="dt" sz="half" idx="10"/>
          </p:nvPr>
        </p:nvSpPr>
        <p:spPr/>
        <p:txBody>
          <a:bodyPr/>
          <a:lstStyle/>
          <a:p>
            <a:fld id="{34759C8F-7796-4998-B651-78987E6BDAA4}" type="datetimeFigureOut">
              <a:rPr lang="zh-CN" altLang="en-US" smtClean="0"/>
              <a:t>2022/10/13</a:t>
            </a:fld>
            <a:endParaRPr lang="zh-CN" altLang="en-US"/>
          </a:p>
        </p:txBody>
      </p:sp>
      <p:sp>
        <p:nvSpPr>
          <p:cNvPr id="4" name="页脚占位符 3">
            <a:extLst>
              <a:ext uri="{FF2B5EF4-FFF2-40B4-BE49-F238E27FC236}">
                <a16:creationId xmlns:a16="http://schemas.microsoft.com/office/drawing/2014/main" id="{2A446948-2166-4DF5-8C2C-4CBA5FAEA93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22C5F2-A2C8-46F7-88B3-ADF4E08936B9}"/>
              </a:ext>
            </a:extLst>
          </p:cNvPr>
          <p:cNvSpPr>
            <a:spLocks noGrp="1"/>
          </p:cNvSpPr>
          <p:nvPr>
            <p:ph type="sldNum" sz="quarter" idx="12"/>
          </p:nvPr>
        </p:nvSpPr>
        <p:spPr/>
        <p:txBody>
          <a:bodyPr/>
          <a:lstStyle/>
          <a:p>
            <a:fld id="{2DDA1CBD-D351-4B8A-BDE1-D6F4C87655FF}" type="slidenum">
              <a:rPr lang="zh-CN" altLang="en-US" smtClean="0"/>
              <a:t>‹#›</a:t>
            </a:fld>
            <a:endParaRPr lang="zh-CN" altLang="en-US"/>
          </a:p>
        </p:txBody>
      </p:sp>
    </p:spTree>
    <p:extLst>
      <p:ext uri="{BB962C8B-B14F-4D97-AF65-F5344CB8AC3E}">
        <p14:creationId xmlns:p14="http://schemas.microsoft.com/office/powerpoint/2010/main" val="276918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42DD4C-AF11-4D46-AC73-59D072E4878F}"/>
              </a:ext>
            </a:extLst>
          </p:cNvPr>
          <p:cNvSpPr>
            <a:spLocks noGrp="1"/>
          </p:cNvSpPr>
          <p:nvPr>
            <p:ph type="dt" sz="half" idx="10"/>
          </p:nvPr>
        </p:nvSpPr>
        <p:spPr/>
        <p:txBody>
          <a:bodyPr/>
          <a:lstStyle/>
          <a:p>
            <a:fld id="{34759C8F-7796-4998-B651-78987E6BDAA4}" type="datetimeFigureOut">
              <a:rPr lang="zh-CN" altLang="en-US" smtClean="0"/>
              <a:t>2022/10/13</a:t>
            </a:fld>
            <a:endParaRPr lang="zh-CN" altLang="en-US"/>
          </a:p>
        </p:txBody>
      </p:sp>
      <p:sp>
        <p:nvSpPr>
          <p:cNvPr id="3" name="页脚占位符 2">
            <a:extLst>
              <a:ext uri="{FF2B5EF4-FFF2-40B4-BE49-F238E27FC236}">
                <a16:creationId xmlns:a16="http://schemas.microsoft.com/office/drawing/2014/main" id="{57CEA0F2-DED5-4C74-A2EF-1A6B7E1D1C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91340B4-3EAA-4698-A059-FFDD8F30EEF4}"/>
              </a:ext>
            </a:extLst>
          </p:cNvPr>
          <p:cNvSpPr>
            <a:spLocks noGrp="1"/>
          </p:cNvSpPr>
          <p:nvPr>
            <p:ph type="sldNum" sz="quarter" idx="12"/>
          </p:nvPr>
        </p:nvSpPr>
        <p:spPr/>
        <p:txBody>
          <a:bodyPr/>
          <a:lstStyle/>
          <a:p>
            <a:fld id="{2DDA1CBD-D351-4B8A-BDE1-D6F4C87655FF}" type="slidenum">
              <a:rPr lang="zh-CN" altLang="en-US" smtClean="0"/>
              <a:t>‹#›</a:t>
            </a:fld>
            <a:endParaRPr lang="zh-CN" altLang="en-US"/>
          </a:p>
        </p:txBody>
      </p:sp>
    </p:spTree>
    <p:extLst>
      <p:ext uri="{BB962C8B-B14F-4D97-AF65-F5344CB8AC3E}">
        <p14:creationId xmlns:p14="http://schemas.microsoft.com/office/powerpoint/2010/main" val="70104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03FA1-E0E6-41B6-AC01-44C8C5DA6C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35055A-44EB-4B6D-AB5B-81B550E855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55EB71-BE75-439E-A2D6-2E7CBE051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58222D-A019-4B09-8481-7BA7303817AB}"/>
              </a:ext>
            </a:extLst>
          </p:cNvPr>
          <p:cNvSpPr>
            <a:spLocks noGrp="1"/>
          </p:cNvSpPr>
          <p:nvPr>
            <p:ph type="dt" sz="half" idx="10"/>
          </p:nvPr>
        </p:nvSpPr>
        <p:spPr/>
        <p:txBody>
          <a:bodyPr/>
          <a:lstStyle/>
          <a:p>
            <a:fld id="{34759C8F-7796-4998-B651-78987E6BDAA4}" type="datetimeFigureOut">
              <a:rPr lang="zh-CN" altLang="en-US" smtClean="0"/>
              <a:t>2022/10/13</a:t>
            </a:fld>
            <a:endParaRPr lang="zh-CN" altLang="en-US"/>
          </a:p>
        </p:txBody>
      </p:sp>
      <p:sp>
        <p:nvSpPr>
          <p:cNvPr id="6" name="页脚占位符 5">
            <a:extLst>
              <a:ext uri="{FF2B5EF4-FFF2-40B4-BE49-F238E27FC236}">
                <a16:creationId xmlns:a16="http://schemas.microsoft.com/office/drawing/2014/main" id="{24FC1EED-2D88-4847-A1F0-1AC9F231E9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6D218F-5C24-4F69-AF93-2D96C8BC045D}"/>
              </a:ext>
            </a:extLst>
          </p:cNvPr>
          <p:cNvSpPr>
            <a:spLocks noGrp="1"/>
          </p:cNvSpPr>
          <p:nvPr>
            <p:ph type="sldNum" sz="quarter" idx="12"/>
          </p:nvPr>
        </p:nvSpPr>
        <p:spPr/>
        <p:txBody>
          <a:bodyPr/>
          <a:lstStyle/>
          <a:p>
            <a:fld id="{2DDA1CBD-D351-4B8A-BDE1-D6F4C87655FF}" type="slidenum">
              <a:rPr lang="zh-CN" altLang="en-US" smtClean="0"/>
              <a:t>‹#›</a:t>
            </a:fld>
            <a:endParaRPr lang="zh-CN" altLang="en-US"/>
          </a:p>
        </p:txBody>
      </p:sp>
    </p:spTree>
    <p:extLst>
      <p:ext uri="{BB962C8B-B14F-4D97-AF65-F5344CB8AC3E}">
        <p14:creationId xmlns:p14="http://schemas.microsoft.com/office/powerpoint/2010/main" val="6093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18118-3F11-4B3D-9669-D791D2C53C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DCBCF9D-C749-4401-B007-7B4EC0C3C4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84A83E-877E-49E5-A997-4418E0D68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A708F2-41C0-40DE-B0BA-F8F82C6FDDCD}"/>
              </a:ext>
            </a:extLst>
          </p:cNvPr>
          <p:cNvSpPr>
            <a:spLocks noGrp="1"/>
          </p:cNvSpPr>
          <p:nvPr>
            <p:ph type="dt" sz="half" idx="10"/>
          </p:nvPr>
        </p:nvSpPr>
        <p:spPr/>
        <p:txBody>
          <a:bodyPr/>
          <a:lstStyle/>
          <a:p>
            <a:fld id="{34759C8F-7796-4998-B651-78987E6BDAA4}" type="datetimeFigureOut">
              <a:rPr lang="zh-CN" altLang="en-US" smtClean="0"/>
              <a:t>2022/10/13</a:t>
            </a:fld>
            <a:endParaRPr lang="zh-CN" altLang="en-US"/>
          </a:p>
        </p:txBody>
      </p:sp>
      <p:sp>
        <p:nvSpPr>
          <p:cNvPr id="6" name="页脚占位符 5">
            <a:extLst>
              <a:ext uri="{FF2B5EF4-FFF2-40B4-BE49-F238E27FC236}">
                <a16:creationId xmlns:a16="http://schemas.microsoft.com/office/drawing/2014/main" id="{A2DEF06B-08E7-4D50-A6DA-C9974BB004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5780DF-263E-469F-86C3-5756A813FBD3}"/>
              </a:ext>
            </a:extLst>
          </p:cNvPr>
          <p:cNvSpPr>
            <a:spLocks noGrp="1"/>
          </p:cNvSpPr>
          <p:nvPr>
            <p:ph type="sldNum" sz="quarter" idx="12"/>
          </p:nvPr>
        </p:nvSpPr>
        <p:spPr/>
        <p:txBody>
          <a:bodyPr/>
          <a:lstStyle/>
          <a:p>
            <a:fld id="{2DDA1CBD-D351-4B8A-BDE1-D6F4C87655FF}" type="slidenum">
              <a:rPr lang="zh-CN" altLang="en-US" smtClean="0"/>
              <a:t>‹#›</a:t>
            </a:fld>
            <a:endParaRPr lang="zh-CN" altLang="en-US"/>
          </a:p>
        </p:txBody>
      </p:sp>
    </p:spTree>
    <p:extLst>
      <p:ext uri="{BB962C8B-B14F-4D97-AF65-F5344CB8AC3E}">
        <p14:creationId xmlns:p14="http://schemas.microsoft.com/office/powerpoint/2010/main" val="272757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5C64BD-3494-4F08-85EC-D71553FFE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D1CA6AE-83F2-4C17-8B15-33322A24FA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776A90-FD1F-4744-9DF1-855984014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59C8F-7796-4998-B651-78987E6BDAA4}" type="datetimeFigureOut">
              <a:rPr lang="zh-CN" altLang="en-US" smtClean="0"/>
              <a:t>2022/10/13</a:t>
            </a:fld>
            <a:endParaRPr lang="zh-CN" altLang="en-US"/>
          </a:p>
        </p:txBody>
      </p:sp>
      <p:sp>
        <p:nvSpPr>
          <p:cNvPr id="5" name="页脚占位符 4">
            <a:extLst>
              <a:ext uri="{FF2B5EF4-FFF2-40B4-BE49-F238E27FC236}">
                <a16:creationId xmlns:a16="http://schemas.microsoft.com/office/drawing/2014/main" id="{6A69647E-98D9-4587-A400-702D9EFD3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33D4021-8974-4916-A38A-F4E68E73AA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A1CBD-D351-4B8A-BDE1-D6F4C87655FF}" type="slidenum">
              <a:rPr lang="zh-CN" altLang="en-US" smtClean="0"/>
              <a:t>‹#›</a:t>
            </a:fld>
            <a:endParaRPr lang="zh-CN" altLang="en-US"/>
          </a:p>
        </p:txBody>
      </p:sp>
    </p:spTree>
    <p:extLst>
      <p:ext uri="{BB962C8B-B14F-4D97-AF65-F5344CB8AC3E}">
        <p14:creationId xmlns:p14="http://schemas.microsoft.com/office/powerpoint/2010/main" val="72605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FB103-1898-402F-871F-A05A713E32BE}"/>
              </a:ext>
            </a:extLst>
          </p:cNvPr>
          <p:cNvSpPr>
            <a:spLocks noGrp="1"/>
          </p:cNvSpPr>
          <p:nvPr>
            <p:ph type="ctrTitle"/>
          </p:nvPr>
        </p:nvSpPr>
        <p:spPr/>
        <p:txBody>
          <a:bodyPr/>
          <a:lstStyle/>
          <a:p>
            <a:r>
              <a:rPr lang="en-US" altLang="zh-CN"/>
              <a:t>Chapter 9</a:t>
            </a:r>
            <a:br>
              <a:rPr lang="en-US" altLang="zh-CN" dirty="0"/>
            </a:br>
            <a:r>
              <a:rPr lang="en-US" altLang="zh-CN" dirty="0"/>
              <a:t>Building Java GUIs</a:t>
            </a:r>
            <a:endParaRPr lang="zh-CN" altLang="en-US" dirty="0"/>
          </a:p>
        </p:txBody>
      </p:sp>
      <p:sp>
        <p:nvSpPr>
          <p:cNvPr id="3" name="副标题 2">
            <a:extLst>
              <a:ext uri="{FF2B5EF4-FFF2-40B4-BE49-F238E27FC236}">
                <a16:creationId xmlns:a16="http://schemas.microsoft.com/office/drawing/2014/main" id="{E007EE55-2F50-4542-B239-3A4376F19B69}"/>
              </a:ext>
            </a:extLst>
          </p:cNvPr>
          <p:cNvSpPr>
            <a:spLocks noGrp="1"/>
          </p:cNvSpPr>
          <p:nvPr>
            <p:ph type="subTitle" idx="1"/>
          </p:nvPr>
        </p:nvSpPr>
        <p:spPr/>
        <p:txBody>
          <a:bodyPr/>
          <a:lstStyle/>
          <a:p>
            <a:r>
              <a:rPr lang="en-US" altLang="zh-CN" dirty="0" err="1"/>
              <a:t>java.awt</a:t>
            </a:r>
            <a:endParaRPr lang="en-US" altLang="zh-CN" dirty="0"/>
          </a:p>
          <a:p>
            <a:r>
              <a:rPr lang="en-US" altLang="zh-CN" dirty="0" err="1"/>
              <a:t>javax.swing</a:t>
            </a:r>
            <a:endParaRPr lang="zh-CN" altLang="en-US" dirty="0"/>
          </a:p>
        </p:txBody>
      </p:sp>
    </p:spTree>
    <p:extLst>
      <p:ext uri="{BB962C8B-B14F-4D97-AF65-F5344CB8AC3E}">
        <p14:creationId xmlns:p14="http://schemas.microsoft.com/office/powerpoint/2010/main" val="254772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9CBACCFA-26CE-4CC4-8983-2B7F41014156}"/>
              </a:ext>
            </a:extLst>
          </p:cNvPr>
          <p:cNvSpPr>
            <a:spLocks noGrp="1" noChangeArrowheads="1"/>
          </p:cNvSpPr>
          <p:nvPr>
            <p:ph type="title"/>
          </p:nvPr>
        </p:nvSpPr>
        <p:spPr>
          <a:xfrm>
            <a:off x="1981200" y="94933"/>
            <a:ext cx="8229600" cy="538162"/>
          </a:xfrm>
        </p:spPr>
        <p:txBody>
          <a:bodyPr>
            <a:normAutofit fontScale="90000"/>
          </a:bodyPr>
          <a:lstStyle/>
          <a:p>
            <a:r>
              <a:rPr lang="en-CA" altLang="zh-CN" sz="3800"/>
              <a:t>LabelTest</a:t>
            </a:r>
            <a:endParaRPr lang="en-US" altLang="zh-CN" sz="3800"/>
          </a:p>
        </p:txBody>
      </p:sp>
      <p:sp>
        <p:nvSpPr>
          <p:cNvPr id="180227" name="Rectangle 3">
            <a:extLst>
              <a:ext uri="{FF2B5EF4-FFF2-40B4-BE49-F238E27FC236}">
                <a16:creationId xmlns:a16="http://schemas.microsoft.com/office/drawing/2014/main" id="{695E0E35-0CAA-44A8-9A54-7BCA408DB0B0}"/>
              </a:ext>
            </a:extLst>
          </p:cNvPr>
          <p:cNvSpPr>
            <a:spLocks noGrp="1" noChangeArrowheads="1"/>
          </p:cNvSpPr>
          <p:nvPr>
            <p:ph type="body" idx="1"/>
          </p:nvPr>
        </p:nvSpPr>
        <p:spPr>
          <a:xfrm>
            <a:off x="1285875" y="633095"/>
            <a:ext cx="9620250" cy="5599111"/>
          </a:xfrm>
          <a:solidFill>
            <a:schemeClr val="bg1"/>
          </a:solidFill>
        </p:spPr>
        <p:txBody>
          <a:bodyPr>
            <a:noAutofit/>
          </a:bodyPr>
          <a:lstStyle/>
          <a:p>
            <a:pPr>
              <a:lnSpc>
                <a:spcPct val="80000"/>
              </a:lnSpc>
              <a:buFont typeface="Wingdings" panose="05000000000000000000" pitchFamily="2" charset="2"/>
              <a:buNone/>
            </a:pPr>
            <a:r>
              <a:rPr lang="en-US" altLang="zh-CN" sz="2400" dirty="0"/>
              <a:t>import </a:t>
            </a:r>
            <a:r>
              <a:rPr lang="en-US" altLang="zh-CN" sz="2400" dirty="0" err="1"/>
              <a:t>javax.swing</a:t>
            </a:r>
            <a:r>
              <a:rPr lang="en-US" altLang="zh-CN" sz="2400" dirty="0"/>
              <a:t>.*;</a:t>
            </a:r>
          </a:p>
          <a:p>
            <a:pPr>
              <a:lnSpc>
                <a:spcPct val="80000"/>
              </a:lnSpc>
              <a:buFont typeface="Wingdings" panose="05000000000000000000" pitchFamily="2" charset="2"/>
              <a:buNone/>
            </a:pPr>
            <a:r>
              <a:rPr lang="en-US" altLang="zh-CN" sz="2400" dirty="0"/>
              <a:t>import </a:t>
            </a:r>
            <a:r>
              <a:rPr lang="en-US" altLang="zh-CN" sz="2400" dirty="0" err="1"/>
              <a:t>java.awt</a:t>
            </a:r>
            <a:r>
              <a:rPr lang="en-US" altLang="zh-CN" sz="2400" dirty="0"/>
              <a:t>.*;</a:t>
            </a:r>
          </a:p>
          <a:p>
            <a:pPr>
              <a:lnSpc>
                <a:spcPct val="80000"/>
              </a:lnSpc>
              <a:buFont typeface="Wingdings" panose="05000000000000000000" pitchFamily="2" charset="2"/>
              <a:buNone/>
            </a:pPr>
            <a:r>
              <a:rPr lang="en-US" altLang="zh-CN" sz="2400" dirty="0"/>
              <a:t>public class </a:t>
            </a:r>
            <a:r>
              <a:rPr lang="en-US" altLang="zh-CN" sz="2400" dirty="0" err="1"/>
              <a:t>LabelTest</a:t>
            </a:r>
            <a:r>
              <a:rPr lang="en-US" altLang="zh-CN" sz="2400" dirty="0"/>
              <a:t> extends </a:t>
            </a:r>
            <a:r>
              <a:rPr lang="en-US" altLang="zh-CN" sz="2400" dirty="0" err="1"/>
              <a:t>JFrame</a:t>
            </a:r>
            <a:r>
              <a:rPr lang="en-US" altLang="zh-CN" sz="2400" dirty="0"/>
              <a:t> {</a:t>
            </a:r>
          </a:p>
          <a:p>
            <a:pPr>
              <a:lnSpc>
                <a:spcPct val="80000"/>
              </a:lnSpc>
              <a:buFont typeface="Wingdings" panose="05000000000000000000" pitchFamily="2" charset="2"/>
              <a:buNone/>
            </a:pPr>
            <a:r>
              <a:rPr lang="en-US" altLang="zh-CN" sz="2400" dirty="0"/>
              <a:t>	public </a:t>
            </a:r>
            <a:r>
              <a:rPr lang="en-US" altLang="zh-CN" sz="2400" dirty="0" err="1"/>
              <a:t>LabelTest</a:t>
            </a:r>
            <a:r>
              <a:rPr lang="en-US" altLang="zh-CN" sz="2400" dirty="0"/>
              <a:t>() {</a:t>
            </a:r>
          </a:p>
          <a:p>
            <a:pPr>
              <a:lnSpc>
                <a:spcPct val="80000"/>
              </a:lnSpc>
              <a:buFont typeface="Wingdings" panose="05000000000000000000" pitchFamily="2" charset="2"/>
              <a:buNone/>
            </a:pPr>
            <a:r>
              <a:rPr lang="en-US" altLang="zh-CN" sz="2400" dirty="0"/>
              <a:t>		</a:t>
            </a:r>
            <a:r>
              <a:rPr lang="en-US" altLang="zh-CN" sz="2400" dirty="0" err="1"/>
              <a:t>setTitle</a:t>
            </a:r>
            <a:r>
              <a:rPr lang="en-US" altLang="zh-CN" sz="2400" dirty="0"/>
              <a:t>("Label Test");</a:t>
            </a:r>
          </a:p>
          <a:p>
            <a:pPr>
              <a:lnSpc>
                <a:spcPct val="80000"/>
              </a:lnSpc>
              <a:buFont typeface="Wingdings" panose="05000000000000000000" pitchFamily="2" charset="2"/>
              <a:buNone/>
            </a:pPr>
            <a:r>
              <a:rPr lang="en-US" altLang="zh-CN" sz="2400" dirty="0"/>
              <a:t>		</a:t>
            </a:r>
            <a:r>
              <a:rPr lang="en-US" altLang="zh-CN" sz="2400" dirty="0" err="1"/>
              <a:t>JLabel</a:t>
            </a:r>
            <a:r>
              <a:rPr lang="en-US" altLang="zh-CN" sz="2400" dirty="0"/>
              <a:t> </a:t>
            </a:r>
            <a:r>
              <a:rPr lang="en-US" altLang="zh-CN" sz="2400" dirty="0" err="1"/>
              <a:t>helloLabel</a:t>
            </a:r>
            <a:r>
              <a:rPr lang="en-US" altLang="zh-CN" sz="2400" dirty="0"/>
              <a:t> = new </a:t>
            </a:r>
            <a:r>
              <a:rPr lang="en-US" altLang="zh-CN" sz="2400" dirty="0" err="1"/>
              <a:t>JLabel</a:t>
            </a:r>
            <a:r>
              <a:rPr lang="en-US" altLang="zh-CN" sz="2400" dirty="0"/>
              <a:t>("Hello");</a:t>
            </a:r>
          </a:p>
          <a:p>
            <a:pPr>
              <a:lnSpc>
                <a:spcPct val="80000"/>
              </a:lnSpc>
              <a:buFont typeface="Wingdings" panose="05000000000000000000" pitchFamily="2" charset="2"/>
              <a:buNone/>
            </a:pPr>
            <a:r>
              <a:rPr lang="en-US" altLang="zh-CN" sz="2400" dirty="0"/>
              <a:t>		add( </a:t>
            </a:r>
            <a:r>
              <a:rPr lang="en-US" altLang="zh-CN" sz="2400" dirty="0" err="1"/>
              <a:t>helloLabel</a:t>
            </a:r>
            <a:r>
              <a:rPr lang="en-US" altLang="zh-CN" sz="2400" dirty="0"/>
              <a:t>);</a:t>
            </a:r>
          </a:p>
          <a:p>
            <a:pPr>
              <a:lnSpc>
                <a:spcPct val="80000"/>
              </a:lnSpc>
              <a:buFont typeface="Wingdings" panose="05000000000000000000" pitchFamily="2" charset="2"/>
              <a:buNone/>
            </a:pPr>
            <a:r>
              <a:rPr lang="en-US" altLang="zh-CN" sz="2400" dirty="0"/>
              <a:t>		</a:t>
            </a:r>
            <a:r>
              <a:rPr lang="en-US" altLang="zh-CN" sz="2400" dirty="0" err="1"/>
              <a:t>setSize</a:t>
            </a:r>
            <a:r>
              <a:rPr lang="en-US" altLang="zh-CN" sz="2400" dirty="0"/>
              <a:t>(300, 200);</a:t>
            </a:r>
          </a:p>
          <a:p>
            <a:pPr>
              <a:lnSpc>
                <a:spcPct val="80000"/>
              </a:lnSpc>
              <a:buFont typeface="Wingdings" panose="05000000000000000000" pitchFamily="2" charset="2"/>
              <a:buNone/>
            </a:pPr>
            <a:r>
              <a:rPr lang="en-US" altLang="zh-CN" sz="2400" dirty="0"/>
              <a:t>		</a:t>
            </a:r>
            <a:r>
              <a:rPr lang="en-US" altLang="zh-CN" sz="2400" dirty="0" err="1"/>
              <a:t>setVisible</a:t>
            </a:r>
            <a:r>
              <a:rPr lang="en-US" altLang="zh-CN" sz="2400" dirty="0"/>
              <a:t>(true);</a:t>
            </a:r>
          </a:p>
          <a:p>
            <a:pPr>
              <a:lnSpc>
                <a:spcPct val="80000"/>
              </a:lnSpc>
              <a:buFont typeface="Wingdings" panose="05000000000000000000" pitchFamily="2" charset="2"/>
              <a:buNone/>
            </a:pPr>
            <a:r>
              <a:rPr lang="en-US" altLang="zh-CN" sz="2400" dirty="0"/>
              <a:t>   }   </a:t>
            </a:r>
          </a:p>
          <a:p>
            <a:pPr>
              <a:lnSpc>
                <a:spcPct val="80000"/>
              </a:lnSpc>
              <a:buFont typeface="Wingdings" panose="05000000000000000000" pitchFamily="2" charset="2"/>
              <a:buNone/>
            </a:pPr>
            <a:r>
              <a:rPr lang="en-US" altLang="zh-CN" sz="2400" dirty="0"/>
              <a:t>   public static void main(String[] </a:t>
            </a:r>
            <a:r>
              <a:rPr lang="en-US" altLang="zh-CN" sz="2400" dirty="0" err="1"/>
              <a:t>args</a:t>
            </a:r>
            <a:r>
              <a:rPr lang="en-US" altLang="zh-CN" sz="2400" dirty="0"/>
              <a:t>) {</a:t>
            </a:r>
          </a:p>
          <a:p>
            <a:pPr>
              <a:lnSpc>
                <a:spcPct val="80000"/>
              </a:lnSpc>
              <a:buFont typeface="Wingdings" panose="05000000000000000000" pitchFamily="2" charset="2"/>
              <a:buNone/>
            </a:pPr>
            <a:r>
              <a:rPr lang="en-US" altLang="zh-CN" sz="2400" dirty="0"/>
              <a:t>		</a:t>
            </a:r>
            <a:r>
              <a:rPr lang="en-US" altLang="zh-CN" sz="2400" dirty="0" err="1"/>
              <a:t>LabelTest</a:t>
            </a:r>
            <a:r>
              <a:rPr lang="en-US" altLang="zh-CN" sz="2400" dirty="0"/>
              <a:t> t = new </a:t>
            </a:r>
            <a:r>
              <a:rPr lang="en-US" altLang="zh-CN" sz="2400" dirty="0" err="1"/>
              <a:t>LabelTest</a:t>
            </a:r>
            <a:r>
              <a:rPr lang="en-US" altLang="zh-CN" sz="2400" dirty="0"/>
              <a:t>();</a:t>
            </a:r>
          </a:p>
          <a:p>
            <a:pPr>
              <a:lnSpc>
                <a:spcPct val="80000"/>
              </a:lnSpc>
              <a:buFont typeface="Wingdings" panose="05000000000000000000" pitchFamily="2" charset="2"/>
              <a:buNone/>
            </a:pPr>
            <a:r>
              <a:rPr lang="en-US" altLang="zh-CN" sz="2400" dirty="0"/>
              <a:t>		</a:t>
            </a:r>
            <a:r>
              <a:rPr lang="en-US" altLang="zh-CN" sz="2400" dirty="0" err="1"/>
              <a:t>t.setDefaultCloseOperation</a:t>
            </a:r>
            <a:r>
              <a:rPr lang="en-US" altLang="zh-CN" sz="2400" dirty="0"/>
              <a:t>(</a:t>
            </a:r>
            <a:r>
              <a:rPr lang="en-US" altLang="zh-CN" sz="2400" dirty="0" err="1"/>
              <a:t>JFrame.EXIT_ON_CLOSE</a:t>
            </a:r>
            <a:r>
              <a:rPr lang="en-US" altLang="zh-CN" sz="2400" dirty="0"/>
              <a:t>);  </a:t>
            </a:r>
          </a:p>
          <a:p>
            <a:pPr>
              <a:lnSpc>
                <a:spcPct val="80000"/>
              </a:lnSpc>
              <a:buFont typeface="Wingdings" panose="05000000000000000000" pitchFamily="2" charset="2"/>
              <a:buNone/>
            </a:pPr>
            <a:r>
              <a:rPr lang="en-US" altLang="zh-CN" sz="2400" dirty="0"/>
              <a:t>   }</a:t>
            </a:r>
          </a:p>
          <a:p>
            <a:pPr>
              <a:lnSpc>
                <a:spcPct val="80000"/>
              </a:lnSpc>
              <a:buFont typeface="Wingdings" panose="05000000000000000000" pitchFamily="2" charset="2"/>
              <a:buNone/>
            </a:pPr>
            <a:r>
              <a:rPr lang="en-US" altLang="zh-CN" sz="2400" dirty="0"/>
              <a:t>}</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51901B19-0F6E-4211-BF7E-9DADCBCAF215}"/>
              </a:ext>
            </a:extLst>
          </p:cNvPr>
          <p:cNvSpPr>
            <a:spLocks noGrp="1" noChangeArrowheads="1"/>
          </p:cNvSpPr>
          <p:nvPr>
            <p:ph type="title"/>
          </p:nvPr>
        </p:nvSpPr>
        <p:spPr>
          <a:xfrm>
            <a:off x="1992313" y="260350"/>
            <a:ext cx="8229600" cy="488950"/>
          </a:xfrm>
        </p:spPr>
        <p:txBody>
          <a:bodyPr>
            <a:normAutofit fontScale="90000"/>
          </a:bodyPr>
          <a:lstStyle/>
          <a:p>
            <a:r>
              <a:rPr lang="en-CA" altLang="zh-CN" sz="3800"/>
              <a:t>ButtonTest</a:t>
            </a:r>
            <a:endParaRPr lang="en-US" altLang="zh-CN" sz="3800"/>
          </a:p>
        </p:txBody>
      </p:sp>
      <p:sp>
        <p:nvSpPr>
          <p:cNvPr id="181251" name="Rectangle 3">
            <a:extLst>
              <a:ext uri="{FF2B5EF4-FFF2-40B4-BE49-F238E27FC236}">
                <a16:creationId xmlns:a16="http://schemas.microsoft.com/office/drawing/2014/main" id="{7F4307F8-83DB-4495-A7A9-ADDB4635B969}"/>
              </a:ext>
            </a:extLst>
          </p:cNvPr>
          <p:cNvSpPr>
            <a:spLocks noGrp="1" noChangeArrowheads="1"/>
          </p:cNvSpPr>
          <p:nvPr>
            <p:ph type="body" idx="1"/>
          </p:nvPr>
        </p:nvSpPr>
        <p:spPr>
          <a:xfrm>
            <a:off x="1833880" y="1088072"/>
            <a:ext cx="8316913" cy="5011737"/>
          </a:xfrm>
        </p:spPr>
        <p:txBody>
          <a:bodyPr>
            <a:noAutofit/>
          </a:bodyPr>
          <a:lstStyle/>
          <a:p>
            <a:pPr>
              <a:lnSpc>
                <a:spcPct val="80000"/>
              </a:lnSpc>
              <a:buFont typeface="Wingdings" panose="05000000000000000000" pitchFamily="2" charset="2"/>
              <a:buNone/>
            </a:pPr>
            <a:r>
              <a:rPr lang="en-US" altLang="zh-CN" sz="2400" dirty="0"/>
              <a:t>public class </a:t>
            </a:r>
            <a:r>
              <a:rPr lang="en-US" altLang="zh-CN" sz="2400" dirty="0" err="1"/>
              <a:t>ButtonTest</a:t>
            </a:r>
            <a:r>
              <a:rPr lang="en-US" altLang="zh-CN" sz="2400" dirty="0"/>
              <a:t> extends </a:t>
            </a:r>
            <a:r>
              <a:rPr lang="en-US" altLang="zh-CN" sz="2400" dirty="0" err="1"/>
              <a:t>JFrame</a:t>
            </a:r>
            <a:r>
              <a:rPr lang="en-US" altLang="zh-CN" sz="2400" dirty="0"/>
              <a:t> {</a:t>
            </a:r>
          </a:p>
          <a:p>
            <a:pPr>
              <a:lnSpc>
                <a:spcPct val="80000"/>
              </a:lnSpc>
              <a:buFont typeface="Wingdings" panose="05000000000000000000" pitchFamily="2" charset="2"/>
              <a:buNone/>
            </a:pPr>
            <a:r>
              <a:rPr lang="en-US" altLang="zh-CN" sz="2400" dirty="0"/>
              <a:t>    public </a:t>
            </a:r>
            <a:r>
              <a:rPr lang="en-US" altLang="zh-CN" sz="2400" dirty="0" err="1"/>
              <a:t>ButtonTest</a:t>
            </a:r>
            <a:r>
              <a:rPr lang="en-US" altLang="zh-CN" sz="2400" dirty="0"/>
              <a:t>() {</a:t>
            </a:r>
          </a:p>
          <a:p>
            <a:pPr>
              <a:lnSpc>
                <a:spcPct val="80000"/>
              </a:lnSpc>
              <a:buFont typeface="Wingdings" panose="05000000000000000000" pitchFamily="2" charset="2"/>
              <a:buNone/>
            </a:pPr>
            <a:r>
              <a:rPr lang="en-US" altLang="zh-CN" sz="2400" dirty="0"/>
              <a:t>		</a:t>
            </a:r>
            <a:r>
              <a:rPr lang="en-US" altLang="zh-CN" sz="2400" dirty="0" err="1"/>
              <a:t>setTitle</a:t>
            </a:r>
            <a:r>
              <a:rPr lang="en-US" altLang="zh-CN" sz="2400" dirty="0"/>
              <a:t>("Button Test");</a:t>
            </a:r>
          </a:p>
          <a:p>
            <a:pPr>
              <a:lnSpc>
                <a:spcPct val="80000"/>
              </a:lnSpc>
              <a:buFont typeface="Wingdings" panose="05000000000000000000" pitchFamily="2" charset="2"/>
              <a:buNone/>
            </a:pPr>
            <a:r>
              <a:rPr lang="en-US" altLang="zh-CN" sz="2400" dirty="0"/>
              <a:t>		</a:t>
            </a:r>
            <a:r>
              <a:rPr lang="en-US" altLang="zh-CN" sz="2400" dirty="0" err="1"/>
              <a:t>JButton</a:t>
            </a:r>
            <a:r>
              <a:rPr lang="en-US" altLang="zh-CN" sz="2400" dirty="0"/>
              <a:t> </a:t>
            </a:r>
            <a:r>
              <a:rPr lang="en-US" altLang="zh-CN" sz="2400" dirty="0" err="1"/>
              <a:t>helloButton</a:t>
            </a:r>
            <a:r>
              <a:rPr lang="en-US" altLang="zh-CN" sz="2400" dirty="0"/>
              <a:t> = new </a:t>
            </a:r>
            <a:r>
              <a:rPr lang="en-US" altLang="zh-CN" sz="2400" dirty="0" err="1"/>
              <a:t>JButton</a:t>
            </a:r>
            <a:r>
              <a:rPr lang="en-US" altLang="zh-CN" sz="2400" dirty="0"/>
              <a:t>("Hello");</a:t>
            </a:r>
          </a:p>
          <a:p>
            <a:pPr>
              <a:lnSpc>
                <a:spcPct val="80000"/>
              </a:lnSpc>
              <a:buFont typeface="Wingdings" panose="05000000000000000000" pitchFamily="2" charset="2"/>
              <a:buNone/>
            </a:pPr>
            <a:r>
              <a:rPr lang="en-US" altLang="zh-CN" sz="2400" dirty="0"/>
              <a:t>		add( </a:t>
            </a:r>
            <a:r>
              <a:rPr lang="en-US" altLang="zh-CN" sz="2400" dirty="0" err="1"/>
              <a:t>helloButton</a:t>
            </a:r>
            <a:r>
              <a:rPr lang="en-US" altLang="zh-CN" sz="2400" dirty="0"/>
              <a:t>);</a:t>
            </a:r>
          </a:p>
          <a:p>
            <a:pPr>
              <a:lnSpc>
                <a:spcPct val="80000"/>
              </a:lnSpc>
              <a:buFont typeface="Wingdings" panose="05000000000000000000" pitchFamily="2" charset="2"/>
              <a:buNone/>
            </a:pPr>
            <a:endParaRPr lang="en-US" altLang="zh-CN" sz="2400" dirty="0"/>
          </a:p>
          <a:p>
            <a:pPr>
              <a:lnSpc>
                <a:spcPct val="80000"/>
              </a:lnSpc>
              <a:buFont typeface="Wingdings" panose="05000000000000000000" pitchFamily="2" charset="2"/>
              <a:buNone/>
            </a:pPr>
            <a:r>
              <a:rPr lang="en-US" altLang="zh-CN" sz="2400" dirty="0"/>
              <a:t>		</a:t>
            </a:r>
            <a:r>
              <a:rPr lang="en-US" altLang="zh-CN" sz="2400" dirty="0" err="1"/>
              <a:t>ButtonHandler</a:t>
            </a:r>
            <a:r>
              <a:rPr lang="en-US" altLang="zh-CN" sz="2400" dirty="0"/>
              <a:t> handler = new </a:t>
            </a:r>
            <a:r>
              <a:rPr lang="en-US" altLang="zh-CN" sz="2400" dirty="0" err="1"/>
              <a:t>ButtonHandler</a:t>
            </a:r>
            <a:r>
              <a:rPr lang="en-US" altLang="zh-CN" sz="2400" dirty="0"/>
              <a:t>();</a:t>
            </a:r>
          </a:p>
          <a:p>
            <a:pPr>
              <a:lnSpc>
                <a:spcPct val="80000"/>
              </a:lnSpc>
              <a:buFont typeface="Wingdings" panose="05000000000000000000" pitchFamily="2" charset="2"/>
              <a:buNone/>
            </a:pPr>
            <a:r>
              <a:rPr lang="en-US" altLang="zh-CN" sz="2400" dirty="0"/>
              <a:t>		</a:t>
            </a:r>
            <a:r>
              <a:rPr lang="en-US" altLang="zh-CN" sz="2400" dirty="0" err="1"/>
              <a:t>helloButton.addActionListener</a:t>
            </a:r>
            <a:r>
              <a:rPr lang="en-US" altLang="zh-CN" sz="2400" dirty="0"/>
              <a:t>( handler );</a:t>
            </a:r>
          </a:p>
          <a:p>
            <a:pPr>
              <a:lnSpc>
                <a:spcPct val="80000"/>
              </a:lnSpc>
              <a:buFont typeface="Wingdings" panose="05000000000000000000" pitchFamily="2" charset="2"/>
              <a:buNone/>
            </a:pPr>
            <a:endParaRPr lang="en-US" altLang="zh-CN" sz="2400" dirty="0"/>
          </a:p>
          <a:p>
            <a:pPr>
              <a:lnSpc>
                <a:spcPct val="80000"/>
              </a:lnSpc>
              <a:buFont typeface="Wingdings" panose="05000000000000000000" pitchFamily="2" charset="2"/>
              <a:buNone/>
            </a:pPr>
            <a:r>
              <a:rPr lang="en-US" altLang="zh-CN" sz="2400" dirty="0"/>
              <a:t>		</a:t>
            </a:r>
            <a:r>
              <a:rPr lang="en-US" altLang="zh-CN" sz="2400" dirty="0" err="1"/>
              <a:t>setSize</a:t>
            </a:r>
            <a:r>
              <a:rPr lang="en-US" altLang="zh-CN" sz="2400" dirty="0"/>
              <a:t>(300, 200);</a:t>
            </a:r>
          </a:p>
          <a:p>
            <a:pPr>
              <a:lnSpc>
                <a:spcPct val="80000"/>
              </a:lnSpc>
              <a:buFont typeface="Wingdings" panose="05000000000000000000" pitchFamily="2" charset="2"/>
              <a:buNone/>
            </a:pPr>
            <a:r>
              <a:rPr lang="en-US" altLang="zh-CN" sz="2400" dirty="0"/>
              <a:t>		</a:t>
            </a:r>
            <a:r>
              <a:rPr lang="en-US" altLang="zh-CN" sz="2400" dirty="0" err="1"/>
              <a:t>setVisible</a:t>
            </a:r>
            <a:r>
              <a:rPr lang="en-US" altLang="zh-CN" sz="2400" dirty="0"/>
              <a:t>(true);</a:t>
            </a:r>
          </a:p>
          <a:p>
            <a:pPr>
              <a:lnSpc>
                <a:spcPct val="80000"/>
              </a:lnSpc>
              <a:buFont typeface="Wingdings" panose="05000000000000000000" pitchFamily="2" charset="2"/>
              <a:buNone/>
            </a:pPr>
            <a:r>
              <a:rPr lang="en-US" altLang="zh-CN" sz="2400" dirty="0"/>
              <a:t>   }    </a:t>
            </a:r>
          </a:p>
          <a:p>
            <a:pPr>
              <a:lnSpc>
                <a:spcPct val="80000"/>
              </a:lnSpc>
              <a:buFont typeface="Wingdings" panose="05000000000000000000" pitchFamily="2" charset="2"/>
              <a:buNone/>
            </a:pPr>
            <a:endParaRPr lang="en-US" altLang="zh-CN" sz="2400"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F774D801-BED3-42BA-9804-BE0BC4C430B7}"/>
              </a:ext>
            </a:extLst>
          </p:cNvPr>
          <p:cNvSpPr>
            <a:spLocks noGrp="1" noChangeArrowheads="1"/>
          </p:cNvSpPr>
          <p:nvPr>
            <p:ph type="title"/>
          </p:nvPr>
        </p:nvSpPr>
        <p:spPr>
          <a:xfrm>
            <a:off x="1981200" y="277814"/>
            <a:ext cx="8229600" cy="560387"/>
          </a:xfrm>
        </p:spPr>
        <p:txBody>
          <a:bodyPr>
            <a:normAutofit fontScale="90000"/>
          </a:bodyPr>
          <a:lstStyle/>
          <a:p>
            <a:r>
              <a:rPr lang="en-US" altLang="zh-CN" sz="3800"/>
              <a:t>Cont.</a:t>
            </a:r>
          </a:p>
        </p:txBody>
      </p:sp>
      <p:sp>
        <p:nvSpPr>
          <p:cNvPr id="182275" name="Rectangle 3">
            <a:extLst>
              <a:ext uri="{FF2B5EF4-FFF2-40B4-BE49-F238E27FC236}">
                <a16:creationId xmlns:a16="http://schemas.microsoft.com/office/drawing/2014/main" id="{0B97B50F-29D0-45B4-8CA1-3E4D24BA1A5C}"/>
              </a:ext>
            </a:extLst>
          </p:cNvPr>
          <p:cNvSpPr>
            <a:spLocks noGrp="1" noChangeArrowheads="1"/>
          </p:cNvSpPr>
          <p:nvPr>
            <p:ph type="body" idx="1"/>
          </p:nvPr>
        </p:nvSpPr>
        <p:spPr>
          <a:xfrm>
            <a:off x="1209676" y="1066800"/>
            <a:ext cx="9346564" cy="5513385"/>
          </a:xfrm>
        </p:spPr>
        <p:txBody>
          <a:bodyPr>
            <a:noAutofit/>
          </a:bodyPr>
          <a:lstStyle/>
          <a:p>
            <a:pPr lvl="1">
              <a:lnSpc>
                <a:spcPct val="80000"/>
              </a:lnSpc>
              <a:buNone/>
            </a:pPr>
            <a:r>
              <a:rPr lang="en-US" altLang="zh-CN" sz="2000" dirty="0"/>
              <a:t>   private class </a:t>
            </a:r>
            <a:r>
              <a:rPr lang="en-US" altLang="zh-CN" sz="2000" dirty="0" err="1"/>
              <a:t>ButtonHandler</a:t>
            </a:r>
            <a:r>
              <a:rPr lang="en-US" altLang="zh-CN" sz="2000" dirty="0"/>
              <a:t> implements ActionListener {</a:t>
            </a:r>
          </a:p>
          <a:p>
            <a:pPr lvl="1">
              <a:lnSpc>
                <a:spcPct val="80000"/>
              </a:lnSpc>
              <a:buNone/>
            </a:pPr>
            <a:endParaRPr lang="en-US" altLang="zh-CN" sz="2000" dirty="0"/>
          </a:p>
          <a:p>
            <a:pPr lvl="1">
              <a:lnSpc>
                <a:spcPct val="80000"/>
              </a:lnSpc>
              <a:buNone/>
            </a:pPr>
            <a:r>
              <a:rPr lang="en-US" altLang="zh-CN" sz="2000" dirty="0"/>
              <a:t>     public void </a:t>
            </a:r>
            <a:r>
              <a:rPr lang="en-US" altLang="zh-CN" sz="2000" dirty="0" err="1"/>
              <a:t>actionPerformed</a:t>
            </a:r>
            <a:r>
              <a:rPr lang="en-US" altLang="zh-CN" sz="2000" dirty="0"/>
              <a:t>( </a:t>
            </a:r>
            <a:r>
              <a:rPr lang="en-US" altLang="zh-CN" sz="2000" dirty="0" err="1"/>
              <a:t>ActionEvent</a:t>
            </a:r>
            <a:r>
              <a:rPr lang="en-US" altLang="zh-CN" sz="2000" dirty="0"/>
              <a:t> event ){</a:t>
            </a:r>
          </a:p>
          <a:p>
            <a:pPr lvl="1">
              <a:lnSpc>
                <a:spcPct val="80000"/>
              </a:lnSpc>
              <a:buNone/>
            </a:pPr>
            <a:r>
              <a:rPr lang="en-US" altLang="zh-CN" sz="2000" dirty="0"/>
              <a:t>   	</a:t>
            </a:r>
            <a:r>
              <a:rPr lang="en-US" altLang="zh-CN" sz="2000" dirty="0" err="1"/>
              <a:t>JOptionPane.showMessageDialog</a:t>
            </a:r>
            <a:r>
              <a:rPr lang="en-US" altLang="zh-CN" sz="2000" dirty="0"/>
              <a:t>( null,</a:t>
            </a:r>
          </a:p>
          <a:p>
            <a:pPr lvl="1">
              <a:lnSpc>
                <a:spcPct val="80000"/>
              </a:lnSpc>
              <a:buNone/>
            </a:pPr>
            <a:r>
              <a:rPr lang="en-US" altLang="zh-CN" sz="2000" dirty="0"/>
              <a:t>		"You pressed: " + </a:t>
            </a:r>
            <a:r>
              <a:rPr lang="en-US" altLang="zh-CN" sz="2000" dirty="0" err="1"/>
              <a:t>event.getActionCommand</a:t>
            </a:r>
            <a:r>
              <a:rPr lang="en-US" altLang="zh-CN" sz="2000" dirty="0"/>
              <a:t>() );</a:t>
            </a:r>
          </a:p>
          <a:p>
            <a:pPr lvl="1">
              <a:lnSpc>
                <a:spcPct val="80000"/>
              </a:lnSpc>
              <a:buNone/>
            </a:pPr>
            <a:r>
              <a:rPr lang="en-US" altLang="zh-CN" sz="2000" dirty="0"/>
              <a:t>		}</a:t>
            </a:r>
          </a:p>
          <a:p>
            <a:pPr lvl="1">
              <a:lnSpc>
                <a:spcPct val="80000"/>
              </a:lnSpc>
              <a:buNone/>
            </a:pPr>
            <a:r>
              <a:rPr lang="en-US" altLang="zh-CN" sz="2000" dirty="0"/>
              <a:t>   }</a:t>
            </a:r>
          </a:p>
          <a:p>
            <a:pPr lvl="1">
              <a:lnSpc>
                <a:spcPct val="80000"/>
              </a:lnSpc>
              <a:buNone/>
            </a:pPr>
            <a:r>
              <a:rPr lang="en-US" altLang="zh-CN" sz="2000" dirty="0"/>
              <a:t>  </a:t>
            </a:r>
          </a:p>
          <a:p>
            <a:pPr lvl="1">
              <a:lnSpc>
                <a:spcPct val="80000"/>
              </a:lnSpc>
              <a:buNone/>
            </a:pPr>
            <a:r>
              <a:rPr lang="en-US" altLang="zh-CN" sz="2000" dirty="0"/>
              <a:t>   public static void main(String[] </a:t>
            </a:r>
            <a:r>
              <a:rPr lang="en-US" altLang="zh-CN" sz="2000" dirty="0" err="1"/>
              <a:t>args</a:t>
            </a:r>
            <a:r>
              <a:rPr lang="en-US" altLang="zh-CN" sz="2000" dirty="0"/>
              <a:t>)   {</a:t>
            </a:r>
          </a:p>
          <a:p>
            <a:pPr lvl="1">
              <a:lnSpc>
                <a:spcPct val="80000"/>
              </a:lnSpc>
              <a:buNone/>
            </a:pPr>
            <a:r>
              <a:rPr lang="en-US" altLang="zh-CN" sz="2000" dirty="0"/>
              <a:t>		</a:t>
            </a:r>
            <a:r>
              <a:rPr lang="en-US" altLang="zh-CN" sz="2000" dirty="0" err="1"/>
              <a:t>ButtonTest</a:t>
            </a:r>
            <a:r>
              <a:rPr lang="en-US" altLang="zh-CN" sz="2000" dirty="0"/>
              <a:t> t = new </a:t>
            </a:r>
            <a:r>
              <a:rPr lang="en-US" altLang="zh-CN" sz="2000" dirty="0" err="1"/>
              <a:t>ButtonTest</a:t>
            </a:r>
            <a:r>
              <a:rPr lang="en-US" altLang="zh-CN" sz="2000" dirty="0"/>
              <a:t>();</a:t>
            </a:r>
          </a:p>
          <a:p>
            <a:pPr lvl="1">
              <a:lnSpc>
                <a:spcPct val="80000"/>
              </a:lnSpc>
              <a:buNone/>
            </a:pPr>
            <a:r>
              <a:rPr lang="en-US" altLang="zh-CN" sz="2000" dirty="0"/>
              <a:t>		</a:t>
            </a:r>
            <a:r>
              <a:rPr lang="en-US" altLang="zh-CN" sz="2000" dirty="0" err="1"/>
              <a:t>t.setDefaultCloseOperation</a:t>
            </a:r>
            <a:r>
              <a:rPr lang="en-US" altLang="zh-CN" sz="2000" dirty="0"/>
              <a:t>(</a:t>
            </a:r>
            <a:r>
              <a:rPr lang="en-US" altLang="zh-CN" sz="2000" dirty="0" err="1"/>
              <a:t>JFrame.EXIT_ON_CLOSE</a:t>
            </a:r>
            <a:r>
              <a:rPr lang="en-US" altLang="zh-CN" sz="2000" dirty="0"/>
              <a:t>);  </a:t>
            </a:r>
          </a:p>
          <a:p>
            <a:pPr lvl="1">
              <a:lnSpc>
                <a:spcPct val="80000"/>
              </a:lnSpc>
              <a:buNone/>
            </a:pPr>
            <a:r>
              <a:rPr lang="en-US" altLang="zh-CN" sz="2000" dirty="0"/>
              <a:t>   }</a:t>
            </a:r>
          </a:p>
          <a:p>
            <a:pPr lvl="1">
              <a:lnSpc>
                <a:spcPct val="80000"/>
              </a:lnSpc>
              <a:buNone/>
            </a:pPr>
            <a:r>
              <a:rPr lang="en-US" altLang="zh-CN" sz="2000" dirty="0"/>
              <a:t>}</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BA014473-EEA9-4FEB-8CEF-23AD1F221050}"/>
              </a:ext>
            </a:extLst>
          </p:cNvPr>
          <p:cNvSpPr>
            <a:spLocks noGrp="1" noChangeArrowheads="1"/>
          </p:cNvSpPr>
          <p:nvPr>
            <p:ph type="title"/>
          </p:nvPr>
        </p:nvSpPr>
        <p:spPr/>
        <p:txBody>
          <a:bodyPr/>
          <a:lstStyle/>
          <a:p>
            <a:r>
              <a:rPr lang="zh-CN" altLang="en-US"/>
              <a:t>布局</a:t>
            </a:r>
            <a:r>
              <a:rPr lang="en-US" altLang="zh-CN"/>
              <a:t>Layout</a:t>
            </a:r>
          </a:p>
        </p:txBody>
      </p:sp>
      <p:sp>
        <p:nvSpPr>
          <p:cNvPr id="188419" name="Rectangle 3">
            <a:extLst>
              <a:ext uri="{FF2B5EF4-FFF2-40B4-BE49-F238E27FC236}">
                <a16:creationId xmlns:a16="http://schemas.microsoft.com/office/drawing/2014/main" id="{6B6DA9D6-DC81-4E21-BB75-A764A0A894AE}"/>
              </a:ext>
            </a:extLst>
          </p:cNvPr>
          <p:cNvSpPr>
            <a:spLocks noGrp="1" noChangeArrowheads="1"/>
          </p:cNvSpPr>
          <p:nvPr>
            <p:ph type="body" idx="1"/>
          </p:nvPr>
        </p:nvSpPr>
        <p:spPr/>
        <p:txBody>
          <a:bodyPr/>
          <a:lstStyle/>
          <a:p>
            <a:r>
              <a:rPr lang="zh-CN" altLang="en-US"/>
              <a:t>负责在窗口中安排控件的位置和尺寸。</a:t>
            </a:r>
          </a:p>
        </p:txBody>
      </p:sp>
      <p:sp>
        <p:nvSpPr>
          <p:cNvPr id="188420" name="Rectangle 4">
            <a:extLst>
              <a:ext uri="{FF2B5EF4-FFF2-40B4-BE49-F238E27FC236}">
                <a16:creationId xmlns:a16="http://schemas.microsoft.com/office/drawing/2014/main" id="{4A8035FD-07E6-412B-9D42-73BB3A8D214B}"/>
              </a:ext>
            </a:extLst>
          </p:cNvPr>
          <p:cNvSpPr>
            <a:spLocks noChangeArrowheads="1"/>
          </p:cNvSpPr>
          <p:nvPr/>
        </p:nvSpPr>
        <p:spPr bwMode="auto">
          <a:xfrm>
            <a:off x="1981200" y="2324101"/>
            <a:ext cx="59896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solidFill>
                  <a:schemeClr val="tx2"/>
                </a:solidFill>
              </a:rPr>
              <a:t>默认布局</a:t>
            </a:r>
            <a:r>
              <a:rPr lang="en-US" altLang="zh-CN" sz="2800" dirty="0">
                <a:solidFill>
                  <a:schemeClr val="tx2"/>
                </a:solidFill>
              </a:rPr>
              <a:t>Default Layout Managers</a:t>
            </a:r>
          </a:p>
        </p:txBody>
      </p:sp>
      <p:pic>
        <p:nvPicPr>
          <p:cNvPr id="188421" name="Picture 5">
            <a:extLst>
              <a:ext uri="{FF2B5EF4-FFF2-40B4-BE49-F238E27FC236}">
                <a16:creationId xmlns:a16="http://schemas.microsoft.com/office/drawing/2014/main" id="{994CAF3B-79B4-494B-81F6-FFF296BE9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573" y="2890838"/>
            <a:ext cx="5989640" cy="352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6">
            <a:extLst>
              <a:ext uri="{FF2B5EF4-FFF2-40B4-BE49-F238E27FC236}">
                <a16:creationId xmlns:a16="http://schemas.microsoft.com/office/drawing/2014/main" id="{A49A15B0-DFD5-4CCF-BDE4-948F34F29D3E}"/>
              </a:ext>
            </a:extLst>
          </p:cNvPr>
          <p:cNvSpPr>
            <a:spLocks noChangeArrowheads="1"/>
          </p:cNvSpPr>
          <p:nvPr/>
        </p:nvSpPr>
        <p:spPr bwMode="auto">
          <a:xfrm>
            <a:off x="7694213" y="290546"/>
            <a:ext cx="4343400" cy="19415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9">
            <a:extLst>
              <a:ext uri="{FF2B5EF4-FFF2-40B4-BE49-F238E27FC236}">
                <a16:creationId xmlns:a16="http://schemas.microsoft.com/office/drawing/2014/main" id="{C49B9C99-5BC7-46CF-BD37-44FDC0A72266}"/>
              </a:ext>
            </a:extLst>
          </p:cNvPr>
          <p:cNvSpPr>
            <a:spLocks noChangeArrowheads="1"/>
          </p:cNvSpPr>
          <p:nvPr/>
        </p:nvSpPr>
        <p:spPr bwMode="auto">
          <a:xfrm rot="5400000">
            <a:off x="7266382" y="1073977"/>
            <a:ext cx="1227138" cy="37147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10">
            <a:extLst>
              <a:ext uri="{FF2B5EF4-FFF2-40B4-BE49-F238E27FC236}">
                <a16:creationId xmlns:a16="http://schemas.microsoft.com/office/drawing/2014/main" id="{E2472E53-933C-45C3-B071-DF2823D521FA}"/>
              </a:ext>
            </a:extLst>
          </p:cNvPr>
          <p:cNvSpPr>
            <a:spLocks noChangeArrowheads="1"/>
          </p:cNvSpPr>
          <p:nvPr/>
        </p:nvSpPr>
        <p:spPr bwMode="auto">
          <a:xfrm rot="5400000">
            <a:off x="11241482" y="1073977"/>
            <a:ext cx="1227138" cy="37147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7">
            <a:extLst>
              <a:ext uri="{FF2B5EF4-FFF2-40B4-BE49-F238E27FC236}">
                <a16:creationId xmlns:a16="http://schemas.microsoft.com/office/drawing/2014/main" id="{0220A6E0-A8F7-46EA-A39D-6B9FDD612680}"/>
              </a:ext>
            </a:extLst>
          </p:cNvPr>
          <p:cNvSpPr>
            <a:spLocks noChangeArrowheads="1"/>
          </p:cNvSpPr>
          <p:nvPr/>
        </p:nvSpPr>
        <p:spPr bwMode="auto">
          <a:xfrm>
            <a:off x="7694213" y="290546"/>
            <a:ext cx="4346575" cy="37147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8">
            <a:extLst>
              <a:ext uri="{FF2B5EF4-FFF2-40B4-BE49-F238E27FC236}">
                <a16:creationId xmlns:a16="http://schemas.microsoft.com/office/drawing/2014/main" id="{4A5CB269-AEFD-406C-80E0-97FD045ACA9C}"/>
              </a:ext>
            </a:extLst>
          </p:cNvPr>
          <p:cNvSpPr>
            <a:spLocks noChangeArrowheads="1"/>
          </p:cNvSpPr>
          <p:nvPr/>
        </p:nvSpPr>
        <p:spPr bwMode="auto">
          <a:xfrm>
            <a:off x="7694213" y="1862171"/>
            <a:ext cx="4346575" cy="37147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11">
            <a:extLst>
              <a:ext uri="{FF2B5EF4-FFF2-40B4-BE49-F238E27FC236}">
                <a16:creationId xmlns:a16="http://schemas.microsoft.com/office/drawing/2014/main" id="{2C174CCC-66A5-4A87-BD3C-6DD7ED524E76}"/>
              </a:ext>
            </a:extLst>
          </p:cNvPr>
          <p:cNvSpPr txBox="1">
            <a:spLocks noChangeArrowheads="1"/>
          </p:cNvSpPr>
          <p:nvPr/>
        </p:nvSpPr>
        <p:spPr bwMode="auto">
          <a:xfrm>
            <a:off x="8075213" y="1112871"/>
            <a:ext cx="3594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ea typeface="宋体" panose="02010600030101010101" pitchFamily="2" charset="-122"/>
              </a:rPr>
              <a:t>CENTER</a:t>
            </a:r>
          </a:p>
        </p:txBody>
      </p:sp>
      <p:sp>
        <p:nvSpPr>
          <p:cNvPr id="11" name="Text Box 12">
            <a:extLst>
              <a:ext uri="{FF2B5EF4-FFF2-40B4-BE49-F238E27FC236}">
                <a16:creationId xmlns:a16="http://schemas.microsoft.com/office/drawing/2014/main" id="{82924AF8-2291-4579-AED6-30F4B302E21B}"/>
              </a:ext>
            </a:extLst>
          </p:cNvPr>
          <p:cNvSpPr txBox="1">
            <a:spLocks noChangeArrowheads="1"/>
          </p:cNvSpPr>
          <p:nvPr/>
        </p:nvSpPr>
        <p:spPr bwMode="auto">
          <a:xfrm>
            <a:off x="7694213" y="315946"/>
            <a:ext cx="434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ea typeface="宋体" panose="02010600030101010101" pitchFamily="2" charset="-122"/>
              </a:rPr>
              <a:t>NORTH</a:t>
            </a:r>
          </a:p>
        </p:txBody>
      </p:sp>
      <p:sp>
        <p:nvSpPr>
          <p:cNvPr id="13" name="Text Box 13">
            <a:extLst>
              <a:ext uri="{FF2B5EF4-FFF2-40B4-BE49-F238E27FC236}">
                <a16:creationId xmlns:a16="http://schemas.microsoft.com/office/drawing/2014/main" id="{11FE8B77-4380-47CE-9B7B-ED127DE4E61C}"/>
              </a:ext>
            </a:extLst>
          </p:cNvPr>
          <p:cNvSpPr txBox="1">
            <a:spLocks noChangeArrowheads="1"/>
          </p:cNvSpPr>
          <p:nvPr/>
        </p:nvSpPr>
        <p:spPr bwMode="auto">
          <a:xfrm>
            <a:off x="7694213" y="1878046"/>
            <a:ext cx="434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ea typeface="宋体" panose="02010600030101010101" pitchFamily="2" charset="-122"/>
              </a:rPr>
              <a:t>SOUTH</a:t>
            </a:r>
          </a:p>
        </p:txBody>
      </p:sp>
      <p:sp>
        <p:nvSpPr>
          <p:cNvPr id="15" name="Text Box 14">
            <a:extLst>
              <a:ext uri="{FF2B5EF4-FFF2-40B4-BE49-F238E27FC236}">
                <a16:creationId xmlns:a16="http://schemas.microsoft.com/office/drawing/2014/main" id="{DC81E125-1C9E-49EA-A96D-262C29FD1A0C}"/>
              </a:ext>
            </a:extLst>
          </p:cNvPr>
          <p:cNvSpPr txBox="1">
            <a:spLocks noChangeArrowheads="1"/>
          </p:cNvSpPr>
          <p:nvPr/>
        </p:nvSpPr>
        <p:spPr bwMode="auto">
          <a:xfrm>
            <a:off x="7694213" y="823946"/>
            <a:ext cx="3810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zh-CN">
                <a:ea typeface="宋体" panose="02010600030101010101" pitchFamily="2" charset="-122"/>
              </a:rPr>
              <a:t>WEST</a:t>
            </a:r>
          </a:p>
        </p:txBody>
      </p:sp>
      <p:sp>
        <p:nvSpPr>
          <p:cNvPr id="17" name="Text Box 15">
            <a:extLst>
              <a:ext uri="{FF2B5EF4-FFF2-40B4-BE49-F238E27FC236}">
                <a16:creationId xmlns:a16="http://schemas.microsoft.com/office/drawing/2014/main" id="{6A88B075-8DF2-444C-965B-04C3062BA82A}"/>
              </a:ext>
            </a:extLst>
          </p:cNvPr>
          <p:cNvSpPr txBox="1">
            <a:spLocks noChangeArrowheads="1"/>
          </p:cNvSpPr>
          <p:nvPr/>
        </p:nvSpPr>
        <p:spPr bwMode="auto">
          <a:xfrm>
            <a:off x="11656613" y="823946"/>
            <a:ext cx="3810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zh-CN">
                <a:ea typeface="宋体" panose="02010600030101010101" pitchFamily="2" charset="-122"/>
              </a:rPr>
              <a:t>EAST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64118D8-FF52-4914-BE37-C359CEFA1393}"/>
              </a:ext>
            </a:extLst>
          </p:cNvPr>
          <p:cNvSpPr>
            <a:spLocks noGrp="1" noChangeArrowheads="1"/>
          </p:cNvSpPr>
          <p:nvPr>
            <p:ph type="title"/>
          </p:nvPr>
        </p:nvSpPr>
        <p:spPr>
          <a:xfrm>
            <a:off x="1981200" y="277814"/>
            <a:ext cx="8229600" cy="847725"/>
          </a:xfrm>
        </p:spPr>
        <p:txBody>
          <a:bodyPr/>
          <a:lstStyle/>
          <a:p>
            <a:r>
              <a:rPr lang="en-US" altLang="zh-CN"/>
              <a:t>Layouts</a:t>
            </a:r>
            <a:r>
              <a:rPr lang="zh-CN" altLang="en-US"/>
              <a:t>容器的布局管理</a:t>
            </a:r>
          </a:p>
        </p:txBody>
      </p:sp>
      <p:sp>
        <p:nvSpPr>
          <p:cNvPr id="12291" name="Rectangle 3">
            <a:extLst>
              <a:ext uri="{FF2B5EF4-FFF2-40B4-BE49-F238E27FC236}">
                <a16:creationId xmlns:a16="http://schemas.microsoft.com/office/drawing/2014/main" id="{66FBFE98-6843-420A-9B8F-4D7AEAC9845E}"/>
              </a:ext>
            </a:extLst>
          </p:cNvPr>
          <p:cNvSpPr>
            <a:spLocks noGrp="1" noChangeArrowheads="1"/>
          </p:cNvSpPr>
          <p:nvPr>
            <p:ph type="body" idx="1"/>
          </p:nvPr>
        </p:nvSpPr>
        <p:spPr>
          <a:xfrm>
            <a:off x="2208213" y="1268414"/>
            <a:ext cx="6769100" cy="4752975"/>
          </a:xfrm>
        </p:spPr>
        <p:txBody>
          <a:bodyPr/>
          <a:lstStyle/>
          <a:p>
            <a:pPr>
              <a:lnSpc>
                <a:spcPct val="90000"/>
              </a:lnSpc>
            </a:pPr>
            <a:r>
              <a:rPr lang="zh-CN" altLang="en-US" sz="2100"/>
              <a:t>布局管理的方法</a:t>
            </a:r>
          </a:p>
          <a:p>
            <a:pPr lvl="1">
              <a:lnSpc>
                <a:spcPct val="90000"/>
              </a:lnSpc>
            </a:pPr>
            <a:r>
              <a:rPr lang="zh-CN" altLang="en-US">
                <a:cs typeface="Arial" panose="020B0604020202020204" pitchFamily="34" charset="0"/>
              </a:rPr>
              <a:t>组件的尺寸与在容器中的位置</a:t>
            </a:r>
          </a:p>
          <a:p>
            <a:pPr lvl="1">
              <a:lnSpc>
                <a:spcPct val="90000"/>
              </a:lnSpc>
            </a:pPr>
            <a:r>
              <a:rPr lang="en-US" altLang="zh-CN">
                <a:cs typeface="Arial" panose="020B0604020202020204" pitchFamily="34" charset="0"/>
              </a:rPr>
              <a:t>setLocation()</a:t>
            </a:r>
          </a:p>
          <a:p>
            <a:pPr lvl="1">
              <a:lnSpc>
                <a:spcPct val="90000"/>
              </a:lnSpc>
            </a:pPr>
            <a:r>
              <a:rPr lang="en-US" altLang="zh-CN">
                <a:cs typeface="Arial" panose="020B0604020202020204" pitchFamily="34" charset="0"/>
              </a:rPr>
              <a:t>setSize()</a:t>
            </a:r>
          </a:p>
          <a:p>
            <a:pPr lvl="1">
              <a:lnSpc>
                <a:spcPct val="90000"/>
              </a:lnSpc>
            </a:pPr>
            <a:r>
              <a:rPr lang="en-US" altLang="zh-CN">
                <a:cs typeface="Arial" panose="020B0604020202020204" pitchFamily="34" charset="0"/>
              </a:rPr>
              <a:t>setBounds()</a:t>
            </a:r>
          </a:p>
          <a:p>
            <a:pPr lvl="1">
              <a:lnSpc>
                <a:spcPct val="90000"/>
              </a:lnSpc>
            </a:pPr>
            <a:endParaRPr lang="en-US" altLang="zh-CN"/>
          </a:p>
          <a:p>
            <a:pPr>
              <a:lnSpc>
                <a:spcPct val="90000"/>
              </a:lnSpc>
            </a:pPr>
            <a:r>
              <a:rPr lang="zh-CN" altLang="en-US" sz="2100"/>
              <a:t>主要的布局类型：</a:t>
            </a:r>
          </a:p>
          <a:p>
            <a:pPr lvl="1">
              <a:lnSpc>
                <a:spcPct val="90000"/>
              </a:lnSpc>
            </a:pPr>
            <a:r>
              <a:rPr lang="en-US" altLang="zh-CN"/>
              <a:t>FlowLayout</a:t>
            </a:r>
          </a:p>
          <a:p>
            <a:pPr lvl="1">
              <a:lnSpc>
                <a:spcPct val="90000"/>
              </a:lnSpc>
            </a:pPr>
            <a:r>
              <a:rPr lang="en-US" altLang="zh-CN"/>
              <a:t>BorderLayout</a:t>
            </a:r>
          </a:p>
          <a:p>
            <a:pPr lvl="1">
              <a:lnSpc>
                <a:spcPct val="90000"/>
              </a:lnSpc>
            </a:pPr>
            <a:r>
              <a:rPr lang="en-US" altLang="zh-CN"/>
              <a:t>GridLayout</a:t>
            </a:r>
          </a:p>
          <a:p>
            <a:pPr lvl="1">
              <a:lnSpc>
                <a:spcPct val="90000"/>
              </a:lnSpc>
            </a:pPr>
            <a:r>
              <a:rPr lang="en-US" altLang="zh-CN"/>
              <a:t>CardLayout</a:t>
            </a:r>
          </a:p>
          <a:p>
            <a:pPr lvl="1">
              <a:lnSpc>
                <a:spcPct val="90000"/>
              </a:lnSpc>
            </a:pPr>
            <a:r>
              <a:rPr lang="en-US" altLang="zh-CN"/>
              <a:t>GridBagLayout</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a:extLst>
              <a:ext uri="{FF2B5EF4-FFF2-40B4-BE49-F238E27FC236}">
                <a16:creationId xmlns:a16="http://schemas.microsoft.com/office/drawing/2014/main" id="{5FF459A0-FEC4-4CB1-9C2F-D25AA4379FAD}"/>
              </a:ext>
            </a:extLst>
          </p:cNvPr>
          <p:cNvSpPr txBox="1">
            <a:spLocks noChangeArrowheads="1"/>
          </p:cNvSpPr>
          <p:nvPr/>
        </p:nvSpPr>
        <p:spPr bwMode="auto">
          <a:xfrm>
            <a:off x="1719074" y="410320"/>
            <a:ext cx="484139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dirty="0">
                <a:solidFill>
                  <a:schemeClr val="tx2"/>
                </a:solidFill>
              </a:rPr>
              <a:t>GUI Layout Process</a:t>
            </a:r>
          </a:p>
        </p:txBody>
      </p:sp>
      <p:sp>
        <p:nvSpPr>
          <p:cNvPr id="169988" name="Text Box 4">
            <a:extLst>
              <a:ext uri="{FF2B5EF4-FFF2-40B4-BE49-F238E27FC236}">
                <a16:creationId xmlns:a16="http://schemas.microsoft.com/office/drawing/2014/main" id="{23230E56-243A-4D3B-9B23-980A2514A25A}"/>
              </a:ext>
            </a:extLst>
          </p:cNvPr>
          <p:cNvSpPr txBox="1">
            <a:spLocks noChangeArrowheads="1"/>
          </p:cNvSpPr>
          <p:nvPr/>
        </p:nvSpPr>
        <p:spPr bwMode="auto">
          <a:xfrm>
            <a:off x="1719075" y="1524000"/>
            <a:ext cx="747255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a:pPr>
            <a:r>
              <a:rPr lang="en-US" altLang="zh-CN" sz="2800" dirty="0">
                <a:cs typeface="Arial" panose="020B0604020202020204" pitchFamily="34" charset="0"/>
              </a:rPr>
              <a:t>Create the outer </a:t>
            </a:r>
            <a:r>
              <a:rPr lang="en-US" altLang="zh-CN" sz="2800" b="1" dirty="0">
                <a:cs typeface="Arial" panose="020B0604020202020204" pitchFamily="34" charset="0"/>
              </a:rPr>
              <a:t>frame</a:t>
            </a:r>
            <a:r>
              <a:rPr lang="en-US" altLang="zh-CN" sz="2800" dirty="0">
                <a:cs typeface="Arial" panose="020B0604020202020204" pitchFamily="34" charset="0"/>
              </a:rPr>
              <a:t> (</a:t>
            </a:r>
            <a:r>
              <a:rPr lang="en-US" altLang="zh-CN" sz="2800" b="1" dirty="0" err="1">
                <a:cs typeface="Arial" panose="020B0604020202020204" pitchFamily="34" charset="0"/>
              </a:rPr>
              <a:t>JFrame</a:t>
            </a:r>
            <a:r>
              <a:rPr lang="en-US" altLang="zh-CN" sz="2800" dirty="0">
                <a:cs typeface="Arial" panose="020B0604020202020204" pitchFamily="34" charset="0"/>
              </a:rPr>
              <a:t>)</a:t>
            </a:r>
          </a:p>
          <a:p>
            <a:pPr>
              <a:buFontTx/>
              <a:buAutoNum type="arabicPeriod"/>
            </a:pPr>
            <a:r>
              <a:rPr lang="en-US" altLang="zh-CN" sz="2800" dirty="0">
                <a:cs typeface="Arial" panose="020B0604020202020204" pitchFamily="34" charset="0"/>
              </a:rPr>
              <a:t>Create the </a:t>
            </a:r>
            <a:r>
              <a:rPr lang="en-US" altLang="zh-CN" sz="2800" b="1" dirty="0">
                <a:cs typeface="Arial" panose="020B0604020202020204" pitchFamily="34" charset="0"/>
              </a:rPr>
              <a:t>panel</a:t>
            </a:r>
            <a:r>
              <a:rPr lang="en-US" altLang="zh-CN" sz="2800" dirty="0">
                <a:cs typeface="Arial" panose="020B0604020202020204" pitchFamily="34" charset="0"/>
              </a:rPr>
              <a:t> (</a:t>
            </a:r>
            <a:r>
              <a:rPr lang="en-US" altLang="zh-CN" sz="2800" b="1" dirty="0" err="1">
                <a:cs typeface="Arial" panose="020B0604020202020204" pitchFamily="34" charset="0"/>
              </a:rPr>
              <a:t>JPanel</a:t>
            </a:r>
            <a:r>
              <a:rPr lang="en-US" altLang="zh-CN" sz="2800" dirty="0">
                <a:cs typeface="Arial" panose="020B0604020202020204" pitchFamily="34" charset="0"/>
              </a:rPr>
              <a:t>)</a:t>
            </a:r>
          </a:p>
          <a:p>
            <a:pPr>
              <a:buFontTx/>
              <a:buAutoNum type="arabicPeriod"/>
            </a:pPr>
            <a:r>
              <a:rPr lang="en-US" altLang="zh-CN" sz="2800" dirty="0">
                <a:cs typeface="Arial" panose="020B0604020202020204" pitchFamily="34" charset="0"/>
              </a:rPr>
              <a:t>Layout the panel</a:t>
            </a:r>
          </a:p>
          <a:p>
            <a:pPr>
              <a:buFontTx/>
              <a:buAutoNum type="arabicPeriod"/>
            </a:pPr>
            <a:r>
              <a:rPr lang="en-US" altLang="zh-CN" sz="2800" dirty="0">
                <a:cs typeface="Arial" panose="020B0604020202020204" pitchFamily="34" charset="0"/>
              </a:rPr>
              <a:t>Create the components</a:t>
            </a:r>
          </a:p>
          <a:p>
            <a:pPr>
              <a:buFontTx/>
              <a:buAutoNum type="arabicPeriod"/>
            </a:pPr>
            <a:r>
              <a:rPr lang="en-US" altLang="zh-CN" sz="2800" dirty="0">
                <a:cs typeface="Arial" panose="020B0604020202020204" pitchFamily="34" charset="0"/>
              </a:rPr>
              <a:t>Place the components on the Panel</a:t>
            </a:r>
          </a:p>
          <a:p>
            <a:pPr>
              <a:buFontTx/>
              <a:buAutoNum type="arabicPeriod"/>
            </a:pPr>
            <a:r>
              <a:rPr lang="en-US" altLang="zh-CN" sz="2800" dirty="0">
                <a:cs typeface="Arial" panose="020B0604020202020204" pitchFamily="34" charset="0"/>
              </a:rPr>
              <a:t>Place the panel on the Frame</a:t>
            </a:r>
          </a:p>
          <a:p>
            <a:pPr>
              <a:buFontTx/>
              <a:buAutoNum type="arabicPeriod"/>
            </a:pPr>
            <a:r>
              <a:rPr lang="en-US" altLang="zh-CN" sz="2800" dirty="0">
                <a:cs typeface="Arial" panose="020B0604020202020204" pitchFamily="34" charset="0"/>
              </a:rPr>
              <a:t>Size and display the Frame</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7296B04F-B9F5-4AFC-8A3B-23DC1E4859A0}"/>
              </a:ext>
            </a:extLst>
          </p:cNvPr>
          <p:cNvSpPr>
            <a:spLocks noGrp="1" noChangeArrowheads="1"/>
          </p:cNvSpPr>
          <p:nvPr>
            <p:ph type="title"/>
          </p:nvPr>
        </p:nvSpPr>
        <p:spPr/>
        <p:txBody>
          <a:bodyPr/>
          <a:lstStyle/>
          <a:p>
            <a:r>
              <a:rPr lang="zh-CN" altLang="en-US"/>
              <a:t>事件</a:t>
            </a:r>
            <a:r>
              <a:rPr lang="en-US" altLang="zh-CN"/>
              <a:t>Event</a:t>
            </a:r>
          </a:p>
        </p:txBody>
      </p:sp>
      <p:sp>
        <p:nvSpPr>
          <p:cNvPr id="190467" name="Rectangle 3">
            <a:extLst>
              <a:ext uri="{FF2B5EF4-FFF2-40B4-BE49-F238E27FC236}">
                <a16:creationId xmlns:a16="http://schemas.microsoft.com/office/drawing/2014/main" id="{B980A12C-A12A-4590-B211-16B23E05A60D}"/>
              </a:ext>
            </a:extLst>
          </p:cNvPr>
          <p:cNvSpPr>
            <a:spLocks noGrp="1" noChangeArrowheads="1"/>
          </p:cNvSpPr>
          <p:nvPr>
            <p:ph type="body" idx="1"/>
          </p:nvPr>
        </p:nvSpPr>
        <p:spPr>
          <a:xfrm>
            <a:off x="665480" y="1591944"/>
            <a:ext cx="10515600" cy="4351338"/>
          </a:xfrm>
        </p:spPr>
        <p:txBody>
          <a:bodyPr>
            <a:normAutofit/>
          </a:bodyPr>
          <a:lstStyle/>
          <a:p>
            <a:r>
              <a:rPr lang="zh-CN" altLang="en-US" dirty="0"/>
              <a:t>负责控件的消息传递。</a:t>
            </a:r>
          </a:p>
          <a:p>
            <a:r>
              <a:rPr lang="zh-CN" altLang="en-US" dirty="0"/>
              <a:t>分为：</a:t>
            </a:r>
          </a:p>
          <a:p>
            <a:pPr lvl="1"/>
            <a:r>
              <a:rPr lang="en-US" altLang="zh-CN" sz="2800" dirty="0"/>
              <a:t>Event source</a:t>
            </a:r>
          </a:p>
          <a:p>
            <a:pPr lvl="1"/>
            <a:r>
              <a:rPr lang="en-US" altLang="zh-CN" sz="2800" dirty="0"/>
              <a:t>Listener</a:t>
            </a:r>
          </a:p>
          <a:p>
            <a:pPr lvl="1"/>
            <a:r>
              <a:rPr lang="en-US" altLang="zh-CN" sz="2800" dirty="0"/>
              <a:t>Handle program</a:t>
            </a:r>
          </a:p>
        </p:txBody>
      </p:sp>
      <p:pic>
        <p:nvPicPr>
          <p:cNvPr id="4" name="Picture 5" descr="事件与事件监听器的关系">
            <a:extLst>
              <a:ext uri="{FF2B5EF4-FFF2-40B4-BE49-F238E27FC236}">
                <a16:creationId xmlns:a16="http://schemas.microsoft.com/office/drawing/2014/main" id="{4613DBBF-B016-4621-9784-37CAFD887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947" y="216336"/>
            <a:ext cx="5596573" cy="275121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a:extLst>
              <a:ext uri="{FF2B5EF4-FFF2-40B4-BE49-F238E27FC236}">
                <a16:creationId xmlns:a16="http://schemas.microsoft.com/office/drawing/2014/main" id="{B67FADE0-D397-CCD9-460A-385AE92993C9}"/>
              </a:ext>
            </a:extLst>
          </p:cNvPr>
          <p:cNvGrpSpPr/>
          <p:nvPr/>
        </p:nvGrpSpPr>
        <p:grpSpPr>
          <a:xfrm>
            <a:off x="4926648" y="3429000"/>
            <a:ext cx="6899591" cy="2910840"/>
            <a:chOff x="395288" y="2060575"/>
            <a:chExt cx="8423275" cy="4183063"/>
          </a:xfrm>
        </p:grpSpPr>
        <p:sp>
          <p:nvSpPr>
            <p:cNvPr id="3" name="AutoShape 3">
              <a:extLst>
                <a:ext uri="{FF2B5EF4-FFF2-40B4-BE49-F238E27FC236}">
                  <a16:creationId xmlns:a16="http://schemas.microsoft.com/office/drawing/2014/main" id="{C340590C-B309-E756-4634-916289C743B5}"/>
                </a:ext>
              </a:extLst>
            </p:cNvPr>
            <p:cNvSpPr>
              <a:spLocks noChangeArrowheads="1"/>
            </p:cNvSpPr>
            <p:nvPr/>
          </p:nvSpPr>
          <p:spPr bwMode="auto">
            <a:xfrm>
              <a:off x="395288" y="4365625"/>
              <a:ext cx="2016125" cy="79216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zh-CN" altLang="zh-CN" sz="1800">
                  <a:latin typeface="Calibri" panose="020F0502020204030204" pitchFamily="34" charset="0"/>
                </a:rPr>
                <a:t>事件源(组件)</a:t>
              </a:r>
            </a:p>
          </p:txBody>
        </p:sp>
        <p:sp>
          <p:nvSpPr>
            <p:cNvPr id="5" name="AutoShape 4">
              <a:extLst>
                <a:ext uri="{FF2B5EF4-FFF2-40B4-BE49-F238E27FC236}">
                  <a16:creationId xmlns:a16="http://schemas.microsoft.com/office/drawing/2014/main" id="{5FFA79AA-4AF3-79C6-4CA3-C95BEC3C8588}"/>
                </a:ext>
              </a:extLst>
            </p:cNvPr>
            <p:cNvSpPr>
              <a:spLocks noChangeArrowheads="1"/>
            </p:cNvSpPr>
            <p:nvPr/>
          </p:nvSpPr>
          <p:spPr bwMode="auto">
            <a:xfrm>
              <a:off x="6011863" y="4941888"/>
              <a:ext cx="2806700" cy="129698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zh-CN" altLang="zh-CN" sz="1800" dirty="0">
                  <a:latin typeface="Calibri" panose="020F0502020204030204" pitchFamily="34" charset="0"/>
                </a:rPr>
                <a:t>监听器</a:t>
              </a:r>
            </a:p>
            <a:p>
              <a:pPr eaLnBrk="1" hangingPunct="1">
                <a:lnSpc>
                  <a:spcPct val="90000"/>
                </a:lnSpc>
                <a:buFont typeface="Wingdings" panose="05000000000000000000" pitchFamily="2" charset="2"/>
                <a:buNone/>
              </a:pPr>
              <a:r>
                <a:rPr lang="zh-CN" altLang="zh-CN" sz="1800" dirty="0">
                  <a:latin typeface="Calibri" panose="020F0502020204030204" pitchFamily="34" charset="0"/>
                </a:rPr>
                <a:t>监听引发事件的动作</a:t>
              </a:r>
            </a:p>
            <a:p>
              <a:pPr eaLnBrk="1" hangingPunct="1">
                <a:lnSpc>
                  <a:spcPct val="90000"/>
                </a:lnSpc>
                <a:buFont typeface="Wingdings" panose="05000000000000000000" pitchFamily="2" charset="2"/>
                <a:buNone/>
              </a:pPr>
              <a:r>
                <a:rPr lang="zh-CN" altLang="zh-CN" sz="1800" dirty="0">
                  <a:latin typeface="Calibri" panose="020F0502020204030204" pitchFamily="34" charset="0"/>
                </a:rPr>
                <a:t>(事件处理方式)</a:t>
              </a:r>
            </a:p>
          </p:txBody>
        </p:sp>
        <p:cxnSp>
          <p:nvCxnSpPr>
            <p:cNvPr id="6" name="AutoShape 5">
              <a:extLst>
                <a:ext uri="{FF2B5EF4-FFF2-40B4-BE49-F238E27FC236}">
                  <a16:creationId xmlns:a16="http://schemas.microsoft.com/office/drawing/2014/main" id="{CE700409-5E89-F63A-B631-DF1ED51FD680}"/>
                </a:ext>
              </a:extLst>
            </p:cNvPr>
            <p:cNvCxnSpPr>
              <a:cxnSpLocks noChangeShapeType="1"/>
              <a:stCxn id="3" idx="2"/>
            </p:cNvCxnSpPr>
            <p:nvPr/>
          </p:nvCxnSpPr>
          <p:spPr bwMode="auto">
            <a:xfrm rot="16200000" flipH="1">
              <a:off x="3348038" y="3213100"/>
              <a:ext cx="719137" cy="4608513"/>
            </a:xfrm>
            <a:prstGeom prst="bentConnector2">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sp>
          <p:nvSpPr>
            <p:cNvPr id="7" name="Text Box 6">
              <a:extLst>
                <a:ext uri="{FF2B5EF4-FFF2-40B4-BE49-F238E27FC236}">
                  <a16:creationId xmlns:a16="http://schemas.microsoft.com/office/drawing/2014/main" id="{C9BEF284-75E6-E771-C5F6-984C8D4D1912}"/>
                </a:ext>
              </a:extLst>
            </p:cNvPr>
            <p:cNvSpPr txBox="1">
              <a:spLocks noChangeArrowheads="1"/>
            </p:cNvSpPr>
            <p:nvPr/>
          </p:nvSpPr>
          <p:spPr bwMode="auto">
            <a:xfrm>
              <a:off x="1979613" y="5876925"/>
              <a:ext cx="3095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 typeface="Wingdings" panose="05000000000000000000" pitchFamily="2" charset="2"/>
                <a:buNone/>
              </a:pPr>
              <a:r>
                <a:rPr lang="zh-CN" altLang="zh-CN" sz="2000"/>
                <a:t>1  将监听器注册到事件源</a:t>
              </a:r>
            </a:p>
          </p:txBody>
        </p:sp>
        <p:sp>
          <p:nvSpPr>
            <p:cNvPr id="8" name="Oval 7">
              <a:extLst>
                <a:ext uri="{FF2B5EF4-FFF2-40B4-BE49-F238E27FC236}">
                  <a16:creationId xmlns:a16="http://schemas.microsoft.com/office/drawing/2014/main" id="{2ECEA050-4DD1-A995-FA44-2F805B4D01B7}"/>
                </a:ext>
              </a:extLst>
            </p:cNvPr>
            <p:cNvSpPr>
              <a:spLocks noChangeArrowheads="1"/>
            </p:cNvSpPr>
            <p:nvPr/>
          </p:nvSpPr>
          <p:spPr bwMode="auto">
            <a:xfrm>
              <a:off x="684213" y="2060575"/>
              <a:ext cx="1800225" cy="790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zh-CN" altLang="zh-CN" sz="1800">
                  <a:latin typeface="Calibri" panose="020F0502020204030204" pitchFamily="34" charset="0"/>
                </a:rPr>
                <a:t>外部动作</a:t>
              </a:r>
            </a:p>
          </p:txBody>
        </p:sp>
        <p:sp>
          <p:nvSpPr>
            <p:cNvPr id="9" name="Line 8">
              <a:extLst>
                <a:ext uri="{FF2B5EF4-FFF2-40B4-BE49-F238E27FC236}">
                  <a16:creationId xmlns:a16="http://schemas.microsoft.com/office/drawing/2014/main" id="{964983A6-83B3-5997-70B8-34B93F4EC343}"/>
                </a:ext>
              </a:extLst>
            </p:cNvPr>
            <p:cNvSpPr>
              <a:spLocks noChangeShapeType="1"/>
            </p:cNvSpPr>
            <p:nvPr/>
          </p:nvSpPr>
          <p:spPr bwMode="auto">
            <a:xfrm>
              <a:off x="1547813" y="2924175"/>
              <a:ext cx="0" cy="1441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Text Box 9">
              <a:extLst>
                <a:ext uri="{FF2B5EF4-FFF2-40B4-BE49-F238E27FC236}">
                  <a16:creationId xmlns:a16="http://schemas.microsoft.com/office/drawing/2014/main" id="{70988BEB-70F9-2B76-8EBD-128865D27749}"/>
                </a:ext>
              </a:extLst>
            </p:cNvPr>
            <p:cNvSpPr txBox="1">
              <a:spLocks noChangeArrowheads="1"/>
            </p:cNvSpPr>
            <p:nvPr/>
          </p:nvSpPr>
          <p:spPr bwMode="auto">
            <a:xfrm>
              <a:off x="1547813" y="2924175"/>
              <a:ext cx="30241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 typeface="Wingdings" panose="05000000000000000000" pitchFamily="2" charset="2"/>
                <a:buNone/>
              </a:pPr>
              <a:r>
                <a:rPr lang="zh-CN" altLang="zh-CN" sz="2000"/>
                <a:t>2  有监听器所监听的动作作于事件源上</a:t>
              </a:r>
            </a:p>
          </p:txBody>
        </p:sp>
        <p:grpSp>
          <p:nvGrpSpPr>
            <p:cNvPr id="11" name="Group 10">
              <a:extLst>
                <a:ext uri="{FF2B5EF4-FFF2-40B4-BE49-F238E27FC236}">
                  <a16:creationId xmlns:a16="http://schemas.microsoft.com/office/drawing/2014/main" id="{C8D1D122-A2D1-0029-6261-DD1A5880D952}"/>
                </a:ext>
              </a:extLst>
            </p:cNvPr>
            <p:cNvGrpSpPr>
              <a:grpSpLocks/>
            </p:cNvGrpSpPr>
            <p:nvPr/>
          </p:nvGrpSpPr>
          <p:grpSpPr bwMode="auto">
            <a:xfrm>
              <a:off x="2124075" y="4221163"/>
              <a:ext cx="2232025" cy="144462"/>
              <a:chOff x="0" y="0"/>
              <a:chExt cx="952" cy="318"/>
            </a:xfrm>
          </p:grpSpPr>
          <p:sp>
            <p:nvSpPr>
              <p:cNvPr id="18" name="Line 11">
                <a:extLst>
                  <a:ext uri="{FF2B5EF4-FFF2-40B4-BE49-F238E27FC236}">
                    <a16:creationId xmlns:a16="http://schemas.microsoft.com/office/drawing/2014/main" id="{2F2F39A3-85ED-72DD-320A-5A5030C9C0B6}"/>
                  </a:ext>
                </a:extLst>
              </p:cNvPr>
              <p:cNvSpPr>
                <a:spLocks noChangeShapeType="1"/>
              </p:cNvSpPr>
              <p:nvPr/>
            </p:nvSpPr>
            <p:spPr bwMode="auto">
              <a:xfrm flipV="1">
                <a:off x="0" y="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2">
                <a:extLst>
                  <a:ext uri="{FF2B5EF4-FFF2-40B4-BE49-F238E27FC236}">
                    <a16:creationId xmlns:a16="http://schemas.microsoft.com/office/drawing/2014/main" id="{206A95DF-9861-6EE1-09F1-114A0F1B7890}"/>
                  </a:ext>
                </a:extLst>
              </p:cNvPr>
              <p:cNvSpPr>
                <a:spLocks noChangeShapeType="1"/>
              </p:cNvSpPr>
              <p:nvPr/>
            </p:nvSpPr>
            <p:spPr bwMode="auto">
              <a:xfrm>
                <a:off x="0" y="0"/>
                <a:ext cx="9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 name="AutoShape 13">
              <a:extLst>
                <a:ext uri="{FF2B5EF4-FFF2-40B4-BE49-F238E27FC236}">
                  <a16:creationId xmlns:a16="http://schemas.microsoft.com/office/drawing/2014/main" id="{96ED01CA-1B0F-B7D0-E8CD-EE1B4A4069D4}"/>
                </a:ext>
              </a:extLst>
            </p:cNvPr>
            <p:cNvSpPr>
              <a:spLocks noChangeArrowheads="1"/>
            </p:cNvSpPr>
            <p:nvPr/>
          </p:nvSpPr>
          <p:spPr bwMode="auto">
            <a:xfrm>
              <a:off x="4358482" y="3913714"/>
              <a:ext cx="1728788" cy="57626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zh-CN" altLang="zh-CN" sz="1800">
                  <a:latin typeface="Calibri" panose="020F0502020204030204" pitchFamily="34" charset="0"/>
                </a:rPr>
                <a:t>事件对象</a:t>
              </a:r>
            </a:p>
          </p:txBody>
        </p:sp>
        <p:grpSp>
          <p:nvGrpSpPr>
            <p:cNvPr id="13" name="Group 14">
              <a:extLst>
                <a:ext uri="{FF2B5EF4-FFF2-40B4-BE49-F238E27FC236}">
                  <a16:creationId xmlns:a16="http://schemas.microsoft.com/office/drawing/2014/main" id="{E96F9A7D-C70D-5FD8-94AB-29A3B3C96E15}"/>
                </a:ext>
              </a:extLst>
            </p:cNvPr>
            <p:cNvGrpSpPr>
              <a:grpSpLocks/>
            </p:cNvGrpSpPr>
            <p:nvPr/>
          </p:nvGrpSpPr>
          <p:grpSpPr bwMode="auto">
            <a:xfrm>
              <a:off x="6084888" y="4221163"/>
              <a:ext cx="1800225" cy="792162"/>
              <a:chOff x="0" y="0"/>
              <a:chExt cx="1179" cy="408"/>
            </a:xfrm>
          </p:grpSpPr>
          <p:sp>
            <p:nvSpPr>
              <p:cNvPr id="16" name="Line 15">
                <a:extLst>
                  <a:ext uri="{FF2B5EF4-FFF2-40B4-BE49-F238E27FC236}">
                    <a16:creationId xmlns:a16="http://schemas.microsoft.com/office/drawing/2014/main" id="{4B06CFA6-8F39-135F-CF87-B3A943D60B01}"/>
                  </a:ext>
                </a:extLst>
              </p:cNvPr>
              <p:cNvSpPr>
                <a:spLocks noChangeShapeType="1"/>
              </p:cNvSpPr>
              <p:nvPr/>
            </p:nvSpPr>
            <p:spPr bwMode="auto">
              <a:xfrm>
                <a:off x="1179" y="0"/>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6">
                <a:extLst>
                  <a:ext uri="{FF2B5EF4-FFF2-40B4-BE49-F238E27FC236}">
                    <a16:creationId xmlns:a16="http://schemas.microsoft.com/office/drawing/2014/main" id="{1433F03E-7934-0238-F6C3-08A88CC4F94F}"/>
                  </a:ext>
                </a:extLst>
              </p:cNvPr>
              <p:cNvSpPr>
                <a:spLocks noChangeShapeType="1"/>
              </p:cNvSpPr>
              <p:nvPr/>
            </p:nvSpPr>
            <p:spPr bwMode="auto">
              <a:xfrm>
                <a:off x="0" y="0"/>
                <a:ext cx="11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 name="Text Box 17">
              <a:extLst>
                <a:ext uri="{FF2B5EF4-FFF2-40B4-BE49-F238E27FC236}">
                  <a16:creationId xmlns:a16="http://schemas.microsoft.com/office/drawing/2014/main" id="{01E33CEF-3AA5-0717-116D-01023A23FF89}"/>
                </a:ext>
              </a:extLst>
            </p:cNvPr>
            <p:cNvSpPr txBox="1">
              <a:spLocks noChangeArrowheads="1"/>
            </p:cNvSpPr>
            <p:nvPr/>
          </p:nvSpPr>
          <p:spPr bwMode="auto">
            <a:xfrm>
              <a:off x="2339975" y="4292600"/>
              <a:ext cx="2016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 typeface="Wingdings" panose="05000000000000000000" pitchFamily="2" charset="2"/>
                <a:buNone/>
              </a:pPr>
              <a:r>
                <a:rPr lang="zh-CN" altLang="zh-CN" sz="2000"/>
                <a:t>3 产生事件对象</a:t>
              </a:r>
            </a:p>
          </p:txBody>
        </p:sp>
        <p:sp>
          <p:nvSpPr>
            <p:cNvPr id="15" name="Text Box 18">
              <a:extLst>
                <a:ext uri="{FF2B5EF4-FFF2-40B4-BE49-F238E27FC236}">
                  <a16:creationId xmlns:a16="http://schemas.microsoft.com/office/drawing/2014/main" id="{64A7981D-03C0-A6B0-70EF-B6A75B82D16D}"/>
                </a:ext>
              </a:extLst>
            </p:cNvPr>
            <p:cNvSpPr txBox="1">
              <a:spLocks noChangeArrowheads="1"/>
            </p:cNvSpPr>
            <p:nvPr/>
          </p:nvSpPr>
          <p:spPr bwMode="auto">
            <a:xfrm>
              <a:off x="6156325" y="3500438"/>
              <a:ext cx="2305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Font typeface="Wingdings" panose="05000000000000000000" pitchFamily="2" charset="2"/>
                <a:buNone/>
              </a:pPr>
              <a:r>
                <a:rPr lang="zh-CN" altLang="zh-CN" sz="2000" dirty="0"/>
                <a:t>4 将事件对象传给事件处理方式</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60FEEFCB-6071-438C-886E-930609385D9E}"/>
              </a:ext>
            </a:extLst>
          </p:cNvPr>
          <p:cNvSpPr>
            <a:spLocks noGrp="1" noChangeArrowheads="1"/>
          </p:cNvSpPr>
          <p:nvPr>
            <p:ph type="title"/>
          </p:nvPr>
        </p:nvSpPr>
        <p:spPr>
          <a:xfrm>
            <a:off x="838200" y="365125"/>
            <a:ext cx="10515600" cy="637825"/>
          </a:xfrm>
        </p:spPr>
        <p:txBody>
          <a:bodyPr>
            <a:normAutofit fontScale="90000"/>
          </a:bodyPr>
          <a:lstStyle/>
          <a:p>
            <a:r>
              <a:rPr lang="zh-CN" altLang="en-US" dirty="0"/>
              <a:t>事件处理实例</a:t>
            </a:r>
          </a:p>
        </p:txBody>
      </p:sp>
      <p:sp>
        <p:nvSpPr>
          <p:cNvPr id="200707" name="Rectangle 3">
            <a:extLst>
              <a:ext uri="{FF2B5EF4-FFF2-40B4-BE49-F238E27FC236}">
                <a16:creationId xmlns:a16="http://schemas.microsoft.com/office/drawing/2014/main" id="{AE6F8A2E-B0A5-4CC4-8024-AB090F9AAE8D}"/>
              </a:ext>
            </a:extLst>
          </p:cNvPr>
          <p:cNvSpPr>
            <a:spLocks noGrp="1" noChangeArrowheads="1"/>
          </p:cNvSpPr>
          <p:nvPr>
            <p:ph type="body" idx="1"/>
          </p:nvPr>
        </p:nvSpPr>
        <p:spPr>
          <a:xfrm>
            <a:off x="46620" y="1017140"/>
            <a:ext cx="9865014" cy="3333268"/>
          </a:xfrm>
        </p:spPr>
        <p:txBody>
          <a:bodyPr>
            <a:noAutofit/>
          </a:bodyPr>
          <a:lstStyle/>
          <a:p>
            <a:pPr marL="966788" lvl="1" indent="-495300">
              <a:buNone/>
            </a:pPr>
            <a:r>
              <a:rPr lang="zh-CN" altLang="en-US" sz="2800" dirty="0"/>
              <a:t>一个</a:t>
            </a:r>
            <a:r>
              <a:rPr lang="en-US" altLang="zh-CN" sz="2800" dirty="0"/>
              <a:t>Java</a:t>
            </a:r>
            <a:r>
              <a:rPr lang="zh-CN" altLang="en-US" sz="2800" dirty="0"/>
              <a:t>事件处理模型的具体步骤如下：</a:t>
            </a:r>
          </a:p>
          <a:p>
            <a:pPr marL="966788" lvl="1" indent="-495300">
              <a:buFont typeface="Wingdings" panose="05000000000000000000" pitchFamily="2" charset="2"/>
              <a:buChar char="n"/>
            </a:pPr>
            <a:r>
              <a:rPr lang="zh-CN" altLang="en-US" sz="2800" dirty="0"/>
              <a:t>创建事件监听器</a:t>
            </a:r>
          </a:p>
          <a:p>
            <a:pPr marL="966788" lvl="1" indent="-495300">
              <a:buFont typeface="Wingdings" panose="05000000000000000000" pitchFamily="2" charset="2"/>
              <a:buChar char="n"/>
            </a:pPr>
            <a:r>
              <a:rPr lang="zh-CN" altLang="en-US" sz="2800" dirty="0"/>
              <a:t>注册事件监听器</a:t>
            </a:r>
          </a:p>
          <a:p>
            <a:pPr marL="966788" lvl="1" indent="-495300">
              <a:buFont typeface="Wingdings" panose="05000000000000000000" pitchFamily="2" charset="2"/>
              <a:buChar char="n"/>
            </a:pPr>
            <a:r>
              <a:rPr lang="zh-CN" altLang="en-US" sz="2800" dirty="0"/>
              <a:t>创建事件对象</a:t>
            </a:r>
          </a:p>
          <a:p>
            <a:pPr marL="966788" lvl="1" indent="-495300">
              <a:buFont typeface="Wingdings" panose="05000000000000000000" pitchFamily="2" charset="2"/>
              <a:buChar char="n"/>
            </a:pPr>
            <a:r>
              <a:rPr lang="zh-CN" altLang="en-US" sz="2800" dirty="0"/>
              <a:t>通知事件发生</a:t>
            </a:r>
          </a:p>
          <a:p>
            <a:pPr marL="966788" lvl="1" indent="-495300">
              <a:buFont typeface="Wingdings" panose="05000000000000000000" pitchFamily="2" charset="2"/>
              <a:buChar char="n"/>
            </a:pPr>
            <a:r>
              <a:rPr lang="zh-CN" altLang="en-US" sz="2800" dirty="0"/>
              <a:t>执行事件处理程序</a:t>
            </a:r>
          </a:p>
        </p:txBody>
      </p:sp>
      <p:sp>
        <p:nvSpPr>
          <p:cNvPr id="200708" name="Rectangle 4">
            <a:extLst>
              <a:ext uri="{FF2B5EF4-FFF2-40B4-BE49-F238E27FC236}">
                <a16:creationId xmlns:a16="http://schemas.microsoft.com/office/drawing/2014/main" id="{1AB1F3F7-8843-48D6-8562-96473FE76047}"/>
              </a:ext>
            </a:extLst>
          </p:cNvPr>
          <p:cNvSpPr>
            <a:spLocks noChangeArrowheads="1"/>
          </p:cNvSpPr>
          <p:nvPr/>
        </p:nvSpPr>
        <p:spPr bwMode="auto">
          <a:xfrm>
            <a:off x="1581150" y="3100389"/>
            <a:ext cx="1841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zh-CN" sz="900">
              <a:latin typeface="Verdana" panose="020B0604030504040204" pitchFamily="34" charset="0"/>
            </a:endParaRPr>
          </a:p>
          <a:p>
            <a:pPr eaLnBrk="0" hangingPunct="0"/>
            <a:endParaRPr lang="en-US" altLang="zh-CN">
              <a:latin typeface="Verdana" panose="020B0604030504040204" pitchFamily="34" charset="0"/>
            </a:endParaRPr>
          </a:p>
        </p:txBody>
      </p:sp>
      <p:grpSp>
        <p:nvGrpSpPr>
          <p:cNvPr id="200709" name="Group 5">
            <a:extLst>
              <a:ext uri="{FF2B5EF4-FFF2-40B4-BE49-F238E27FC236}">
                <a16:creationId xmlns:a16="http://schemas.microsoft.com/office/drawing/2014/main" id="{D8B7EAB0-AC24-4416-949B-D191893EEA31}"/>
              </a:ext>
            </a:extLst>
          </p:cNvPr>
          <p:cNvGrpSpPr>
            <a:grpSpLocks noChangeAspect="1"/>
          </p:cNvGrpSpPr>
          <p:nvPr/>
        </p:nvGrpSpPr>
        <p:grpSpPr bwMode="auto">
          <a:xfrm>
            <a:off x="4044325" y="1541780"/>
            <a:ext cx="8279755" cy="4514467"/>
            <a:chOff x="1814" y="1205"/>
            <a:chExt cx="8340" cy="4548"/>
          </a:xfrm>
        </p:grpSpPr>
        <p:sp>
          <p:nvSpPr>
            <p:cNvPr id="200710" name="AutoShape 6">
              <a:extLst>
                <a:ext uri="{FF2B5EF4-FFF2-40B4-BE49-F238E27FC236}">
                  <a16:creationId xmlns:a16="http://schemas.microsoft.com/office/drawing/2014/main" id="{412566F1-FEFC-4BAE-9515-B37B66F0B8B0}"/>
                </a:ext>
              </a:extLst>
            </p:cNvPr>
            <p:cNvSpPr>
              <a:spLocks noChangeAspect="1" noChangeArrowheads="1"/>
            </p:cNvSpPr>
            <p:nvPr/>
          </p:nvSpPr>
          <p:spPr bwMode="auto">
            <a:xfrm>
              <a:off x="1814" y="1205"/>
              <a:ext cx="8340" cy="45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200711" name="AutoShape 7">
              <a:extLst>
                <a:ext uri="{FF2B5EF4-FFF2-40B4-BE49-F238E27FC236}">
                  <a16:creationId xmlns:a16="http://schemas.microsoft.com/office/drawing/2014/main" id="{72775DBF-4BCE-410B-AE62-697DC9401E91}"/>
                </a:ext>
              </a:extLst>
            </p:cNvPr>
            <p:cNvSpPr>
              <a:spLocks noChangeArrowheads="1"/>
            </p:cNvSpPr>
            <p:nvPr/>
          </p:nvSpPr>
          <p:spPr bwMode="auto">
            <a:xfrm>
              <a:off x="1814" y="1673"/>
              <a:ext cx="1980" cy="2340"/>
            </a:xfrm>
            <a:prstGeom prst="roundRect">
              <a:avLst>
                <a:gd name="adj" fmla="val 16667"/>
              </a:avLst>
            </a:prstGeom>
            <a:solidFill>
              <a:schemeClr val="bg1"/>
            </a:solidFill>
            <a:ln w="19050">
              <a:solidFill>
                <a:srgbClr val="000000"/>
              </a:solidFill>
              <a:round/>
              <a:headEnd/>
              <a:tailEnd/>
            </a:ln>
          </p:spPr>
          <p:txBody>
            <a:bodyPr/>
            <a:lstStyle/>
            <a:p>
              <a:endParaRPr lang="zh-CN" altLang="en-US" sz="1600"/>
            </a:p>
          </p:txBody>
        </p:sp>
        <p:sp>
          <p:nvSpPr>
            <p:cNvPr id="200712" name="Line 8">
              <a:extLst>
                <a:ext uri="{FF2B5EF4-FFF2-40B4-BE49-F238E27FC236}">
                  <a16:creationId xmlns:a16="http://schemas.microsoft.com/office/drawing/2014/main" id="{3225D4F8-3407-4C19-AD44-D80CBDADBFA4}"/>
                </a:ext>
              </a:extLst>
            </p:cNvPr>
            <p:cNvSpPr>
              <a:spLocks noChangeShapeType="1"/>
            </p:cNvSpPr>
            <p:nvPr/>
          </p:nvSpPr>
          <p:spPr bwMode="auto">
            <a:xfrm>
              <a:off x="1814" y="2297"/>
              <a:ext cx="1980" cy="1"/>
            </a:xfrm>
            <a:prstGeom prst="line">
              <a:avLst/>
            </a:prstGeom>
            <a:noFill/>
            <a:ln w="9525">
              <a:solidFill>
                <a:srgbClr val="000000"/>
              </a:solidFill>
              <a:round/>
              <a:headEnd/>
              <a:tailEnd/>
            </a:ln>
          </p:spPr>
          <p:txBody>
            <a:bodyPr/>
            <a:lstStyle/>
            <a:p>
              <a:endParaRPr lang="zh-CN" altLang="en-US" sz="1600"/>
            </a:p>
          </p:txBody>
        </p:sp>
        <p:sp>
          <p:nvSpPr>
            <p:cNvPr id="200713" name="Rectangle 9">
              <a:extLst>
                <a:ext uri="{FF2B5EF4-FFF2-40B4-BE49-F238E27FC236}">
                  <a16:creationId xmlns:a16="http://schemas.microsoft.com/office/drawing/2014/main" id="{8A844C76-2399-4DF8-B82A-469253A8108D}"/>
                </a:ext>
              </a:extLst>
            </p:cNvPr>
            <p:cNvSpPr>
              <a:spLocks noChangeArrowheads="1"/>
            </p:cNvSpPr>
            <p:nvPr/>
          </p:nvSpPr>
          <p:spPr bwMode="auto">
            <a:xfrm>
              <a:off x="1904" y="1829"/>
              <a:ext cx="1800" cy="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a:latin typeface="Courier New" panose="02070309020205020404" pitchFamily="49" charset="0"/>
                </a:rPr>
                <a:t>panel:ConPanel</a:t>
              </a:r>
              <a:endParaRPr lang="en-US" altLang="zh-CN" sz="1600">
                <a:latin typeface="Verdana" panose="020B0604030504040204" pitchFamily="34" charset="0"/>
              </a:endParaRPr>
            </a:p>
          </p:txBody>
        </p:sp>
        <p:sp>
          <p:nvSpPr>
            <p:cNvPr id="200714" name="AutoShape 10">
              <a:extLst>
                <a:ext uri="{FF2B5EF4-FFF2-40B4-BE49-F238E27FC236}">
                  <a16:creationId xmlns:a16="http://schemas.microsoft.com/office/drawing/2014/main" id="{D99A204B-A1EC-473D-9EED-B4C84E36CF48}"/>
                </a:ext>
              </a:extLst>
            </p:cNvPr>
            <p:cNvSpPr>
              <a:spLocks noChangeArrowheads="1"/>
            </p:cNvSpPr>
            <p:nvPr/>
          </p:nvSpPr>
          <p:spPr bwMode="auto">
            <a:xfrm>
              <a:off x="5234" y="3857"/>
              <a:ext cx="1619" cy="1716"/>
            </a:xfrm>
            <a:prstGeom prst="roundRect">
              <a:avLst>
                <a:gd name="adj" fmla="val 16667"/>
              </a:avLst>
            </a:prstGeom>
            <a:solidFill>
              <a:schemeClr val="bg1"/>
            </a:solidFill>
            <a:ln w="19050">
              <a:solidFill>
                <a:srgbClr val="000000"/>
              </a:solidFill>
              <a:round/>
              <a:headEnd/>
              <a:tailEnd/>
            </a:ln>
          </p:spPr>
          <p:txBody>
            <a:bodyPr/>
            <a:lstStyle/>
            <a:p>
              <a:endParaRPr lang="zh-CN" altLang="en-US" sz="1600"/>
            </a:p>
          </p:txBody>
        </p:sp>
        <p:sp>
          <p:nvSpPr>
            <p:cNvPr id="200715" name="Rectangle 11">
              <a:extLst>
                <a:ext uri="{FF2B5EF4-FFF2-40B4-BE49-F238E27FC236}">
                  <a16:creationId xmlns:a16="http://schemas.microsoft.com/office/drawing/2014/main" id="{EDB0E80C-8127-4FCD-B194-B9C01F365CD5}"/>
                </a:ext>
              </a:extLst>
            </p:cNvPr>
            <p:cNvSpPr>
              <a:spLocks noChangeArrowheads="1"/>
            </p:cNvSpPr>
            <p:nvPr/>
          </p:nvSpPr>
          <p:spPr bwMode="auto">
            <a:xfrm>
              <a:off x="5414" y="4013"/>
              <a:ext cx="1260" cy="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a:latin typeface="Courier New" panose="02070309020205020404" pitchFamily="49" charset="0"/>
                </a:rPr>
                <a:t>ActionEvent</a:t>
              </a:r>
              <a:endParaRPr lang="en-US" altLang="zh-CN" sz="1600">
                <a:latin typeface="Verdana" panose="020B0604030504040204" pitchFamily="34" charset="0"/>
              </a:endParaRPr>
            </a:p>
          </p:txBody>
        </p:sp>
        <p:sp>
          <p:nvSpPr>
            <p:cNvPr id="200716" name="AutoShape 12">
              <a:extLst>
                <a:ext uri="{FF2B5EF4-FFF2-40B4-BE49-F238E27FC236}">
                  <a16:creationId xmlns:a16="http://schemas.microsoft.com/office/drawing/2014/main" id="{B1254662-8068-499E-9CBA-CC3EC3A5165D}"/>
                </a:ext>
              </a:extLst>
            </p:cNvPr>
            <p:cNvSpPr>
              <a:spLocks noChangeArrowheads="1"/>
            </p:cNvSpPr>
            <p:nvPr/>
          </p:nvSpPr>
          <p:spPr bwMode="auto">
            <a:xfrm>
              <a:off x="4514" y="1517"/>
              <a:ext cx="2520" cy="1716"/>
            </a:xfrm>
            <a:prstGeom prst="roundRect">
              <a:avLst>
                <a:gd name="adj" fmla="val 16667"/>
              </a:avLst>
            </a:prstGeom>
            <a:solidFill>
              <a:schemeClr val="bg1"/>
            </a:solidFill>
            <a:ln w="19050">
              <a:solidFill>
                <a:srgbClr val="000000"/>
              </a:solidFill>
              <a:round/>
              <a:headEnd/>
              <a:tailEnd/>
            </a:ln>
          </p:spPr>
          <p:txBody>
            <a:bodyPr/>
            <a:lstStyle/>
            <a:p>
              <a:endParaRPr lang="zh-CN" altLang="en-US" sz="1600"/>
            </a:p>
          </p:txBody>
        </p:sp>
        <p:sp>
          <p:nvSpPr>
            <p:cNvPr id="200717" name="Line 13">
              <a:extLst>
                <a:ext uri="{FF2B5EF4-FFF2-40B4-BE49-F238E27FC236}">
                  <a16:creationId xmlns:a16="http://schemas.microsoft.com/office/drawing/2014/main" id="{CD5AAC79-EE30-43FB-B6C0-0AC515470238}"/>
                </a:ext>
              </a:extLst>
            </p:cNvPr>
            <p:cNvSpPr>
              <a:spLocks noChangeShapeType="1"/>
            </p:cNvSpPr>
            <p:nvPr/>
          </p:nvSpPr>
          <p:spPr bwMode="auto">
            <a:xfrm>
              <a:off x="4514" y="2045"/>
              <a:ext cx="2520" cy="1"/>
            </a:xfrm>
            <a:prstGeom prst="line">
              <a:avLst/>
            </a:prstGeom>
            <a:noFill/>
            <a:ln w="9525">
              <a:solidFill>
                <a:srgbClr val="000000"/>
              </a:solidFill>
              <a:round/>
              <a:headEnd/>
              <a:tailEnd/>
            </a:ln>
          </p:spPr>
          <p:txBody>
            <a:bodyPr/>
            <a:lstStyle/>
            <a:p>
              <a:endParaRPr lang="zh-CN" altLang="en-US" sz="1600"/>
            </a:p>
          </p:txBody>
        </p:sp>
        <p:sp>
          <p:nvSpPr>
            <p:cNvPr id="200718" name="Rectangle 14">
              <a:extLst>
                <a:ext uri="{FF2B5EF4-FFF2-40B4-BE49-F238E27FC236}">
                  <a16:creationId xmlns:a16="http://schemas.microsoft.com/office/drawing/2014/main" id="{1851BF60-2C04-4ECE-AEF9-B0BAFECBA629}"/>
                </a:ext>
              </a:extLst>
            </p:cNvPr>
            <p:cNvSpPr>
              <a:spLocks noChangeArrowheads="1"/>
            </p:cNvSpPr>
            <p:nvPr/>
          </p:nvSpPr>
          <p:spPr bwMode="auto">
            <a:xfrm>
              <a:off x="4694" y="1673"/>
              <a:ext cx="2162" cy="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a:latin typeface="Courier New" panose="02070309020205020404" pitchFamily="49" charset="0"/>
                </a:rPr>
                <a:t>ConActionListener</a:t>
              </a:r>
              <a:endParaRPr lang="en-US" altLang="zh-CN" sz="1600">
                <a:latin typeface="Verdana" panose="020B0604030504040204" pitchFamily="34" charset="0"/>
              </a:endParaRPr>
            </a:p>
          </p:txBody>
        </p:sp>
        <p:sp>
          <p:nvSpPr>
            <p:cNvPr id="200719" name="AutoShape 15">
              <a:extLst>
                <a:ext uri="{FF2B5EF4-FFF2-40B4-BE49-F238E27FC236}">
                  <a16:creationId xmlns:a16="http://schemas.microsoft.com/office/drawing/2014/main" id="{A9004969-47FF-414D-B68E-6D344E39D541}"/>
                </a:ext>
              </a:extLst>
            </p:cNvPr>
            <p:cNvSpPr>
              <a:spLocks noChangeArrowheads="1"/>
            </p:cNvSpPr>
            <p:nvPr/>
          </p:nvSpPr>
          <p:spPr bwMode="auto">
            <a:xfrm>
              <a:off x="7754" y="1985"/>
              <a:ext cx="2340" cy="2964"/>
            </a:xfrm>
            <a:prstGeom prst="roundRect">
              <a:avLst>
                <a:gd name="adj" fmla="val 16667"/>
              </a:avLst>
            </a:prstGeom>
            <a:solidFill>
              <a:schemeClr val="bg1"/>
            </a:solidFill>
            <a:ln w="19050">
              <a:solidFill>
                <a:srgbClr val="000000"/>
              </a:solidFill>
              <a:round/>
              <a:headEnd/>
              <a:tailEnd/>
            </a:ln>
          </p:spPr>
          <p:txBody>
            <a:bodyPr/>
            <a:lstStyle/>
            <a:p>
              <a:endParaRPr lang="zh-CN" altLang="en-US" sz="1600"/>
            </a:p>
          </p:txBody>
        </p:sp>
        <p:sp>
          <p:nvSpPr>
            <p:cNvPr id="200720" name="Rectangle 16">
              <a:extLst>
                <a:ext uri="{FF2B5EF4-FFF2-40B4-BE49-F238E27FC236}">
                  <a16:creationId xmlns:a16="http://schemas.microsoft.com/office/drawing/2014/main" id="{A670D1F8-34B2-414D-B2A3-4D2FDB006604}"/>
                </a:ext>
              </a:extLst>
            </p:cNvPr>
            <p:cNvSpPr>
              <a:spLocks noChangeArrowheads="1"/>
            </p:cNvSpPr>
            <p:nvPr/>
          </p:nvSpPr>
          <p:spPr bwMode="auto">
            <a:xfrm>
              <a:off x="8294" y="2141"/>
              <a:ext cx="1260" cy="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a:latin typeface="Courier New" panose="02070309020205020404" pitchFamily="49" charset="0"/>
                </a:rPr>
                <a:t>MyButton</a:t>
              </a:r>
              <a:endParaRPr lang="en-US" altLang="zh-CN" sz="1600">
                <a:latin typeface="Verdana" panose="020B0604030504040204" pitchFamily="34" charset="0"/>
              </a:endParaRPr>
            </a:p>
          </p:txBody>
        </p:sp>
        <p:sp>
          <p:nvSpPr>
            <p:cNvPr id="200721" name="Rectangle 17">
              <a:extLst>
                <a:ext uri="{FF2B5EF4-FFF2-40B4-BE49-F238E27FC236}">
                  <a16:creationId xmlns:a16="http://schemas.microsoft.com/office/drawing/2014/main" id="{510946D0-CB48-435F-9ACA-2ACD94B0B80F}"/>
                </a:ext>
              </a:extLst>
            </p:cNvPr>
            <p:cNvSpPr>
              <a:spLocks noChangeArrowheads="1"/>
            </p:cNvSpPr>
            <p:nvPr/>
          </p:nvSpPr>
          <p:spPr bwMode="auto">
            <a:xfrm>
              <a:off x="4874" y="2141"/>
              <a:ext cx="1980" cy="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a:latin typeface="Courier New" panose="02070309020205020404" pitchFamily="49" charset="0"/>
                </a:rPr>
                <a:t>actionPerformed()</a:t>
              </a:r>
              <a:endParaRPr lang="en-US" altLang="zh-CN" sz="1600">
                <a:latin typeface="Verdana" panose="020B0604030504040204" pitchFamily="34" charset="0"/>
              </a:endParaRPr>
            </a:p>
          </p:txBody>
        </p:sp>
        <p:sp>
          <p:nvSpPr>
            <p:cNvPr id="200722" name="Rectangle 18">
              <a:extLst>
                <a:ext uri="{FF2B5EF4-FFF2-40B4-BE49-F238E27FC236}">
                  <a16:creationId xmlns:a16="http://schemas.microsoft.com/office/drawing/2014/main" id="{14EADCEB-7A60-448E-984D-3E29F8761C31}"/>
                </a:ext>
              </a:extLst>
            </p:cNvPr>
            <p:cNvSpPr>
              <a:spLocks noChangeArrowheads="1"/>
            </p:cNvSpPr>
            <p:nvPr/>
          </p:nvSpPr>
          <p:spPr bwMode="auto">
            <a:xfrm>
              <a:off x="2174" y="3077"/>
              <a:ext cx="1260" cy="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a:latin typeface="Courier New" panose="02070309020205020404" pitchFamily="49" charset="0"/>
                </a:rPr>
                <a:t>handler()</a:t>
              </a:r>
              <a:endParaRPr lang="en-US" altLang="zh-CN" sz="1600">
                <a:latin typeface="Verdana" panose="020B0604030504040204" pitchFamily="34" charset="0"/>
              </a:endParaRPr>
            </a:p>
          </p:txBody>
        </p:sp>
        <p:sp>
          <p:nvSpPr>
            <p:cNvPr id="200723" name="Line 19">
              <a:extLst>
                <a:ext uri="{FF2B5EF4-FFF2-40B4-BE49-F238E27FC236}">
                  <a16:creationId xmlns:a16="http://schemas.microsoft.com/office/drawing/2014/main" id="{17F420D9-DF48-4604-B032-47AE141135BB}"/>
                </a:ext>
              </a:extLst>
            </p:cNvPr>
            <p:cNvSpPr>
              <a:spLocks noChangeShapeType="1"/>
            </p:cNvSpPr>
            <p:nvPr/>
          </p:nvSpPr>
          <p:spPr bwMode="auto">
            <a:xfrm>
              <a:off x="3794" y="2921"/>
              <a:ext cx="720" cy="1"/>
            </a:xfrm>
            <a:prstGeom prst="line">
              <a:avLst/>
            </a:prstGeom>
            <a:noFill/>
            <a:ln w="19050">
              <a:solidFill>
                <a:srgbClr val="000000"/>
              </a:solidFill>
              <a:round/>
              <a:headEnd/>
              <a:tailEnd type="triangle" w="med" len="med"/>
            </a:ln>
          </p:spPr>
          <p:txBody>
            <a:bodyPr/>
            <a:lstStyle/>
            <a:p>
              <a:endParaRPr lang="zh-CN" altLang="en-US" sz="1600"/>
            </a:p>
          </p:txBody>
        </p:sp>
        <p:sp>
          <p:nvSpPr>
            <p:cNvPr id="200724" name="Line 20">
              <a:extLst>
                <a:ext uri="{FF2B5EF4-FFF2-40B4-BE49-F238E27FC236}">
                  <a16:creationId xmlns:a16="http://schemas.microsoft.com/office/drawing/2014/main" id="{9F094E7A-D18E-4306-BF5F-07728B0E3E8D}"/>
                </a:ext>
              </a:extLst>
            </p:cNvPr>
            <p:cNvSpPr>
              <a:spLocks noChangeShapeType="1"/>
            </p:cNvSpPr>
            <p:nvPr/>
          </p:nvSpPr>
          <p:spPr bwMode="auto">
            <a:xfrm>
              <a:off x="3794" y="3545"/>
              <a:ext cx="3960" cy="1"/>
            </a:xfrm>
            <a:prstGeom prst="line">
              <a:avLst/>
            </a:prstGeom>
            <a:noFill/>
            <a:ln w="19050">
              <a:solidFill>
                <a:srgbClr val="000000"/>
              </a:solidFill>
              <a:round/>
              <a:headEnd/>
              <a:tailEnd type="triangle" w="med" len="med"/>
            </a:ln>
          </p:spPr>
          <p:txBody>
            <a:bodyPr/>
            <a:lstStyle/>
            <a:p>
              <a:endParaRPr lang="zh-CN" altLang="en-US" sz="1600"/>
            </a:p>
          </p:txBody>
        </p:sp>
        <p:sp>
          <p:nvSpPr>
            <p:cNvPr id="200725" name="Line 21">
              <a:extLst>
                <a:ext uri="{FF2B5EF4-FFF2-40B4-BE49-F238E27FC236}">
                  <a16:creationId xmlns:a16="http://schemas.microsoft.com/office/drawing/2014/main" id="{CFD62DE4-DA03-4185-8F0B-3C61BE8F95DC}"/>
                </a:ext>
              </a:extLst>
            </p:cNvPr>
            <p:cNvSpPr>
              <a:spLocks noChangeShapeType="1"/>
            </p:cNvSpPr>
            <p:nvPr/>
          </p:nvSpPr>
          <p:spPr bwMode="auto">
            <a:xfrm>
              <a:off x="7754" y="2609"/>
              <a:ext cx="2340" cy="1"/>
            </a:xfrm>
            <a:prstGeom prst="line">
              <a:avLst/>
            </a:prstGeom>
            <a:noFill/>
            <a:ln w="9525">
              <a:solidFill>
                <a:srgbClr val="000000"/>
              </a:solidFill>
              <a:round/>
              <a:headEnd/>
              <a:tailEnd/>
            </a:ln>
          </p:spPr>
          <p:txBody>
            <a:bodyPr/>
            <a:lstStyle/>
            <a:p>
              <a:endParaRPr lang="zh-CN" altLang="en-US" sz="1600"/>
            </a:p>
          </p:txBody>
        </p:sp>
        <p:sp>
          <p:nvSpPr>
            <p:cNvPr id="200726" name="Rectangle 22">
              <a:extLst>
                <a:ext uri="{FF2B5EF4-FFF2-40B4-BE49-F238E27FC236}">
                  <a16:creationId xmlns:a16="http://schemas.microsoft.com/office/drawing/2014/main" id="{5A8B3D0F-768A-4F97-8661-695B070E1A68}"/>
                </a:ext>
              </a:extLst>
            </p:cNvPr>
            <p:cNvSpPr>
              <a:spLocks noChangeArrowheads="1"/>
            </p:cNvSpPr>
            <p:nvPr/>
          </p:nvSpPr>
          <p:spPr bwMode="auto">
            <a:xfrm>
              <a:off x="3974" y="2579"/>
              <a:ext cx="360" cy="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a:latin typeface="Courier New" panose="02070309020205020404" pitchFamily="49" charset="0"/>
                </a:rPr>
                <a:t>1</a:t>
              </a:r>
              <a:endParaRPr lang="en-US" altLang="zh-CN" sz="1600">
                <a:latin typeface="Verdana" panose="020B0604030504040204" pitchFamily="34" charset="0"/>
              </a:endParaRPr>
            </a:p>
          </p:txBody>
        </p:sp>
        <p:sp>
          <p:nvSpPr>
            <p:cNvPr id="200727" name="Rectangle 23">
              <a:extLst>
                <a:ext uri="{FF2B5EF4-FFF2-40B4-BE49-F238E27FC236}">
                  <a16:creationId xmlns:a16="http://schemas.microsoft.com/office/drawing/2014/main" id="{573B1800-8417-4966-97A9-38CD86123510}"/>
                </a:ext>
              </a:extLst>
            </p:cNvPr>
            <p:cNvSpPr>
              <a:spLocks noChangeArrowheads="1"/>
            </p:cNvSpPr>
            <p:nvPr/>
          </p:nvSpPr>
          <p:spPr bwMode="auto">
            <a:xfrm>
              <a:off x="3854" y="3581"/>
              <a:ext cx="360" cy="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a:latin typeface="Courier New" panose="02070309020205020404" pitchFamily="49" charset="0"/>
                </a:rPr>
                <a:t>2</a:t>
              </a:r>
              <a:endParaRPr lang="en-US" altLang="zh-CN" sz="1600">
                <a:latin typeface="Verdana" panose="020B0604030504040204" pitchFamily="34" charset="0"/>
              </a:endParaRPr>
            </a:p>
          </p:txBody>
        </p:sp>
        <p:sp>
          <p:nvSpPr>
            <p:cNvPr id="200728" name="Line 24">
              <a:extLst>
                <a:ext uri="{FF2B5EF4-FFF2-40B4-BE49-F238E27FC236}">
                  <a16:creationId xmlns:a16="http://schemas.microsoft.com/office/drawing/2014/main" id="{1FA062EF-3C4F-4E5C-B32B-AE5BD408B383}"/>
                </a:ext>
              </a:extLst>
            </p:cNvPr>
            <p:cNvSpPr>
              <a:spLocks noChangeShapeType="1"/>
            </p:cNvSpPr>
            <p:nvPr/>
          </p:nvSpPr>
          <p:spPr bwMode="auto">
            <a:xfrm flipH="1">
              <a:off x="6854" y="4637"/>
              <a:ext cx="900" cy="1"/>
            </a:xfrm>
            <a:prstGeom prst="line">
              <a:avLst/>
            </a:prstGeom>
            <a:noFill/>
            <a:ln w="19050">
              <a:solidFill>
                <a:srgbClr val="000000"/>
              </a:solidFill>
              <a:round/>
              <a:headEnd/>
              <a:tailEnd type="triangle" w="med" len="med"/>
            </a:ln>
          </p:spPr>
          <p:txBody>
            <a:bodyPr/>
            <a:lstStyle/>
            <a:p>
              <a:endParaRPr lang="zh-CN" altLang="en-US" sz="1600"/>
            </a:p>
          </p:txBody>
        </p:sp>
        <p:sp>
          <p:nvSpPr>
            <p:cNvPr id="200729" name="Line 25">
              <a:extLst>
                <a:ext uri="{FF2B5EF4-FFF2-40B4-BE49-F238E27FC236}">
                  <a16:creationId xmlns:a16="http://schemas.microsoft.com/office/drawing/2014/main" id="{FB097FC9-D3EB-4BA7-9913-3821A4E16205}"/>
                </a:ext>
              </a:extLst>
            </p:cNvPr>
            <p:cNvSpPr>
              <a:spLocks noChangeShapeType="1"/>
            </p:cNvSpPr>
            <p:nvPr/>
          </p:nvSpPr>
          <p:spPr bwMode="auto">
            <a:xfrm flipH="1">
              <a:off x="5774" y="2921"/>
              <a:ext cx="1980" cy="1"/>
            </a:xfrm>
            <a:prstGeom prst="line">
              <a:avLst/>
            </a:prstGeom>
            <a:noFill/>
            <a:ln w="19050">
              <a:solidFill>
                <a:srgbClr val="000000"/>
              </a:solidFill>
              <a:round/>
              <a:headEnd/>
              <a:tailEnd/>
            </a:ln>
          </p:spPr>
          <p:txBody>
            <a:bodyPr/>
            <a:lstStyle/>
            <a:p>
              <a:endParaRPr lang="zh-CN" altLang="en-US" sz="1600"/>
            </a:p>
          </p:txBody>
        </p:sp>
        <p:sp>
          <p:nvSpPr>
            <p:cNvPr id="200730" name="Line 26">
              <a:extLst>
                <a:ext uri="{FF2B5EF4-FFF2-40B4-BE49-F238E27FC236}">
                  <a16:creationId xmlns:a16="http://schemas.microsoft.com/office/drawing/2014/main" id="{2E02F605-0E69-4BAB-AF1A-D8874BFBC34B}"/>
                </a:ext>
              </a:extLst>
            </p:cNvPr>
            <p:cNvSpPr>
              <a:spLocks noChangeShapeType="1"/>
            </p:cNvSpPr>
            <p:nvPr/>
          </p:nvSpPr>
          <p:spPr bwMode="auto">
            <a:xfrm flipV="1">
              <a:off x="5774" y="2453"/>
              <a:ext cx="1" cy="468"/>
            </a:xfrm>
            <a:prstGeom prst="line">
              <a:avLst/>
            </a:prstGeom>
            <a:noFill/>
            <a:ln w="19050">
              <a:solidFill>
                <a:srgbClr val="000000"/>
              </a:solidFill>
              <a:round/>
              <a:headEnd/>
              <a:tailEnd type="triangle" w="med" len="med"/>
            </a:ln>
          </p:spPr>
          <p:txBody>
            <a:bodyPr/>
            <a:lstStyle/>
            <a:p>
              <a:endParaRPr lang="zh-CN" altLang="en-US" sz="1600"/>
            </a:p>
          </p:txBody>
        </p:sp>
        <p:sp>
          <p:nvSpPr>
            <p:cNvPr id="200731" name="Line 27">
              <a:extLst>
                <a:ext uri="{FF2B5EF4-FFF2-40B4-BE49-F238E27FC236}">
                  <a16:creationId xmlns:a16="http://schemas.microsoft.com/office/drawing/2014/main" id="{2E276FD0-2B64-41AD-BF85-5C5529DC8451}"/>
                </a:ext>
              </a:extLst>
            </p:cNvPr>
            <p:cNvSpPr>
              <a:spLocks noChangeShapeType="1"/>
            </p:cNvSpPr>
            <p:nvPr/>
          </p:nvSpPr>
          <p:spPr bwMode="auto">
            <a:xfrm flipH="1">
              <a:off x="2714" y="2453"/>
              <a:ext cx="1800" cy="0"/>
            </a:xfrm>
            <a:prstGeom prst="line">
              <a:avLst/>
            </a:prstGeom>
            <a:noFill/>
            <a:ln w="19050">
              <a:solidFill>
                <a:srgbClr val="000000"/>
              </a:solidFill>
              <a:round/>
              <a:headEnd/>
              <a:tailEnd/>
            </a:ln>
          </p:spPr>
          <p:txBody>
            <a:bodyPr/>
            <a:lstStyle/>
            <a:p>
              <a:endParaRPr lang="zh-CN" altLang="en-US" sz="1600"/>
            </a:p>
          </p:txBody>
        </p:sp>
        <p:sp>
          <p:nvSpPr>
            <p:cNvPr id="200732" name="Line 28">
              <a:extLst>
                <a:ext uri="{FF2B5EF4-FFF2-40B4-BE49-F238E27FC236}">
                  <a16:creationId xmlns:a16="http://schemas.microsoft.com/office/drawing/2014/main" id="{36E20243-CCF5-4AE4-B346-12218BC26F04}"/>
                </a:ext>
              </a:extLst>
            </p:cNvPr>
            <p:cNvSpPr>
              <a:spLocks noChangeShapeType="1"/>
            </p:cNvSpPr>
            <p:nvPr/>
          </p:nvSpPr>
          <p:spPr bwMode="auto">
            <a:xfrm>
              <a:off x="2714" y="2453"/>
              <a:ext cx="0" cy="624"/>
            </a:xfrm>
            <a:prstGeom prst="line">
              <a:avLst/>
            </a:prstGeom>
            <a:noFill/>
            <a:ln w="19050">
              <a:solidFill>
                <a:srgbClr val="000000"/>
              </a:solidFill>
              <a:round/>
              <a:headEnd/>
              <a:tailEnd type="triangle" w="med" len="med"/>
            </a:ln>
          </p:spPr>
          <p:txBody>
            <a:bodyPr/>
            <a:lstStyle/>
            <a:p>
              <a:endParaRPr lang="zh-CN" altLang="en-US" sz="1600"/>
            </a:p>
          </p:txBody>
        </p:sp>
        <p:sp>
          <p:nvSpPr>
            <p:cNvPr id="200733" name="Line 29">
              <a:extLst>
                <a:ext uri="{FF2B5EF4-FFF2-40B4-BE49-F238E27FC236}">
                  <a16:creationId xmlns:a16="http://schemas.microsoft.com/office/drawing/2014/main" id="{2B540CAC-980F-4A30-9BE0-7DE4197175B8}"/>
                </a:ext>
              </a:extLst>
            </p:cNvPr>
            <p:cNvSpPr>
              <a:spLocks noChangeShapeType="1"/>
            </p:cNvSpPr>
            <p:nvPr/>
          </p:nvSpPr>
          <p:spPr bwMode="auto">
            <a:xfrm>
              <a:off x="5234" y="4481"/>
              <a:ext cx="1620" cy="1"/>
            </a:xfrm>
            <a:prstGeom prst="line">
              <a:avLst/>
            </a:prstGeom>
            <a:noFill/>
            <a:ln w="9525">
              <a:solidFill>
                <a:srgbClr val="000000"/>
              </a:solidFill>
              <a:round/>
              <a:headEnd/>
              <a:tailEnd/>
            </a:ln>
          </p:spPr>
          <p:txBody>
            <a:bodyPr/>
            <a:lstStyle/>
            <a:p>
              <a:endParaRPr lang="zh-CN" altLang="en-US" sz="1600"/>
            </a:p>
          </p:txBody>
        </p:sp>
        <p:sp>
          <p:nvSpPr>
            <p:cNvPr id="200734" name="Rectangle 30">
              <a:extLst>
                <a:ext uri="{FF2B5EF4-FFF2-40B4-BE49-F238E27FC236}">
                  <a16:creationId xmlns:a16="http://schemas.microsoft.com/office/drawing/2014/main" id="{3B242552-ABF5-4B9D-847C-F129EDE85E4D}"/>
                </a:ext>
              </a:extLst>
            </p:cNvPr>
            <p:cNvSpPr>
              <a:spLocks noChangeArrowheads="1"/>
            </p:cNvSpPr>
            <p:nvPr/>
          </p:nvSpPr>
          <p:spPr bwMode="auto">
            <a:xfrm>
              <a:off x="7814" y="3389"/>
              <a:ext cx="2160" cy="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a:latin typeface="Courier New" panose="02070309020205020404" pitchFamily="49" charset="0"/>
                </a:rPr>
                <a:t>addActionListener()</a:t>
              </a:r>
              <a:endParaRPr lang="en-US" altLang="zh-CN" sz="1600">
                <a:latin typeface="Verdana" panose="020B0604030504040204" pitchFamily="34" charset="0"/>
              </a:endParaRPr>
            </a:p>
          </p:txBody>
        </p:sp>
        <p:sp>
          <p:nvSpPr>
            <p:cNvPr id="200735" name="Rectangle 31">
              <a:extLst>
                <a:ext uri="{FF2B5EF4-FFF2-40B4-BE49-F238E27FC236}">
                  <a16:creationId xmlns:a16="http://schemas.microsoft.com/office/drawing/2014/main" id="{3FC38CC7-49B9-4593-BE1E-85A14DBA86ED}"/>
                </a:ext>
              </a:extLst>
            </p:cNvPr>
            <p:cNvSpPr>
              <a:spLocks noChangeArrowheads="1"/>
            </p:cNvSpPr>
            <p:nvPr/>
          </p:nvSpPr>
          <p:spPr bwMode="auto">
            <a:xfrm>
              <a:off x="7034" y="4289"/>
              <a:ext cx="360" cy="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a:latin typeface="Courier New" panose="02070309020205020404" pitchFamily="49" charset="0"/>
                </a:rPr>
                <a:t>3</a:t>
              </a:r>
              <a:endParaRPr lang="en-US" altLang="zh-CN" sz="1600">
                <a:latin typeface="Verdana" panose="020B0604030504040204" pitchFamily="34" charset="0"/>
              </a:endParaRPr>
            </a:p>
          </p:txBody>
        </p:sp>
        <p:sp>
          <p:nvSpPr>
            <p:cNvPr id="200736" name="Rectangle 32">
              <a:extLst>
                <a:ext uri="{FF2B5EF4-FFF2-40B4-BE49-F238E27FC236}">
                  <a16:creationId xmlns:a16="http://schemas.microsoft.com/office/drawing/2014/main" id="{8763FE5E-B420-413D-9797-527B2E49F69C}"/>
                </a:ext>
              </a:extLst>
            </p:cNvPr>
            <p:cNvSpPr>
              <a:spLocks noChangeArrowheads="1"/>
            </p:cNvSpPr>
            <p:nvPr/>
          </p:nvSpPr>
          <p:spPr bwMode="auto">
            <a:xfrm>
              <a:off x="7214" y="2579"/>
              <a:ext cx="360" cy="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a:latin typeface="Courier New" panose="02070309020205020404" pitchFamily="49" charset="0"/>
                </a:rPr>
                <a:t>4</a:t>
              </a:r>
              <a:endParaRPr lang="en-US" altLang="zh-CN" sz="1600">
                <a:latin typeface="Verdana" panose="020B0604030504040204" pitchFamily="34" charset="0"/>
              </a:endParaRPr>
            </a:p>
          </p:txBody>
        </p:sp>
        <p:sp>
          <p:nvSpPr>
            <p:cNvPr id="200737" name="Rectangle 33">
              <a:extLst>
                <a:ext uri="{FF2B5EF4-FFF2-40B4-BE49-F238E27FC236}">
                  <a16:creationId xmlns:a16="http://schemas.microsoft.com/office/drawing/2014/main" id="{204A40AD-D4B5-4450-AD7D-E861F02B8E7B}"/>
                </a:ext>
              </a:extLst>
            </p:cNvPr>
            <p:cNvSpPr>
              <a:spLocks noChangeArrowheads="1"/>
            </p:cNvSpPr>
            <p:nvPr/>
          </p:nvSpPr>
          <p:spPr bwMode="auto">
            <a:xfrm>
              <a:off x="3974" y="2111"/>
              <a:ext cx="360" cy="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a:latin typeface="Courier New" panose="02070309020205020404" pitchFamily="49" charset="0"/>
                </a:rPr>
                <a:t>5</a:t>
              </a:r>
              <a:endParaRPr lang="en-US" altLang="zh-CN" sz="1600">
                <a:latin typeface="Verdana" panose="020B0604030504040204" pitchFamily="34" charset="0"/>
              </a:endParaRPr>
            </a:p>
          </p:txBody>
        </p:sp>
        <p:sp>
          <p:nvSpPr>
            <p:cNvPr id="200738" name="AutoShape 34">
              <a:extLst>
                <a:ext uri="{FF2B5EF4-FFF2-40B4-BE49-F238E27FC236}">
                  <a16:creationId xmlns:a16="http://schemas.microsoft.com/office/drawing/2014/main" id="{5C13D992-54A7-4624-BB1B-5FA3C9FA85CE}"/>
                </a:ext>
              </a:extLst>
            </p:cNvPr>
            <p:cNvSpPr>
              <a:spLocks/>
            </p:cNvSpPr>
            <p:nvPr/>
          </p:nvSpPr>
          <p:spPr bwMode="auto">
            <a:xfrm>
              <a:off x="1874" y="4325"/>
              <a:ext cx="720" cy="492"/>
            </a:xfrm>
            <a:prstGeom prst="borderCallout1">
              <a:avLst>
                <a:gd name="adj1" fmla="val 36583"/>
                <a:gd name="adj2" fmla="val 116667"/>
                <a:gd name="adj3" fmla="val -103051"/>
                <a:gd name="adj4" fmla="val 191667"/>
              </a:avLst>
            </a:prstGeom>
            <a:solidFill>
              <a:schemeClr val="bg1"/>
            </a:solidFill>
            <a:ln w="9525">
              <a:solidFill>
                <a:srgbClr val="000000"/>
              </a:solidFill>
              <a:miter lim="800000"/>
              <a:headEnd/>
              <a:tailEnd/>
            </a:ln>
          </p:spPr>
          <p:txBody>
            <a:bodyPr/>
            <a:lstStyle/>
            <a:p>
              <a:pPr algn="just"/>
              <a:r>
                <a:rPr lang="zh-CN" altLang="en-US" sz="1600">
                  <a:latin typeface="Times New Roman" panose="02020603050405020304" pitchFamily="18" charset="0"/>
                </a:rPr>
                <a:t>容器</a:t>
              </a:r>
              <a:endParaRPr lang="zh-CN" altLang="en-US" sz="1600">
                <a:latin typeface="Verdana" panose="020B0604030504040204" pitchFamily="34" charset="0"/>
              </a:endParaRPr>
            </a:p>
          </p:txBody>
        </p:sp>
        <p:sp>
          <p:nvSpPr>
            <p:cNvPr id="200739" name="AutoShape 35">
              <a:extLst>
                <a:ext uri="{FF2B5EF4-FFF2-40B4-BE49-F238E27FC236}">
                  <a16:creationId xmlns:a16="http://schemas.microsoft.com/office/drawing/2014/main" id="{8E57C210-E243-4643-9631-E7597C16B745}"/>
                </a:ext>
              </a:extLst>
            </p:cNvPr>
            <p:cNvSpPr>
              <a:spLocks/>
            </p:cNvSpPr>
            <p:nvPr/>
          </p:nvSpPr>
          <p:spPr bwMode="auto">
            <a:xfrm>
              <a:off x="7094" y="5261"/>
              <a:ext cx="900" cy="492"/>
            </a:xfrm>
            <a:prstGeom prst="borderCallout1">
              <a:avLst>
                <a:gd name="adj1" fmla="val 36583"/>
                <a:gd name="adj2" fmla="val 113333"/>
                <a:gd name="adj3" fmla="val -115852"/>
                <a:gd name="adj4" fmla="val 188333"/>
              </a:avLst>
            </a:prstGeom>
            <a:solidFill>
              <a:schemeClr val="bg1"/>
            </a:solidFill>
            <a:ln w="9525">
              <a:solidFill>
                <a:srgbClr val="000000"/>
              </a:solidFill>
              <a:miter lim="800000"/>
              <a:headEnd/>
              <a:tailEnd/>
            </a:ln>
          </p:spPr>
          <p:txBody>
            <a:bodyPr/>
            <a:lstStyle/>
            <a:p>
              <a:pPr algn="just"/>
              <a:r>
                <a:rPr lang="zh-CN" altLang="en-US" sz="1600">
                  <a:latin typeface="Times New Roman" panose="02020603050405020304" pitchFamily="18" charset="0"/>
                </a:rPr>
                <a:t>事件源</a:t>
              </a:r>
              <a:endParaRPr lang="zh-CN" altLang="en-US" sz="1600">
                <a:latin typeface="Verdana" panose="020B0604030504040204" pitchFamily="34" charset="0"/>
              </a:endParaRPr>
            </a:p>
          </p:txBody>
        </p:sp>
        <p:sp>
          <p:nvSpPr>
            <p:cNvPr id="200740" name="AutoShape 36">
              <a:extLst>
                <a:ext uri="{FF2B5EF4-FFF2-40B4-BE49-F238E27FC236}">
                  <a16:creationId xmlns:a16="http://schemas.microsoft.com/office/drawing/2014/main" id="{79C8C14E-C66E-43FA-A855-F29C00F9980A}"/>
                </a:ext>
              </a:extLst>
            </p:cNvPr>
            <p:cNvSpPr>
              <a:spLocks/>
            </p:cNvSpPr>
            <p:nvPr/>
          </p:nvSpPr>
          <p:spPr bwMode="auto">
            <a:xfrm>
              <a:off x="7994" y="1205"/>
              <a:ext cx="900" cy="492"/>
            </a:xfrm>
            <a:prstGeom prst="borderCallout1">
              <a:avLst>
                <a:gd name="adj1" fmla="val 36583"/>
                <a:gd name="adj2" fmla="val -13333"/>
                <a:gd name="adj3" fmla="val 280282"/>
                <a:gd name="adj4" fmla="val -130000"/>
              </a:avLst>
            </a:prstGeom>
            <a:solidFill>
              <a:schemeClr val="bg1"/>
            </a:solidFill>
            <a:ln w="9525">
              <a:solidFill>
                <a:srgbClr val="000000"/>
              </a:solidFill>
              <a:miter lim="800000"/>
              <a:headEnd/>
              <a:tailEnd/>
            </a:ln>
          </p:spPr>
          <p:txBody>
            <a:bodyPr/>
            <a:lstStyle/>
            <a:p>
              <a:pPr algn="just"/>
              <a:r>
                <a:rPr lang="zh-CN" altLang="en-US" sz="1600">
                  <a:latin typeface="Times New Roman" panose="02020603050405020304" pitchFamily="18" charset="0"/>
                </a:rPr>
                <a:t>监听器</a:t>
              </a:r>
              <a:endParaRPr lang="zh-CN" altLang="en-US" sz="1600">
                <a:latin typeface="Verdana" panose="020B0604030504040204" pitchFamily="34"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0709"/>
                                        </p:tgtEl>
                                        <p:attrNameLst>
                                          <p:attrName>style.visibility</p:attrName>
                                        </p:attrNameLst>
                                      </p:cBhvr>
                                      <p:to>
                                        <p:strVal val="visible"/>
                                      </p:to>
                                    </p:set>
                                    <p:anim calcmode="lin" valueType="num">
                                      <p:cBhvr additive="base">
                                        <p:cTn id="7" dur="500" fill="hold"/>
                                        <p:tgtEl>
                                          <p:spTgt spid="200709"/>
                                        </p:tgtEl>
                                        <p:attrNameLst>
                                          <p:attrName>ppt_x</p:attrName>
                                        </p:attrNameLst>
                                      </p:cBhvr>
                                      <p:tavLst>
                                        <p:tav tm="0">
                                          <p:val>
                                            <p:strVal val="#ppt_x"/>
                                          </p:val>
                                        </p:tav>
                                        <p:tav tm="100000">
                                          <p:val>
                                            <p:strVal val="#ppt_x"/>
                                          </p:val>
                                        </p:tav>
                                      </p:tavLst>
                                    </p:anim>
                                    <p:anim calcmode="lin" valueType="num">
                                      <p:cBhvr additive="base">
                                        <p:cTn id="8" dur="500" fill="hold"/>
                                        <p:tgtEl>
                                          <p:spTgt spid="2007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8F2EC4E3-3D64-44B9-BFFF-469D05712C20}"/>
              </a:ext>
            </a:extLst>
          </p:cNvPr>
          <p:cNvSpPr>
            <a:spLocks noGrp="1" noChangeArrowheads="1"/>
          </p:cNvSpPr>
          <p:nvPr>
            <p:ph type="title"/>
          </p:nvPr>
        </p:nvSpPr>
        <p:spPr>
          <a:xfrm>
            <a:off x="838200" y="365126"/>
            <a:ext cx="10515600" cy="377824"/>
          </a:xfrm>
        </p:spPr>
        <p:txBody>
          <a:bodyPr>
            <a:normAutofit fontScale="90000"/>
          </a:bodyPr>
          <a:lstStyle/>
          <a:p>
            <a:r>
              <a:rPr lang="en-US" altLang="zh-CN" dirty="0">
                <a:latin typeface="Verdana" panose="020B0604030504040204" pitchFamily="34" charset="0"/>
              </a:rPr>
              <a:t>Java</a:t>
            </a:r>
            <a:r>
              <a:rPr lang="zh-CN" altLang="en-US" dirty="0">
                <a:latin typeface="Verdana" panose="020B0604030504040204" pitchFamily="34" charset="0"/>
              </a:rPr>
              <a:t>事件对象的层次结构 </a:t>
            </a:r>
            <a:r>
              <a:rPr lang="zh-CN" altLang="en-US" dirty="0"/>
              <a:t> </a:t>
            </a:r>
          </a:p>
        </p:txBody>
      </p:sp>
      <p:sp>
        <p:nvSpPr>
          <p:cNvPr id="203780" name="Rectangle 4">
            <a:extLst>
              <a:ext uri="{FF2B5EF4-FFF2-40B4-BE49-F238E27FC236}">
                <a16:creationId xmlns:a16="http://schemas.microsoft.com/office/drawing/2014/main" id="{7886C57D-8C6F-4791-8B83-D50B933FB78F}"/>
              </a:ext>
            </a:extLst>
          </p:cNvPr>
          <p:cNvSpPr>
            <a:spLocks noChangeArrowheads="1"/>
          </p:cNvSpPr>
          <p:nvPr/>
        </p:nvSpPr>
        <p:spPr bwMode="auto">
          <a:xfrm>
            <a:off x="3467101" y="30670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pic>
        <p:nvPicPr>
          <p:cNvPr id="203782" name="Picture 6" descr="6-14">
            <a:extLst>
              <a:ext uri="{FF2B5EF4-FFF2-40B4-BE49-F238E27FC236}">
                <a16:creationId xmlns:a16="http://schemas.microsoft.com/office/drawing/2014/main" id="{43F8D2DD-6634-4EF9-88F6-FA8B32024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156" y="814208"/>
            <a:ext cx="7781924" cy="5917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Text Box 1028">
            <a:extLst>
              <a:ext uri="{FF2B5EF4-FFF2-40B4-BE49-F238E27FC236}">
                <a16:creationId xmlns:a16="http://schemas.microsoft.com/office/drawing/2014/main" id="{3BB5ED8B-BCE7-42D5-99E5-D590009A6407}"/>
              </a:ext>
            </a:extLst>
          </p:cNvPr>
          <p:cNvSpPr txBox="1">
            <a:spLocks noChangeArrowheads="1"/>
          </p:cNvSpPr>
          <p:nvPr/>
        </p:nvSpPr>
        <p:spPr bwMode="auto">
          <a:xfrm>
            <a:off x="3352799" y="3714864"/>
            <a:ext cx="7653867" cy="2308324"/>
          </a:xfrm>
          <a:prstGeom prst="rect">
            <a:avLst/>
          </a:prstGeom>
          <a:solidFill>
            <a:schemeClr val="bg1"/>
          </a:solidFill>
          <a:ln>
            <a:noFill/>
          </a:ln>
          <a:effectLst/>
        </p:spPr>
        <p:txBody>
          <a:bodyPr wrap="squar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dirty="0"/>
              <a:t>interface </a:t>
            </a:r>
            <a:r>
              <a:rPr lang="en-US" altLang="zh-CN" dirty="0" err="1"/>
              <a:t>KeyListener</a:t>
            </a:r>
            <a:r>
              <a:rPr lang="en-US" altLang="zh-CN" dirty="0"/>
              <a:t> extends </a:t>
            </a:r>
            <a:r>
              <a:rPr lang="en-US" altLang="zh-CN" dirty="0" err="1"/>
              <a:t>java.util.EventListener</a:t>
            </a:r>
            <a:endParaRPr lang="en-US" altLang="zh-CN" dirty="0"/>
          </a:p>
          <a:p>
            <a:pPr eaLnBrk="1" hangingPunct="1"/>
            <a:r>
              <a:rPr lang="en-US" altLang="zh-CN" dirty="0"/>
              <a:t>{</a:t>
            </a:r>
          </a:p>
          <a:p>
            <a:pPr eaLnBrk="1" hangingPunct="1"/>
            <a:r>
              <a:rPr lang="en-US" altLang="zh-CN" dirty="0"/>
              <a:t>    public void </a:t>
            </a:r>
            <a:r>
              <a:rPr lang="en-US" altLang="zh-CN" dirty="0" err="1"/>
              <a:t>keyPressed</a:t>
            </a:r>
            <a:r>
              <a:rPr lang="en-US" altLang="zh-CN" dirty="0"/>
              <a:t>(</a:t>
            </a:r>
            <a:r>
              <a:rPr lang="en-US" altLang="zh-CN" dirty="0" err="1"/>
              <a:t>KeyEvent</a:t>
            </a:r>
            <a:r>
              <a:rPr lang="en-US" altLang="zh-CN" dirty="0"/>
              <a:t> e);</a:t>
            </a:r>
          </a:p>
          <a:p>
            <a:pPr eaLnBrk="1" hangingPunct="1"/>
            <a:r>
              <a:rPr lang="en-US" altLang="zh-CN" dirty="0"/>
              <a:t>    public void </a:t>
            </a:r>
            <a:r>
              <a:rPr lang="en-US" altLang="zh-CN" dirty="0" err="1"/>
              <a:t>keyReleased</a:t>
            </a:r>
            <a:r>
              <a:rPr lang="en-US" altLang="zh-CN" dirty="0"/>
              <a:t>(</a:t>
            </a:r>
            <a:r>
              <a:rPr lang="en-US" altLang="zh-CN" dirty="0" err="1"/>
              <a:t>KeyEvent</a:t>
            </a:r>
            <a:r>
              <a:rPr lang="en-US" altLang="zh-CN" dirty="0"/>
              <a:t> e);</a:t>
            </a:r>
          </a:p>
          <a:p>
            <a:pPr eaLnBrk="1" hangingPunct="1"/>
            <a:r>
              <a:rPr lang="en-US" altLang="zh-CN" dirty="0"/>
              <a:t>    public void </a:t>
            </a:r>
            <a:r>
              <a:rPr lang="en-US" altLang="zh-CN" dirty="0" err="1"/>
              <a:t>keyTyped</a:t>
            </a:r>
            <a:r>
              <a:rPr lang="en-US" altLang="zh-CN" dirty="0"/>
              <a:t>(</a:t>
            </a:r>
            <a:r>
              <a:rPr lang="en-US" altLang="zh-CN" dirty="0" err="1"/>
              <a:t>KeyEvent</a:t>
            </a:r>
            <a:r>
              <a:rPr lang="en-US" altLang="zh-CN" dirty="0"/>
              <a:t> e);</a:t>
            </a:r>
          </a:p>
          <a:p>
            <a:pPr eaLnBrk="1" hangingPunct="1"/>
            <a:r>
              <a:rPr lang="en-US" altLang="zh-CN" dirty="0"/>
              <a:t>}</a:t>
            </a:r>
          </a:p>
        </p:txBody>
      </p:sp>
      <p:sp>
        <p:nvSpPr>
          <p:cNvPr id="70661" name="Text Box 1029">
            <a:extLst>
              <a:ext uri="{FF2B5EF4-FFF2-40B4-BE49-F238E27FC236}">
                <a16:creationId xmlns:a16="http://schemas.microsoft.com/office/drawing/2014/main" id="{7DDC3579-E597-440D-823E-B3307E0172BE}"/>
              </a:ext>
            </a:extLst>
          </p:cNvPr>
          <p:cNvSpPr txBox="1">
            <a:spLocks noChangeArrowheads="1"/>
          </p:cNvSpPr>
          <p:nvPr/>
        </p:nvSpPr>
        <p:spPr bwMode="auto">
          <a:xfrm>
            <a:off x="3352800" y="2042274"/>
            <a:ext cx="8493760" cy="1569660"/>
          </a:xfrm>
          <a:prstGeom prst="rect">
            <a:avLst/>
          </a:prstGeom>
          <a:solidFill>
            <a:schemeClr val="bg1"/>
          </a:solidFill>
          <a:ln>
            <a:noFill/>
          </a:ln>
          <a:effectLst/>
        </p:spPr>
        <p:txBody>
          <a:bodyPr wrap="squar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dirty="0"/>
              <a:t>interface ActionListener extends </a:t>
            </a:r>
            <a:r>
              <a:rPr lang="en-US" altLang="zh-CN" dirty="0" err="1"/>
              <a:t>java.util.EventListener</a:t>
            </a:r>
            <a:endParaRPr lang="en-US" altLang="zh-CN" dirty="0"/>
          </a:p>
          <a:p>
            <a:pPr eaLnBrk="1" hangingPunct="1"/>
            <a:r>
              <a:rPr lang="en-US" altLang="zh-CN" dirty="0"/>
              <a:t>{</a:t>
            </a:r>
          </a:p>
          <a:p>
            <a:pPr eaLnBrk="1" hangingPunct="1"/>
            <a:r>
              <a:rPr lang="en-US" altLang="zh-CN" dirty="0"/>
              <a:t>    public void </a:t>
            </a:r>
            <a:r>
              <a:rPr lang="en-US" altLang="zh-CN" dirty="0" err="1"/>
              <a:t>actionPerformed</a:t>
            </a:r>
            <a:r>
              <a:rPr lang="en-US" altLang="zh-CN" dirty="0"/>
              <a:t>(</a:t>
            </a:r>
            <a:r>
              <a:rPr lang="en-US" altLang="zh-CN" dirty="0" err="1"/>
              <a:t>ActionEvent</a:t>
            </a:r>
            <a:r>
              <a:rPr lang="en-US" altLang="zh-CN" dirty="0"/>
              <a:t> e)</a:t>
            </a:r>
          </a:p>
          <a:p>
            <a:pPr eaLnBrk="1" hangingPunct="1"/>
            <a:r>
              <a:rPr lang="en-US" altLang="zh-CN" dirty="0"/>
              <a:t>}</a:t>
            </a:r>
          </a:p>
        </p:txBody>
      </p:sp>
      <p:sp>
        <p:nvSpPr>
          <p:cNvPr id="70662" name="Text Box 1030">
            <a:extLst>
              <a:ext uri="{FF2B5EF4-FFF2-40B4-BE49-F238E27FC236}">
                <a16:creationId xmlns:a16="http://schemas.microsoft.com/office/drawing/2014/main" id="{B0137928-E9BD-4F0C-9082-09FFD51E071C}"/>
              </a:ext>
            </a:extLst>
          </p:cNvPr>
          <p:cNvSpPr txBox="1">
            <a:spLocks noChangeArrowheads="1"/>
          </p:cNvSpPr>
          <p:nvPr/>
        </p:nvSpPr>
        <p:spPr bwMode="auto">
          <a:xfrm>
            <a:off x="3352799" y="462859"/>
            <a:ext cx="7349067" cy="1569660"/>
          </a:xfrm>
          <a:prstGeom prst="rect">
            <a:avLst/>
          </a:prstGeom>
          <a:solidFill>
            <a:schemeClr val="bg1"/>
          </a:solidFill>
          <a:ln>
            <a:noFill/>
          </a:ln>
          <a:effectLst/>
        </p:spPr>
        <p:txBody>
          <a:bodyPr wrap="squar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dirty="0"/>
              <a:t>interface </a:t>
            </a:r>
            <a:r>
              <a:rPr lang="en-US" altLang="zh-CN" dirty="0" err="1"/>
              <a:t>XXXListener</a:t>
            </a:r>
            <a:r>
              <a:rPr lang="en-US" altLang="zh-CN" dirty="0"/>
              <a:t> extends </a:t>
            </a:r>
            <a:r>
              <a:rPr lang="en-US" altLang="zh-CN" dirty="0" err="1"/>
              <a:t>java.util.EventListener</a:t>
            </a:r>
            <a:endParaRPr lang="en-US" altLang="zh-CN" dirty="0"/>
          </a:p>
          <a:p>
            <a:pPr eaLnBrk="1" hangingPunct="1"/>
            <a:r>
              <a:rPr lang="en-US" altLang="zh-CN" dirty="0"/>
              <a:t>{</a:t>
            </a:r>
          </a:p>
          <a:p>
            <a:pPr eaLnBrk="1" hangingPunct="1"/>
            <a:r>
              <a:rPr lang="en-US" altLang="zh-CN" dirty="0"/>
              <a:t>    public void </a:t>
            </a:r>
            <a:r>
              <a:rPr lang="en-US" altLang="zh-CN" dirty="0" err="1"/>
              <a:t>XXXEventMethod</a:t>
            </a:r>
            <a:r>
              <a:rPr lang="en-US" altLang="zh-CN" dirty="0"/>
              <a:t>( </a:t>
            </a:r>
            <a:r>
              <a:rPr lang="en-US" altLang="zh-CN" dirty="0" err="1"/>
              <a:t>XXXEvent</a:t>
            </a:r>
            <a:r>
              <a:rPr lang="en-US" altLang="zh-CN" dirty="0"/>
              <a:t> e);</a:t>
            </a:r>
          </a:p>
          <a:p>
            <a:pPr eaLnBrk="1" hangingPunct="1"/>
            <a:r>
              <a:rPr lang="en-US" altLang="zh-CN" dirty="0"/>
              <a:t>}</a:t>
            </a:r>
          </a:p>
        </p:txBody>
      </p:sp>
      <p:sp>
        <p:nvSpPr>
          <p:cNvPr id="70663" name="Text Box 1031">
            <a:extLst>
              <a:ext uri="{FF2B5EF4-FFF2-40B4-BE49-F238E27FC236}">
                <a16:creationId xmlns:a16="http://schemas.microsoft.com/office/drawing/2014/main" id="{91D7852C-55BD-418E-AD01-6937359B2984}"/>
              </a:ext>
            </a:extLst>
          </p:cNvPr>
          <p:cNvSpPr txBox="1">
            <a:spLocks noChangeArrowheads="1"/>
          </p:cNvSpPr>
          <p:nvPr/>
        </p:nvSpPr>
        <p:spPr bwMode="auto">
          <a:xfrm>
            <a:off x="527051" y="645739"/>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dirty="0">
                <a:solidFill>
                  <a:schemeClr val="folHlink"/>
                </a:solidFill>
              </a:rPr>
              <a:t>监听器接口定义</a:t>
            </a:r>
          </a:p>
        </p:txBody>
      </p:sp>
      <p:sp>
        <p:nvSpPr>
          <p:cNvPr id="70664" name="Text Box 1032">
            <a:extLst>
              <a:ext uri="{FF2B5EF4-FFF2-40B4-BE49-F238E27FC236}">
                <a16:creationId xmlns:a16="http://schemas.microsoft.com/office/drawing/2014/main" id="{8992128B-4685-4749-B735-9D9D0A696153}"/>
              </a:ext>
            </a:extLst>
          </p:cNvPr>
          <p:cNvSpPr txBox="1">
            <a:spLocks noChangeArrowheads="1"/>
          </p:cNvSpPr>
          <p:nvPr/>
        </p:nvSpPr>
        <p:spPr bwMode="auto">
          <a:xfrm>
            <a:off x="527051" y="2063113"/>
            <a:ext cx="19816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dirty="0">
                <a:solidFill>
                  <a:schemeClr val="folHlink"/>
                </a:solidFill>
              </a:rPr>
              <a:t>监听器</a:t>
            </a:r>
          </a:p>
          <a:p>
            <a:pPr algn="ctr" eaLnBrk="1" hangingPunct="1"/>
            <a:r>
              <a:rPr lang="zh-CN" altLang="en-US" b="1" dirty="0">
                <a:solidFill>
                  <a:schemeClr val="folHlink"/>
                </a:solidFill>
              </a:rPr>
              <a:t>接口</a:t>
            </a:r>
          </a:p>
          <a:p>
            <a:pPr algn="ctr" eaLnBrk="1" hangingPunct="1"/>
            <a:r>
              <a:rPr lang="zh-CN" altLang="en-US" b="1" dirty="0">
                <a:solidFill>
                  <a:schemeClr val="folHlink"/>
                </a:solidFill>
              </a:rPr>
              <a:t>示例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37C25FDA-BAB8-4114-84E2-5CBC18D74C09}"/>
              </a:ext>
            </a:extLst>
          </p:cNvPr>
          <p:cNvSpPr>
            <a:spLocks noGrp="1" noChangeArrowheads="1"/>
          </p:cNvSpPr>
          <p:nvPr>
            <p:ph type="title"/>
          </p:nvPr>
        </p:nvSpPr>
        <p:spPr/>
        <p:txBody>
          <a:bodyPr/>
          <a:lstStyle/>
          <a:p>
            <a:r>
              <a:rPr lang="en-US" altLang="zh-CN" dirty="0"/>
              <a:t>GUI</a:t>
            </a:r>
            <a:r>
              <a:rPr lang="zh-CN" altLang="en-US" dirty="0"/>
              <a:t>编程基础 </a:t>
            </a:r>
          </a:p>
        </p:txBody>
      </p:sp>
      <p:sp>
        <p:nvSpPr>
          <p:cNvPr id="191491" name="Rectangle 3">
            <a:extLst>
              <a:ext uri="{FF2B5EF4-FFF2-40B4-BE49-F238E27FC236}">
                <a16:creationId xmlns:a16="http://schemas.microsoft.com/office/drawing/2014/main" id="{28326664-4556-4C50-BBCB-EC8931C6A617}"/>
              </a:ext>
            </a:extLst>
          </p:cNvPr>
          <p:cNvSpPr>
            <a:spLocks noGrp="1" noChangeArrowheads="1"/>
          </p:cNvSpPr>
          <p:nvPr>
            <p:ph type="body" idx="1"/>
          </p:nvPr>
        </p:nvSpPr>
        <p:spPr>
          <a:xfrm>
            <a:off x="1238249" y="1628775"/>
            <a:ext cx="9591675" cy="4483100"/>
          </a:xfrm>
        </p:spPr>
        <p:txBody>
          <a:bodyPr>
            <a:normAutofit/>
          </a:bodyPr>
          <a:lstStyle/>
          <a:p>
            <a:pPr>
              <a:lnSpc>
                <a:spcPct val="80000"/>
              </a:lnSpc>
            </a:pPr>
            <a:r>
              <a:rPr lang="zh-CN" altLang="en-US" sz="2400" dirty="0"/>
              <a:t>图形用户界面（</a:t>
            </a:r>
            <a:r>
              <a:rPr lang="en-US" altLang="zh-CN" sz="2400" dirty="0"/>
              <a:t>GUI</a:t>
            </a:r>
            <a:r>
              <a:rPr lang="zh-CN" altLang="en-US" sz="2400" dirty="0"/>
              <a:t>）使用户可以和程序进行可视化交互。</a:t>
            </a:r>
          </a:p>
          <a:p>
            <a:pPr>
              <a:lnSpc>
                <a:spcPct val="80000"/>
              </a:lnSpc>
            </a:pPr>
            <a:r>
              <a:rPr lang="zh-CN" altLang="en-US" sz="2400" dirty="0"/>
              <a:t>一个设计良好的软件通常包括业务层的逻辑设计和表现层的用户界面设计两大部分。</a:t>
            </a:r>
          </a:p>
          <a:p>
            <a:pPr lvl="1">
              <a:lnSpc>
                <a:spcPct val="80000"/>
              </a:lnSpc>
            </a:pPr>
            <a:endParaRPr lang="zh-CN" altLang="zh-CN" dirty="0"/>
          </a:p>
          <a:p>
            <a:pPr lvl="1">
              <a:lnSpc>
                <a:spcPct val="80000"/>
              </a:lnSpc>
            </a:pPr>
            <a:r>
              <a:rPr lang="zh-CN" altLang="zh-CN" dirty="0"/>
              <a:t>图形用户界面包含了许多独立的显示元素</a:t>
            </a:r>
            <a:r>
              <a:rPr lang="zh-CN" altLang="en-US" dirty="0"/>
              <a:t>组件</a:t>
            </a:r>
            <a:r>
              <a:rPr lang="zh-CN" altLang="zh-CN" dirty="0"/>
              <a:t>，供用户交互。</a:t>
            </a:r>
            <a:endParaRPr lang="zh-CN" altLang="en-US" dirty="0"/>
          </a:p>
          <a:p>
            <a:pPr lvl="1">
              <a:lnSpc>
                <a:spcPct val="80000"/>
              </a:lnSpc>
            </a:pPr>
            <a:r>
              <a:rPr lang="en-US" altLang="zh-CN" dirty="0"/>
              <a:t>GUI</a:t>
            </a:r>
            <a:r>
              <a:rPr lang="zh-CN" altLang="en-US" dirty="0"/>
              <a:t>组件是用户通过键盘或鼠标进行交互的对象</a:t>
            </a:r>
          </a:p>
          <a:p>
            <a:pPr lvl="1">
              <a:lnSpc>
                <a:spcPct val="80000"/>
              </a:lnSpc>
            </a:pPr>
            <a:r>
              <a:rPr lang="zh-CN" altLang="en-US" dirty="0"/>
              <a:t>菜单、按钮、文本域、标签和下拉列表框</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23D26B13-D06A-4900-98C8-2EFA2AA4B9AD}"/>
              </a:ext>
            </a:extLst>
          </p:cNvPr>
          <p:cNvSpPr>
            <a:spLocks noGrp="1" noChangeArrowheads="1"/>
          </p:cNvSpPr>
          <p:nvPr>
            <p:ph type="title"/>
          </p:nvPr>
        </p:nvSpPr>
        <p:spPr>
          <a:xfrm>
            <a:off x="1981200" y="277813"/>
            <a:ext cx="8229600" cy="487362"/>
          </a:xfrm>
        </p:spPr>
        <p:txBody>
          <a:bodyPr>
            <a:normAutofit fontScale="90000"/>
          </a:bodyPr>
          <a:lstStyle/>
          <a:p>
            <a:r>
              <a:rPr lang="zh-CN" altLang="en-US" sz="3800"/>
              <a:t>事件触发</a:t>
            </a:r>
          </a:p>
        </p:txBody>
      </p:sp>
      <p:pic>
        <p:nvPicPr>
          <p:cNvPr id="167939" name="Picture 3">
            <a:extLst>
              <a:ext uri="{FF2B5EF4-FFF2-40B4-BE49-F238E27FC236}">
                <a16:creationId xmlns:a16="http://schemas.microsoft.com/office/drawing/2014/main" id="{99F5F61E-56C5-4958-8F8F-49BB3295EFA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24025" y="1111250"/>
            <a:ext cx="8153400" cy="5628156"/>
          </a:xfrm>
          <a:noFill/>
          <a:ln/>
        </p:spPr>
      </p:pic>
      <p:sp>
        <p:nvSpPr>
          <p:cNvPr id="167940" name="Rectangle 4">
            <a:extLst>
              <a:ext uri="{FF2B5EF4-FFF2-40B4-BE49-F238E27FC236}">
                <a16:creationId xmlns:a16="http://schemas.microsoft.com/office/drawing/2014/main" id="{D9F327FB-2901-4281-BEE7-B146B953387B}"/>
              </a:ext>
            </a:extLst>
          </p:cNvPr>
          <p:cNvSpPr>
            <a:spLocks noChangeArrowheads="1"/>
          </p:cNvSpPr>
          <p:nvPr/>
        </p:nvSpPr>
        <p:spPr bwMode="auto">
          <a:xfrm>
            <a:off x="4727575" y="333376"/>
            <a:ext cx="63881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t>组件只触发与事件类型相符的处理程序</a:t>
            </a:r>
          </a:p>
          <a:p>
            <a:pPr lvl="1"/>
            <a:r>
              <a:rPr lang="zh-CN" altLang="en-US" sz="2400" dirty="0"/>
              <a:t>大多数组件可以触发多种事件</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8290B35-4CC0-44E5-8069-CF49D780B78E}"/>
              </a:ext>
            </a:extLst>
          </p:cNvPr>
          <p:cNvSpPr>
            <a:spLocks noGrp="1" noChangeArrowheads="1"/>
          </p:cNvSpPr>
          <p:nvPr>
            <p:ph type="title"/>
          </p:nvPr>
        </p:nvSpPr>
        <p:spPr>
          <a:xfrm>
            <a:off x="1981200" y="277813"/>
            <a:ext cx="8229600" cy="641350"/>
          </a:xfrm>
        </p:spPr>
        <p:txBody>
          <a:bodyPr>
            <a:normAutofit fontScale="90000"/>
          </a:bodyPr>
          <a:lstStyle/>
          <a:p>
            <a:r>
              <a:rPr lang="zh-CN" altLang="en-US"/>
              <a:t>事件接口的方法</a:t>
            </a:r>
          </a:p>
        </p:txBody>
      </p:sp>
      <p:pic>
        <p:nvPicPr>
          <p:cNvPr id="34820" name="Picture 4">
            <a:extLst>
              <a:ext uri="{FF2B5EF4-FFF2-40B4-BE49-F238E27FC236}">
                <a16:creationId xmlns:a16="http://schemas.microsoft.com/office/drawing/2014/main" id="{E13389BE-C694-4175-882A-052438B96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6" y="921138"/>
            <a:ext cx="8229599" cy="5508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8FFFFF-6932-4EF5-825B-EE314FAA8EB2}"/>
              </a:ext>
            </a:extLst>
          </p:cNvPr>
          <p:cNvSpPr>
            <a:spLocks noGrp="1"/>
          </p:cNvSpPr>
          <p:nvPr>
            <p:ph idx="1"/>
          </p:nvPr>
        </p:nvSpPr>
        <p:spPr>
          <a:xfrm>
            <a:off x="254001" y="357808"/>
            <a:ext cx="6155264" cy="5652177"/>
          </a:xfrm>
        </p:spPr>
        <p:txBody>
          <a:bodyPr>
            <a:noAutofit/>
          </a:bodyPr>
          <a:lstStyle/>
          <a:p>
            <a:pPr marL="0" indent="0" eaLnBrk="0" hangingPunct="0">
              <a:lnSpc>
                <a:spcPct val="85000"/>
              </a:lnSpc>
              <a:buSzPct val="99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ea typeface="宋体" panose="02010600030101010101" pitchFamily="2" charset="-122"/>
                <a:cs typeface="Arial" panose="020B0604020202020204" pitchFamily="34" charset="0"/>
              </a:rPr>
              <a:t>public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boolean</a:t>
            </a:r>
            <a:r>
              <a:rPr lang="en-US" altLang="zh-CN" sz="2000" b="1" dirty="0">
                <a:latin typeface="Courier New" panose="02070309020205020404" pitchFamily="49" charset="0"/>
                <a:ea typeface="宋体" panose="02010600030101010101" pitchFamily="2" charset="-122"/>
                <a:cs typeface="Arial" panose="020B0604020202020204" pitchFamily="34" charset="0"/>
              </a:rPr>
              <a:t>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handleEvent</a:t>
            </a:r>
            <a:r>
              <a:rPr lang="en-US" altLang="zh-CN" sz="2000" b="1" dirty="0">
                <a:latin typeface="Courier New" panose="02070309020205020404" pitchFamily="49" charset="0"/>
                <a:ea typeface="宋体" panose="02010600030101010101" pitchFamily="2" charset="-122"/>
                <a:cs typeface="Arial" panose="020B0604020202020204" pitchFamily="34" charset="0"/>
              </a:rPr>
              <a:t>(Event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evt</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p>
          <a:p>
            <a:pPr marL="0" indent="0" eaLnBrk="0" hangingPunct="0">
              <a:lnSpc>
                <a:spcPct val="85000"/>
              </a:lnSpc>
              <a:buSzPct val="99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ea typeface="宋体" panose="02010600030101010101" pitchFamily="2" charset="-122"/>
                <a:cs typeface="Arial" panose="020B0604020202020204" pitchFamily="34" charset="0"/>
              </a:rPr>
              <a:t>switch(evt.id)   {</a:t>
            </a:r>
          </a:p>
          <a:p>
            <a:pPr marL="0" indent="0" eaLnBrk="0" hangingPunct="0">
              <a:lnSpc>
                <a:spcPct val="85000"/>
              </a:lnSpc>
              <a:buSzPct val="99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ea typeface="宋体" panose="02010600030101010101" pitchFamily="2" charset="-122"/>
                <a:cs typeface="Arial" panose="020B0604020202020204" pitchFamily="34" charset="0"/>
              </a:rPr>
              <a:t>case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Event.MOUSE_ENTER</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p>
          <a:p>
            <a:pPr marL="0" indent="0" eaLnBrk="0" hangingPunct="0">
              <a:lnSpc>
                <a:spcPct val="85000"/>
              </a:lnSpc>
              <a:buSzPct val="99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ea typeface="宋体" panose="02010600030101010101" pitchFamily="2" charset="-122"/>
                <a:cs typeface="Arial" panose="020B0604020202020204" pitchFamily="34" charset="0"/>
              </a:rPr>
              <a:t>   return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mouseEnter</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r>
              <a:rPr lang="en-US" altLang="zh-CN" sz="2000" b="1" dirty="0" err="1">
                <a:latin typeface="Courier New" panose="02070309020205020404" pitchFamily="49" charset="0"/>
                <a:ea typeface="宋体" panose="02010600030101010101" pitchFamily="2" charset="-122"/>
                <a:cs typeface="Arial" panose="020B0604020202020204" pitchFamily="34" charset="0"/>
              </a:rPr>
              <a:t>evt,evt.x,evt.y</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p>
          <a:p>
            <a:pPr marL="0" indent="0" eaLnBrk="0" hangingPunct="0">
              <a:lnSpc>
                <a:spcPct val="85000"/>
              </a:lnSpc>
              <a:buSzPct val="99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ea typeface="宋体" panose="02010600030101010101" pitchFamily="2" charset="-122"/>
                <a:cs typeface="Arial" panose="020B0604020202020204" pitchFamily="34" charset="0"/>
              </a:rPr>
              <a:t>case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Event.MOUSE_EXIT</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p>
          <a:p>
            <a:pPr marL="0" indent="0" eaLnBrk="0" hangingPunct="0">
              <a:lnSpc>
                <a:spcPct val="85000"/>
              </a:lnSpc>
              <a:buSzPct val="99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ea typeface="宋体" panose="02010600030101010101" pitchFamily="2" charset="-122"/>
                <a:cs typeface="Arial" panose="020B0604020202020204" pitchFamily="34" charset="0"/>
              </a:rPr>
              <a:t>   return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mouseExit</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r>
              <a:rPr lang="en-US" altLang="zh-CN" sz="2000" b="1" dirty="0" err="1">
                <a:latin typeface="Courier New" panose="02070309020205020404" pitchFamily="49" charset="0"/>
                <a:ea typeface="宋体" panose="02010600030101010101" pitchFamily="2" charset="-122"/>
                <a:cs typeface="Arial" panose="020B0604020202020204" pitchFamily="34" charset="0"/>
              </a:rPr>
              <a:t>evt,evt.x,evt.y</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p>
          <a:p>
            <a:pPr marL="0" indent="0" eaLnBrk="0" hangingPunct="0">
              <a:lnSpc>
                <a:spcPct val="85000"/>
              </a:lnSpc>
              <a:buSzPct val="99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ea typeface="宋体" panose="02010600030101010101" pitchFamily="2" charset="-122"/>
                <a:cs typeface="Arial" panose="020B0604020202020204" pitchFamily="34" charset="0"/>
              </a:rPr>
              <a:t>case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Event.MOUSE_MOVE</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p>
          <a:p>
            <a:pPr marL="0" indent="0" eaLnBrk="0" hangingPunct="0">
              <a:lnSpc>
                <a:spcPct val="85000"/>
              </a:lnSpc>
              <a:buSzPct val="99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ea typeface="宋体" panose="02010600030101010101" pitchFamily="2" charset="-122"/>
                <a:cs typeface="Arial" panose="020B0604020202020204" pitchFamily="34" charset="0"/>
              </a:rPr>
              <a:t>   return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mouseMove</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r>
              <a:rPr lang="en-US" altLang="zh-CN" sz="2000" b="1" dirty="0" err="1">
                <a:latin typeface="Courier New" panose="02070309020205020404" pitchFamily="49" charset="0"/>
                <a:ea typeface="宋体" panose="02010600030101010101" pitchFamily="2" charset="-122"/>
                <a:cs typeface="Arial" panose="020B0604020202020204" pitchFamily="34" charset="0"/>
              </a:rPr>
              <a:t>evt,evt.x,evt.y</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p>
          <a:p>
            <a:pPr marL="0" indent="0" eaLnBrk="0" hangingPunct="0">
              <a:lnSpc>
                <a:spcPct val="85000"/>
              </a:lnSpc>
              <a:buSzPct val="99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ea typeface="宋体" panose="02010600030101010101" pitchFamily="2" charset="-122"/>
                <a:cs typeface="Arial" panose="020B0604020202020204" pitchFamily="34" charset="0"/>
              </a:rPr>
              <a:t>case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Event.MOUSE_DRAG</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p>
          <a:p>
            <a:pPr marL="0" indent="0" eaLnBrk="0" hangingPunct="0">
              <a:lnSpc>
                <a:spcPct val="85000"/>
              </a:lnSpc>
              <a:buSzPct val="99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ea typeface="宋体" panose="02010600030101010101" pitchFamily="2" charset="-122"/>
                <a:cs typeface="Arial" panose="020B0604020202020204" pitchFamily="34" charset="0"/>
              </a:rPr>
              <a:t>   return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mouseDrag</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r>
              <a:rPr lang="en-US" altLang="zh-CN" sz="2000" b="1" dirty="0" err="1">
                <a:latin typeface="Courier New" panose="02070309020205020404" pitchFamily="49" charset="0"/>
                <a:ea typeface="宋体" panose="02010600030101010101" pitchFamily="2" charset="-122"/>
                <a:cs typeface="Arial" panose="020B0604020202020204" pitchFamily="34" charset="0"/>
              </a:rPr>
              <a:t>evt,evt.x,evt.y</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p>
          <a:p>
            <a:pPr marL="0" indent="0" eaLnBrk="0" hangingPunct="0">
              <a:lnSpc>
                <a:spcPct val="85000"/>
              </a:lnSpc>
              <a:buSzPct val="99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ea typeface="宋体" panose="02010600030101010101" pitchFamily="2" charset="-122"/>
                <a:cs typeface="Arial" panose="020B0604020202020204" pitchFamily="34" charset="0"/>
              </a:rPr>
              <a:t>case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Event.MOUSE_UP</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p>
          <a:p>
            <a:pPr marL="0" indent="0" eaLnBrk="0" hangingPunct="0">
              <a:lnSpc>
                <a:spcPct val="85000"/>
              </a:lnSpc>
              <a:buSzPct val="99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ea typeface="宋体" panose="02010600030101010101" pitchFamily="2" charset="-122"/>
                <a:cs typeface="Arial" panose="020B0604020202020204" pitchFamily="34" charset="0"/>
              </a:rPr>
              <a:t>   return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mouseUp</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r>
              <a:rPr lang="en-US" altLang="zh-CN" sz="2000" b="1" dirty="0" err="1">
                <a:latin typeface="Courier New" panose="02070309020205020404" pitchFamily="49" charset="0"/>
                <a:ea typeface="宋体" panose="02010600030101010101" pitchFamily="2" charset="-122"/>
                <a:cs typeface="Arial" panose="020B0604020202020204" pitchFamily="34" charset="0"/>
              </a:rPr>
              <a:t>evt,evt.x,evt.y</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p>
          <a:p>
            <a:pPr marL="0" indent="0" eaLnBrk="0" hangingPunct="0">
              <a:lnSpc>
                <a:spcPct val="85000"/>
              </a:lnSpc>
              <a:buSzPct val="99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ea typeface="宋体" panose="02010600030101010101" pitchFamily="2" charset="-122"/>
                <a:cs typeface="Arial" panose="020B0604020202020204" pitchFamily="34" charset="0"/>
              </a:rPr>
              <a:t>case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Event.MOUSE_DOWN</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p>
          <a:p>
            <a:pPr marL="0" indent="0" eaLnBrk="0" hangingPunct="0">
              <a:lnSpc>
                <a:spcPct val="85000"/>
              </a:lnSpc>
              <a:buSzPct val="99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ea typeface="宋体" panose="02010600030101010101" pitchFamily="2" charset="-122"/>
                <a:cs typeface="Arial" panose="020B0604020202020204" pitchFamily="34" charset="0"/>
              </a:rPr>
              <a:t>   return </a:t>
            </a:r>
            <a:r>
              <a:rPr lang="en-US" altLang="zh-CN" sz="2000" b="1" dirty="0" err="1">
                <a:latin typeface="Courier New" panose="02070309020205020404" pitchFamily="49" charset="0"/>
                <a:ea typeface="宋体" panose="02010600030101010101" pitchFamily="2" charset="-122"/>
                <a:cs typeface="Arial" panose="020B0604020202020204" pitchFamily="34" charset="0"/>
              </a:rPr>
              <a:t>mouseDown</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r>
              <a:rPr lang="en-US" altLang="zh-CN" sz="2000" b="1" dirty="0" err="1">
                <a:latin typeface="Courier New" panose="02070309020205020404" pitchFamily="49" charset="0"/>
                <a:ea typeface="宋体" panose="02010600030101010101" pitchFamily="2" charset="-122"/>
                <a:cs typeface="Arial" panose="020B0604020202020204" pitchFamily="34" charset="0"/>
              </a:rPr>
              <a:t>evt,evt.x,evt.y</a:t>
            </a:r>
            <a:r>
              <a:rPr lang="en-US" altLang="zh-CN" sz="2000" b="1" dirty="0">
                <a:latin typeface="Courier New" panose="02070309020205020404" pitchFamily="49" charset="0"/>
                <a:ea typeface="宋体" panose="02010600030101010101" pitchFamily="2" charset="-122"/>
                <a:cs typeface="Arial" panose="020B0604020202020204" pitchFamily="34" charset="0"/>
              </a:rPr>
              <a:t>);</a:t>
            </a:r>
          </a:p>
          <a:p>
            <a:pPr marL="0" indent="0">
              <a:buNone/>
            </a:pPr>
            <a:endParaRPr lang="zh-CN" altLang="en-US" sz="2000" dirty="0"/>
          </a:p>
        </p:txBody>
      </p:sp>
      <p:sp>
        <p:nvSpPr>
          <p:cNvPr id="5" name="文本框 4">
            <a:extLst>
              <a:ext uri="{FF2B5EF4-FFF2-40B4-BE49-F238E27FC236}">
                <a16:creationId xmlns:a16="http://schemas.microsoft.com/office/drawing/2014/main" id="{7468A6EA-739A-4474-A587-3C8EF04CE537}"/>
              </a:ext>
            </a:extLst>
          </p:cNvPr>
          <p:cNvSpPr txBox="1"/>
          <p:nvPr/>
        </p:nvSpPr>
        <p:spPr>
          <a:xfrm>
            <a:off x="6744546" y="962857"/>
            <a:ext cx="5538893" cy="4289636"/>
          </a:xfrm>
          <a:prstGeom prst="rect">
            <a:avLst/>
          </a:prstGeom>
          <a:noFill/>
        </p:spPr>
        <p:txBody>
          <a:bodyPr wrap="square">
            <a:spAutoFit/>
          </a:bodyPr>
          <a:lstStyle/>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case </a:t>
            </a:r>
            <a:r>
              <a:rPr lang="en-US" altLang="zh-CN" sz="2000" b="1" dirty="0" err="1">
                <a:latin typeface="Courier New" panose="02070309020205020404" pitchFamily="49" charset="0"/>
                <a:cs typeface="Arial" panose="020B0604020202020204" pitchFamily="34" charset="0"/>
              </a:rPr>
              <a:t>Event.KEY_PRESS</a:t>
            </a:r>
            <a:r>
              <a:rPr lang="en-US" altLang="zh-CN" sz="2000" b="1" dirty="0">
                <a:latin typeface="Courier New" panose="02070309020205020404" pitchFamily="49" charset="0"/>
                <a:cs typeface="Arial" panose="020B0604020202020204" pitchFamily="34" charset="0"/>
              </a:rPr>
              <a:t>:</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case </a:t>
            </a:r>
            <a:r>
              <a:rPr lang="en-US" altLang="zh-CN" sz="2000" b="1" dirty="0" err="1">
                <a:latin typeface="Courier New" panose="02070309020205020404" pitchFamily="49" charset="0"/>
                <a:cs typeface="Arial" panose="020B0604020202020204" pitchFamily="34" charset="0"/>
              </a:rPr>
              <a:t>Event.KEY_ACTION</a:t>
            </a:r>
            <a:r>
              <a:rPr lang="en-US" altLang="zh-CN" sz="2000" b="1" dirty="0">
                <a:latin typeface="Courier New" panose="02070309020205020404" pitchFamily="49" charset="0"/>
                <a:cs typeface="Arial" panose="020B0604020202020204" pitchFamily="34" charset="0"/>
              </a:rPr>
              <a:t>:</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   return </a:t>
            </a:r>
            <a:r>
              <a:rPr lang="en-US" altLang="zh-CN" sz="2000" b="1" dirty="0" err="1">
                <a:latin typeface="Courier New" panose="02070309020205020404" pitchFamily="49" charset="0"/>
                <a:cs typeface="Arial" panose="020B0604020202020204" pitchFamily="34" charset="0"/>
              </a:rPr>
              <a:t>keyDown</a:t>
            </a:r>
            <a:r>
              <a:rPr lang="en-US" altLang="zh-CN" sz="2000" b="1" dirty="0">
                <a:latin typeface="Courier New" panose="02070309020205020404" pitchFamily="49" charset="0"/>
                <a:cs typeface="Arial" panose="020B0604020202020204" pitchFamily="34" charset="0"/>
              </a:rPr>
              <a:t>(</a:t>
            </a:r>
            <a:r>
              <a:rPr lang="en-US" altLang="zh-CN" sz="2000" b="1" dirty="0" err="1">
                <a:latin typeface="Courier New" panose="02070309020205020404" pitchFamily="49" charset="0"/>
                <a:cs typeface="Arial" panose="020B0604020202020204" pitchFamily="34" charset="0"/>
              </a:rPr>
              <a:t>evt,evt.key</a:t>
            </a:r>
            <a:r>
              <a:rPr lang="en-US" altLang="zh-CN" sz="2000" b="1" dirty="0">
                <a:latin typeface="Courier New" panose="02070309020205020404" pitchFamily="49" charset="0"/>
                <a:cs typeface="Arial" panose="020B0604020202020204" pitchFamily="34" charset="0"/>
              </a:rPr>
              <a:t>);</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case </a:t>
            </a:r>
            <a:r>
              <a:rPr lang="en-US" altLang="zh-CN" sz="2000" b="1" dirty="0" err="1">
                <a:latin typeface="Courier New" panose="02070309020205020404" pitchFamily="49" charset="0"/>
                <a:cs typeface="Arial" panose="020B0604020202020204" pitchFamily="34" charset="0"/>
              </a:rPr>
              <a:t>Event.KEY_RELEASE</a:t>
            </a:r>
            <a:r>
              <a:rPr lang="en-US" altLang="zh-CN" sz="2000" b="1" dirty="0">
                <a:latin typeface="Courier New" panose="02070309020205020404" pitchFamily="49" charset="0"/>
                <a:cs typeface="Arial" panose="020B0604020202020204" pitchFamily="34" charset="0"/>
              </a:rPr>
              <a:t>:</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case </a:t>
            </a:r>
            <a:r>
              <a:rPr lang="en-US" altLang="zh-CN" sz="2000" b="1" dirty="0" err="1">
                <a:latin typeface="Courier New" panose="02070309020205020404" pitchFamily="49" charset="0"/>
                <a:cs typeface="Arial" panose="020B0604020202020204" pitchFamily="34" charset="0"/>
              </a:rPr>
              <a:t>Event.KEY_ACTION_RELEASE</a:t>
            </a:r>
            <a:r>
              <a:rPr lang="en-US" altLang="zh-CN" sz="2000" b="1" dirty="0">
                <a:latin typeface="Courier New" panose="02070309020205020404" pitchFamily="49" charset="0"/>
                <a:cs typeface="Arial" panose="020B0604020202020204" pitchFamily="34" charset="0"/>
              </a:rPr>
              <a:t>:</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   return </a:t>
            </a:r>
            <a:r>
              <a:rPr lang="en-US" altLang="zh-CN" sz="2000" b="1" dirty="0" err="1">
                <a:latin typeface="Courier New" panose="02070309020205020404" pitchFamily="49" charset="0"/>
                <a:cs typeface="Arial" panose="020B0604020202020204" pitchFamily="34" charset="0"/>
              </a:rPr>
              <a:t>keyUp</a:t>
            </a:r>
            <a:r>
              <a:rPr lang="en-US" altLang="zh-CN" sz="2000" b="1" dirty="0">
                <a:latin typeface="Courier New" panose="02070309020205020404" pitchFamily="49" charset="0"/>
                <a:cs typeface="Arial" panose="020B0604020202020204" pitchFamily="34" charset="0"/>
              </a:rPr>
              <a:t>(</a:t>
            </a:r>
            <a:r>
              <a:rPr lang="en-US" altLang="zh-CN" sz="2000" b="1" dirty="0" err="1">
                <a:latin typeface="Courier New" panose="02070309020205020404" pitchFamily="49" charset="0"/>
                <a:cs typeface="Arial" panose="020B0604020202020204" pitchFamily="34" charset="0"/>
              </a:rPr>
              <a:t>evt,evt.key</a:t>
            </a:r>
            <a:r>
              <a:rPr lang="en-US" altLang="zh-CN" sz="2000" b="1" dirty="0">
                <a:latin typeface="Courier New" panose="02070309020205020404" pitchFamily="49" charset="0"/>
                <a:cs typeface="Arial" panose="020B0604020202020204" pitchFamily="34" charset="0"/>
              </a:rPr>
              <a:t>);</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case </a:t>
            </a:r>
            <a:r>
              <a:rPr lang="en-US" altLang="zh-CN" sz="2000" b="1" dirty="0" err="1">
                <a:latin typeface="Courier New" panose="02070309020205020404" pitchFamily="49" charset="0"/>
                <a:cs typeface="Arial" panose="020B0604020202020204" pitchFamily="34" charset="0"/>
              </a:rPr>
              <a:t>Event.ACTION_EVENT</a:t>
            </a:r>
            <a:r>
              <a:rPr lang="en-US" altLang="zh-CN" sz="2000" b="1" dirty="0">
                <a:latin typeface="Courier New" panose="02070309020205020404" pitchFamily="49" charset="0"/>
                <a:cs typeface="Arial" panose="020B0604020202020204" pitchFamily="34" charset="0"/>
              </a:rPr>
              <a:t>:</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   return action(</a:t>
            </a:r>
            <a:r>
              <a:rPr lang="en-US" altLang="zh-CN" sz="2000" b="1" dirty="0" err="1">
                <a:latin typeface="Courier New" panose="02070309020205020404" pitchFamily="49" charset="0"/>
                <a:cs typeface="Arial" panose="020B0604020202020204" pitchFamily="34" charset="0"/>
              </a:rPr>
              <a:t>evt,evt.arg</a:t>
            </a:r>
            <a:r>
              <a:rPr lang="en-US" altLang="zh-CN" sz="2000" b="1" dirty="0">
                <a:latin typeface="Courier New" panose="02070309020205020404" pitchFamily="49" charset="0"/>
                <a:cs typeface="Arial" panose="020B0604020202020204" pitchFamily="34" charset="0"/>
              </a:rPr>
              <a:t>);</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case </a:t>
            </a:r>
            <a:r>
              <a:rPr lang="en-US" altLang="zh-CN" sz="2000" b="1" dirty="0" err="1">
                <a:latin typeface="Courier New" panose="02070309020205020404" pitchFamily="49" charset="0"/>
                <a:cs typeface="Arial" panose="020B0604020202020204" pitchFamily="34" charset="0"/>
              </a:rPr>
              <a:t>Event.GOT_FOCUS</a:t>
            </a:r>
            <a:r>
              <a:rPr lang="en-US" altLang="zh-CN" sz="2000" b="1" dirty="0">
                <a:latin typeface="Courier New" panose="02070309020205020404" pitchFamily="49" charset="0"/>
                <a:cs typeface="Arial" panose="020B0604020202020204" pitchFamily="34" charset="0"/>
              </a:rPr>
              <a:t>:</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   return </a:t>
            </a:r>
            <a:r>
              <a:rPr lang="en-US" altLang="zh-CN" sz="2000" b="1" dirty="0" err="1">
                <a:latin typeface="Courier New" panose="02070309020205020404" pitchFamily="49" charset="0"/>
                <a:cs typeface="Arial" panose="020B0604020202020204" pitchFamily="34" charset="0"/>
              </a:rPr>
              <a:t>gotFocus</a:t>
            </a:r>
            <a:r>
              <a:rPr lang="en-US" altLang="zh-CN" sz="2000" b="1" dirty="0">
                <a:latin typeface="Courier New" panose="02070309020205020404" pitchFamily="49" charset="0"/>
                <a:cs typeface="Arial" panose="020B0604020202020204" pitchFamily="34" charset="0"/>
              </a:rPr>
              <a:t>(</a:t>
            </a:r>
            <a:r>
              <a:rPr lang="en-US" altLang="zh-CN" sz="2000" b="1" dirty="0" err="1">
                <a:latin typeface="Courier New" panose="02070309020205020404" pitchFamily="49" charset="0"/>
                <a:cs typeface="Arial" panose="020B0604020202020204" pitchFamily="34" charset="0"/>
              </a:rPr>
              <a:t>evt,evt.arg</a:t>
            </a:r>
            <a:r>
              <a:rPr lang="en-US" altLang="zh-CN" sz="2000" b="1" dirty="0">
                <a:latin typeface="Courier New" panose="02070309020205020404" pitchFamily="49" charset="0"/>
                <a:cs typeface="Arial" panose="020B0604020202020204" pitchFamily="34" charset="0"/>
              </a:rPr>
              <a:t>);</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case </a:t>
            </a:r>
            <a:r>
              <a:rPr lang="en-US" altLang="zh-CN" sz="2000" b="1" dirty="0" err="1">
                <a:latin typeface="Courier New" panose="02070309020205020404" pitchFamily="49" charset="0"/>
                <a:cs typeface="Arial" panose="020B0604020202020204" pitchFamily="34" charset="0"/>
              </a:rPr>
              <a:t>Event.LOST_FOCUS</a:t>
            </a:r>
            <a:r>
              <a:rPr lang="en-US" altLang="zh-CN" sz="2000" b="1" dirty="0">
                <a:latin typeface="Courier New" panose="02070309020205020404" pitchFamily="49" charset="0"/>
                <a:cs typeface="Arial" panose="020B0604020202020204" pitchFamily="34" charset="0"/>
              </a:rPr>
              <a:t>:</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   return </a:t>
            </a:r>
            <a:r>
              <a:rPr lang="en-US" altLang="zh-CN" sz="2000" b="1" dirty="0" err="1">
                <a:latin typeface="Courier New" panose="02070309020205020404" pitchFamily="49" charset="0"/>
                <a:cs typeface="Arial" panose="020B0604020202020204" pitchFamily="34" charset="0"/>
              </a:rPr>
              <a:t>lostFocus</a:t>
            </a:r>
            <a:r>
              <a:rPr lang="en-US" altLang="zh-CN" sz="2000" b="1" dirty="0">
                <a:latin typeface="Courier New" panose="02070309020205020404" pitchFamily="49" charset="0"/>
                <a:cs typeface="Arial" panose="020B0604020202020204" pitchFamily="34" charset="0"/>
              </a:rPr>
              <a:t>(</a:t>
            </a:r>
            <a:r>
              <a:rPr lang="en-US" altLang="zh-CN" sz="2000" b="1" dirty="0" err="1">
                <a:latin typeface="Courier New" panose="02070309020205020404" pitchFamily="49" charset="0"/>
                <a:cs typeface="Arial" panose="020B0604020202020204" pitchFamily="34" charset="0"/>
              </a:rPr>
              <a:t>evt,evt.arg</a:t>
            </a:r>
            <a:r>
              <a:rPr lang="en-US" altLang="zh-CN" sz="2000" b="1" dirty="0">
                <a:latin typeface="Courier New" panose="02070309020205020404" pitchFamily="49" charset="0"/>
                <a:cs typeface="Arial" panose="020B0604020202020204" pitchFamily="34" charset="0"/>
              </a:rPr>
              <a:t>);</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   }</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   return false;</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a:t>
            </a:r>
          </a:p>
          <a:p>
            <a:pPr>
              <a:lnSpc>
                <a:spcPct val="85000"/>
              </a:lnSpc>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Courier New" panose="02070309020205020404" pitchFamily="49" charset="0"/>
                <a:cs typeface="Arial" panose="020B0604020202020204" pitchFamily="34" charset="0"/>
              </a:rPr>
              <a:t>}</a:t>
            </a:r>
          </a:p>
        </p:txBody>
      </p:sp>
      <p:cxnSp>
        <p:nvCxnSpPr>
          <p:cNvPr id="7" name="直接连接符 6">
            <a:extLst>
              <a:ext uri="{FF2B5EF4-FFF2-40B4-BE49-F238E27FC236}">
                <a16:creationId xmlns:a16="http://schemas.microsoft.com/office/drawing/2014/main" id="{75BC035D-6B13-44AB-BB2E-C686B862444B}"/>
              </a:ext>
            </a:extLst>
          </p:cNvPr>
          <p:cNvCxnSpPr/>
          <p:nvPr/>
        </p:nvCxnSpPr>
        <p:spPr>
          <a:xfrm>
            <a:off x="6409267" y="357808"/>
            <a:ext cx="0" cy="58829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627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5E7C63D-CC69-4922-B2BC-8C61C5D8920B}"/>
              </a:ext>
            </a:extLst>
          </p:cNvPr>
          <p:cNvSpPr>
            <a:spLocks noGrp="1" noChangeArrowheads="1"/>
          </p:cNvSpPr>
          <p:nvPr>
            <p:ph type="title"/>
          </p:nvPr>
        </p:nvSpPr>
        <p:spPr>
          <a:xfrm>
            <a:off x="751840" y="325120"/>
            <a:ext cx="8860473" cy="798830"/>
          </a:xfrm>
        </p:spPr>
        <p:txBody>
          <a:bodyPr/>
          <a:lstStyle/>
          <a:p>
            <a:r>
              <a:rPr lang="zh-CN" altLang="en-US" sz="3400" dirty="0"/>
              <a:t>事件适配类定义</a:t>
            </a:r>
            <a:r>
              <a:rPr lang="en-US" altLang="zh-CN" sz="3400" dirty="0"/>
              <a:t>Event Adapters</a:t>
            </a:r>
          </a:p>
        </p:txBody>
      </p:sp>
      <p:sp>
        <p:nvSpPr>
          <p:cNvPr id="40963" name="Rectangle 3">
            <a:extLst>
              <a:ext uri="{FF2B5EF4-FFF2-40B4-BE49-F238E27FC236}">
                <a16:creationId xmlns:a16="http://schemas.microsoft.com/office/drawing/2014/main" id="{11BF397B-422B-4931-9564-B343AB3BCBA3}"/>
              </a:ext>
            </a:extLst>
          </p:cNvPr>
          <p:cNvSpPr>
            <a:spLocks noGrp="1" noChangeArrowheads="1"/>
          </p:cNvSpPr>
          <p:nvPr>
            <p:ph type="body" idx="1"/>
          </p:nvPr>
        </p:nvSpPr>
        <p:spPr>
          <a:xfrm>
            <a:off x="955041" y="1123950"/>
            <a:ext cx="9036684" cy="5544864"/>
          </a:xfrm>
        </p:spPr>
        <p:txBody>
          <a:bodyPr>
            <a:noAutofit/>
          </a:bodyPr>
          <a:lstStyle/>
          <a:p>
            <a:pPr>
              <a:lnSpc>
                <a:spcPct val="80000"/>
              </a:lnSpc>
              <a:buFont typeface="Wingdings" panose="05000000000000000000" pitchFamily="2" charset="2"/>
              <a:buNone/>
            </a:pPr>
            <a:r>
              <a:rPr lang="en-US" altLang="zh-CN" sz="2400" dirty="0">
                <a:cs typeface="Arial" panose="020B0604020202020204" pitchFamily="34" charset="0"/>
              </a:rPr>
              <a:t>import </a:t>
            </a:r>
            <a:r>
              <a:rPr lang="en-US" altLang="zh-CN" sz="2400" dirty="0" err="1">
                <a:cs typeface="Arial" panose="020B0604020202020204" pitchFamily="34" charset="0"/>
              </a:rPr>
              <a:t>java.awt</a:t>
            </a:r>
            <a:r>
              <a:rPr lang="en-US" altLang="zh-CN" sz="2400" dirty="0">
                <a:cs typeface="Arial" panose="020B0604020202020204" pitchFamily="34" charset="0"/>
              </a:rPr>
              <a:t>.*;</a:t>
            </a:r>
          </a:p>
          <a:p>
            <a:pPr>
              <a:lnSpc>
                <a:spcPct val="80000"/>
              </a:lnSpc>
              <a:buFont typeface="Wingdings" panose="05000000000000000000" pitchFamily="2" charset="2"/>
              <a:buNone/>
            </a:pPr>
            <a:r>
              <a:rPr lang="en-US" altLang="zh-CN" sz="2400" dirty="0">
                <a:cs typeface="Arial" panose="020B0604020202020204" pitchFamily="34" charset="0"/>
              </a:rPr>
              <a:t>import </a:t>
            </a:r>
            <a:r>
              <a:rPr lang="en-US" altLang="zh-CN" sz="2400" dirty="0" err="1">
                <a:cs typeface="Arial" panose="020B0604020202020204" pitchFamily="34" charset="0"/>
              </a:rPr>
              <a:t>java.awt.event</a:t>
            </a:r>
            <a:r>
              <a:rPr lang="en-US" altLang="zh-CN" sz="2400" dirty="0">
                <a:cs typeface="Arial" panose="020B0604020202020204" pitchFamily="34" charset="0"/>
              </a:rPr>
              <a:t>.*;</a:t>
            </a:r>
          </a:p>
          <a:p>
            <a:pPr>
              <a:lnSpc>
                <a:spcPct val="80000"/>
              </a:lnSpc>
              <a:buFont typeface="Wingdings" panose="05000000000000000000" pitchFamily="2" charset="2"/>
              <a:buNone/>
            </a:pPr>
            <a:endParaRPr lang="en-US" altLang="zh-CN" sz="2400" dirty="0">
              <a:cs typeface="Arial" panose="020B0604020202020204" pitchFamily="34" charset="0"/>
            </a:endParaRPr>
          </a:p>
          <a:p>
            <a:pPr>
              <a:lnSpc>
                <a:spcPct val="80000"/>
              </a:lnSpc>
              <a:buFont typeface="Wingdings" panose="05000000000000000000" pitchFamily="2" charset="2"/>
              <a:buNone/>
            </a:pPr>
            <a:r>
              <a:rPr lang="en-US" altLang="zh-CN" sz="2400" dirty="0">
                <a:cs typeface="Arial" panose="020B0604020202020204" pitchFamily="34" charset="0"/>
              </a:rPr>
              <a:t>public class </a:t>
            </a:r>
            <a:r>
              <a:rPr lang="en-US" altLang="zh-CN" sz="2400" dirty="0" err="1">
                <a:cs typeface="Arial" panose="020B0604020202020204" pitchFamily="34" charset="0"/>
              </a:rPr>
              <a:t>MouseClickHandler</a:t>
            </a:r>
            <a:r>
              <a:rPr lang="en-US" altLang="zh-CN" sz="2400" dirty="0">
                <a:cs typeface="Arial" panose="020B0604020202020204" pitchFamily="34" charset="0"/>
              </a:rPr>
              <a:t> extends </a:t>
            </a:r>
            <a:r>
              <a:rPr lang="en-US" altLang="zh-CN" sz="2400" dirty="0" err="1">
                <a:cs typeface="Arial" panose="020B0604020202020204" pitchFamily="34" charset="0"/>
              </a:rPr>
              <a:t>MouseAdapter</a:t>
            </a:r>
            <a:r>
              <a:rPr lang="en-US" altLang="zh-CN" sz="2400" dirty="0">
                <a:cs typeface="Arial" panose="020B0604020202020204" pitchFamily="34" charset="0"/>
              </a:rPr>
              <a:t> {</a:t>
            </a:r>
          </a:p>
          <a:p>
            <a:pPr>
              <a:lnSpc>
                <a:spcPct val="80000"/>
              </a:lnSpc>
              <a:buFont typeface="Wingdings" panose="05000000000000000000" pitchFamily="2" charset="2"/>
              <a:buNone/>
            </a:pPr>
            <a:endParaRPr lang="en-US" altLang="zh-CN" sz="2400" dirty="0">
              <a:cs typeface="Arial" panose="020B0604020202020204" pitchFamily="34" charset="0"/>
            </a:endParaRPr>
          </a:p>
          <a:p>
            <a:pPr>
              <a:lnSpc>
                <a:spcPct val="80000"/>
              </a:lnSpc>
              <a:buFont typeface="Wingdings" panose="05000000000000000000" pitchFamily="2" charset="2"/>
              <a:buNone/>
            </a:pPr>
            <a:r>
              <a:rPr lang="en-US" altLang="zh-CN" sz="2400" dirty="0">
                <a:cs typeface="Arial" panose="020B0604020202020204" pitchFamily="34" charset="0"/>
              </a:rPr>
              <a:t> 		// We just need the </a:t>
            </a:r>
            <a:r>
              <a:rPr lang="en-US" altLang="zh-CN" sz="2400" dirty="0" err="1">
                <a:cs typeface="Arial" panose="020B0604020202020204" pitchFamily="34" charset="0"/>
              </a:rPr>
              <a:t>mouseClick</a:t>
            </a:r>
            <a:r>
              <a:rPr lang="en-US" altLang="zh-CN" sz="2400" dirty="0">
                <a:cs typeface="Arial" panose="020B0604020202020204" pitchFamily="34" charset="0"/>
              </a:rPr>
              <a:t> handler, so we use</a:t>
            </a:r>
          </a:p>
          <a:p>
            <a:pPr>
              <a:lnSpc>
                <a:spcPct val="80000"/>
              </a:lnSpc>
              <a:buFont typeface="Wingdings" panose="05000000000000000000" pitchFamily="2" charset="2"/>
              <a:buNone/>
            </a:pPr>
            <a:r>
              <a:rPr lang="en-US" altLang="zh-CN" sz="2400" dirty="0">
                <a:cs typeface="Arial" panose="020B0604020202020204" pitchFamily="34" charset="0"/>
              </a:rPr>
              <a:t> 		// the an adapter to avoid having to write all the</a:t>
            </a:r>
          </a:p>
          <a:p>
            <a:pPr>
              <a:lnSpc>
                <a:spcPct val="80000"/>
              </a:lnSpc>
              <a:buFont typeface="Wingdings" panose="05000000000000000000" pitchFamily="2" charset="2"/>
              <a:buNone/>
            </a:pPr>
            <a:r>
              <a:rPr lang="en-US" altLang="zh-CN" sz="2400" dirty="0">
                <a:cs typeface="Arial" panose="020B0604020202020204" pitchFamily="34" charset="0"/>
              </a:rPr>
              <a:t> 		// event handler methods</a:t>
            </a:r>
          </a:p>
          <a:p>
            <a:pPr>
              <a:lnSpc>
                <a:spcPct val="80000"/>
              </a:lnSpc>
              <a:buFont typeface="Wingdings" panose="05000000000000000000" pitchFamily="2" charset="2"/>
              <a:buNone/>
            </a:pPr>
            <a:endParaRPr lang="en-US" altLang="zh-CN" sz="2400" dirty="0">
              <a:cs typeface="Arial" panose="020B0604020202020204" pitchFamily="34" charset="0"/>
            </a:endParaRPr>
          </a:p>
          <a:p>
            <a:pPr>
              <a:lnSpc>
                <a:spcPct val="80000"/>
              </a:lnSpc>
              <a:buFont typeface="Wingdings" panose="05000000000000000000" pitchFamily="2" charset="2"/>
              <a:buNone/>
            </a:pPr>
            <a:r>
              <a:rPr lang="en-US" altLang="zh-CN" sz="2400" dirty="0">
                <a:cs typeface="Arial" panose="020B0604020202020204" pitchFamily="34" charset="0"/>
              </a:rPr>
              <a:t>public void </a:t>
            </a:r>
            <a:r>
              <a:rPr lang="en-US" altLang="zh-CN" sz="2400" dirty="0" err="1">
                <a:cs typeface="Arial" panose="020B0604020202020204" pitchFamily="34" charset="0"/>
              </a:rPr>
              <a:t>mouseClicked</a:t>
            </a:r>
            <a:r>
              <a:rPr lang="en-US" altLang="zh-CN" sz="2400" dirty="0">
                <a:cs typeface="Arial" panose="020B0604020202020204" pitchFamily="34" charset="0"/>
              </a:rPr>
              <a:t>(</a:t>
            </a:r>
            <a:r>
              <a:rPr lang="en-US" altLang="zh-CN" sz="2400" dirty="0" err="1">
                <a:cs typeface="Arial" panose="020B0604020202020204" pitchFamily="34" charset="0"/>
              </a:rPr>
              <a:t>MouseEvent</a:t>
            </a:r>
            <a:r>
              <a:rPr lang="en-US" altLang="zh-CN" sz="2400" dirty="0">
                <a:cs typeface="Arial" panose="020B0604020202020204" pitchFamily="34" charset="0"/>
              </a:rPr>
              <a:t> e) {</a:t>
            </a:r>
          </a:p>
          <a:p>
            <a:pPr>
              <a:lnSpc>
                <a:spcPct val="80000"/>
              </a:lnSpc>
              <a:buFont typeface="Wingdings" panose="05000000000000000000" pitchFamily="2" charset="2"/>
              <a:buNone/>
            </a:pPr>
            <a:r>
              <a:rPr lang="en-US" altLang="zh-CN" sz="2400" dirty="0">
                <a:cs typeface="Arial" panose="020B0604020202020204" pitchFamily="34" charset="0"/>
              </a:rPr>
              <a:t> 		// Do stuff with the mouse click...</a:t>
            </a:r>
          </a:p>
          <a:p>
            <a:pPr>
              <a:lnSpc>
                <a:spcPct val="80000"/>
              </a:lnSpc>
              <a:buFont typeface="Wingdings" panose="05000000000000000000" pitchFamily="2" charset="2"/>
              <a:buNone/>
            </a:pPr>
            <a:r>
              <a:rPr lang="en-US" altLang="zh-CN" sz="2400" dirty="0">
                <a:cs typeface="Arial" panose="020B0604020202020204" pitchFamily="34" charset="0"/>
              </a:rPr>
              <a:t> 		}</a:t>
            </a:r>
          </a:p>
          <a:p>
            <a:pPr>
              <a:lnSpc>
                <a:spcPct val="80000"/>
              </a:lnSpc>
              <a:buFont typeface="Wingdings" panose="05000000000000000000" pitchFamily="2" charset="2"/>
              <a:buNone/>
            </a:pPr>
            <a:r>
              <a:rPr lang="en-US" altLang="zh-CN" sz="2400" dirty="0">
                <a:cs typeface="Arial" panose="020B0604020202020204" pitchFamily="34" charset="0"/>
              </a:rPr>
              <a:t>}</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AutoShape 2">
            <a:extLst>
              <a:ext uri="{FF2B5EF4-FFF2-40B4-BE49-F238E27FC236}">
                <a16:creationId xmlns:a16="http://schemas.microsoft.com/office/drawing/2014/main" id="{3A57F462-D960-44B0-ADFB-44975F3EDABC}"/>
              </a:ext>
            </a:extLst>
          </p:cNvPr>
          <p:cNvSpPr>
            <a:spLocks noChangeArrowheads="1"/>
          </p:cNvSpPr>
          <p:nvPr/>
        </p:nvSpPr>
        <p:spPr bwMode="auto">
          <a:xfrm>
            <a:off x="2286000" y="5038725"/>
            <a:ext cx="7410451" cy="387351"/>
          </a:xfrm>
          <a:prstGeom prst="roundRect">
            <a:avLst>
              <a:gd name="adj" fmla="val 14597"/>
            </a:avLst>
          </a:prstGeom>
          <a:solidFill>
            <a:srgbClr val="FFFF00"/>
          </a:solidFill>
          <a:ln w="2844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Calibri" panose="020F0502020204030204" pitchFamily="34" charset="0"/>
            </a:endParaRPr>
          </a:p>
        </p:txBody>
      </p:sp>
      <p:sp>
        <p:nvSpPr>
          <p:cNvPr id="147459" name="AutoShape 3">
            <a:extLst>
              <a:ext uri="{FF2B5EF4-FFF2-40B4-BE49-F238E27FC236}">
                <a16:creationId xmlns:a16="http://schemas.microsoft.com/office/drawing/2014/main" id="{1C46E302-3377-4E9D-9B93-930EA342DFAB}"/>
              </a:ext>
            </a:extLst>
          </p:cNvPr>
          <p:cNvSpPr>
            <a:spLocks noChangeArrowheads="1"/>
          </p:cNvSpPr>
          <p:nvPr/>
        </p:nvSpPr>
        <p:spPr bwMode="auto">
          <a:xfrm>
            <a:off x="2208212" y="2752727"/>
            <a:ext cx="7410451" cy="462392"/>
          </a:xfrm>
          <a:prstGeom prst="roundRect">
            <a:avLst>
              <a:gd name="adj" fmla="val 16667"/>
            </a:avLst>
          </a:prstGeom>
          <a:solidFill>
            <a:srgbClr val="FFFF00"/>
          </a:solidFill>
          <a:ln w="2844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Calibri" panose="020F0502020204030204" pitchFamily="34" charset="0"/>
            </a:endParaRPr>
          </a:p>
        </p:txBody>
      </p:sp>
      <p:sp>
        <p:nvSpPr>
          <p:cNvPr id="147461" name="Text Box 5">
            <a:extLst>
              <a:ext uri="{FF2B5EF4-FFF2-40B4-BE49-F238E27FC236}">
                <a16:creationId xmlns:a16="http://schemas.microsoft.com/office/drawing/2014/main" id="{B5838244-91EA-4911-9DEF-2886295130AF}"/>
              </a:ext>
            </a:extLst>
          </p:cNvPr>
          <p:cNvSpPr txBox="1">
            <a:spLocks noChangeArrowheads="1"/>
          </p:cNvSpPr>
          <p:nvPr/>
        </p:nvSpPr>
        <p:spPr bwMode="auto">
          <a:xfrm>
            <a:off x="2208214" y="981075"/>
            <a:ext cx="6764337" cy="46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60" tIns="46080" rIns="92160" bIns="46080">
            <a:spAutoFit/>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宋体" panose="02010600030101010101" pitchFamily="2" charset="-122"/>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宋体" panose="02010600030101010101" pitchFamily="2" charset="-122"/>
              </a:defRPr>
            </a:lvl2pPr>
            <a:lvl3pPr marL="1160463"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宋体" panose="02010600030101010101" pitchFamily="2" charset="-122"/>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宋体" panose="02010600030101010101" pitchFamily="2" charset="-122"/>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ea typeface="宋体" panose="02010600030101010101" pitchFamily="2" charset="-122"/>
              </a:defRPr>
            </a:lvl9pPr>
          </a:lstStyle>
          <a:p>
            <a:pPr eaLnBrk="0" hangingPunct="0">
              <a:spcBef>
                <a:spcPts val="563"/>
              </a:spcBef>
              <a:buClr>
                <a:srgbClr val="3333CC"/>
              </a:buClr>
              <a:buSzPct val="45000"/>
            </a:pPr>
            <a:r>
              <a:rPr lang="zh-CN" altLang="en-GB" sz="2400" dirty="0">
                <a:solidFill>
                  <a:srgbClr val="063DE8"/>
                </a:solidFill>
                <a:latin typeface="Tahoma" panose="020B0604030504040204" pitchFamily="34" charset="0"/>
              </a:rPr>
              <a:t>建立一个类使用接口</a:t>
            </a:r>
            <a:r>
              <a:rPr lang="en-GB" altLang="zh-CN" sz="2400" dirty="0">
                <a:solidFill>
                  <a:srgbClr val="063DE8"/>
                </a:solidFill>
                <a:latin typeface="Tahoma" panose="020B0604030504040204" pitchFamily="34" charset="0"/>
              </a:rPr>
              <a:t> </a:t>
            </a:r>
            <a:r>
              <a:rPr lang="en-GB" altLang="zh-CN" sz="2400" dirty="0">
                <a:latin typeface="Courier New" panose="02070309020205020404" pitchFamily="49" charset="0"/>
              </a:rPr>
              <a:t>ActionListener</a:t>
            </a:r>
            <a:r>
              <a:rPr lang="en-GB" altLang="zh-CN" sz="1600" dirty="0">
                <a:latin typeface="Courier New" panose="02070309020205020404" pitchFamily="49" charset="0"/>
              </a:rPr>
              <a:t> 	</a:t>
            </a:r>
            <a:r>
              <a:rPr lang="en-GB" altLang="zh-CN" sz="2000" i="1" dirty="0">
                <a:latin typeface="Tahoma" panose="020B0604030504040204" pitchFamily="34" charset="0"/>
              </a:rPr>
              <a:t>  </a:t>
            </a:r>
          </a:p>
        </p:txBody>
      </p:sp>
      <p:sp>
        <p:nvSpPr>
          <p:cNvPr id="147462" name="Text Box 6">
            <a:extLst>
              <a:ext uri="{FF2B5EF4-FFF2-40B4-BE49-F238E27FC236}">
                <a16:creationId xmlns:a16="http://schemas.microsoft.com/office/drawing/2014/main" id="{2E466003-34BE-41B2-93A9-0C79CC43C3F1}"/>
              </a:ext>
            </a:extLst>
          </p:cNvPr>
          <p:cNvSpPr txBox="1">
            <a:spLocks noChangeArrowheads="1"/>
          </p:cNvSpPr>
          <p:nvPr/>
        </p:nvSpPr>
        <p:spPr bwMode="auto">
          <a:xfrm>
            <a:off x="2495549" y="1443467"/>
            <a:ext cx="8646319" cy="507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60" tIns="46080" rIns="92160" bIns="460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eaLnBrk="0" hangingPunct="0">
              <a:buSzPct val="99000"/>
            </a:pPr>
            <a:r>
              <a:rPr lang="en-GB" altLang="zh-CN" b="1" dirty="0">
                <a:latin typeface="Courier New" panose="02070309020205020404" pitchFamily="49" charset="0"/>
                <a:cs typeface="Arial" panose="020B0604020202020204" pitchFamily="34" charset="0"/>
              </a:rPr>
              <a:t>// Event Handler</a:t>
            </a:r>
          </a:p>
          <a:p>
            <a:pPr eaLnBrk="0" hangingPunct="0">
              <a:buSzPct val="99000"/>
            </a:pPr>
            <a:r>
              <a:rPr lang="en-GB" altLang="zh-CN" b="1" dirty="0">
                <a:latin typeface="Courier New" panose="02070309020205020404" pitchFamily="49" charset="0"/>
                <a:cs typeface="Arial" panose="020B0604020202020204" pitchFamily="34" charset="0"/>
              </a:rPr>
              <a:t>import </a:t>
            </a:r>
            <a:r>
              <a:rPr lang="en-GB" altLang="zh-CN" b="1" dirty="0" err="1">
                <a:latin typeface="Courier New" panose="02070309020205020404" pitchFamily="49" charset="0"/>
                <a:cs typeface="Arial" panose="020B0604020202020204" pitchFamily="34" charset="0"/>
              </a:rPr>
              <a:t>java.awt</a:t>
            </a:r>
            <a:r>
              <a:rPr lang="en-GB" altLang="zh-CN" b="1" dirty="0">
                <a:latin typeface="Courier New" panose="02070309020205020404" pitchFamily="49" charset="0"/>
                <a:cs typeface="Arial" panose="020B0604020202020204" pitchFamily="34" charset="0"/>
              </a:rPr>
              <a:t>.*;</a:t>
            </a:r>
          </a:p>
          <a:p>
            <a:pPr eaLnBrk="0" hangingPunct="0">
              <a:buSzPct val="99000"/>
            </a:pPr>
            <a:r>
              <a:rPr lang="en-GB" altLang="zh-CN" b="1" dirty="0">
                <a:latin typeface="Courier New" panose="02070309020205020404" pitchFamily="49" charset="0"/>
                <a:cs typeface="Arial" panose="020B0604020202020204" pitchFamily="34" charset="0"/>
              </a:rPr>
              <a:t>import </a:t>
            </a:r>
            <a:r>
              <a:rPr lang="en-GB" altLang="zh-CN" b="1" dirty="0" err="1">
                <a:latin typeface="Courier New" panose="02070309020205020404" pitchFamily="49" charset="0"/>
                <a:cs typeface="Arial" panose="020B0604020202020204" pitchFamily="34" charset="0"/>
              </a:rPr>
              <a:t>java.awt.event</a:t>
            </a:r>
            <a:r>
              <a:rPr lang="en-GB" altLang="zh-CN" b="1" dirty="0">
                <a:latin typeface="Courier New" panose="02070309020205020404" pitchFamily="49" charset="0"/>
                <a:cs typeface="Arial" panose="020B0604020202020204" pitchFamily="34" charset="0"/>
              </a:rPr>
              <a:t>.*;</a:t>
            </a:r>
          </a:p>
          <a:p>
            <a:pPr eaLnBrk="0" hangingPunct="0">
              <a:buSzPct val="99000"/>
            </a:pPr>
            <a:r>
              <a:rPr lang="en-GB" altLang="zh-CN" b="1" dirty="0">
                <a:latin typeface="Courier New" panose="02070309020205020404" pitchFamily="49" charset="0"/>
                <a:cs typeface="Arial" panose="020B0604020202020204" pitchFamily="34" charset="0"/>
              </a:rPr>
              <a:t>import </a:t>
            </a:r>
            <a:r>
              <a:rPr lang="en-GB" altLang="zh-CN" b="1" dirty="0" err="1">
                <a:latin typeface="Courier New" panose="02070309020205020404" pitchFamily="49" charset="0"/>
                <a:cs typeface="Arial" panose="020B0604020202020204" pitchFamily="34" charset="0"/>
              </a:rPr>
              <a:t>javax.swing</a:t>
            </a:r>
            <a:r>
              <a:rPr lang="en-GB" altLang="zh-CN" b="1" dirty="0">
                <a:latin typeface="Courier New" panose="02070309020205020404" pitchFamily="49" charset="0"/>
                <a:cs typeface="Arial" panose="020B0604020202020204" pitchFamily="34" charset="0"/>
              </a:rPr>
              <a:t>.*;</a:t>
            </a:r>
          </a:p>
          <a:p>
            <a:pPr eaLnBrk="0" hangingPunct="0">
              <a:buSzPct val="99000"/>
            </a:pPr>
            <a:endParaRPr lang="en-GB" altLang="zh-CN" b="1" dirty="0">
              <a:latin typeface="Courier New" panose="02070309020205020404" pitchFamily="49" charset="0"/>
              <a:cs typeface="Arial" panose="020B0604020202020204" pitchFamily="34" charset="0"/>
            </a:endParaRPr>
          </a:p>
          <a:p>
            <a:pPr eaLnBrk="0" hangingPunct="0">
              <a:buSzPct val="99000"/>
            </a:pPr>
            <a:r>
              <a:rPr lang="en-GB" altLang="zh-CN" b="1" dirty="0">
                <a:latin typeface="Courier New" panose="02070309020205020404" pitchFamily="49" charset="0"/>
                <a:cs typeface="Arial" panose="020B0604020202020204" pitchFamily="34" charset="0"/>
              </a:rPr>
              <a:t>public class </a:t>
            </a:r>
            <a:r>
              <a:rPr lang="en-GB" altLang="zh-CN" b="1" dirty="0" err="1">
                <a:latin typeface="Courier New" panose="02070309020205020404" pitchFamily="49" charset="0"/>
                <a:cs typeface="Arial" panose="020B0604020202020204" pitchFamily="34" charset="0"/>
              </a:rPr>
              <a:t>EventHandler</a:t>
            </a:r>
            <a:r>
              <a:rPr lang="en-GB" altLang="zh-CN" b="1" dirty="0">
                <a:latin typeface="Courier New" panose="02070309020205020404" pitchFamily="49" charset="0"/>
                <a:cs typeface="Arial" panose="020B0604020202020204" pitchFamily="34" charset="0"/>
              </a:rPr>
              <a:t> implements ActionListener {</a:t>
            </a:r>
          </a:p>
          <a:p>
            <a:pPr eaLnBrk="0" hangingPunct="0">
              <a:buSzPct val="99000"/>
            </a:pPr>
            <a:r>
              <a:rPr lang="en-GB" altLang="zh-CN" b="1" dirty="0">
                <a:latin typeface="Courier New" panose="02070309020205020404" pitchFamily="49" charset="0"/>
                <a:cs typeface="Arial" panose="020B0604020202020204" pitchFamily="34" charset="0"/>
              </a:rPr>
              <a:t>	</a:t>
            </a:r>
            <a:r>
              <a:rPr lang="en-GB" altLang="zh-CN" b="1" dirty="0" err="1">
                <a:latin typeface="Courier New" panose="02070309020205020404" pitchFamily="49" charset="0"/>
                <a:cs typeface="Arial" panose="020B0604020202020204" pitchFamily="34" charset="0"/>
              </a:rPr>
              <a:t>JPanel</a:t>
            </a:r>
            <a:r>
              <a:rPr lang="en-GB" altLang="zh-CN" b="1" dirty="0">
                <a:latin typeface="Courier New" panose="02070309020205020404" pitchFamily="49" charset="0"/>
                <a:cs typeface="Arial" panose="020B0604020202020204" pitchFamily="34" charset="0"/>
              </a:rPr>
              <a:t> parent;</a:t>
            </a:r>
          </a:p>
          <a:p>
            <a:pPr eaLnBrk="0" hangingPunct="0">
              <a:buSzPct val="99000"/>
            </a:pPr>
            <a:r>
              <a:rPr lang="en-GB" altLang="zh-CN" b="1" dirty="0">
                <a:latin typeface="Courier New" panose="02070309020205020404" pitchFamily="49" charset="0"/>
                <a:cs typeface="Arial" panose="020B0604020202020204" pitchFamily="34" charset="0"/>
              </a:rPr>
              <a:t>	</a:t>
            </a:r>
            <a:r>
              <a:rPr lang="en-GB" altLang="zh-CN" b="1" dirty="0" err="1">
                <a:latin typeface="Courier New" panose="02070309020205020404" pitchFamily="49" charset="0"/>
                <a:cs typeface="Arial" panose="020B0604020202020204" pitchFamily="34" charset="0"/>
              </a:rPr>
              <a:t>JComponent</a:t>
            </a:r>
            <a:r>
              <a:rPr lang="en-GB" altLang="zh-CN" b="1" dirty="0">
                <a:latin typeface="Courier New" panose="02070309020205020404" pitchFamily="49" charset="0"/>
                <a:cs typeface="Arial" panose="020B0604020202020204" pitchFamily="34" charset="0"/>
              </a:rPr>
              <a:t> </a:t>
            </a:r>
            <a:r>
              <a:rPr lang="en-GB" altLang="zh-CN" b="1" dirty="0" err="1">
                <a:latin typeface="Courier New" panose="02070309020205020404" pitchFamily="49" charset="0"/>
                <a:cs typeface="Arial" panose="020B0604020202020204" pitchFamily="34" charset="0"/>
              </a:rPr>
              <a:t>src</a:t>
            </a:r>
            <a:r>
              <a:rPr lang="en-GB" altLang="zh-CN" b="1" dirty="0">
                <a:latin typeface="Courier New" panose="02070309020205020404" pitchFamily="49" charset="0"/>
                <a:cs typeface="Arial" panose="020B0604020202020204" pitchFamily="34" charset="0"/>
              </a:rPr>
              <a:t>;</a:t>
            </a:r>
          </a:p>
          <a:p>
            <a:pPr eaLnBrk="0" hangingPunct="0">
              <a:buSzPct val="99000"/>
            </a:pPr>
            <a:r>
              <a:rPr lang="en-GB" altLang="zh-CN" b="1" dirty="0">
                <a:latin typeface="Courier New" panose="02070309020205020404" pitchFamily="49" charset="0"/>
                <a:cs typeface="Arial" panose="020B0604020202020204" pitchFamily="34" charset="0"/>
              </a:rPr>
              <a:t>	public </a:t>
            </a:r>
            <a:r>
              <a:rPr lang="en-GB" altLang="zh-CN" b="1" dirty="0" err="1">
                <a:latin typeface="Courier New" panose="02070309020205020404" pitchFamily="49" charset="0"/>
                <a:cs typeface="Arial" panose="020B0604020202020204" pitchFamily="34" charset="0"/>
              </a:rPr>
              <a:t>EventHandler</a:t>
            </a:r>
            <a:r>
              <a:rPr lang="en-GB" altLang="zh-CN" b="1" dirty="0">
                <a:latin typeface="Courier New" panose="02070309020205020404" pitchFamily="49" charset="0"/>
                <a:cs typeface="Arial" panose="020B0604020202020204" pitchFamily="34" charset="0"/>
              </a:rPr>
              <a:t>( </a:t>
            </a:r>
            <a:r>
              <a:rPr lang="en-GB" altLang="zh-CN" b="1" dirty="0" err="1">
                <a:latin typeface="Courier New" panose="02070309020205020404" pitchFamily="49" charset="0"/>
                <a:cs typeface="Arial" panose="020B0604020202020204" pitchFamily="34" charset="0"/>
              </a:rPr>
              <a:t>JPanel</a:t>
            </a:r>
            <a:r>
              <a:rPr lang="en-GB" altLang="zh-CN" b="1" dirty="0">
                <a:latin typeface="Courier New" panose="02070309020205020404" pitchFamily="49" charset="0"/>
                <a:cs typeface="Arial" panose="020B0604020202020204" pitchFamily="34" charset="0"/>
              </a:rPr>
              <a:t> m ) {</a:t>
            </a:r>
          </a:p>
          <a:p>
            <a:pPr eaLnBrk="0" hangingPunct="0">
              <a:buSzPct val="99000"/>
            </a:pPr>
            <a:r>
              <a:rPr lang="en-GB" altLang="zh-CN" b="1" dirty="0">
                <a:latin typeface="Courier New" panose="02070309020205020404" pitchFamily="49" charset="0"/>
                <a:cs typeface="Arial" panose="020B0604020202020204" pitchFamily="34" charset="0"/>
              </a:rPr>
              <a:t>		// Establish a link to my parent</a:t>
            </a:r>
          </a:p>
          <a:p>
            <a:pPr eaLnBrk="0" hangingPunct="0">
              <a:buSzPct val="99000"/>
            </a:pPr>
            <a:r>
              <a:rPr lang="en-GB" altLang="zh-CN" b="1" dirty="0">
                <a:latin typeface="Courier New" panose="02070309020205020404" pitchFamily="49" charset="0"/>
                <a:cs typeface="Arial" panose="020B0604020202020204" pitchFamily="34" charset="0"/>
              </a:rPr>
              <a:t>		parent = m;</a:t>
            </a:r>
          </a:p>
          <a:p>
            <a:pPr eaLnBrk="0" hangingPunct="0">
              <a:buSzPct val="99000"/>
            </a:pPr>
            <a:r>
              <a:rPr lang="en-GB" altLang="zh-CN" b="1" dirty="0">
                <a:latin typeface="Courier New" panose="02070309020205020404" pitchFamily="49" charset="0"/>
                <a:cs typeface="Arial" panose="020B0604020202020204" pitchFamily="34" charset="0"/>
              </a:rPr>
              <a:t>		}</a:t>
            </a:r>
            <a:br>
              <a:rPr lang="en-GB" altLang="zh-CN" b="1" dirty="0">
                <a:latin typeface="Courier New" panose="02070309020205020404" pitchFamily="49" charset="0"/>
                <a:cs typeface="Arial" panose="020B0604020202020204" pitchFamily="34" charset="0"/>
              </a:rPr>
            </a:br>
            <a:r>
              <a:rPr lang="en-GB" altLang="zh-CN" b="1" dirty="0">
                <a:latin typeface="Courier New" panose="02070309020205020404" pitchFamily="49" charset="0"/>
                <a:cs typeface="Arial" panose="020B0604020202020204" pitchFamily="34" charset="0"/>
              </a:rPr>
              <a:t>  // ActionListener interface</a:t>
            </a:r>
          </a:p>
          <a:p>
            <a:pPr eaLnBrk="0" hangingPunct="0">
              <a:buSzPct val="99000"/>
            </a:pPr>
            <a:r>
              <a:rPr lang="en-GB" altLang="zh-CN" b="1" dirty="0">
                <a:latin typeface="Courier New" panose="02070309020205020404" pitchFamily="49" charset="0"/>
                <a:cs typeface="Arial" panose="020B0604020202020204" pitchFamily="34" charset="0"/>
              </a:rPr>
              <a:t>	public void </a:t>
            </a:r>
            <a:r>
              <a:rPr lang="en-GB" altLang="zh-CN" b="1" dirty="0" err="1">
                <a:latin typeface="Courier New" panose="02070309020205020404" pitchFamily="49" charset="0"/>
                <a:cs typeface="Arial" panose="020B0604020202020204" pitchFamily="34" charset="0"/>
              </a:rPr>
              <a:t>actionPerformed</a:t>
            </a:r>
            <a:r>
              <a:rPr lang="en-GB" altLang="zh-CN" b="1" dirty="0">
                <a:latin typeface="Courier New" panose="02070309020205020404" pitchFamily="49" charset="0"/>
                <a:cs typeface="Arial" panose="020B0604020202020204" pitchFamily="34" charset="0"/>
              </a:rPr>
              <a:t>( </a:t>
            </a:r>
            <a:r>
              <a:rPr lang="en-GB" altLang="zh-CN" b="1" dirty="0" err="1">
                <a:latin typeface="Courier New" panose="02070309020205020404" pitchFamily="49" charset="0"/>
                <a:cs typeface="Arial" panose="020B0604020202020204" pitchFamily="34" charset="0"/>
              </a:rPr>
              <a:t>ActionEvent</a:t>
            </a:r>
            <a:r>
              <a:rPr lang="en-GB" altLang="zh-CN" b="1" dirty="0">
                <a:latin typeface="Courier New" panose="02070309020205020404" pitchFamily="49" charset="0"/>
                <a:cs typeface="Arial" panose="020B0604020202020204" pitchFamily="34" charset="0"/>
              </a:rPr>
              <a:t> e ) {</a:t>
            </a:r>
          </a:p>
          <a:p>
            <a:pPr eaLnBrk="0" hangingPunct="0">
              <a:buSzPct val="99000"/>
            </a:pPr>
            <a:r>
              <a:rPr lang="en-GB" altLang="zh-CN" b="1" dirty="0">
                <a:latin typeface="Courier New" panose="02070309020205020404" pitchFamily="49" charset="0"/>
                <a:cs typeface="Arial" panose="020B0604020202020204" pitchFamily="34" charset="0"/>
              </a:rPr>
              <a:t>		</a:t>
            </a:r>
            <a:r>
              <a:rPr lang="en-GB" altLang="zh-CN" b="1" dirty="0" err="1">
                <a:latin typeface="Courier New" panose="02070309020205020404" pitchFamily="49" charset="0"/>
                <a:cs typeface="Arial" panose="020B0604020202020204" pitchFamily="34" charset="0"/>
              </a:rPr>
              <a:t>System.out.println</a:t>
            </a:r>
            <a:r>
              <a:rPr lang="en-GB" altLang="zh-CN" b="1" dirty="0">
                <a:latin typeface="Courier New" panose="02070309020205020404" pitchFamily="49" charset="0"/>
                <a:cs typeface="Arial" panose="020B0604020202020204" pitchFamily="34" charset="0"/>
              </a:rPr>
              <a:t>("</a:t>
            </a:r>
            <a:r>
              <a:rPr lang="en-GB" altLang="zh-CN" b="1" dirty="0" err="1">
                <a:latin typeface="Courier New" panose="02070309020205020404" pitchFamily="49" charset="0"/>
                <a:cs typeface="Arial" panose="020B0604020202020204" pitchFamily="34" charset="0"/>
              </a:rPr>
              <a:t>aP</a:t>
            </a:r>
            <a:r>
              <a:rPr lang="en-GB" altLang="zh-CN" b="1" dirty="0">
                <a:latin typeface="Courier New" panose="02070309020205020404" pitchFamily="49" charset="0"/>
                <a:cs typeface="Arial" panose="020B0604020202020204" pitchFamily="34" charset="0"/>
              </a:rPr>
              <a:t> event " + e );</a:t>
            </a:r>
          </a:p>
          <a:p>
            <a:pPr eaLnBrk="0" hangingPunct="0">
              <a:buSzPct val="99000"/>
            </a:pPr>
            <a:r>
              <a:rPr lang="en-GB" altLang="zh-CN" b="1" dirty="0">
                <a:latin typeface="Courier New" panose="02070309020205020404" pitchFamily="49" charset="0"/>
                <a:cs typeface="Arial" panose="020B0604020202020204" pitchFamily="34" charset="0"/>
              </a:rPr>
              <a:t>		</a:t>
            </a:r>
            <a:r>
              <a:rPr lang="en-GB" altLang="zh-CN" b="1" dirty="0" err="1">
                <a:latin typeface="Courier New" panose="02070309020205020404" pitchFamily="49" charset="0"/>
                <a:cs typeface="Arial" panose="020B0604020202020204" pitchFamily="34" charset="0"/>
              </a:rPr>
              <a:t>src</a:t>
            </a:r>
            <a:r>
              <a:rPr lang="en-GB" altLang="zh-CN" b="1" dirty="0">
                <a:latin typeface="Courier New" panose="02070309020205020404" pitchFamily="49" charset="0"/>
                <a:cs typeface="Arial" panose="020B0604020202020204" pitchFamily="34" charset="0"/>
              </a:rPr>
              <a:t> = (</a:t>
            </a:r>
            <a:r>
              <a:rPr lang="en-GB" altLang="zh-CN" b="1" dirty="0" err="1">
                <a:latin typeface="Courier New" panose="02070309020205020404" pitchFamily="49" charset="0"/>
                <a:cs typeface="Arial" panose="020B0604020202020204" pitchFamily="34" charset="0"/>
              </a:rPr>
              <a:t>JComponent</a:t>
            </a:r>
            <a:r>
              <a:rPr lang="en-GB" altLang="zh-CN" b="1" dirty="0">
                <a:latin typeface="Courier New" panose="02070309020205020404" pitchFamily="49" charset="0"/>
                <a:cs typeface="Arial" panose="020B0604020202020204" pitchFamily="34" charset="0"/>
              </a:rPr>
              <a:t>)(</a:t>
            </a:r>
            <a:r>
              <a:rPr lang="en-GB" altLang="zh-CN" b="1" dirty="0" err="1">
                <a:latin typeface="Courier New" panose="02070309020205020404" pitchFamily="49" charset="0"/>
                <a:cs typeface="Arial" panose="020B0604020202020204" pitchFamily="34" charset="0"/>
              </a:rPr>
              <a:t>e.getSource</a:t>
            </a:r>
            <a:r>
              <a:rPr lang="en-GB" altLang="zh-CN" b="1" dirty="0">
                <a:latin typeface="Courier New" panose="02070309020205020404" pitchFamily="49" charset="0"/>
                <a:cs typeface="Arial" panose="020B0604020202020204" pitchFamily="34" charset="0"/>
              </a:rPr>
              <a:t>());</a:t>
            </a:r>
            <a:br>
              <a:rPr lang="en-GB" altLang="zh-CN" b="1" dirty="0">
                <a:latin typeface="Courier New" panose="02070309020205020404" pitchFamily="49" charset="0"/>
                <a:cs typeface="Arial" panose="020B0604020202020204" pitchFamily="34" charset="0"/>
              </a:rPr>
            </a:br>
            <a:r>
              <a:rPr lang="en-GB" altLang="zh-CN" b="1" dirty="0">
                <a:latin typeface="Courier New" panose="02070309020205020404" pitchFamily="49" charset="0"/>
                <a:cs typeface="Arial" panose="020B0604020202020204" pitchFamily="34" charset="0"/>
              </a:rPr>
              <a:t>		}</a:t>
            </a:r>
          </a:p>
          <a:p>
            <a:pPr eaLnBrk="0" hangingPunct="0">
              <a:buSzPct val="99000"/>
            </a:pPr>
            <a:r>
              <a:rPr lang="en-GB" altLang="zh-CN" b="1" dirty="0">
                <a:latin typeface="Courier New" panose="02070309020205020404" pitchFamily="49" charset="0"/>
                <a:cs typeface="Arial" panose="020B0604020202020204" pitchFamily="34" charset="0"/>
              </a:rPr>
              <a:t>	}</a:t>
            </a:r>
          </a:p>
        </p:txBody>
      </p:sp>
      <p:sp>
        <p:nvSpPr>
          <p:cNvPr id="147463" name="Rectangle 3">
            <a:extLst>
              <a:ext uri="{FF2B5EF4-FFF2-40B4-BE49-F238E27FC236}">
                <a16:creationId xmlns:a16="http://schemas.microsoft.com/office/drawing/2014/main" id="{0450C9C5-9BC5-4ACF-89CD-18331139E6A0}"/>
              </a:ext>
            </a:extLst>
          </p:cNvPr>
          <p:cNvSpPr>
            <a:spLocks noChangeArrowheads="1"/>
          </p:cNvSpPr>
          <p:nvPr/>
        </p:nvSpPr>
        <p:spPr bwMode="auto">
          <a:xfrm>
            <a:off x="1992313" y="260351"/>
            <a:ext cx="7770812"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160" tIns="46080" rIns="92160" bIns="46080" anchor="b"/>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chemeClr val="tx2"/>
                </a:solidFill>
                <a:latin typeface="Garamond" panose="02020404030301010803" pitchFamily="18" charset="0"/>
                <a:ea typeface="宋体" panose="02010600030101010101" pitchFamily="2" charset="-122"/>
              </a:defRPr>
            </a:lvl1pPr>
            <a:lvl2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chemeClr val="tx2"/>
                </a:solidFill>
                <a:latin typeface="Garamond" panose="02020404030301010803" pitchFamily="18" charset="0"/>
                <a:ea typeface="宋体" panose="02010600030101010101" pitchFamily="2" charset="-122"/>
              </a:defRPr>
            </a:lvl2pPr>
            <a:lvl3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chemeClr val="tx2"/>
                </a:solidFill>
                <a:latin typeface="Garamond" panose="02020404030301010803" pitchFamily="18" charset="0"/>
                <a:ea typeface="宋体" panose="02010600030101010101" pitchFamily="2" charset="-122"/>
              </a:defRPr>
            </a:lvl3pPr>
            <a:lvl4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chemeClr val="tx2"/>
                </a:solidFill>
                <a:latin typeface="Garamond" panose="02020404030301010803" pitchFamily="18" charset="0"/>
                <a:ea typeface="宋体" panose="02010600030101010101" pitchFamily="2" charset="-122"/>
              </a:defRPr>
            </a:lvl4pPr>
            <a:lvl5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chemeClr val="tx2"/>
                </a:solidFill>
                <a:latin typeface="Garamond" panose="02020404030301010803" pitchFamily="18" charset="0"/>
                <a:ea typeface="宋体" panose="02010600030101010101" pitchFamily="2" charset="-122"/>
              </a:defRPr>
            </a:lvl5pPr>
            <a:lvl6pPr marL="457200"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chemeClr val="tx2"/>
                </a:solidFill>
                <a:latin typeface="Garamond" panose="02020404030301010803" pitchFamily="18" charset="0"/>
                <a:ea typeface="宋体" panose="02010600030101010101" pitchFamily="2" charset="-122"/>
              </a:defRPr>
            </a:lvl6pPr>
            <a:lvl7pPr marL="914400"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chemeClr val="tx2"/>
                </a:solidFill>
                <a:latin typeface="Garamond" panose="02020404030301010803" pitchFamily="18" charset="0"/>
                <a:ea typeface="宋体" panose="02010600030101010101" pitchFamily="2" charset="-122"/>
              </a:defRPr>
            </a:lvl7pPr>
            <a:lvl8pPr marL="1371600"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chemeClr val="tx2"/>
                </a:solidFill>
                <a:latin typeface="Garamond" panose="02020404030301010803" pitchFamily="18" charset="0"/>
                <a:ea typeface="宋体" panose="02010600030101010101" pitchFamily="2" charset="-122"/>
              </a:defRPr>
            </a:lvl8pPr>
            <a:lvl9pPr marL="1828800"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200">
                <a:solidFill>
                  <a:schemeClr val="tx2"/>
                </a:solidFill>
                <a:latin typeface="Garamond" panose="02020404030301010803" pitchFamily="18" charset="0"/>
                <a:ea typeface="宋体" panose="02010600030101010101" pitchFamily="2" charset="-122"/>
              </a:defRPr>
            </a:lvl9pPr>
          </a:lstStyle>
          <a:p>
            <a:r>
              <a:rPr lang="en-GB" altLang="zh-CN" dirty="0" err="1"/>
              <a:t>建立监听</a:t>
            </a:r>
            <a:r>
              <a:rPr lang="en-GB" altLang="zh-CN" dirty="0">
                <a:latin typeface="Arial" panose="020B0604020202020204" pitchFamily="34" charset="0"/>
              </a:rPr>
              <a:t>—</a:t>
            </a:r>
            <a:r>
              <a:rPr lang="en-GB" altLang="zh-CN" dirty="0" err="1"/>
              <a:t>方法</a:t>
            </a:r>
            <a:r>
              <a:rPr lang="en-GB" altLang="zh-CN" sz="3800" dirty="0"/>
              <a:t> 1</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AutoShape 2">
            <a:extLst>
              <a:ext uri="{FF2B5EF4-FFF2-40B4-BE49-F238E27FC236}">
                <a16:creationId xmlns:a16="http://schemas.microsoft.com/office/drawing/2014/main" id="{B6C42D7C-A2E0-4F0B-B05F-50D0CDA63584}"/>
              </a:ext>
            </a:extLst>
          </p:cNvPr>
          <p:cNvSpPr>
            <a:spLocks noChangeArrowheads="1"/>
          </p:cNvSpPr>
          <p:nvPr/>
        </p:nvSpPr>
        <p:spPr bwMode="auto">
          <a:xfrm>
            <a:off x="2400300" y="2038350"/>
            <a:ext cx="7462838" cy="1704975"/>
          </a:xfrm>
          <a:prstGeom prst="roundRect">
            <a:avLst>
              <a:gd name="adj" fmla="val 16667"/>
            </a:avLst>
          </a:prstGeom>
          <a:solidFill>
            <a:srgbClr val="FFFF00"/>
          </a:solidFill>
          <a:ln w="2844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Calibri" panose="020F0502020204030204" pitchFamily="34" charset="0"/>
            </a:endParaRPr>
          </a:p>
        </p:txBody>
      </p:sp>
      <p:sp>
        <p:nvSpPr>
          <p:cNvPr id="150531" name="Rectangle 3">
            <a:extLst>
              <a:ext uri="{FF2B5EF4-FFF2-40B4-BE49-F238E27FC236}">
                <a16:creationId xmlns:a16="http://schemas.microsoft.com/office/drawing/2014/main" id="{8F6A15C2-FE38-4514-A187-BD4186BF7C72}"/>
              </a:ext>
            </a:extLst>
          </p:cNvPr>
          <p:cNvSpPr>
            <a:spLocks noGrp="1" noChangeArrowheads="1"/>
          </p:cNvSpPr>
          <p:nvPr>
            <p:ph type="title" idx="4294967295"/>
          </p:nvPr>
        </p:nvSpPr>
        <p:spPr>
          <a:xfrm>
            <a:off x="1992313" y="260351"/>
            <a:ext cx="7770812" cy="766763"/>
          </a:xfrm>
        </p:spPr>
        <p:txBody>
          <a:bodyPr vert="horz" lIns="92160" tIns="46080" rIns="92160" bIns="46080" rtlCol="0" anchor="b">
            <a:normAutofit/>
          </a:bodyPr>
          <a:lstStyle/>
          <a:p>
            <a: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t>建立监听</a:t>
            </a:r>
            <a:r>
              <a:rPr lang="en-GB" altLang="zh-CN">
                <a:latin typeface="Arial" panose="020B0604020202020204" pitchFamily="34" charset="0"/>
              </a:rPr>
              <a:t>—</a:t>
            </a:r>
            <a:r>
              <a:rPr lang="en-GB" altLang="zh-CN"/>
              <a:t>方法</a:t>
            </a:r>
            <a:r>
              <a:rPr lang="en-GB" altLang="zh-CN" sz="3800"/>
              <a:t> 2</a:t>
            </a:r>
          </a:p>
        </p:txBody>
      </p:sp>
      <p:sp>
        <p:nvSpPr>
          <p:cNvPr id="150532" name="Rectangle 4">
            <a:extLst>
              <a:ext uri="{FF2B5EF4-FFF2-40B4-BE49-F238E27FC236}">
                <a16:creationId xmlns:a16="http://schemas.microsoft.com/office/drawing/2014/main" id="{F7BD785B-05F2-4186-88A4-02399A43E75A}"/>
              </a:ext>
            </a:extLst>
          </p:cNvPr>
          <p:cNvSpPr>
            <a:spLocks noGrp="1" noChangeArrowheads="1"/>
          </p:cNvSpPr>
          <p:nvPr>
            <p:ph type="body" idx="4294967295"/>
          </p:nvPr>
        </p:nvSpPr>
        <p:spPr>
          <a:xfrm>
            <a:off x="2211389" y="908050"/>
            <a:ext cx="4821237" cy="615950"/>
          </a:xfrm>
        </p:spPr>
        <p:txBody>
          <a:bodyPr vert="horz" lIns="92160" tIns="46080" rIns="92160" bIns="46080" rtlCol="0">
            <a:normAutofit fontScale="85000" lnSpcReduction="20000"/>
          </a:bodyPr>
          <a:lstStyle/>
          <a:p>
            <a:pPr marL="341313" indent="-341313" defTabSz="449263">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600" dirty="0">
                <a:solidFill>
                  <a:srgbClr val="063DE8"/>
                </a:solidFill>
              </a:rPr>
              <a:t>建立内部类 </a:t>
            </a:r>
          </a:p>
          <a:p>
            <a:pPr marL="1160463" lvl="2" defTabSz="449263">
              <a:buClr>
                <a:srgbClr val="000000"/>
              </a:buClr>
              <a:buSzPct val="49000"/>
              <a:buFont typeface="Times New Roman" panose="02020603050405020304" pitchFamily="18"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1500" dirty="0">
                <a:latin typeface="Courier New" panose="02070309020205020404" pitchFamily="49" charset="0"/>
              </a:rPr>
              <a:t>   	</a:t>
            </a:r>
            <a:r>
              <a:rPr lang="en-GB" altLang="zh-CN" i="1" dirty="0"/>
              <a:t>  </a:t>
            </a:r>
          </a:p>
        </p:txBody>
      </p:sp>
      <p:sp>
        <p:nvSpPr>
          <p:cNvPr id="150533" name="Text Box 5">
            <a:extLst>
              <a:ext uri="{FF2B5EF4-FFF2-40B4-BE49-F238E27FC236}">
                <a16:creationId xmlns:a16="http://schemas.microsoft.com/office/drawing/2014/main" id="{3A01E238-EDF7-47D0-A44F-12F4CBB87C3A}"/>
              </a:ext>
            </a:extLst>
          </p:cNvPr>
          <p:cNvSpPr txBox="1">
            <a:spLocks noChangeArrowheads="1"/>
          </p:cNvSpPr>
          <p:nvPr/>
        </p:nvSpPr>
        <p:spPr bwMode="auto">
          <a:xfrm>
            <a:off x="2520950" y="1429617"/>
            <a:ext cx="7572758" cy="4802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160" tIns="46080" rIns="92160" bIns="460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eaLnBrk="0" hangingPunct="0">
              <a:buSzPct val="99000"/>
            </a:pPr>
            <a:r>
              <a:rPr lang="en-GB" altLang="zh-CN" b="1" dirty="0">
                <a:latin typeface="Courier New" panose="02070309020205020404" pitchFamily="49" charset="0"/>
              </a:rPr>
              <a:t>public class </a:t>
            </a:r>
            <a:r>
              <a:rPr lang="en-GB" altLang="zh-CN" b="1" dirty="0" err="1">
                <a:latin typeface="Courier New" panose="02070309020205020404" pitchFamily="49" charset="0"/>
              </a:rPr>
              <a:t>windowexample</a:t>
            </a:r>
            <a:r>
              <a:rPr lang="en-GB" altLang="zh-CN" b="1" dirty="0">
                <a:latin typeface="Courier New" panose="02070309020205020404" pitchFamily="49" charset="0"/>
              </a:rPr>
              <a:t> {</a:t>
            </a:r>
          </a:p>
          <a:p>
            <a:pPr eaLnBrk="0" hangingPunct="0">
              <a:buSzPct val="99000"/>
            </a:pPr>
            <a:r>
              <a:rPr lang="en-GB" altLang="zh-CN" b="1" dirty="0">
                <a:latin typeface="Courier New" panose="02070309020205020404" pitchFamily="49" charset="0"/>
              </a:rPr>
              <a:t>  int x;</a:t>
            </a:r>
            <a:br>
              <a:rPr lang="en-GB" altLang="zh-CN" b="1" dirty="0">
                <a:latin typeface="Courier New" panose="02070309020205020404" pitchFamily="49" charset="0"/>
              </a:rPr>
            </a:br>
            <a:r>
              <a:rPr lang="en-GB" altLang="zh-CN" b="1" dirty="0">
                <a:latin typeface="Courier New" panose="02070309020205020404" pitchFamily="49" charset="0"/>
              </a:rPr>
              <a:t>  class </a:t>
            </a:r>
            <a:r>
              <a:rPr lang="en-GB" altLang="zh-CN" b="1" dirty="0" err="1">
                <a:latin typeface="Courier New" panose="02070309020205020404" pitchFamily="49" charset="0"/>
              </a:rPr>
              <a:t>EventHandler</a:t>
            </a:r>
            <a:r>
              <a:rPr lang="en-GB" altLang="zh-CN" b="1" dirty="0">
                <a:latin typeface="Courier New" panose="02070309020205020404" pitchFamily="49" charset="0"/>
              </a:rPr>
              <a:t> implements ActionListener {	</a:t>
            </a:r>
            <a:br>
              <a:rPr lang="en-GB" altLang="zh-CN" b="1" dirty="0">
                <a:latin typeface="Courier New" panose="02070309020205020404" pitchFamily="49" charset="0"/>
              </a:rPr>
            </a:br>
            <a:r>
              <a:rPr lang="en-GB" altLang="zh-CN" b="1" dirty="0">
                <a:latin typeface="Courier New" panose="02070309020205020404" pitchFamily="49" charset="0"/>
              </a:rPr>
              <a:t>  // ActionListener interface</a:t>
            </a:r>
          </a:p>
          <a:p>
            <a:pPr eaLnBrk="0" hangingPunct="0">
              <a:buSzPct val="99000"/>
            </a:pPr>
            <a:r>
              <a:rPr lang="en-GB" altLang="zh-CN" b="1" dirty="0">
                <a:latin typeface="Courier New" panose="02070309020205020404" pitchFamily="49" charset="0"/>
              </a:rPr>
              <a:t>	    public void </a:t>
            </a:r>
            <a:r>
              <a:rPr lang="en-GB" altLang="zh-CN" b="1" dirty="0" err="1">
                <a:latin typeface="Courier New" panose="02070309020205020404" pitchFamily="49" charset="0"/>
              </a:rPr>
              <a:t>actionPerformed</a:t>
            </a:r>
            <a:r>
              <a:rPr lang="en-GB" altLang="zh-CN" b="1" dirty="0">
                <a:latin typeface="Courier New" panose="02070309020205020404" pitchFamily="49" charset="0"/>
              </a:rPr>
              <a:t>( </a:t>
            </a:r>
            <a:r>
              <a:rPr lang="en-GB" altLang="zh-CN" b="1" dirty="0" err="1">
                <a:latin typeface="Courier New" panose="02070309020205020404" pitchFamily="49" charset="0"/>
              </a:rPr>
              <a:t>ActionEvent</a:t>
            </a:r>
            <a:r>
              <a:rPr lang="en-GB" altLang="zh-CN" b="1" dirty="0">
                <a:latin typeface="Courier New" panose="02070309020205020404" pitchFamily="49" charset="0"/>
              </a:rPr>
              <a:t> e ) {</a:t>
            </a:r>
          </a:p>
          <a:p>
            <a:pPr eaLnBrk="0" hangingPunct="0">
              <a:buSzPct val="99000"/>
            </a:pPr>
            <a:r>
              <a:rPr lang="en-GB" altLang="zh-CN" b="1" dirty="0">
                <a:latin typeface="Courier New" panose="02070309020205020404" pitchFamily="49" charset="0"/>
              </a:rPr>
              <a:t>		x++;</a:t>
            </a:r>
            <a:br>
              <a:rPr lang="en-GB" altLang="zh-CN" b="1" dirty="0">
                <a:latin typeface="Courier New" panose="02070309020205020404" pitchFamily="49" charset="0"/>
              </a:rPr>
            </a:br>
            <a:r>
              <a:rPr lang="en-GB" altLang="zh-CN" dirty="0">
                <a:latin typeface="Times New Roman" panose="02020603050405020304" pitchFamily="18" charset="0"/>
              </a:rPr>
              <a:t>		</a:t>
            </a:r>
            <a:r>
              <a:rPr lang="en-GB" altLang="zh-CN" b="1" dirty="0">
                <a:latin typeface="Courier New" panose="02070309020205020404" pitchFamily="49" charset="0"/>
              </a:rPr>
              <a:t>}</a:t>
            </a:r>
          </a:p>
          <a:p>
            <a:pPr eaLnBrk="0" hangingPunct="0">
              <a:buSzPct val="99000"/>
            </a:pPr>
            <a:r>
              <a:rPr lang="en-GB" altLang="zh-CN" b="1" dirty="0">
                <a:latin typeface="Courier New" panose="02070309020205020404" pitchFamily="49" charset="0"/>
              </a:rPr>
              <a:t>	} </a:t>
            </a:r>
          </a:p>
          <a:p>
            <a:pPr eaLnBrk="0" hangingPunct="0">
              <a:buSzPct val="99000"/>
            </a:pPr>
            <a:r>
              <a:rPr lang="en-GB" altLang="zh-CN" b="1" dirty="0">
                <a:latin typeface="Courier New" panose="02070309020205020404" pitchFamily="49" charset="0"/>
              </a:rPr>
              <a:t>  public static void main(String[] </a:t>
            </a:r>
            <a:r>
              <a:rPr lang="en-GB" altLang="zh-CN" b="1" dirty="0" err="1">
                <a:latin typeface="Courier New" panose="02070309020205020404" pitchFamily="49" charset="0"/>
              </a:rPr>
              <a:t>args</a:t>
            </a:r>
            <a:r>
              <a:rPr lang="en-GB" altLang="zh-CN" b="1" dirty="0">
                <a:latin typeface="Courier New" panose="02070309020205020404" pitchFamily="49" charset="0"/>
              </a:rPr>
              <a:t>) {</a:t>
            </a:r>
            <a:br>
              <a:rPr lang="en-GB" altLang="zh-CN" b="1" dirty="0">
                <a:latin typeface="Courier New" panose="02070309020205020404" pitchFamily="49" charset="0"/>
              </a:rPr>
            </a:br>
            <a:r>
              <a:rPr lang="en-GB" altLang="zh-CN" b="1" dirty="0">
                <a:latin typeface="Courier New" panose="02070309020205020404" pitchFamily="49" charset="0"/>
              </a:rPr>
              <a:t>     </a:t>
            </a:r>
            <a:r>
              <a:rPr lang="en-GB" altLang="zh-CN" b="1" dirty="0" err="1">
                <a:latin typeface="Courier New" panose="02070309020205020404" pitchFamily="49" charset="0"/>
              </a:rPr>
              <a:t>JWindow</a:t>
            </a:r>
            <a:r>
              <a:rPr lang="en-GB" altLang="zh-CN" b="1" dirty="0">
                <a:latin typeface="Courier New" panose="02070309020205020404" pitchFamily="49" charset="0"/>
              </a:rPr>
              <a:t> w = new </a:t>
            </a:r>
            <a:r>
              <a:rPr lang="en-GB" altLang="zh-CN" b="1" dirty="0" err="1">
                <a:latin typeface="Courier New" panose="02070309020205020404" pitchFamily="49" charset="0"/>
              </a:rPr>
              <a:t>JWindow</a:t>
            </a:r>
            <a:r>
              <a:rPr lang="en-GB" altLang="zh-CN" b="1" dirty="0">
                <a:latin typeface="Courier New" panose="02070309020205020404" pitchFamily="49" charset="0"/>
              </a:rPr>
              <a:t>();</a:t>
            </a:r>
            <a:br>
              <a:rPr lang="en-GB" altLang="zh-CN" b="1" dirty="0">
                <a:latin typeface="Courier New" panose="02070309020205020404" pitchFamily="49" charset="0"/>
              </a:rPr>
            </a:br>
            <a:r>
              <a:rPr lang="en-GB" altLang="zh-CN" b="1" dirty="0">
                <a:latin typeface="Courier New" panose="02070309020205020404" pitchFamily="49" charset="0"/>
              </a:rPr>
              <a:t>     </a:t>
            </a:r>
            <a:r>
              <a:rPr lang="en-GB" altLang="zh-CN" b="1" dirty="0" err="1">
                <a:latin typeface="Courier New" panose="02070309020205020404" pitchFamily="49" charset="0"/>
              </a:rPr>
              <a:t>JButton</a:t>
            </a:r>
            <a:r>
              <a:rPr lang="en-GB" altLang="zh-CN" b="1" dirty="0">
                <a:latin typeface="Courier New" panose="02070309020205020404" pitchFamily="49" charset="0"/>
              </a:rPr>
              <a:t> b = new </a:t>
            </a:r>
            <a:r>
              <a:rPr lang="en-GB" altLang="zh-CN" b="1" dirty="0" err="1">
                <a:latin typeface="Courier New" panose="02070309020205020404" pitchFamily="49" charset="0"/>
              </a:rPr>
              <a:t>JButton</a:t>
            </a:r>
            <a:r>
              <a:rPr lang="en-GB" altLang="zh-CN" b="1" dirty="0">
                <a:latin typeface="Courier New" panose="02070309020205020404" pitchFamily="49" charset="0"/>
              </a:rPr>
              <a:t>(“Action!”);</a:t>
            </a:r>
            <a:br>
              <a:rPr lang="en-GB" altLang="zh-CN" b="1" dirty="0">
                <a:latin typeface="Courier New" panose="02070309020205020404" pitchFamily="49" charset="0"/>
              </a:rPr>
            </a:br>
            <a:r>
              <a:rPr lang="en-GB" altLang="zh-CN" b="1" dirty="0">
                <a:latin typeface="Courier New" panose="02070309020205020404" pitchFamily="49" charset="0"/>
              </a:rPr>
              <a:t>     </a:t>
            </a:r>
            <a:r>
              <a:rPr lang="en-GB" altLang="zh-CN" b="1" dirty="0" err="1">
                <a:latin typeface="Courier New" panose="02070309020205020404" pitchFamily="49" charset="0"/>
              </a:rPr>
              <a:t>EventHandler</a:t>
            </a:r>
            <a:r>
              <a:rPr lang="en-GB" altLang="zh-CN" b="1" dirty="0">
                <a:latin typeface="Courier New" panose="02070309020205020404" pitchFamily="49" charset="0"/>
              </a:rPr>
              <a:t> h = new </a:t>
            </a:r>
            <a:r>
              <a:rPr lang="en-GB" altLang="zh-CN" b="1" dirty="0" err="1">
                <a:latin typeface="Courier New" panose="02070309020205020404" pitchFamily="49" charset="0"/>
              </a:rPr>
              <a:t>EventHandler</a:t>
            </a:r>
            <a:r>
              <a:rPr lang="en-GB" altLang="zh-CN" b="1" dirty="0">
                <a:latin typeface="Courier New" panose="02070309020205020404" pitchFamily="49" charset="0"/>
              </a:rPr>
              <a:t>( this );</a:t>
            </a:r>
            <a:br>
              <a:rPr lang="en-GB" altLang="zh-CN" b="1" dirty="0">
                <a:latin typeface="Courier New" panose="02070309020205020404" pitchFamily="49" charset="0"/>
              </a:rPr>
            </a:br>
            <a:r>
              <a:rPr lang="en-GB" altLang="zh-CN" b="1" dirty="0">
                <a:latin typeface="Courier New" panose="02070309020205020404" pitchFamily="49" charset="0"/>
              </a:rPr>
              <a:t>     Container cp = </a:t>
            </a:r>
            <a:r>
              <a:rPr lang="en-GB" altLang="zh-CN" b="1" dirty="0" err="1">
                <a:latin typeface="Courier New" panose="02070309020205020404" pitchFamily="49" charset="0"/>
              </a:rPr>
              <a:t>getContentPane</a:t>
            </a:r>
            <a:r>
              <a:rPr lang="en-GB" altLang="zh-CN" b="1" dirty="0">
                <a:latin typeface="Courier New" panose="02070309020205020404" pitchFamily="49" charset="0"/>
              </a:rPr>
              <a:t>();</a:t>
            </a:r>
            <a:br>
              <a:rPr lang="en-GB" altLang="zh-CN" b="1" dirty="0">
                <a:latin typeface="Courier New" panose="02070309020205020404" pitchFamily="49" charset="0"/>
              </a:rPr>
            </a:br>
            <a:r>
              <a:rPr lang="en-GB" altLang="zh-CN" b="1" dirty="0">
                <a:latin typeface="Courier New" panose="02070309020205020404" pitchFamily="49" charset="0"/>
              </a:rPr>
              <a:t>     </a:t>
            </a:r>
            <a:r>
              <a:rPr lang="en-GB" altLang="zh-CN" b="1" dirty="0" err="1">
                <a:latin typeface="Courier New" panose="02070309020205020404" pitchFamily="49" charset="0"/>
              </a:rPr>
              <a:t>cp.add</a:t>
            </a:r>
            <a:r>
              <a:rPr lang="en-GB" altLang="zh-CN" b="1" dirty="0">
                <a:latin typeface="Courier New" panose="02070309020205020404" pitchFamily="49" charset="0"/>
              </a:rPr>
              <a:t>( b );</a:t>
            </a:r>
            <a:br>
              <a:rPr lang="en-GB" altLang="zh-CN" b="1" dirty="0">
                <a:latin typeface="Courier New" panose="02070309020205020404" pitchFamily="49" charset="0"/>
              </a:rPr>
            </a:br>
            <a:r>
              <a:rPr lang="en-GB" altLang="zh-CN" b="1" dirty="0">
                <a:latin typeface="Courier New" panose="02070309020205020404" pitchFamily="49" charset="0"/>
              </a:rPr>
              <a:t>     </a:t>
            </a:r>
            <a:r>
              <a:rPr lang="en-GB" altLang="zh-CN" b="1" dirty="0" err="1">
                <a:latin typeface="Courier New" panose="02070309020205020404" pitchFamily="49" charset="0"/>
              </a:rPr>
              <a:t>b.addActionListener</a:t>
            </a:r>
            <a:r>
              <a:rPr lang="en-GB" altLang="zh-CN" b="1" dirty="0">
                <a:latin typeface="Courier New" panose="02070309020205020404" pitchFamily="49" charset="0"/>
              </a:rPr>
              <a:t>( h );</a:t>
            </a:r>
            <a:br>
              <a:rPr lang="en-GB" altLang="zh-CN" b="1" dirty="0">
                <a:latin typeface="Courier New" panose="02070309020205020404" pitchFamily="49" charset="0"/>
              </a:rPr>
            </a:br>
            <a:r>
              <a:rPr lang="en-GB" altLang="zh-CN" b="1" dirty="0">
                <a:latin typeface="Courier New" panose="02070309020205020404" pitchFamily="49" charset="0"/>
              </a:rPr>
              <a:t>     ……</a:t>
            </a:r>
          </a:p>
          <a:p>
            <a:pPr eaLnBrk="0" hangingPunct="0">
              <a:buSzPct val="99000"/>
            </a:pPr>
            <a:r>
              <a:rPr lang="en-GB" altLang="zh-CN" b="1" dirty="0">
                <a:latin typeface="Courier New" panose="02070309020205020404" pitchFamily="49" charset="0"/>
              </a:rPr>
              <a:t>     }</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AutoShape 2">
            <a:extLst>
              <a:ext uri="{FF2B5EF4-FFF2-40B4-BE49-F238E27FC236}">
                <a16:creationId xmlns:a16="http://schemas.microsoft.com/office/drawing/2014/main" id="{71D0229D-36A9-4A27-AFF9-B0ED43D3844C}"/>
              </a:ext>
            </a:extLst>
          </p:cNvPr>
          <p:cNvSpPr>
            <a:spLocks noChangeArrowheads="1"/>
          </p:cNvSpPr>
          <p:nvPr/>
        </p:nvSpPr>
        <p:spPr bwMode="auto">
          <a:xfrm>
            <a:off x="2819401" y="3430588"/>
            <a:ext cx="7631113" cy="1841500"/>
          </a:xfrm>
          <a:prstGeom prst="roundRect">
            <a:avLst>
              <a:gd name="adj" fmla="val 16667"/>
            </a:avLst>
          </a:prstGeom>
          <a:solidFill>
            <a:srgbClr val="99CCFF"/>
          </a:solidFill>
          <a:ln w="28440">
            <a:solidFill>
              <a:srgbClr val="063DE8"/>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Calibri" panose="020F0502020204030204" pitchFamily="34" charset="0"/>
            </a:endParaRPr>
          </a:p>
        </p:txBody>
      </p:sp>
      <p:sp>
        <p:nvSpPr>
          <p:cNvPr id="152579" name="AutoShape 3">
            <a:extLst>
              <a:ext uri="{FF2B5EF4-FFF2-40B4-BE49-F238E27FC236}">
                <a16:creationId xmlns:a16="http://schemas.microsoft.com/office/drawing/2014/main" id="{D5F0CD04-CC70-421A-B35C-08D7BF20CFA9}"/>
              </a:ext>
            </a:extLst>
          </p:cNvPr>
          <p:cNvSpPr>
            <a:spLocks noChangeArrowheads="1"/>
          </p:cNvSpPr>
          <p:nvPr/>
        </p:nvSpPr>
        <p:spPr bwMode="auto">
          <a:xfrm>
            <a:off x="3014663" y="3757614"/>
            <a:ext cx="7370762" cy="1349375"/>
          </a:xfrm>
          <a:prstGeom prst="roundRect">
            <a:avLst>
              <a:gd name="adj" fmla="val 16667"/>
            </a:avLst>
          </a:prstGeom>
          <a:solidFill>
            <a:srgbClr val="FFFF00"/>
          </a:solidFill>
          <a:ln w="28440">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latin typeface="Calibri" panose="020F0502020204030204" pitchFamily="34" charset="0"/>
            </a:endParaRPr>
          </a:p>
        </p:txBody>
      </p:sp>
      <p:sp>
        <p:nvSpPr>
          <p:cNvPr id="152580" name="Rectangle 4">
            <a:extLst>
              <a:ext uri="{FF2B5EF4-FFF2-40B4-BE49-F238E27FC236}">
                <a16:creationId xmlns:a16="http://schemas.microsoft.com/office/drawing/2014/main" id="{4D89DBFF-B5EA-4289-8B83-08C013375082}"/>
              </a:ext>
            </a:extLst>
          </p:cNvPr>
          <p:cNvSpPr>
            <a:spLocks noGrp="1" noChangeArrowheads="1"/>
          </p:cNvSpPr>
          <p:nvPr>
            <p:ph type="title" idx="4294967295"/>
          </p:nvPr>
        </p:nvSpPr>
        <p:spPr>
          <a:xfrm>
            <a:off x="1919288" y="260351"/>
            <a:ext cx="7770812" cy="766763"/>
          </a:xfrm>
        </p:spPr>
        <p:txBody>
          <a:bodyPr vert="horz" lIns="92160" tIns="46080" rIns="92160" bIns="46080" rtlCol="0" anchor="b">
            <a:normAutofit/>
          </a:bodyPr>
          <a:lstStyle/>
          <a:p>
            <a: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t>建立监听</a:t>
            </a:r>
            <a:r>
              <a:rPr lang="en-GB" altLang="zh-CN">
                <a:latin typeface="Arial" panose="020B0604020202020204" pitchFamily="34" charset="0"/>
              </a:rPr>
              <a:t>—</a:t>
            </a:r>
            <a:r>
              <a:rPr lang="en-GB" altLang="zh-CN"/>
              <a:t>方法</a:t>
            </a:r>
            <a:r>
              <a:rPr lang="en-GB" altLang="zh-CN" sz="3800"/>
              <a:t> 3</a:t>
            </a:r>
          </a:p>
        </p:txBody>
      </p:sp>
      <p:sp>
        <p:nvSpPr>
          <p:cNvPr id="152581" name="Rectangle 5">
            <a:extLst>
              <a:ext uri="{FF2B5EF4-FFF2-40B4-BE49-F238E27FC236}">
                <a16:creationId xmlns:a16="http://schemas.microsoft.com/office/drawing/2014/main" id="{F6445850-4368-4B03-A102-00037CF5251F}"/>
              </a:ext>
            </a:extLst>
          </p:cNvPr>
          <p:cNvSpPr>
            <a:spLocks noGrp="1" noChangeArrowheads="1"/>
          </p:cNvSpPr>
          <p:nvPr>
            <p:ph type="body" idx="4294967295"/>
          </p:nvPr>
        </p:nvSpPr>
        <p:spPr>
          <a:xfrm>
            <a:off x="1905001" y="1268413"/>
            <a:ext cx="8456613" cy="563562"/>
          </a:xfrm>
        </p:spPr>
        <p:txBody>
          <a:bodyPr vert="horz" lIns="92160" tIns="46080" rIns="92160" bIns="46080" rtlCol="0">
            <a:normAutofit fontScale="77500" lnSpcReduction="20000"/>
          </a:bodyPr>
          <a:lstStyle/>
          <a:p>
            <a:pPr marL="341313" indent="-341313" defTabSz="449263">
              <a:spcBef>
                <a:spcPts val="563"/>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600" dirty="0">
                <a:solidFill>
                  <a:srgbClr val="063DE8"/>
                </a:solidFill>
              </a:rPr>
              <a:t>建立一个匿名类</a:t>
            </a:r>
            <a:r>
              <a:rPr lang="zh-CN" altLang="en-GB" sz="2600" i="1" dirty="0">
                <a:solidFill>
                  <a:srgbClr val="063DE8"/>
                </a:solidFill>
              </a:rPr>
              <a:t> </a:t>
            </a:r>
            <a:r>
              <a:rPr lang="en-GB" altLang="zh-CN" sz="2600" dirty="0">
                <a:solidFill>
                  <a:srgbClr val="FC0128"/>
                </a:solidFill>
              </a:rPr>
              <a:t>anonymous class</a:t>
            </a:r>
            <a:r>
              <a:rPr lang="en-GB" altLang="zh-CN" sz="2600" dirty="0">
                <a:solidFill>
                  <a:srgbClr val="063DE8"/>
                </a:solidFill>
              </a:rPr>
              <a:t> </a:t>
            </a:r>
          </a:p>
          <a:p>
            <a:pPr marL="1160463" lvl="2" defTabSz="449263">
              <a:buClr>
                <a:srgbClr val="000000"/>
              </a:buClr>
              <a:buSzPct val="49000"/>
              <a:buFont typeface="Times New Roman" panose="02020603050405020304" pitchFamily="18" charset="0"/>
              <a:buChar char=" "/>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dirty="0">
                <a:latin typeface="Courier New" panose="02070309020205020404" pitchFamily="49" charset="0"/>
              </a:rPr>
              <a:t>   	</a:t>
            </a:r>
            <a:r>
              <a:rPr lang="en-GB" altLang="zh-CN" i="1" dirty="0"/>
              <a:t>  </a:t>
            </a:r>
          </a:p>
        </p:txBody>
      </p:sp>
      <p:sp>
        <p:nvSpPr>
          <p:cNvPr id="152582" name="Text Box 6">
            <a:extLst>
              <a:ext uri="{FF2B5EF4-FFF2-40B4-BE49-F238E27FC236}">
                <a16:creationId xmlns:a16="http://schemas.microsoft.com/office/drawing/2014/main" id="{E812ED60-1E2F-4629-9D78-9E1BCAF4D574}"/>
              </a:ext>
            </a:extLst>
          </p:cNvPr>
          <p:cNvSpPr txBox="1">
            <a:spLocks noChangeArrowheads="1"/>
          </p:cNvSpPr>
          <p:nvPr/>
        </p:nvSpPr>
        <p:spPr bwMode="auto">
          <a:xfrm>
            <a:off x="2884488" y="1795608"/>
            <a:ext cx="7631112" cy="4802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60" tIns="46080" rIns="92160" bIns="4608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eaLnBrk="0" hangingPunct="0">
              <a:buSzPct val="99000"/>
            </a:pPr>
            <a:r>
              <a:rPr lang="en-GB" altLang="zh-CN" b="1" dirty="0">
                <a:latin typeface="Courier New" panose="02070309020205020404" pitchFamily="49" charset="0"/>
              </a:rPr>
              <a:t>public class </a:t>
            </a:r>
            <a:r>
              <a:rPr lang="en-GB" altLang="zh-CN" b="1" dirty="0" err="1">
                <a:latin typeface="Courier New" panose="02070309020205020404" pitchFamily="49" charset="0"/>
              </a:rPr>
              <a:t>windowexample</a:t>
            </a:r>
            <a:r>
              <a:rPr lang="en-GB" altLang="zh-CN" b="1" dirty="0">
                <a:latin typeface="Courier New" panose="02070309020205020404" pitchFamily="49" charset="0"/>
              </a:rPr>
              <a:t> {</a:t>
            </a:r>
          </a:p>
          <a:p>
            <a:pPr eaLnBrk="0" hangingPunct="0">
              <a:buSzPct val="99000"/>
            </a:pPr>
            <a:r>
              <a:rPr lang="en-GB" altLang="zh-CN" b="1" dirty="0">
                <a:latin typeface="Courier New" panose="02070309020205020404" pitchFamily="49" charset="0"/>
              </a:rPr>
              <a:t>  int x;</a:t>
            </a:r>
            <a:br>
              <a:rPr lang="en-GB" altLang="zh-CN" b="1" dirty="0">
                <a:latin typeface="Courier New" panose="02070309020205020404" pitchFamily="49" charset="0"/>
              </a:rPr>
            </a:br>
            <a:r>
              <a:rPr lang="en-GB" altLang="zh-CN" b="1" dirty="0">
                <a:latin typeface="Courier New" panose="02070309020205020404" pitchFamily="49" charset="0"/>
              </a:rPr>
              <a:t> </a:t>
            </a:r>
          </a:p>
          <a:p>
            <a:pPr eaLnBrk="0" hangingPunct="0">
              <a:buSzPct val="99000"/>
            </a:pPr>
            <a:r>
              <a:rPr lang="en-GB" altLang="zh-CN" b="1" dirty="0">
                <a:latin typeface="Courier New" panose="02070309020205020404" pitchFamily="49" charset="0"/>
              </a:rPr>
              <a:t>  public static void main(String[] </a:t>
            </a:r>
            <a:r>
              <a:rPr lang="en-GB" altLang="zh-CN" b="1" dirty="0" err="1">
                <a:latin typeface="Courier New" panose="02070309020205020404" pitchFamily="49" charset="0"/>
              </a:rPr>
              <a:t>args</a:t>
            </a:r>
            <a:r>
              <a:rPr lang="en-GB" altLang="zh-CN" b="1" dirty="0">
                <a:latin typeface="Courier New" panose="02070309020205020404" pitchFamily="49" charset="0"/>
              </a:rPr>
              <a:t>) {</a:t>
            </a:r>
            <a:br>
              <a:rPr lang="en-GB" altLang="zh-CN" b="1" dirty="0">
                <a:latin typeface="Courier New" panose="02070309020205020404" pitchFamily="49" charset="0"/>
              </a:rPr>
            </a:br>
            <a:r>
              <a:rPr lang="en-GB" altLang="zh-CN" b="1" dirty="0">
                <a:latin typeface="Courier New" panose="02070309020205020404" pitchFamily="49" charset="0"/>
              </a:rPr>
              <a:t>     </a:t>
            </a:r>
            <a:r>
              <a:rPr lang="en-GB" altLang="zh-CN" b="1" dirty="0" err="1">
                <a:latin typeface="Courier New" panose="02070309020205020404" pitchFamily="49" charset="0"/>
              </a:rPr>
              <a:t>JWindow</a:t>
            </a:r>
            <a:r>
              <a:rPr lang="en-GB" altLang="zh-CN" b="1" dirty="0">
                <a:latin typeface="Courier New" panose="02070309020205020404" pitchFamily="49" charset="0"/>
              </a:rPr>
              <a:t> w = new </a:t>
            </a:r>
            <a:r>
              <a:rPr lang="en-GB" altLang="zh-CN" b="1" dirty="0" err="1">
                <a:latin typeface="Courier New" panose="02070309020205020404" pitchFamily="49" charset="0"/>
              </a:rPr>
              <a:t>JWindow</a:t>
            </a:r>
            <a:r>
              <a:rPr lang="en-GB" altLang="zh-CN" b="1" dirty="0">
                <a:latin typeface="Courier New" panose="02070309020205020404" pitchFamily="49" charset="0"/>
              </a:rPr>
              <a:t>();</a:t>
            </a:r>
            <a:br>
              <a:rPr lang="en-GB" altLang="zh-CN" b="1" dirty="0">
                <a:latin typeface="Courier New" panose="02070309020205020404" pitchFamily="49" charset="0"/>
              </a:rPr>
            </a:br>
            <a:r>
              <a:rPr lang="en-GB" altLang="zh-CN" b="1" dirty="0">
                <a:latin typeface="Courier New" panose="02070309020205020404" pitchFamily="49" charset="0"/>
              </a:rPr>
              <a:t>     </a:t>
            </a:r>
            <a:r>
              <a:rPr lang="en-GB" altLang="zh-CN" b="1" dirty="0" err="1">
                <a:latin typeface="Courier New" panose="02070309020205020404" pitchFamily="49" charset="0"/>
              </a:rPr>
              <a:t>JButton</a:t>
            </a:r>
            <a:r>
              <a:rPr lang="en-GB" altLang="zh-CN" b="1" dirty="0">
                <a:latin typeface="Courier New" panose="02070309020205020404" pitchFamily="49" charset="0"/>
              </a:rPr>
              <a:t> b = new </a:t>
            </a:r>
            <a:r>
              <a:rPr lang="en-GB" altLang="zh-CN" b="1" dirty="0" err="1">
                <a:latin typeface="Courier New" panose="02070309020205020404" pitchFamily="49" charset="0"/>
              </a:rPr>
              <a:t>JButton</a:t>
            </a:r>
            <a:r>
              <a:rPr lang="en-GB" altLang="zh-CN" b="1" dirty="0">
                <a:latin typeface="Courier New" panose="02070309020205020404" pitchFamily="49" charset="0"/>
              </a:rPr>
              <a:t>(“Action!”);</a:t>
            </a:r>
            <a:br>
              <a:rPr lang="en-GB" altLang="zh-CN" b="1" dirty="0">
                <a:latin typeface="Courier New" panose="02070309020205020404" pitchFamily="49" charset="0"/>
              </a:rPr>
            </a:br>
            <a:r>
              <a:rPr lang="en-GB" altLang="zh-CN" b="1" dirty="0">
                <a:latin typeface="Courier New" panose="02070309020205020404" pitchFamily="49" charset="0"/>
              </a:rPr>
              <a:t>     </a:t>
            </a:r>
            <a:r>
              <a:rPr lang="en-GB" altLang="zh-CN" b="1" dirty="0" err="1">
                <a:latin typeface="Courier New" panose="02070309020205020404" pitchFamily="49" charset="0"/>
              </a:rPr>
              <a:t>b.addActionListener</a:t>
            </a:r>
            <a:r>
              <a:rPr lang="en-GB" altLang="zh-CN" b="1" dirty="0">
                <a:latin typeface="Courier New" panose="02070309020205020404" pitchFamily="49" charset="0"/>
              </a:rPr>
              <a:t>( </a:t>
            </a:r>
          </a:p>
          <a:p>
            <a:pPr eaLnBrk="0" hangingPunct="0">
              <a:buSzPct val="99000"/>
            </a:pPr>
            <a:r>
              <a:rPr lang="en-GB" altLang="zh-CN" b="1" dirty="0">
                <a:latin typeface="Courier New" panose="02070309020205020404" pitchFamily="49" charset="0"/>
              </a:rPr>
              <a:t>       new ActionListener() {</a:t>
            </a:r>
            <a:br>
              <a:rPr lang="en-GB" altLang="zh-CN" b="1" dirty="0">
                <a:latin typeface="Courier New" panose="02070309020205020404" pitchFamily="49" charset="0"/>
              </a:rPr>
            </a:br>
            <a:r>
              <a:rPr lang="en-GB" altLang="zh-CN" b="1" dirty="0">
                <a:latin typeface="Courier New" panose="02070309020205020404" pitchFamily="49" charset="0"/>
              </a:rPr>
              <a:t>        public void </a:t>
            </a:r>
            <a:r>
              <a:rPr lang="en-GB" altLang="zh-CN" b="1" dirty="0" err="1">
                <a:latin typeface="Courier New" panose="02070309020205020404" pitchFamily="49" charset="0"/>
              </a:rPr>
              <a:t>actionPerformed</a:t>
            </a:r>
            <a:r>
              <a:rPr lang="en-GB" altLang="zh-CN" b="1" dirty="0">
                <a:latin typeface="Courier New" panose="02070309020205020404" pitchFamily="49" charset="0"/>
              </a:rPr>
              <a:t>( </a:t>
            </a:r>
            <a:r>
              <a:rPr lang="en-GB" altLang="zh-CN" b="1" dirty="0" err="1">
                <a:latin typeface="Courier New" panose="02070309020205020404" pitchFamily="49" charset="0"/>
              </a:rPr>
              <a:t>ActionEvent</a:t>
            </a:r>
            <a:r>
              <a:rPr lang="en-GB" altLang="zh-CN" b="1" dirty="0">
                <a:latin typeface="Courier New" panose="02070309020205020404" pitchFamily="49" charset="0"/>
              </a:rPr>
              <a:t> e ) {</a:t>
            </a:r>
          </a:p>
          <a:p>
            <a:pPr eaLnBrk="0" hangingPunct="0">
              <a:buSzPct val="99000"/>
            </a:pPr>
            <a:r>
              <a:rPr lang="en-GB" altLang="zh-CN" b="1" dirty="0">
                <a:latin typeface="Courier New" panose="02070309020205020404" pitchFamily="49" charset="0"/>
              </a:rPr>
              <a:t>		     x++;</a:t>
            </a:r>
            <a:br>
              <a:rPr lang="en-GB" altLang="zh-CN" b="1" dirty="0">
                <a:latin typeface="Courier New" panose="02070309020205020404" pitchFamily="49" charset="0"/>
              </a:rPr>
            </a:br>
            <a:r>
              <a:rPr lang="en-GB" altLang="zh-CN" dirty="0">
                <a:latin typeface="Times New Roman" panose="02020603050405020304" pitchFamily="18" charset="0"/>
              </a:rPr>
              <a:t>		</a:t>
            </a:r>
            <a:r>
              <a:rPr lang="en-GB" altLang="zh-CN" b="1" dirty="0">
                <a:latin typeface="Courier New" panose="02070309020205020404" pitchFamily="49" charset="0"/>
              </a:rPr>
              <a:t>}</a:t>
            </a:r>
            <a:br>
              <a:rPr lang="en-GB" altLang="zh-CN" b="1" dirty="0">
                <a:latin typeface="Courier New" panose="02070309020205020404" pitchFamily="49" charset="0"/>
              </a:rPr>
            </a:br>
            <a:r>
              <a:rPr lang="en-GB" altLang="zh-CN" b="1" dirty="0">
                <a:latin typeface="Courier New" panose="02070309020205020404" pitchFamily="49" charset="0"/>
              </a:rPr>
              <a:t>   } );</a:t>
            </a:r>
          </a:p>
          <a:p>
            <a:pPr eaLnBrk="0" hangingPunct="0">
              <a:buSzPct val="99000"/>
            </a:pPr>
            <a:br>
              <a:rPr lang="en-GB" altLang="zh-CN" b="1" dirty="0">
                <a:latin typeface="Courier New" panose="02070309020205020404" pitchFamily="49" charset="0"/>
              </a:rPr>
            </a:br>
            <a:r>
              <a:rPr lang="en-GB" altLang="zh-CN" b="1" dirty="0">
                <a:latin typeface="Courier New" panose="02070309020205020404" pitchFamily="49" charset="0"/>
              </a:rPr>
              <a:t>     Container cp = </a:t>
            </a:r>
            <a:r>
              <a:rPr lang="en-GB" altLang="zh-CN" b="1" dirty="0" err="1">
                <a:latin typeface="Courier New" panose="02070309020205020404" pitchFamily="49" charset="0"/>
              </a:rPr>
              <a:t>getContentPane</a:t>
            </a:r>
            <a:r>
              <a:rPr lang="en-GB" altLang="zh-CN" b="1" dirty="0">
                <a:latin typeface="Courier New" panose="02070309020205020404" pitchFamily="49" charset="0"/>
              </a:rPr>
              <a:t>();</a:t>
            </a:r>
            <a:br>
              <a:rPr lang="en-GB" altLang="zh-CN" b="1" dirty="0">
                <a:latin typeface="Courier New" panose="02070309020205020404" pitchFamily="49" charset="0"/>
              </a:rPr>
            </a:br>
            <a:r>
              <a:rPr lang="en-GB" altLang="zh-CN" b="1" dirty="0">
                <a:latin typeface="Courier New" panose="02070309020205020404" pitchFamily="49" charset="0"/>
              </a:rPr>
              <a:t>     </a:t>
            </a:r>
            <a:r>
              <a:rPr lang="en-GB" altLang="zh-CN" b="1" dirty="0" err="1">
                <a:latin typeface="Courier New" panose="02070309020205020404" pitchFamily="49" charset="0"/>
              </a:rPr>
              <a:t>cp.add</a:t>
            </a:r>
            <a:r>
              <a:rPr lang="en-GB" altLang="zh-CN" b="1" dirty="0">
                <a:latin typeface="Courier New" panose="02070309020205020404" pitchFamily="49" charset="0"/>
              </a:rPr>
              <a:t>( b );</a:t>
            </a:r>
          </a:p>
          <a:p>
            <a:pPr eaLnBrk="0" hangingPunct="0">
              <a:buSzPct val="99000"/>
            </a:pPr>
            <a:r>
              <a:rPr lang="en-GB" altLang="zh-CN" b="1" dirty="0">
                <a:latin typeface="Courier New" panose="02070309020205020404" pitchFamily="49" charset="0"/>
              </a:rPr>
              <a:t>     } </a:t>
            </a:r>
            <a:br>
              <a:rPr lang="en-GB" altLang="zh-CN" b="1" dirty="0">
                <a:latin typeface="Courier New" panose="02070309020205020404" pitchFamily="49" charset="0"/>
              </a:rPr>
            </a:br>
            <a:endParaRPr lang="en-GB" altLang="zh-CN" b="1" dirty="0">
              <a:latin typeface="Courier New" panose="02070309020205020404" pitchFamily="49" charset="0"/>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C67CE57D-452C-4399-B1D4-FCF22856F2C9}"/>
              </a:ext>
            </a:extLst>
          </p:cNvPr>
          <p:cNvSpPr>
            <a:spLocks noGrp="1" noChangeArrowheads="1"/>
          </p:cNvSpPr>
          <p:nvPr>
            <p:ph type="title"/>
          </p:nvPr>
        </p:nvSpPr>
        <p:spPr>
          <a:xfrm>
            <a:off x="838200" y="365126"/>
            <a:ext cx="10515600" cy="712628"/>
          </a:xfrm>
        </p:spPr>
        <p:txBody>
          <a:bodyPr/>
          <a:lstStyle/>
          <a:p>
            <a:r>
              <a:rPr lang="en-US" altLang="zh-CN" dirty="0"/>
              <a:t>MVC</a:t>
            </a:r>
            <a:r>
              <a:rPr lang="zh-CN" altLang="en-US" dirty="0"/>
              <a:t>模式</a:t>
            </a:r>
          </a:p>
        </p:txBody>
      </p:sp>
      <p:sp>
        <p:nvSpPr>
          <p:cNvPr id="196622" name="Text Box 14">
            <a:extLst>
              <a:ext uri="{FF2B5EF4-FFF2-40B4-BE49-F238E27FC236}">
                <a16:creationId xmlns:a16="http://schemas.microsoft.com/office/drawing/2014/main" id="{87BD8BB3-14E3-4470-868B-656F2BC8F336}"/>
              </a:ext>
            </a:extLst>
          </p:cNvPr>
          <p:cNvSpPr txBox="1">
            <a:spLocks noChangeArrowheads="1"/>
          </p:cNvSpPr>
          <p:nvPr/>
        </p:nvSpPr>
        <p:spPr bwMode="auto">
          <a:xfrm>
            <a:off x="2351088" y="3860801"/>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solidFill>
                  <a:schemeClr val="tx2"/>
                </a:solidFill>
                <a:latin typeface="Times New Roman" panose="02020603050405020304" pitchFamily="18" charset="0"/>
              </a:rPr>
              <a:t>The Application</a:t>
            </a:r>
          </a:p>
        </p:txBody>
      </p:sp>
      <p:grpSp>
        <p:nvGrpSpPr>
          <p:cNvPr id="196631" name="Group 23">
            <a:extLst>
              <a:ext uri="{FF2B5EF4-FFF2-40B4-BE49-F238E27FC236}">
                <a16:creationId xmlns:a16="http://schemas.microsoft.com/office/drawing/2014/main" id="{B3574075-99C8-4BA2-AF33-44CA18A16145}"/>
              </a:ext>
            </a:extLst>
          </p:cNvPr>
          <p:cNvGrpSpPr>
            <a:grpSpLocks/>
          </p:cNvGrpSpPr>
          <p:nvPr/>
        </p:nvGrpSpPr>
        <p:grpSpPr bwMode="auto">
          <a:xfrm>
            <a:off x="4088330" y="3044826"/>
            <a:ext cx="5400675" cy="3375025"/>
            <a:chOff x="960" y="1152"/>
            <a:chExt cx="3840" cy="2547"/>
          </a:xfrm>
        </p:grpSpPr>
        <p:sp>
          <p:nvSpPr>
            <p:cNvPr id="196611" name="Rectangle 3">
              <a:extLst>
                <a:ext uri="{FF2B5EF4-FFF2-40B4-BE49-F238E27FC236}">
                  <a16:creationId xmlns:a16="http://schemas.microsoft.com/office/drawing/2014/main" id="{F8DBDB6C-0333-440D-B347-C418D97D24F6}"/>
                </a:ext>
              </a:extLst>
            </p:cNvPr>
            <p:cNvSpPr>
              <a:spLocks noChangeArrowheads="1"/>
            </p:cNvSpPr>
            <p:nvPr/>
          </p:nvSpPr>
          <p:spPr bwMode="auto">
            <a:xfrm>
              <a:off x="1248" y="2112"/>
              <a:ext cx="115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a:solidFill>
                    <a:schemeClr val="tx2"/>
                  </a:solidFill>
                  <a:latin typeface="Times New Roman" panose="02020603050405020304" pitchFamily="18" charset="0"/>
                </a:rPr>
                <a:t>Model</a:t>
              </a:r>
            </a:p>
          </p:txBody>
        </p:sp>
        <p:sp>
          <p:nvSpPr>
            <p:cNvPr id="196612" name="Rectangle 4">
              <a:extLst>
                <a:ext uri="{FF2B5EF4-FFF2-40B4-BE49-F238E27FC236}">
                  <a16:creationId xmlns:a16="http://schemas.microsoft.com/office/drawing/2014/main" id="{C5441CB3-DAC6-4D18-B2CA-C2D27D9532D4}"/>
                </a:ext>
              </a:extLst>
            </p:cNvPr>
            <p:cNvSpPr>
              <a:spLocks noChangeArrowheads="1"/>
            </p:cNvSpPr>
            <p:nvPr/>
          </p:nvSpPr>
          <p:spPr bwMode="auto">
            <a:xfrm>
              <a:off x="3175" y="1488"/>
              <a:ext cx="115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a:solidFill>
                    <a:schemeClr val="tx2"/>
                  </a:solidFill>
                  <a:latin typeface="Times New Roman" panose="02020603050405020304" pitchFamily="18" charset="0"/>
                </a:rPr>
                <a:t>View</a:t>
              </a:r>
            </a:p>
          </p:txBody>
        </p:sp>
        <p:sp>
          <p:nvSpPr>
            <p:cNvPr id="196613" name="Rectangle 5">
              <a:extLst>
                <a:ext uri="{FF2B5EF4-FFF2-40B4-BE49-F238E27FC236}">
                  <a16:creationId xmlns:a16="http://schemas.microsoft.com/office/drawing/2014/main" id="{BF0AA55F-0020-42F1-A483-F7A07250019E}"/>
                </a:ext>
              </a:extLst>
            </p:cNvPr>
            <p:cNvSpPr>
              <a:spLocks noChangeArrowheads="1"/>
            </p:cNvSpPr>
            <p:nvPr/>
          </p:nvSpPr>
          <p:spPr bwMode="auto">
            <a:xfrm>
              <a:off x="3216" y="2784"/>
              <a:ext cx="115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a:solidFill>
                    <a:schemeClr val="tx2"/>
                  </a:solidFill>
                  <a:latin typeface="Times New Roman" panose="02020603050405020304" pitchFamily="18" charset="0"/>
                </a:rPr>
                <a:t>Controller</a:t>
              </a:r>
            </a:p>
          </p:txBody>
        </p:sp>
        <p:sp>
          <p:nvSpPr>
            <p:cNvPr id="196614" name="Line 6">
              <a:extLst>
                <a:ext uri="{FF2B5EF4-FFF2-40B4-BE49-F238E27FC236}">
                  <a16:creationId xmlns:a16="http://schemas.microsoft.com/office/drawing/2014/main" id="{F6846D1F-B3E6-4491-9CD8-2CAFD8DC11E0}"/>
                </a:ext>
              </a:extLst>
            </p:cNvPr>
            <p:cNvSpPr>
              <a:spLocks noChangeShapeType="1"/>
            </p:cNvSpPr>
            <p:nvPr/>
          </p:nvSpPr>
          <p:spPr bwMode="auto">
            <a:xfrm flipH="1">
              <a:off x="3792" y="1872"/>
              <a:ext cx="0" cy="9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15" name="Rectangle 7">
              <a:extLst>
                <a:ext uri="{FF2B5EF4-FFF2-40B4-BE49-F238E27FC236}">
                  <a16:creationId xmlns:a16="http://schemas.microsoft.com/office/drawing/2014/main" id="{D9DBF08E-0D1E-435F-8F27-F302E86463BB}"/>
                </a:ext>
              </a:extLst>
            </p:cNvPr>
            <p:cNvSpPr>
              <a:spLocks noChangeArrowheads="1"/>
            </p:cNvSpPr>
            <p:nvPr/>
          </p:nvSpPr>
          <p:spPr bwMode="auto">
            <a:xfrm>
              <a:off x="2928" y="1248"/>
              <a:ext cx="1728" cy="216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16" name="Line 8">
              <a:extLst>
                <a:ext uri="{FF2B5EF4-FFF2-40B4-BE49-F238E27FC236}">
                  <a16:creationId xmlns:a16="http://schemas.microsoft.com/office/drawing/2014/main" id="{99D14710-B965-4457-B364-C316C2C0FB79}"/>
                </a:ext>
              </a:extLst>
            </p:cNvPr>
            <p:cNvSpPr>
              <a:spLocks noChangeShapeType="1"/>
            </p:cNvSpPr>
            <p:nvPr/>
          </p:nvSpPr>
          <p:spPr bwMode="auto">
            <a:xfrm flipV="1">
              <a:off x="3120" y="1872"/>
              <a:ext cx="28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17" name="Line 9">
              <a:extLst>
                <a:ext uri="{FF2B5EF4-FFF2-40B4-BE49-F238E27FC236}">
                  <a16:creationId xmlns:a16="http://schemas.microsoft.com/office/drawing/2014/main" id="{73C14EA2-77C1-4218-8CB3-32CF798CEB30}"/>
                </a:ext>
              </a:extLst>
            </p:cNvPr>
            <p:cNvSpPr>
              <a:spLocks noChangeShapeType="1"/>
            </p:cNvSpPr>
            <p:nvPr/>
          </p:nvSpPr>
          <p:spPr bwMode="auto">
            <a:xfrm>
              <a:off x="3120" y="2256"/>
              <a:ext cx="288"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18" name="Line 10">
              <a:extLst>
                <a:ext uri="{FF2B5EF4-FFF2-40B4-BE49-F238E27FC236}">
                  <a16:creationId xmlns:a16="http://schemas.microsoft.com/office/drawing/2014/main" id="{8F261EEF-9E99-4595-BAAB-0C66AD76A616}"/>
                </a:ext>
              </a:extLst>
            </p:cNvPr>
            <p:cNvSpPr>
              <a:spLocks noChangeShapeType="1"/>
            </p:cNvSpPr>
            <p:nvPr/>
          </p:nvSpPr>
          <p:spPr bwMode="auto">
            <a:xfrm flipH="1">
              <a:off x="2400" y="2256"/>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19" name="Text Box 11">
              <a:extLst>
                <a:ext uri="{FF2B5EF4-FFF2-40B4-BE49-F238E27FC236}">
                  <a16:creationId xmlns:a16="http://schemas.microsoft.com/office/drawing/2014/main" id="{B56F16E0-51AA-43EE-A0E6-5816727B2097}"/>
                </a:ext>
              </a:extLst>
            </p:cNvPr>
            <p:cNvSpPr txBox="1">
              <a:spLocks noChangeArrowheads="1"/>
            </p:cNvSpPr>
            <p:nvPr/>
          </p:nvSpPr>
          <p:spPr bwMode="auto">
            <a:xfrm>
              <a:off x="3504" y="3445"/>
              <a:ext cx="648"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600">
                  <a:solidFill>
                    <a:schemeClr val="tx2"/>
                  </a:solidFill>
                  <a:latin typeface="Times New Roman" panose="02020603050405020304" pitchFamily="18" charset="0"/>
                </a:rPr>
                <a:t>The GUI</a:t>
              </a:r>
            </a:p>
          </p:txBody>
        </p:sp>
        <p:sp>
          <p:nvSpPr>
            <p:cNvPr id="196620" name="Text Box 12">
              <a:extLst>
                <a:ext uri="{FF2B5EF4-FFF2-40B4-BE49-F238E27FC236}">
                  <a16:creationId xmlns:a16="http://schemas.microsoft.com/office/drawing/2014/main" id="{D99A1C86-F25B-492A-8BB2-249A43488686}"/>
                </a:ext>
              </a:extLst>
            </p:cNvPr>
            <p:cNvSpPr txBox="1">
              <a:spLocks noChangeArrowheads="1"/>
            </p:cNvSpPr>
            <p:nvPr/>
          </p:nvSpPr>
          <p:spPr bwMode="auto">
            <a:xfrm>
              <a:off x="1296" y="2532"/>
              <a:ext cx="100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600">
                  <a:solidFill>
                    <a:schemeClr val="tx2"/>
                  </a:solidFill>
                  <a:latin typeface="Times New Roman" panose="02020603050405020304" pitchFamily="18" charset="0"/>
                </a:rPr>
                <a:t>Program Logic</a:t>
              </a:r>
            </a:p>
          </p:txBody>
        </p:sp>
        <p:sp>
          <p:nvSpPr>
            <p:cNvPr id="196621" name="Rectangle 13">
              <a:extLst>
                <a:ext uri="{FF2B5EF4-FFF2-40B4-BE49-F238E27FC236}">
                  <a16:creationId xmlns:a16="http://schemas.microsoft.com/office/drawing/2014/main" id="{96090ED1-3366-4C22-BA52-5193C3411C58}"/>
                </a:ext>
              </a:extLst>
            </p:cNvPr>
            <p:cNvSpPr>
              <a:spLocks noChangeArrowheads="1"/>
            </p:cNvSpPr>
            <p:nvPr/>
          </p:nvSpPr>
          <p:spPr bwMode="auto">
            <a:xfrm>
              <a:off x="960" y="1152"/>
              <a:ext cx="3840" cy="24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3" name="Rectangle 15">
              <a:extLst>
                <a:ext uri="{FF2B5EF4-FFF2-40B4-BE49-F238E27FC236}">
                  <a16:creationId xmlns:a16="http://schemas.microsoft.com/office/drawing/2014/main" id="{11615008-70C3-4380-A81F-5182CED68C1F}"/>
                </a:ext>
              </a:extLst>
            </p:cNvPr>
            <p:cNvSpPr>
              <a:spLocks noChangeArrowheads="1"/>
            </p:cNvSpPr>
            <p:nvPr/>
          </p:nvSpPr>
          <p:spPr bwMode="auto">
            <a:xfrm>
              <a:off x="1247" y="2115"/>
              <a:ext cx="115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a:solidFill>
                    <a:schemeClr val="tx2"/>
                  </a:solidFill>
                  <a:latin typeface="Times New Roman" panose="02020603050405020304" pitchFamily="18" charset="0"/>
                </a:rPr>
                <a:t>Model</a:t>
              </a:r>
            </a:p>
          </p:txBody>
        </p:sp>
        <p:sp>
          <p:nvSpPr>
            <p:cNvPr id="196624" name="Rectangle 16">
              <a:extLst>
                <a:ext uri="{FF2B5EF4-FFF2-40B4-BE49-F238E27FC236}">
                  <a16:creationId xmlns:a16="http://schemas.microsoft.com/office/drawing/2014/main" id="{8404DB0F-3394-4D82-84BB-709F620CD979}"/>
                </a:ext>
              </a:extLst>
            </p:cNvPr>
            <p:cNvSpPr>
              <a:spLocks noChangeArrowheads="1"/>
            </p:cNvSpPr>
            <p:nvPr/>
          </p:nvSpPr>
          <p:spPr bwMode="auto">
            <a:xfrm>
              <a:off x="3198" y="1480"/>
              <a:ext cx="115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a:solidFill>
                    <a:schemeClr val="tx2"/>
                  </a:solidFill>
                  <a:latin typeface="Times New Roman" panose="02020603050405020304" pitchFamily="18" charset="0"/>
                </a:rPr>
                <a:t>View</a:t>
              </a:r>
            </a:p>
          </p:txBody>
        </p:sp>
        <p:sp>
          <p:nvSpPr>
            <p:cNvPr id="196625" name="Rectangle 17">
              <a:extLst>
                <a:ext uri="{FF2B5EF4-FFF2-40B4-BE49-F238E27FC236}">
                  <a16:creationId xmlns:a16="http://schemas.microsoft.com/office/drawing/2014/main" id="{9334C795-8BA2-47F5-B480-D2B3B729B187}"/>
                </a:ext>
              </a:extLst>
            </p:cNvPr>
            <p:cNvSpPr>
              <a:spLocks noChangeArrowheads="1"/>
            </p:cNvSpPr>
            <p:nvPr/>
          </p:nvSpPr>
          <p:spPr bwMode="auto">
            <a:xfrm>
              <a:off x="1270" y="2107"/>
              <a:ext cx="115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a:solidFill>
                    <a:schemeClr val="tx2"/>
                  </a:solidFill>
                  <a:latin typeface="Times New Roman" panose="02020603050405020304" pitchFamily="18" charset="0"/>
                </a:rPr>
                <a:t>Model</a:t>
              </a:r>
            </a:p>
          </p:txBody>
        </p:sp>
        <p:sp>
          <p:nvSpPr>
            <p:cNvPr id="196626" name="Rectangle 18">
              <a:extLst>
                <a:ext uri="{FF2B5EF4-FFF2-40B4-BE49-F238E27FC236}">
                  <a16:creationId xmlns:a16="http://schemas.microsoft.com/office/drawing/2014/main" id="{60B25F1C-F375-444F-A597-CCF4127B8F1B}"/>
                </a:ext>
              </a:extLst>
            </p:cNvPr>
            <p:cNvSpPr>
              <a:spLocks noChangeArrowheads="1"/>
            </p:cNvSpPr>
            <p:nvPr/>
          </p:nvSpPr>
          <p:spPr bwMode="auto">
            <a:xfrm>
              <a:off x="3198" y="2795"/>
              <a:ext cx="1152"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a:solidFill>
                    <a:schemeClr val="tx2"/>
                  </a:solidFill>
                  <a:latin typeface="Times New Roman" panose="02020603050405020304" pitchFamily="18" charset="0"/>
                </a:rPr>
                <a:t>Controller</a:t>
              </a:r>
            </a:p>
          </p:txBody>
        </p:sp>
        <p:sp>
          <p:nvSpPr>
            <p:cNvPr id="196627" name="Rectangle 19">
              <a:extLst>
                <a:ext uri="{FF2B5EF4-FFF2-40B4-BE49-F238E27FC236}">
                  <a16:creationId xmlns:a16="http://schemas.microsoft.com/office/drawing/2014/main" id="{706E8F8D-66C4-4646-8836-CD3DF88234F6}"/>
                </a:ext>
              </a:extLst>
            </p:cNvPr>
            <p:cNvSpPr>
              <a:spLocks noChangeArrowheads="1"/>
            </p:cNvSpPr>
            <p:nvPr/>
          </p:nvSpPr>
          <p:spPr bwMode="auto">
            <a:xfrm>
              <a:off x="3180" y="1491"/>
              <a:ext cx="1152"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a:solidFill>
                    <a:schemeClr val="tx2"/>
                  </a:solidFill>
                  <a:latin typeface="Times New Roman" panose="02020603050405020304" pitchFamily="18" charset="0"/>
                </a:rPr>
                <a:t>View</a:t>
              </a:r>
            </a:p>
          </p:txBody>
        </p:sp>
        <p:sp>
          <p:nvSpPr>
            <p:cNvPr id="196628" name="Rectangle 20">
              <a:extLst>
                <a:ext uri="{FF2B5EF4-FFF2-40B4-BE49-F238E27FC236}">
                  <a16:creationId xmlns:a16="http://schemas.microsoft.com/office/drawing/2014/main" id="{A0F15ED2-44BA-44C9-8523-A2CCC55C3BA3}"/>
                </a:ext>
              </a:extLst>
            </p:cNvPr>
            <p:cNvSpPr>
              <a:spLocks noChangeArrowheads="1"/>
            </p:cNvSpPr>
            <p:nvPr/>
          </p:nvSpPr>
          <p:spPr bwMode="auto">
            <a:xfrm>
              <a:off x="1247" y="2115"/>
              <a:ext cx="1152"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600">
                  <a:solidFill>
                    <a:schemeClr val="tx2"/>
                  </a:solidFill>
                  <a:latin typeface="Times New Roman" panose="02020603050405020304" pitchFamily="18" charset="0"/>
                </a:rPr>
                <a:t>Model</a:t>
              </a:r>
            </a:p>
          </p:txBody>
        </p:sp>
      </p:grpSp>
      <p:sp>
        <p:nvSpPr>
          <p:cNvPr id="196630" name="Rectangle 22">
            <a:extLst>
              <a:ext uri="{FF2B5EF4-FFF2-40B4-BE49-F238E27FC236}">
                <a16:creationId xmlns:a16="http://schemas.microsoft.com/office/drawing/2014/main" id="{53873D88-950F-45BB-A72A-4F9657BE1052}"/>
              </a:ext>
            </a:extLst>
          </p:cNvPr>
          <p:cNvSpPr>
            <a:spLocks noGrp="1" noChangeArrowheads="1"/>
          </p:cNvSpPr>
          <p:nvPr>
            <p:ph type="body" idx="4294967295"/>
          </p:nvPr>
        </p:nvSpPr>
        <p:spPr>
          <a:xfrm>
            <a:off x="838200" y="1196976"/>
            <a:ext cx="10515600" cy="4530725"/>
          </a:xfrm>
        </p:spPr>
        <p:txBody>
          <a:bodyPr>
            <a:normAutofit/>
          </a:bodyPr>
          <a:lstStyle/>
          <a:p>
            <a:r>
              <a:rPr lang="en-US" altLang="zh-CN" dirty="0"/>
              <a:t>MVC</a:t>
            </a:r>
            <a:r>
              <a:rPr lang="zh-CN" altLang="en-US" dirty="0"/>
              <a:t>是面向对象设计中经典的模型之一，用该模型设计的组件可以从三个独立的方面来观察：在什么状态（模型），看起来是什么模样（视图）以及做些什么（控制器）。</a:t>
            </a:r>
          </a:p>
          <a:p>
            <a:r>
              <a:rPr lang="zh-CN" altLang="en-US" dirty="0"/>
              <a:t>主要优点在于模型、视图与控制器之间的无关性，并实现不同观感的即插即用。</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D6A8146-FF32-417E-8467-F648928FC776}"/>
              </a:ext>
            </a:extLst>
          </p:cNvPr>
          <p:cNvSpPr>
            <a:spLocks noGrp="1" noChangeArrowheads="1"/>
          </p:cNvSpPr>
          <p:nvPr>
            <p:ph type="title"/>
          </p:nvPr>
        </p:nvSpPr>
        <p:spPr>
          <a:xfrm>
            <a:off x="1992313" y="333376"/>
            <a:ext cx="8134350" cy="828675"/>
          </a:xfrm>
          <a:solidFill>
            <a:schemeClr val="bg1"/>
          </a:solidFill>
        </p:spPr>
        <p:txBody>
          <a:bodyPr/>
          <a:lstStyle/>
          <a:p>
            <a:r>
              <a:rPr lang="en-US" altLang="zh-CN" sz="3800"/>
              <a:t>Task: </a:t>
            </a:r>
          </a:p>
        </p:txBody>
      </p:sp>
      <p:sp>
        <p:nvSpPr>
          <p:cNvPr id="81926" name="Rectangle 6">
            <a:extLst>
              <a:ext uri="{FF2B5EF4-FFF2-40B4-BE49-F238E27FC236}">
                <a16:creationId xmlns:a16="http://schemas.microsoft.com/office/drawing/2014/main" id="{C448DC62-2D07-4A87-A74B-D3FD646695AD}"/>
              </a:ext>
            </a:extLst>
          </p:cNvPr>
          <p:cNvSpPr>
            <a:spLocks noGrp="1" noChangeArrowheads="1"/>
          </p:cNvSpPr>
          <p:nvPr>
            <p:ph type="body" idx="1"/>
          </p:nvPr>
        </p:nvSpPr>
        <p:spPr>
          <a:xfrm>
            <a:off x="1031240" y="1459865"/>
            <a:ext cx="10515600" cy="4351338"/>
          </a:xfrm>
        </p:spPr>
        <p:txBody>
          <a:bodyPr/>
          <a:lstStyle/>
          <a:p>
            <a:r>
              <a:rPr lang="zh-CN" altLang="en-US" sz="2600" dirty="0"/>
              <a:t>设计用户</a:t>
            </a:r>
            <a:r>
              <a:rPr lang="zh-CN" altLang="en-US" sz="2600"/>
              <a:t>登陆页面</a:t>
            </a:r>
            <a:endParaRPr lang="en-US" altLang="zh-CN" sz="2600"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7">
            <a:extLst>
              <a:ext uri="{FF2B5EF4-FFF2-40B4-BE49-F238E27FC236}">
                <a16:creationId xmlns:a16="http://schemas.microsoft.com/office/drawing/2014/main" id="{7ACEEAC4-06F0-4731-90B7-CFEEC6AACED1}"/>
              </a:ext>
            </a:extLst>
          </p:cNvPr>
          <p:cNvGrpSpPr>
            <a:grpSpLocks/>
          </p:cNvGrpSpPr>
          <p:nvPr/>
        </p:nvGrpSpPr>
        <p:grpSpPr bwMode="auto">
          <a:xfrm>
            <a:off x="1087120" y="817106"/>
            <a:ext cx="10241280" cy="5319534"/>
            <a:chOff x="48" y="1776"/>
            <a:chExt cx="5616" cy="2448"/>
          </a:xfrm>
          <a:solidFill>
            <a:schemeClr val="bg1"/>
          </a:solidFill>
        </p:grpSpPr>
        <p:sp>
          <p:nvSpPr>
            <p:cNvPr id="5" name="Rectangle 4">
              <a:extLst>
                <a:ext uri="{FF2B5EF4-FFF2-40B4-BE49-F238E27FC236}">
                  <a16:creationId xmlns:a16="http://schemas.microsoft.com/office/drawing/2014/main" id="{B07570E3-EEE4-44E3-ABBC-35804CA1338A}"/>
                </a:ext>
              </a:extLst>
            </p:cNvPr>
            <p:cNvSpPr>
              <a:spLocks noChangeArrowheads="1"/>
            </p:cNvSpPr>
            <p:nvPr/>
          </p:nvSpPr>
          <p:spPr bwMode="auto">
            <a:xfrm>
              <a:off x="96" y="2352"/>
              <a:ext cx="76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事件类</a:t>
              </a:r>
            </a:p>
          </p:txBody>
        </p:sp>
        <p:sp>
          <p:nvSpPr>
            <p:cNvPr id="6" name="Rectangle 5">
              <a:extLst>
                <a:ext uri="{FF2B5EF4-FFF2-40B4-BE49-F238E27FC236}">
                  <a16:creationId xmlns:a16="http://schemas.microsoft.com/office/drawing/2014/main" id="{DB126D78-5E30-4F18-AE5C-AD74BF35F1A9}"/>
                </a:ext>
              </a:extLst>
            </p:cNvPr>
            <p:cNvSpPr>
              <a:spLocks noChangeArrowheads="1"/>
            </p:cNvSpPr>
            <p:nvPr/>
          </p:nvSpPr>
          <p:spPr bwMode="auto">
            <a:xfrm>
              <a:off x="720" y="2688"/>
              <a:ext cx="816"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字体类</a:t>
              </a:r>
            </a:p>
          </p:txBody>
        </p:sp>
        <p:sp>
          <p:nvSpPr>
            <p:cNvPr id="7" name="Rectangle 6">
              <a:extLst>
                <a:ext uri="{FF2B5EF4-FFF2-40B4-BE49-F238E27FC236}">
                  <a16:creationId xmlns:a16="http://schemas.microsoft.com/office/drawing/2014/main" id="{5009E59F-DCD1-455E-AED8-2D4FFAE45A84}"/>
                </a:ext>
              </a:extLst>
            </p:cNvPr>
            <p:cNvSpPr>
              <a:spLocks noChangeArrowheads="1"/>
            </p:cNvSpPr>
            <p:nvPr/>
          </p:nvSpPr>
          <p:spPr bwMode="auto">
            <a:xfrm>
              <a:off x="1584" y="2352"/>
              <a:ext cx="100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Graphics</a:t>
              </a:r>
            </a:p>
          </p:txBody>
        </p:sp>
        <p:sp>
          <p:nvSpPr>
            <p:cNvPr id="8" name="Rectangle 7">
              <a:extLst>
                <a:ext uri="{FF2B5EF4-FFF2-40B4-BE49-F238E27FC236}">
                  <a16:creationId xmlns:a16="http://schemas.microsoft.com/office/drawing/2014/main" id="{CB7B5AB0-3810-4C8B-962C-741305B389A2}"/>
                </a:ext>
              </a:extLst>
            </p:cNvPr>
            <p:cNvSpPr>
              <a:spLocks noChangeArrowheads="1"/>
            </p:cNvSpPr>
            <p:nvPr/>
          </p:nvSpPr>
          <p:spPr bwMode="auto">
            <a:xfrm>
              <a:off x="2304" y="2736"/>
              <a:ext cx="1008" cy="240"/>
            </a:xfrm>
            <a:prstGeom prst="rect">
              <a:avLst/>
            </a:prstGeom>
            <a:grpFill/>
            <a:ln w="38100">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Component</a:t>
              </a:r>
            </a:p>
          </p:txBody>
        </p:sp>
        <p:sp>
          <p:nvSpPr>
            <p:cNvPr id="9" name="Rectangle 8">
              <a:extLst>
                <a:ext uri="{FF2B5EF4-FFF2-40B4-BE49-F238E27FC236}">
                  <a16:creationId xmlns:a16="http://schemas.microsoft.com/office/drawing/2014/main" id="{40179280-BB6D-4359-BC0E-D978AE4C0EC0}"/>
                </a:ext>
              </a:extLst>
            </p:cNvPr>
            <p:cNvSpPr>
              <a:spLocks noChangeArrowheads="1"/>
            </p:cNvSpPr>
            <p:nvPr/>
          </p:nvSpPr>
          <p:spPr bwMode="auto">
            <a:xfrm>
              <a:off x="2976" y="2352"/>
              <a:ext cx="720"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颜色类</a:t>
              </a:r>
            </a:p>
          </p:txBody>
        </p:sp>
        <p:sp>
          <p:nvSpPr>
            <p:cNvPr id="10" name="Rectangle 9">
              <a:extLst>
                <a:ext uri="{FF2B5EF4-FFF2-40B4-BE49-F238E27FC236}">
                  <a16:creationId xmlns:a16="http://schemas.microsoft.com/office/drawing/2014/main" id="{85B5F02A-E0C2-4633-97E0-A42A5E9B1D32}"/>
                </a:ext>
              </a:extLst>
            </p:cNvPr>
            <p:cNvSpPr>
              <a:spLocks noChangeArrowheads="1"/>
            </p:cNvSpPr>
            <p:nvPr/>
          </p:nvSpPr>
          <p:spPr bwMode="auto">
            <a:xfrm>
              <a:off x="3552" y="2736"/>
              <a:ext cx="1056" cy="240"/>
            </a:xfrm>
            <a:prstGeom prst="rect">
              <a:avLst/>
            </a:prstGeom>
            <a:grpFill/>
            <a:ln w="38100">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布局管理类</a:t>
              </a:r>
            </a:p>
          </p:txBody>
        </p:sp>
        <p:sp>
          <p:nvSpPr>
            <p:cNvPr id="11" name="Rectangle 10">
              <a:extLst>
                <a:ext uri="{FF2B5EF4-FFF2-40B4-BE49-F238E27FC236}">
                  <a16:creationId xmlns:a16="http://schemas.microsoft.com/office/drawing/2014/main" id="{05A99EA4-ED98-41B9-853F-D9E97BF5AE62}"/>
                </a:ext>
              </a:extLst>
            </p:cNvPr>
            <p:cNvSpPr>
              <a:spLocks noChangeArrowheads="1"/>
            </p:cNvSpPr>
            <p:nvPr/>
          </p:nvSpPr>
          <p:spPr bwMode="auto">
            <a:xfrm>
              <a:off x="2064" y="1776"/>
              <a:ext cx="148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java.lang.Object</a:t>
              </a:r>
            </a:p>
          </p:txBody>
        </p:sp>
        <p:cxnSp>
          <p:nvCxnSpPr>
            <p:cNvPr id="12" name="AutoShape 11">
              <a:extLst>
                <a:ext uri="{FF2B5EF4-FFF2-40B4-BE49-F238E27FC236}">
                  <a16:creationId xmlns:a16="http://schemas.microsoft.com/office/drawing/2014/main" id="{3710BA6F-6887-4AE0-9685-7769BC476862}"/>
                </a:ext>
              </a:extLst>
            </p:cNvPr>
            <p:cNvCxnSpPr>
              <a:cxnSpLocks noChangeShapeType="1"/>
              <a:stCxn id="11" idx="2"/>
              <a:endCxn id="5" idx="0"/>
            </p:cNvCxnSpPr>
            <p:nvPr/>
          </p:nvCxnSpPr>
          <p:spPr bwMode="auto">
            <a:xfrm rot="5400000">
              <a:off x="1476" y="1020"/>
              <a:ext cx="336" cy="2328"/>
            </a:xfrm>
            <a:prstGeom prst="curvedConnector3">
              <a:avLst>
                <a:gd name="adj1" fmla="val 50000"/>
              </a:avLst>
            </a:prstGeom>
            <a:grpFill/>
            <a:ln w="9525">
              <a:solidFill>
                <a:schemeClr val="tx2"/>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4ACC08AF-57F2-4B92-8B30-4100402A2241}"/>
                </a:ext>
              </a:extLst>
            </p:cNvPr>
            <p:cNvCxnSpPr>
              <a:cxnSpLocks noChangeShapeType="1"/>
              <a:stCxn id="11" idx="2"/>
              <a:endCxn id="6" idx="0"/>
            </p:cNvCxnSpPr>
            <p:nvPr/>
          </p:nvCxnSpPr>
          <p:spPr bwMode="auto">
            <a:xfrm rot="5400000">
              <a:off x="1632" y="1512"/>
              <a:ext cx="672" cy="1680"/>
            </a:xfrm>
            <a:prstGeom prst="curvedConnector3">
              <a:avLst>
                <a:gd name="adj1" fmla="val 27079"/>
              </a:avLst>
            </a:prstGeom>
            <a:grpFill/>
            <a:ln w="9525">
              <a:solidFill>
                <a:schemeClr val="tx2"/>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E7ED13EA-DA8D-43DA-8100-FE2A2CE7A97E}"/>
                </a:ext>
              </a:extLst>
            </p:cNvPr>
            <p:cNvCxnSpPr>
              <a:cxnSpLocks noChangeShapeType="1"/>
              <a:stCxn id="11" idx="2"/>
              <a:endCxn id="7" idx="0"/>
            </p:cNvCxnSpPr>
            <p:nvPr/>
          </p:nvCxnSpPr>
          <p:spPr bwMode="auto">
            <a:xfrm rot="5400000">
              <a:off x="2280" y="1824"/>
              <a:ext cx="336" cy="720"/>
            </a:xfrm>
            <a:prstGeom prst="curvedConnector3">
              <a:avLst>
                <a:gd name="adj1" fmla="val 50000"/>
              </a:avLst>
            </a:prstGeom>
            <a:grpFill/>
            <a:ln w="9525">
              <a:solidFill>
                <a:schemeClr val="tx2"/>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B7E5FBF6-C08E-44AB-B0AC-216234A11ED8}"/>
                </a:ext>
              </a:extLst>
            </p:cNvPr>
            <p:cNvCxnSpPr>
              <a:cxnSpLocks noChangeShapeType="1"/>
              <a:stCxn id="11" idx="2"/>
              <a:endCxn id="8" idx="0"/>
            </p:cNvCxnSpPr>
            <p:nvPr/>
          </p:nvCxnSpPr>
          <p:spPr bwMode="auto">
            <a:xfrm rot="5400000">
              <a:off x="2454" y="2370"/>
              <a:ext cx="708" cy="0"/>
            </a:xfrm>
            <a:prstGeom prst="straightConnector1">
              <a:avLst/>
            </a:prstGeom>
            <a:grpFill/>
            <a:ln w="9525">
              <a:solidFill>
                <a:schemeClr val="tx2"/>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7262B223-F64B-4E57-9963-7E5ED0A9932F}"/>
                </a:ext>
              </a:extLst>
            </p:cNvPr>
            <p:cNvCxnSpPr>
              <a:cxnSpLocks noChangeShapeType="1"/>
              <a:stCxn id="11" idx="2"/>
              <a:endCxn id="9" idx="0"/>
            </p:cNvCxnSpPr>
            <p:nvPr/>
          </p:nvCxnSpPr>
          <p:spPr bwMode="auto">
            <a:xfrm rot="16200000" flipH="1">
              <a:off x="2904" y="1920"/>
              <a:ext cx="336" cy="528"/>
            </a:xfrm>
            <a:prstGeom prst="curvedConnector3">
              <a:avLst>
                <a:gd name="adj1" fmla="val 50000"/>
              </a:avLst>
            </a:prstGeom>
            <a:grpFill/>
            <a:ln w="9525">
              <a:solidFill>
                <a:schemeClr val="tx2"/>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7">
              <a:extLst>
                <a:ext uri="{FF2B5EF4-FFF2-40B4-BE49-F238E27FC236}">
                  <a16:creationId xmlns:a16="http://schemas.microsoft.com/office/drawing/2014/main" id="{C07BAB27-6705-4E6B-84CE-487C77903C12}"/>
                </a:ext>
              </a:extLst>
            </p:cNvPr>
            <p:cNvSpPr>
              <a:spLocks noChangeArrowheads="1"/>
            </p:cNvSpPr>
            <p:nvPr/>
          </p:nvSpPr>
          <p:spPr bwMode="auto">
            <a:xfrm>
              <a:off x="912" y="3312"/>
              <a:ext cx="91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Checkbox</a:t>
              </a:r>
            </a:p>
          </p:txBody>
        </p:sp>
        <p:sp>
          <p:nvSpPr>
            <p:cNvPr id="18" name="Rectangle 18">
              <a:extLst>
                <a:ext uri="{FF2B5EF4-FFF2-40B4-BE49-F238E27FC236}">
                  <a16:creationId xmlns:a16="http://schemas.microsoft.com/office/drawing/2014/main" id="{D0F9ADFC-F32C-4DF1-9219-B47C3860A155}"/>
                </a:ext>
              </a:extLst>
            </p:cNvPr>
            <p:cNvSpPr>
              <a:spLocks noChangeArrowheads="1"/>
            </p:cNvSpPr>
            <p:nvPr/>
          </p:nvSpPr>
          <p:spPr bwMode="auto">
            <a:xfrm>
              <a:off x="3744" y="3312"/>
              <a:ext cx="100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Container</a:t>
              </a:r>
            </a:p>
          </p:txBody>
        </p:sp>
        <p:sp>
          <p:nvSpPr>
            <p:cNvPr id="19" name="Line 19">
              <a:extLst>
                <a:ext uri="{FF2B5EF4-FFF2-40B4-BE49-F238E27FC236}">
                  <a16:creationId xmlns:a16="http://schemas.microsoft.com/office/drawing/2014/main" id="{55B6DE80-980B-4757-B19E-30C80C0DCF52}"/>
                </a:ext>
              </a:extLst>
            </p:cNvPr>
            <p:cNvSpPr>
              <a:spLocks noChangeShapeType="1"/>
            </p:cNvSpPr>
            <p:nvPr/>
          </p:nvSpPr>
          <p:spPr bwMode="auto">
            <a:xfrm>
              <a:off x="2880" y="2976"/>
              <a:ext cx="0" cy="24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0">
              <a:extLst>
                <a:ext uri="{FF2B5EF4-FFF2-40B4-BE49-F238E27FC236}">
                  <a16:creationId xmlns:a16="http://schemas.microsoft.com/office/drawing/2014/main" id="{030BB6E3-1F1A-41E1-9F7D-7FFF115DC182}"/>
                </a:ext>
              </a:extLst>
            </p:cNvPr>
            <p:cNvSpPr>
              <a:spLocks noChangeShapeType="1"/>
            </p:cNvSpPr>
            <p:nvPr/>
          </p:nvSpPr>
          <p:spPr bwMode="auto">
            <a:xfrm>
              <a:off x="144" y="3120"/>
              <a:ext cx="2736" cy="0"/>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Rectangle 21">
              <a:extLst>
                <a:ext uri="{FF2B5EF4-FFF2-40B4-BE49-F238E27FC236}">
                  <a16:creationId xmlns:a16="http://schemas.microsoft.com/office/drawing/2014/main" id="{FE653686-5542-4164-A7B6-5A74CA2C802E}"/>
                </a:ext>
              </a:extLst>
            </p:cNvPr>
            <p:cNvSpPr>
              <a:spLocks noChangeArrowheads="1"/>
            </p:cNvSpPr>
            <p:nvPr/>
          </p:nvSpPr>
          <p:spPr bwMode="auto">
            <a:xfrm>
              <a:off x="48" y="3312"/>
              <a:ext cx="76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Button</a:t>
              </a:r>
            </a:p>
          </p:txBody>
        </p:sp>
        <p:sp>
          <p:nvSpPr>
            <p:cNvPr id="22" name="Line 22">
              <a:extLst>
                <a:ext uri="{FF2B5EF4-FFF2-40B4-BE49-F238E27FC236}">
                  <a16:creationId xmlns:a16="http://schemas.microsoft.com/office/drawing/2014/main" id="{6D40B43D-571B-4D40-BCC9-2830B4805ABE}"/>
                </a:ext>
              </a:extLst>
            </p:cNvPr>
            <p:cNvSpPr>
              <a:spLocks noChangeShapeType="1"/>
            </p:cNvSpPr>
            <p:nvPr/>
          </p:nvSpPr>
          <p:spPr bwMode="auto">
            <a:xfrm>
              <a:off x="432" y="3120"/>
              <a:ext cx="0" cy="192"/>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23">
              <a:extLst>
                <a:ext uri="{FF2B5EF4-FFF2-40B4-BE49-F238E27FC236}">
                  <a16:creationId xmlns:a16="http://schemas.microsoft.com/office/drawing/2014/main" id="{156B4955-A293-420E-BB69-C5F4B5869715}"/>
                </a:ext>
              </a:extLst>
            </p:cNvPr>
            <p:cNvSpPr>
              <a:spLocks noChangeShapeType="1"/>
            </p:cNvSpPr>
            <p:nvPr/>
          </p:nvSpPr>
          <p:spPr bwMode="auto">
            <a:xfrm>
              <a:off x="1344" y="3120"/>
              <a:ext cx="0" cy="192"/>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Text Box 24">
              <a:extLst>
                <a:ext uri="{FF2B5EF4-FFF2-40B4-BE49-F238E27FC236}">
                  <a16:creationId xmlns:a16="http://schemas.microsoft.com/office/drawing/2014/main" id="{67D19663-D8A3-4F34-AD3D-9E23D7941B55}"/>
                </a:ext>
              </a:extLst>
            </p:cNvPr>
            <p:cNvSpPr txBox="1">
              <a:spLocks noChangeArrowheads="1"/>
            </p:cNvSpPr>
            <p:nvPr/>
          </p:nvSpPr>
          <p:spPr bwMode="auto">
            <a:xfrm>
              <a:off x="2524" y="3264"/>
              <a:ext cx="3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rPr>
                <a:t>…</a:t>
              </a:r>
              <a:endParaRPr lang="en-US" altLang="zh-CN"/>
            </a:p>
          </p:txBody>
        </p:sp>
        <p:cxnSp>
          <p:nvCxnSpPr>
            <p:cNvPr id="25" name="AutoShape 25">
              <a:extLst>
                <a:ext uri="{FF2B5EF4-FFF2-40B4-BE49-F238E27FC236}">
                  <a16:creationId xmlns:a16="http://schemas.microsoft.com/office/drawing/2014/main" id="{2ACA479A-829B-466B-96CA-F7D5F9672C0D}"/>
                </a:ext>
              </a:extLst>
            </p:cNvPr>
            <p:cNvCxnSpPr>
              <a:cxnSpLocks noChangeShapeType="1"/>
              <a:stCxn id="20" idx="1"/>
              <a:endCxn id="18" idx="0"/>
            </p:cNvCxnSpPr>
            <p:nvPr/>
          </p:nvCxnSpPr>
          <p:spPr bwMode="auto">
            <a:xfrm rot="16200000" flipH="1">
              <a:off x="3468" y="2532"/>
              <a:ext cx="192" cy="1368"/>
            </a:xfrm>
            <a:prstGeom prst="bentConnector3">
              <a:avLst>
                <a:gd name="adj1" fmla="val 5000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Rectangle 26">
              <a:extLst>
                <a:ext uri="{FF2B5EF4-FFF2-40B4-BE49-F238E27FC236}">
                  <a16:creationId xmlns:a16="http://schemas.microsoft.com/office/drawing/2014/main" id="{A591DE15-0570-435D-8D39-CAEBB032CDC6}"/>
                </a:ext>
              </a:extLst>
            </p:cNvPr>
            <p:cNvSpPr>
              <a:spLocks noChangeArrowheads="1"/>
            </p:cNvSpPr>
            <p:nvPr/>
          </p:nvSpPr>
          <p:spPr bwMode="auto">
            <a:xfrm>
              <a:off x="2688" y="3648"/>
              <a:ext cx="100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Window</a:t>
              </a:r>
            </a:p>
          </p:txBody>
        </p:sp>
        <p:sp>
          <p:nvSpPr>
            <p:cNvPr id="27" name="Rectangle 27">
              <a:extLst>
                <a:ext uri="{FF2B5EF4-FFF2-40B4-BE49-F238E27FC236}">
                  <a16:creationId xmlns:a16="http://schemas.microsoft.com/office/drawing/2014/main" id="{A4365977-4703-4D1D-A789-5623BF1A8CC4}"/>
                </a:ext>
              </a:extLst>
            </p:cNvPr>
            <p:cNvSpPr>
              <a:spLocks noChangeArrowheads="1"/>
            </p:cNvSpPr>
            <p:nvPr/>
          </p:nvSpPr>
          <p:spPr bwMode="auto">
            <a:xfrm>
              <a:off x="4656" y="3648"/>
              <a:ext cx="100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Panel</a:t>
              </a:r>
            </a:p>
          </p:txBody>
        </p:sp>
        <p:sp>
          <p:nvSpPr>
            <p:cNvPr id="28" name="Rectangle 28">
              <a:extLst>
                <a:ext uri="{FF2B5EF4-FFF2-40B4-BE49-F238E27FC236}">
                  <a16:creationId xmlns:a16="http://schemas.microsoft.com/office/drawing/2014/main" id="{5A096FA5-D821-451D-9198-27A13C1FF3A1}"/>
                </a:ext>
              </a:extLst>
            </p:cNvPr>
            <p:cNvSpPr>
              <a:spLocks noChangeArrowheads="1"/>
            </p:cNvSpPr>
            <p:nvPr/>
          </p:nvSpPr>
          <p:spPr bwMode="auto">
            <a:xfrm>
              <a:off x="4656" y="3984"/>
              <a:ext cx="100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Applet</a:t>
              </a:r>
            </a:p>
          </p:txBody>
        </p:sp>
        <p:sp>
          <p:nvSpPr>
            <p:cNvPr id="29" name="Rectangle 29">
              <a:extLst>
                <a:ext uri="{FF2B5EF4-FFF2-40B4-BE49-F238E27FC236}">
                  <a16:creationId xmlns:a16="http://schemas.microsoft.com/office/drawing/2014/main" id="{5D5403A3-3858-44D9-A5DB-8A74179A969C}"/>
                </a:ext>
              </a:extLst>
            </p:cNvPr>
            <p:cNvSpPr>
              <a:spLocks noChangeArrowheads="1"/>
            </p:cNvSpPr>
            <p:nvPr/>
          </p:nvSpPr>
          <p:spPr bwMode="auto">
            <a:xfrm>
              <a:off x="3168" y="3984"/>
              <a:ext cx="100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Dialog</a:t>
              </a:r>
            </a:p>
          </p:txBody>
        </p:sp>
        <p:sp>
          <p:nvSpPr>
            <p:cNvPr id="30" name="Rectangle 30">
              <a:extLst>
                <a:ext uri="{FF2B5EF4-FFF2-40B4-BE49-F238E27FC236}">
                  <a16:creationId xmlns:a16="http://schemas.microsoft.com/office/drawing/2014/main" id="{052F8ABE-6076-49AB-B85F-A4FD030EAEFD}"/>
                </a:ext>
              </a:extLst>
            </p:cNvPr>
            <p:cNvSpPr>
              <a:spLocks noChangeArrowheads="1"/>
            </p:cNvSpPr>
            <p:nvPr/>
          </p:nvSpPr>
          <p:spPr bwMode="auto">
            <a:xfrm>
              <a:off x="1968" y="3984"/>
              <a:ext cx="100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Frame</a:t>
              </a:r>
            </a:p>
          </p:txBody>
        </p:sp>
        <p:cxnSp>
          <p:nvCxnSpPr>
            <p:cNvPr id="31" name="AutoShape 33">
              <a:extLst>
                <a:ext uri="{FF2B5EF4-FFF2-40B4-BE49-F238E27FC236}">
                  <a16:creationId xmlns:a16="http://schemas.microsoft.com/office/drawing/2014/main" id="{6C1AEF1E-E468-4E83-8578-DC844077481A}"/>
                </a:ext>
              </a:extLst>
            </p:cNvPr>
            <p:cNvCxnSpPr>
              <a:cxnSpLocks noChangeShapeType="1"/>
              <a:stCxn id="18" idx="1"/>
              <a:endCxn id="26" idx="0"/>
            </p:cNvCxnSpPr>
            <p:nvPr/>
          </p:nvCxnSpPr>
          <p:spPr bwMode="auto">
            <a:xfrm rot="10800000" flipV="1">
              <a:off x="3192" y="3432"/>
              <a:ext cx="552" cy="216"/>
            </a:xfrm>
            <a:prstGeom prst="bentConnector2">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4">
              <a:extLst>
                <a:ext uri="{FF2B5EF4-FFF2-40B4-BE49-F238E27FC236}">
                  <a16:creationId xmlns:a16="http://schemas.microsoft.com/office/drawing/2014/main" id="{26181FF7-A17B-4FBC-9970-7E2DDED21655}"/>
                </a:ext>
              </a:extLst>
            </p:cNvPr>
            <p:cNvCxnSpPr>
              <a:cxnSpLocks noChangeShapeType="1"/>
              <a:stCxn id="18" idx="3"/>
              <a:endCxn id="27" idx="0"/>
            </p:cNvCxnSpPr>
            <p:nvPr/>
          </p:nvCxnSpPr>
          <p:spPr bwMode="auto">
            <a:xfrm>
              <a:off x="4752" y="3432"/>
              <a:ext cx="408" cy="216"/>
            </a:xfrm>
            <a:prstGeom prst="bentConnector2">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5">
              <a:extLst>
                <a:ext uri="{FF2B5EF4-FFF2-40B4-BE49-F238E27FC236}">
                  <a16:creationId xmlns:a16="http://schemas.microsoft.com/office/drawing/2014/main" id="{C15F419D-2A01-4FBC-93FB-33E10A622F64}"/>
                </a:ext>
              </a:extLst>
            </p:cNvPr>
            <p:cNvCxnSpPr>
              <a:cxnSpLocks noChangeShapeType="1"/>
              <a:stCxn id="26" idx="2"/>
              <a:endCxn id="29" idx="0"/>
            </p:cNvCxnSpPr>
            <p:nvPr/>
          </p:nvCxnSpPr>
          <p:spPr bwMode="auto">
            <a:xfrm rot="16200000" flipH="1">
              <a:off x="3384" y="3696"/>
              <a:ext cx="96" cy="480"/>
            </a:xfrm>
            <a:prstGeom prst="bentConnector3">
              <a:avLst>
                <a:gd name="adj1" fmla="val 5000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6">
              <a:extLst>
                <a:ext uri="{FF2B5EF4-FFF2-40B4-BE49-F238E27FC236}">
                  <a16:creationId xmlns:a16="http://schemas.microsoft.com/office/drawing/2014/main" id="{4BE73130-0087-407D-8ADA-333B4432C6A2}"/>
                </a:ext>
              </a:extLst>
            </p:cNvPr>
            <p:cNvCxnSpPr>
              <a:cxnSpLocks noChangeShapeType="1"/>
              <a:stCxn id="26" idx="2"/>
              <a:endCxn id="30" idx="0"/>
            </p:cNvCxnSpPr>
            <p:nvPr/>
          </p:nvCxnSpPr>
          <p:spPr bwMode="auto">
            <a:xfrm rot="5400000">
              <a:off x="2784" y="3576"/>
              <a:ext cx="96" cy="720"/>
            </a:xfrm>
            <a:prstGeom prst="bentConnector3">
              <a:avLst>
                <a:gd name="adj1" fmla="val 5000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7">
              <a:extLst>
                <a:ext uri="{FF2B5EF4-FFF2-40B4-BE49-F238E27FC236}">
                  <a16:creationId xmlns:a16="http://schemas.microsoft.com/office/drawing/2014/main" id="{B39758C3-BAA4-4FDB-B783-90045629CEDC}"/>
                </a:ext>
              </a:extLst>
            </p:cNvPr>
            <p:cNvCxnSpPr>
              <a:cxnSpLocks noChangeShapeType="1"/>
              <a:stCxn id="27" idx="2"/>
              <a:endCxn id="28" idx="0"/>
            </p:cNvCxnSpPr>
            <p:nvPr/>
          </p:nvCxnSpPr>
          <p:spPr bwMode="auto">
            <a:xfrm rot="5400000">
              <a:off x="5112" y="3936"/>
              <a:ext cx="96" cy="0"/>
            </a:xfrm>
            <a:prstGeom prst="straightConnector1">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38">
              <a:extLst>
                <a:ext uri="{FF2B5EF4-FFF2-40B4-BE49-F238E27FC236}">
                  <a16:creationId xmlns:a16="http://schemas.microsoft.com/office/drawing/2014/main" id="{D2686D52-3DA3-429D-9316-55A1A08EF705}"/>
                </a:ext>
              </a:extLst>
            </p:cNvPr>
            <p:cNvSpPr>
              <a:spLocks noChangeArrowheads="1"/>
            </p:cNvSpPr>
            <p:nvPr/>
          </p:nvSpPr>
          <p:spPr bwMode="auto">
            <a:xfrm>
              <a:off x="1872" y="3312"/>
              <a:ext cx="624"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List</a:t>
              </a:r>
            </a:p>
          </p:txBody>
        </p:sp>
        <p:sp>
          <p:nvSpPr>
            <p:cNvPr id="37" name="Line 39">
              <a:extLst>
                <a:ext uri="{FF2B5EF4-FFF2-40B4-BE49-F238E27FC236}">
                  <a16:creationId xmlns:a16="http://schemas.microsoft.com/office/drawing/2014/main" id="{B234508D-2C5A-4226-96CB-32BAF0432E87}"/>
                </a:ext>
              </a:extLst>
            </p:cNvPr>
            <p:cNvSpPr>
              <a:spLocks noChangeShapeType="1"/>
            </p:cNvSpPr>
            <p:nvPr/>
          </p:nvSpPr>
          <p:spPr bwMode="auto">
            <a:xfrm>
              <a:off x="2160" y="3120"/>
              <a:ext cx="0" cy="192"/>
            </a:xfrm>
            <a:prstGeom prst="line">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Rectangle 40">
              <a:extLst>
                <a:ext uri="{FF2B5EF4-FFF2-40B4-BE49-F238E27FC236}">
                  <a16:creationId xmlns:a16="http://schemas.microsoft.com/office/drawing/2014/main" id="{2520F6E4-79B8-46D5-8D81-526022A524DB}"/>
                </a:ext>
              </a:extLst>
            </p:cNvPr>
            <p:cNvSpPr>
              <a:spLocks noChangeArrowheads="1"/>
            </p:cNvSpPr>
            <p:nvPr/>
          </p:nvSpPr>
          <p:spPr bwMode="auto">
            <a:xfrm>
              <a:off x="4080" y="2352"/>
              <a:ext cx="720" cy="240"/>
            </a:xfrm>
            <a:prstGeom prst="rect">
              <a:avLst/>
            </a:prstGeom>
            <a:grp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图象类</a:t>
              </a:r>
            </a:p>
          </p:txBody>
        </p:sp>
        <p:cxnSp>
          <p:nvCxnSpPr>
            <p:cNvPr id="39" name="AutoShape 41">
              <a:extLst>
                <a:ext uri="{FF2B5EF4-FFF2-40B4-BE49-F238E27FC236}">
                  <a16:creationId xmlns:a16="http://schemas.microsoft.com/office/drawing/2014/main" id="{0DD7825B-731F-4A25-8158-31F3A0798C13}"/>
                </a:ext>
              </a:extLst>
            </p:cNvPr>
            <p:cNvCxnSpPr>
              <a:cxnSpLocks noChangeShapeType="1"/>
              <a:stCxn id="11" idx="2"/>
              <a:endCxn id="38" idx="0"/>
            </p:cNvCxnSpPr>
            <p:nvPr/>
          </p:nvCxnSpPr>
          <p:spPr bwMode="auto">
            <a:xfrm rot="16200000" flipH="1">
              <a:off x="3456" y="1368"/>
              <a:ext cx="336" cy="1632"/>
            </a:xfrm>
            <a:prstGeom prst="curvedConnector3">
              <a:avLst>
                <a:gd name="adj1" fmla="val 36009"/>
              </a:avLst>
            </a:prstGeom>
            <a:grpFill/>
            <a:ln w="9525">
              <a:solidFill>
                <a:schemeClr val="tx2"/>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Rectangle 43">
              <a:extLst>
                <a:ext uri="{FF2B5EF4-FFF2-40B4-BE49-F238E27FC236}">
                  <a16:creationId xmlns:a16="http://schemas.microsoft.com/office/drawing/2014/main" id="{B4A5BC60-9B14-4F09-81B7-D8DCB2F25198}"/>
                </a:ext>
              </a:extLst>
            </p:cNvPr>
            <p:cNvSpPr>
              <a:spLocks noChangeArrowheads="1"/>
            </p:cNvSpPr>
            <p:nvPr/>
          </p:nvSpPr>
          <p:spPr bwMode="auto">
            <a:xfrm>
              <a:off x="4896" y="2352"/>
              <a:ext cx="720" cy="240"/>
            </a:xfrm>
            <a:prstGeom prst="rect">
              <a:avLst/>
            </a:prstGeom>
            <a:grpFill/>
            <a:ln w="38100">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菜单类</a:t>
              </a:r>
            </a:p>
          </p:txBody>
        </p:sp>
        <p:cxnSp>
          <p:nvCxnSpPr>
            <p:cNvPr id="41" name="AutoShape 44">
              <a:extLst>
                <a:ext uri="{FF2B5EF4-FFF2-40B4-BE49-F238E27FC236}">
                  <a16:creationId xmlns:a16="http://schemas.microsoft.com/office/drawing/2014/main" id="{D7AFECBB-44BE-42AD-B7CE-64F7D51A2824}"/>
                </a:ext>
              </a:extLst>
            </p:cNvPr>
            <p:cNvCxnSpPr>
              <a:cxnSpLocks noChangeShapeType="1"/>
              <a:stCxn id="11" idx="2"/>
              <a:endCxn id="10" idx="0"/>
            </p:cNvCxnSpPr>
            <p:nvPr/>
          </p:nvCxnSpPr>
          <p:spPr bwMode="auto">
            <a:xfrm rot="16200000" flipH="1">
              <a:off x="3090" y="1734"/>
              <a:ext cx="708" cy="1272"/>
            </a:xfrm>
            <a:prstGeom prst="curvedConnector3">
              <a:avLst>
                <a:gd name="adj1" fmla="val 50847"/>
              </a:avLst>
            </a:prstGeom>
            <a:grpFill/>
            <a:ln w="9525">
              <a:solidFill>
                <a:schemeClr val="tx2"/>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5">
              <a:extLst>
                <a:ext uri="{FF2B5EF4-FFF2-40B4-BE49-F238E27FC236}">
                  <a16:creationId xmlns:a16="http://schemas.microsoft.com/office/drawing/2014/main" id="{9B029607-D54D-40B3-918E-3E84E7970102}"/>
                </a:ext>
              </a:extLst>
            </p:cNvPr>
            <p:cNvCxnSpPr>
              <a:cxnSpLocks noChangeShapeType="1"/>
              <a:stCxn id="11" idx="2"/>
              <a:endCxn id="40" idx="0"/>
            </p:cNvCxnSpPr>
            <p:nvPr/>
          </p:nvCxnSpPr>
          <p:spPr bwMode="auto">
            <a:xfrm rot="16200000" flipH="1">
              <a:off x="3870" y="954"/>
              <a:ext cx="324" cy="2448"/>
            </a:xfrm>
            <a:prstGeom prst="curvedConnector3">
              <a:avLst>
                <a:gd name="adj1" fmla="val 51852"/>
              </a:avLst>
            </a:prstGeom>
            <a:grpFill/>
            <a:ln w="9525">
              <a:solidFill>
                <a:schemeClr val="tx2"/>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17992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C3AD5-9EB0-4477-A71D-117C06AC56EF}"/>
              </a:ext>
            </a:extLst>
          </p:cNvPr>
          <p:cNvSpPr>
            <a:spLocks noGrp="1"/>
          </p:cNvSpPr>
          <p:nvPr>
            <p:ph type="title"/>
          </p:nvPr>
        </p:nvSpPr>
        <p:spPr/>
        <p:txBody>
          <a:bodyPr/>
          <a:lstStyle/>
          <a:p>
            <a:r>
              <a:rPr lang="en-US" altLang="zh-CN" dirty="0"/>
              <a:t>Component</a:t>
            </a:r>
            <a:r>
              <a:rPr lang="zh-CN" altLang="en-US" dirty="0"/>
              <a:t>类</a:t>
            </a:r>
          </a:p>
        </p:txBody>
      </p:sp>
      <p:sp>
        <p:nvSpPr>
          <p:cNvPr id="3" name="内容占位符 2">
            <a:extLst>
              <a:ext uri="{FF2B5EF4-FFF2-40B4-BE49-F238E27FC236}">
                <a16:creationId xmlns:a16="http://schemas.microsoft.com/office/drawing/2014/main" id="{FC2D1EE8-D64A-4AEE-985B-DFC2DAB3A5A0}"/>
              </a:ext>
            </a:extLst>
          </p:cNvPr>
          <p:cNvSpPr>
            <a:spLocks noGrp="1"/>
          </p:cNvSpPr>
          <p:nvPr>
            <p:ph idx="1"/>
          </p:nvPr>
        </p:nvSpPr>
        <p:spPr/>
        <p:txBody>
          <a:bodyPr/>
          <a:lstStyle/>
          <a:p>
            <a:r>
              <a:rPr lang="zh-CN" altLang="en-US" dirty="0"/>
              <a:t>基本的绘画支持</a:t>
            </a:r>
            <a:r>
              <a:rPr lang="en-US" altLang="zh-CN" b="1" i="1" u="sng" dirty="0">
                <a:solidFill>
                  <a:schemeClr val="folHlink"/>
                </a:solidFill>
              </a:rPr>
              <a:t>(</a:t>
            </a:r>
            <a:r>
              <a:rPr lang="en-US" altLang="zh-CN" sz="2800" b="1" i="1" u="sng" dirty="0">
                <a:solidFill>
                  <a:schemeClr val="folHlink"/>
                </a:solidFill>
              </a:rPr>
              <a:t>paint, repaint, update</a:t>
            </a:r>
            <a:r>
              <a:rPr lang="zh-CN" altLang="en-US" sz="2800" b="1" i="1" u="sng" dirty="0">
                <a:solidFill>
                  <a:schemeClr val="folHlink"/>
                </a:solidFill>
              </a:rPr>
              <a:t>等</a:t>
            </a:r>
            <a:r>
              <a:rPr lang="en-US" altLang="zh-CN" b="1" i="1" u="sng" dirty="0">
                <a:solidFill>
                  <a:schemeClr val="folHlink"/>
                </a:solidFill>
              </a:rPr>
              <a:t>)</a:t>
            </a:r>
          </a:p>
          <a:p>
            <a:r>
              <a:rPr lang="zh-CN" altLang="en-US" dirty="0"/>
              <a:t>字体和颜色等外形控制</a:t>
            </a:r>
            <a:r>
              <a:rPr lang="en-US" altLang="zh-CN" sz="2800" b="1" i="1" u="sng" dirty="0">
                <a:solidFill>
                  <a:schemeClr val="folHlink"/>
                </a:solidFill>
              </a:rPr>
              <a:t>(</a:t>
            </a:r>
            <a:r>
              <a:rPr lang="en-US" altLang="zh-CN" sz="2800" b="1" i="1" u="sng" dirty="0" err="1">
                <a:solidFill>
                  <a:schemeClr val="folHlink"/>
                </a:solidFill>
              </a:rPr>
              <a:t>setFont</a:t>
            </a:r>
            <a:r>
              <a:rPr lang="en-US" altLang="zh-CN" sz="2800" b="1" i="1" u="sng" dirty="0">
                <a:solidFill>
                  <a:schemeClr val="folHlink"/>
                </a:solidFill>
              </a:rPr>
              <a:t>, </a:t>
            </a:r>
            <a:r>
              <a:rPr lang="en-US" altLang="zh-CN" sz="2800" b="1" i="1" u="sng" dirty="0" err="1">
                <a:solidFill>
                  <a:schemeClr val="folHlink"/>
                </a:solidFill>
              </a:rPr>
              <a:t>SetForeground</a:t>
            </a:r>
            <a:r>
              <a:rPr lang="zh-CN" altLang="en-US" sz="2800" b="1" i="1" u="sng" dirty="0">
                <a:solidFill>
                  <a:schemeClr val="folHlink"/>
                </a:solidFill>
              </a:rPr>
              <a:t>等</a:t>
            </a:r>
            <a:r>
              <a:rPr lang="en-US" altLang="zh-CN" sz="2800" b="1" i="1" u="sng" dirty="0">
                <a:solidFill>
                  <a:schemeClr val="folHlink"/>
                </a:solidFill>
              </a:rPr>
              <a:t>)</a:t>
            </a:r>
          </a:p>
          <a:p>
            <a:r>
              <a:rPr lang="zh-CN" altLang="en-US" dirty="0"/>
              <a:t>大小和位置控制</a:t>
            </a:r>
            <a:r>
              <a:rPr lang="en-US" altLang="zh-CN" sz="2800" b="1" i="1" u="sng" dirty="0">
                <a:solidFill>
                  <a:schemeClr val="folHlink"/>
                </a:solidFill>
              </a:rPr>
              <a:t>(</a:t>
            </a:r>
            <a:r>
              <a:rPr lang="en-US" altLang="zh-CN" sz="2800" b="1" i="1" u="sng" dirty="0" err="1">
                <a:solidFill>
                  <a:schemeClr val="folHlink"/>
                </a:solidFill>
              </a:rPr>
              <a:t>SetSize</a:t>
            </a:r>
            <a:r>
              <a:rPr lang="en-US" altLang="zh-CN" sz="2800" b="1" i="1" u="sng" dirty="0">
                <a:solidFill>
                  <a:schemeClr val="folHlink"/>
                </a:solidFill>
              </a:rPr>
              <a:t>, </a:t>
            </a:r>
            <a:r>
              <a:rPr lang="en-US" altLang="zh-CN" sz="2800" b="1" i="1" u="sng" dirty="0" err="1">
                <a:solidFill>
                  <a:schemeClr val="folHlink"/>
                </a:solidFill>
              </a:rPr>
              <a:t>SetLocation</a:t>
            </a:r>
            <a:r>
              <a:rPr lang="zh-CN" altLang="en-US" sz="2800" b="1" i="1" u="sng" dirty="0">
                <a:solidFill>
                  <a:schemeClr val="folHlink"/>
                </a:solidFill>
              </a:rPr>
              <a:t>等</a:t>
            </a:r>
            <a:r>
              <a:rPr lang="en-US" altLang="zh-CN" sz="2800" b="1" i="1" u="sng" dirty="0">
                <a:solidFill>
                  <a:schemeClr val="folHlink"/>
                </a:solidFill>
              </a:rPr>
              <a:t>)</a:t>
            </a:r>
          </a:p>
          <a:p>
            <a:r>
              <a:rPr lang="zh-CN" altLang="en-US" dirty="0"/>
              <a:t>图象处理</a:t>
            </a:r>
            <a:r>
              <a:rPr lang="en-US" altLang="zh-CN" sz="2800" b="1" i="1" u="sng" dirty="0">
                <a:solidFill>
                  <a:schemeClr val="folHlink"/>
                </a:solidFill>
              </a:rPr>
              <a:t>(</a:t>
            </a:r>
            <a:r>
              <a:rPr lang="zh-CN" altLang="en-US" sz="2800" b="1" i="1" u="sng" dirty="0">
                <a:solidFill>
                  <a:schemeClr val="folHlink"/>
                </a:solidFill>
              </a:rPr>
              <a:t>实现接口</a:t>
            </a:r>
            <a:r>
              <a:rPr lang="en-US" altLang="zh-CN" sz="2800" b="1" i="1" u="sng" dirty="0" err="1">
                <a:solidFill>
                  <a:schemeClr val="folHlink"/>
                </a:solidFill>
              </a:rPr>
              <a:t>ImageObserver</a:t>
            </a:r>
            <a:r>
              <a:rPr lang="en-US" altLang="zh-CN" sz="2800" b="1" i="1" u="sng" dirty="0">
                <a:solidFill>
                  <a:schemeClr val="folHlink"/>
                </a:solidFill>
              </a:rPr>
              <a:t>)</a:t>
            </a:r>
          </a:p>
          <a:p>
            <a:r>
              <a:rPr lang="zh-CN" altLang="en-US" dirty="0"/>
              <a:t>组件状态控制</a:t>
            </a:r>
            <a:r>
              <a:rPr lang="en-US" altLang="zh-CN" sz="2800" b="1" i="1" u="sng" dirty="0">
                <a:solidFill>
                  <a:schemeClr val="folHlink"/>
                </a:solidFill>
              </a:rPr>
              <a:t>(</a:t>
            </a:r>
            <a:r>
              <a:rPr lang="en-US" altLang="zh-CN" sz="2800" b="1" i="1" u="sng" dirty="0" err="1">
                <a:solidFill>
                  <a:schemeClr val="folHlink"/>
                </a:solidFill>
              </a:rPr>
              <a:t>SetEnable</a:t>
            </a:r>
            <a:r>
              <a:rPr lang="en-US" altLang="zh-CN" sz="2800" b="1" i="1" u="sng" dirty="0">
                <a:solidFill>
                  <a:schemeClr val="folHlink"/>
                </a:solidFill>
              </a:rPr>
              <a:t>, </a:t>
            </a:r>
            <a:r>
              <a:rPr lang="en-US" altLang="zh-CN" sz="2800" b="1" i="1" u="sng" dirty="0" err="1">
                <a:solidFill>
                  <a:schemeClr val="folHlink"/>
                </a:solidFill>
              </a:rPr>
              <a:t>isEnable</a:t>
            </a:r>
            <a:r>
              <a:rPr lang="en-US" altLang="zh-CN" sz="2800" b="1" i="1" u="sng" dirty="0">
                <a:solidFill>
                  <a:schemeClr val="folHlink"/>
                </a:solidFill>
              </a:rPr>
              <a:t>, </a:t>
            </a:r>
            <a:r>
              <a:rPr lang="en-US" altLang="zh-CN" sz="2800" b="1" i="1" u="sng" dirty="0" err="1">
                <a:solidFill>
                  <a:schemeClr val="folHlink"/>
                </a:solidFill>
              </a:rPr>
              <a:t>isVisible</a:t>
            </a:r>
            <a:r>
              <a:rPr lang="en-US" altLang="zh-CN" sz="2800" b="1" i="1" u="sng" dirty="0">
                <a:solidFill>
                  <a:schemeClr val="folHlink"/>
                </a:solidFill>
              </a:rPr>
              <a:t>, </a:t>
            </a:r>
            <a:r>
              <a:rPr lang="en-US" altLang="zh-CN" sz="2800" b="1" i="1" u="sng" dirty="0" err="1">
                <a:solidFill>
                  <a:schemeClr val="folHlink"/>
                </a:solidFill>
              </a:rPr>
              <a:t>isValid</a:t>
            </a:r>
            <a:r>
              <a:rPr lang="zh-CN" altLang="en-US" sz="2800" b="1" i="1" u="sng" dirty="0">
                <a:solidFill>
                  <a:schemeClr val="folHlink"/>
                </a:solidFill>
              </a:rPr>
              <a:t>等</a:t>
            </a:r>
            <a:r>
              <a:rPr lang="en-US" altLang="zh-CN" sz="2800" b="1" i="1" u="sng" dirty="0">
                <a:solidFill>
                  <a:schemeClr val="folHlink"/>
                </a:solidFill>
              </a:rPr>
              <a:t>) </a:t>
            </a:r>
            <a:endParaRPr lang="zh-CN" altLang="en-US" dirty="0"/>
          </a:p>
          <a:p>
            <a:endParaRPr lang="zh-CN" altLang="en-US" dirty="0"/>
          </a:p>
        </p:txBody>
      </p:sp>
    </p:spTree>
    <p:extLst>
      <p:ext uri="{BB962C8B-B14F-4D97-AF65-F5344CB8AC3E}">
        <p14:creationId xmlns:p14="http://schemas.microsoft.com/office/powerpoint/2010/main" val="86368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a:extLst>
              <a:ext uri="{FF2B5EF4-FFF2-40B4-BE49-F238E27FC236}">
                <a16:creationId xmlns:a16="http://schemas.microsoft.com/office/drawing/2014/main" id="{BF036080-B14B-4AE7-8B97-49342263D2D8}"/>
              </a:ext>
            </a:extLst>
          </p:cNvPr>
          <p:cNvSpPr txBox="1">
            <a:spLocks noChangeArrowheads="1"/>
          </p:cNvSpPr>
          <p:nvPr/>
        </p:nvSpPr>
        <p:spPr bwMode="auto">
          <a:xfrm>
            <a:off x="1015780" y="1402665"/>
            <a:ext cx="1037380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ahoma" panose="020B0604030504040204" pitchFamily="34" charset="0"/>
                <a:ea typeface="宋体" panose="02010600030101010101" pitchFamily="2" charset="-122"/>
              </a:defRPr>
            </a:lvl1pPr>
            <a:lvl2pPr>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buClr>
                <a:schemeClr val="folHlink"/>
              </a:buClr>
              <a:buSzPct val="150000"/>
              <a:buFont typeface="Wingdings" panose="05000000000000000000" pitchFamily="2" charset="2"/>
              <a:buChar char="§"/>
            </a:pPr>
            <a:r>
              <a:rPr lang="en-US" altLang="zh-CN" sz="2800" dirty="0"/>
              <a:t> Graphics</a:t>
            </a:r>
            <a:r>
              <a:rPr lang="zh-CN" altLang="en-US" sz="2800" dirty="0"/>
              <a:t>类是在组件上进行图形绘制的父类，提供了对组件进行图形绘制的一般方法，一个</a:t>
            </a:r>
            <a:r>
              <a:rPr lang="en-US" altLang="zh-CN" sz="2800" dirty="0"/>
              <a:t>Graphics</a:t>
            </a:r>
            <a:r>
              <a:rPr lang="zh-CN" altLang="en-US" sz="2800" dirty="0"/>
              <a:t>对象中封装了图形绘制时的状态信息，包括：</a:t>
            </a:r>
          </a:p>
          <a:p>
            <a:pPr lvl="1">
              <a:buClr>
                <a:schemeClr val="folHlink"/>
              </a:buClr>
              <a:buFont typeface="Wingdings" panose="05000000000000000000" pitchFamily="2" charset="2"/>
              <a:buChar char="§"/>
            </a:pPr>
            <a:r>
              <a:rPr lang="zh-CN" altLang="en-US" sz="2800" dirty="0"/>
              <a:t> </a:t>
            </a:r>
            <a:r>
              <a:rPr lang="en-US" altLang="zh-CN" sz="2800" dirty="0">
                <a:latin typeface="Times New Roman" panose="02020603050405020304" pitchFamily="18" charset="0"/>
              </a:rPr>
              <a:t>Lines</a:t>
            </a:r>
            <a:r>
              <a:rPr lang="zh-CN" altLang="en-US" sz="2800" dirty="0">
                <a:latin typeface="Times New Roman" panose="02020603050405020304" pitchFamily="18" charset="0"/>
              </a:rPr>
              <a:t>：</a:t>
            </a:r>
            <a:r>
              <a:rPr lang="en-US" altLang="zh-CN" sz="2800" b="1" dirty="0" err="1">
                <a:latin typeface="Times New Roman" panose="02020603050405020304" pitchFamily="18" charset="0"/>
              </a:rPr>
              <a:t>drawLine</a:t>
            </a:r>
            <a:r>
              <a:rPr lang="en-US" altLang="zh-CN" sz="2800" b="1" dirty="0">
                <a:latin typeface="Times New Roman" panose="02020603050405020304" pitchFamily="18" charset="0"/>
              </a:rPr>
              <a:t>()</a:t>
            </a:r>
          </a:p>
          <a:p>
            <a:pPr lvl="1">
              <a:buClr>
                <a:schemeClr val="folHlink"/>
              </a:buClr>
              <a:buFont typeface="Wingdings" panose="05000000000000000000" pitchFamily="2" charset="2"/>
              <a:buChar char="§"/>
            </a:pPr>
            <a:r>
              <a:rPr lang="en-US" altLang="zh-CN" sz="2800" dirty="0">
                <a:latin typeface="Times New Roman" panose="02020603050405020304" pitchFamily="18" charset="0"/>
              </a:rPr>
              <a:t> Rectangles</a:t>
            </a:r>
            <a:r>
              <a:rPr lang="zh-CN" altLang="en-US" sz="2800" dirty="0">
                <a:latin typeface="Times New Roman" panose="02020603050405020304" pitchFamily="18" charset="0"/>
              </a:rPr>
              <a:t>：</a:t>
            </a:r>
            <a:r>
              <a:rPr lang="en-US" altLang="zh-CN" sz="2800" b="1" dirty="0" err="1">
                <a:latin typeface="Times New Roman" panose="02020603050405020304" pitchFamily="18" charset="0"/>
              </a:rPr>
              <a:t>drawRect</a:t>
            </a:r>
            <a:r>
              <a:rPr lang="en-US" altLang="zh-CN" sz="2800" b="1" dirty="0">
                <a:latin typeface="Times New Roman" panose="02020603050405020304" pitchFamily="18" charset="0"/>
              </a:rPr>
              <a:t>(), </a:t>
            </a:r>
            <a:r>
              <a:rPr lang="en-US" altLang="zh-CN" sz="2800" b="1" dirty="0" err="1">
                <a:latin typeface="Times New Roman" panose="02020603050405020304" pitchFamily="18" charset="0"/>
              </a:rPr>
              <a:t>fillRect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和 </a:t>
            </a:r>
            <a:r>
              <a:rPr lang="en-US" altLang="zh-CN" sz="2800" b="1" dirty="0" err="1">
                <a:latin typeface="Times New Roman" panose="02020603050405020304" pitchFamily="18" charset="0"/>
              </a:rPr>
              <a:t>clearRect</a:t>
            </a:r>
            <a:r>
              <a:rPr lang="en-US" altLang="zh-CN" sz="2800" b="1" dirty="0">
                <a:latin typeface="Times New Roman" panose="02020603050405020304" pitchFamily="18" charset="0"/>
              </a:rPr>
              <a:t>()</a:t>
            </a:r>
            <a:endParaRPr lang="en-US" altLang="zh-CN" sz="2800" dirty="0"/>
          </a:p>
          <a:p>
            <a:pPr lvl="1">
              <a:buClr>
                <a:schemeClr val="folHlink"/>
              </a:buClr>
              <a:buFont typeface="Wingdings" panose="05000000000000000000" pitchFamily="2" charset="2"/>
              <a:buChar char="§"/>
            </a:pPr>
            <a:r>
              <a:rPr lang="en-US" altLang="zh-CN" sz="2800" dirty="0">
                <a:latin typeface="Times New Roman" panose="02020603050405020304" pitchFamily="18" charset="0"/>
              </a:rPr>
              <a:t> Ovals</a:t>
            </a:r>
            <a:r>
              <a:rPr lang="zh-CN" altLang="en-US" sz="2800" dirty="0">
                <a:latin typeface="Times New Roman" panose="02020603050405020304" pitchFamily="18" charset="0"/>
              </a:rPr>
              <a:t>：</a:t>
            </a:r>
            <a:r>
              <a:rPr lang="en-US" altLang="zh-CN" sz="2800" b="1" dirty="0" err="1">
                <a:latin typeface="Times New Roman" panose="02020603050405020304" pitchFamily="18" charset="0"/>
              </a:rPr>
              <a:t>drawOval</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和 </a:t>
            </a:r>
            <a:r>
              <a:rPr lang="en-US" altLang="zh-CN" sz="2800" b="1" dirty="0" err="1">
                <a:latin typeface="Times New Roman" panose="02020603050405020304" pitchFamily="18" charset="0"/>
              </a:rPr>
              <a:t>fillOval</a:t>
            </a:r>
            <a:r>
              <a:rPr lang="en-US" altLang="zh-CN" sz="2800" b="1" dirty="0">
                <a:latin typeface="Times New Roman" panose="02020603050405020304" pitchFamily="18" charset="0"/>
              </a:rPr>
              <a:t>()</a:t>
            </a:r>
            <a:endParaRPr lang="en-US" altLang="zh-CN" sz="2800" dirty="0"/>
          </a:p>
          <a:p>
            <a:pPr lvl="1">
              <a:buClr>
                <a:schemeClr val="folHlink"/>
              </a:buClr>
              <a:buFont typeface="Wingdings" panose="05000000000000000000" pitchFamily="2" charset="2"/>
              <a:buChar char="§"/>
            </a:pPr>
            <a:r>
              <a:rPr lang="en-US" altLang="zh-CN" sz="2800" dirty="0">
                <a:latin typeface="Times New Roman" panose="02020603050405020304" pitchFamily="18" charset="0"/>
              </a:rPr>
              <a:t> Arcs</a:t>
            </a:r>
            <a:r>
              <a:rPr lang="zh-CN" altLang="en-US" sz="2800" dirty="0">
                <a:latin typeface="Times New Roman" panose="02020603050405020304" pitchFamily="18" charset="0"/>
              </a:rPr>
              <a:t>：</a:t>
            </a:r>
            <a:r>
              <a:rPr lang="en-US" altLang="zh-CN" sz="2800" b="1" dirty="0" err="1">
                <a:latin typeface="Times New Roman" panose="02020603050405020304" pitchFamily="18" charset="0"/>
              </a:rPr>
              <a:t>drawArc</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和 </a:t>
            </a:r>
            <a:r>
              <a:rPr lang="en-US" altLang="zh-CN" sz="2800" b="1" dirty="0" err="1">
                <a:latin typeface="Times New Roman" panose="02020603050405020304" pitchFamily="18" charset="0"/>
              </a:rPr>
              <a:t>fillArc</a:t>
            </a:r>
            <a:r>
              <a:rPr lang="en-US" altLang="zh-CN" sz="2800" b="1" dirty="0">
                <a:latin typeface="Times New Roman" panose="02020603050405020304" pitchFamily="18" charset="0"/>
              </a:rPr>
              <a:t>()</a:t>
            </a:r>
          </a:p>
          <a:p>
            <a:pPr lvl="1">
              <a:buClr>
                <a:schemeClr val="folHlink"/>
              </a:buClr>
              <a:buFont typeface="Wingdings" panose="05000000000000000000" pitchFamily="2" charset="2"/>
              <a:buChar char="§"/>
            </a:pPr>
            <a:r>
              <a:rPr lang="en-US" altLang="zh-CN" sz="2800" dirty="0">
                <a:latin typeface="Times New Roman" panose="02020603050405020304" pitchFamily="18" charset="0"/>
              </a:rPr>
              <a:t> Polygons </a:t>
            </a:r>
            <a:r>
              <a:rPr lang="zh-CN" altLang="en-US" sz="2800" dirty="0">
                <a:latin typeface="Times New Roman" panose="02020603050405020304" pitchFamily="18" charset="0"/>
              </a:rPr>
              <a:t>：</a:t>
            </a:r>
            <a:r>
              <a:rPr lang="en-US" altLang="zh-CN" sz="2800" b="1" dirty="0" err="1">
                <a:latin typeface="Times New Roman" panose="02020603050405020304" pitchFamily="18" charset="0"/>
              </a:rPr>
              <a:t>drawPolygon</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和 </a:t>
            </a:r>
            <a:r>
              <a:rPr lang="en-US" altLang="zh-CN" sz="2800" b="1" dirty="0" err="1">
                <a:latin typeface="Times New Roman" panose="02020603050405020304" pitchFamily="18" charset="0"/>
              </a:rPr>
              <a:t>fillPolygon</a:t>
            </a:r>
            <a:r>
              <a:rPr lang="en-US" altLang="zh-CN" sz="2800" b="1" dirty="0">
                <a:latin typeface="Times New Roman" panose="02020603050405020304" pitchFamily="18" charset="0"/>
              </a:rPr>
              <a:t>()</a:t>
            </a:r>
          </a:p>
          <a:p>
            <a:pPr lvl="1">
              <a:buClr>
                <a:schemeClr val="folHlink"/>
              </a:buClr>
              <a:buFont typeface="Wingdings" panose="05000000000000000000" pitchFamily="2" charset="2"/>
              <a:buChar char="§"/>
            </a:pPr>
            <a:r>
              <a:rPr lang="en-US" altLang="zh-CN" sz="2800" dirty="0">
                <a:latin typeface="Times New Roman" panose="02020603050405020304" pitchFamily="18" charset="0"/>
              </a:rPr>
              <a:t> Text </a:t>
            </a:r>
            <a:r>
              <a:rPr lang="zh-CN" altLang="en-US" sz="2800" dirty="0">
                <a:latin typeface="Times New Roman" panose="02020603050405020304" pitchFamily="18" charset="0"/>
              </a:rPr>
              <a:t>：</a:t>
            </a:r>
            <a:r>
              <a:rPr lang="en-US" altLang="zh-CN" sz="2800" b="1" dirty="0" err="1">
                <a:latin typeface="Times New Roman" panose="02020603050405020304" pitchFamily="18" charset="0"/>
              </a:rPr>
              <a:t>drawString</a:t>
            </a:r>
            <a:r>
              <a:rPr lang="en-US" altLang="zh-CN" sz="2800" b="1" dirty="0">
                <a:latin typeface="Times New Roman" panose="02020603050405020304" pitchFamily="18" charset="0"/>
              </a:rPr>
              <a:t>()</a:t>
            </a:r>
            <a:endParaRPr lang="en-US" altLang="zh-CN" sz="2800" dirty="0">
              <a:latin typeface="Times New Roman" panose="02020603050405020304" pitchFamily="18" charset="0"/>
            </a:endParaRPr>
          </a:p>
          <a:p>
            <a:pPr lvl="1">
              <a:buClr>
                <a:schemeClr val="folHlink"/>
              </a:buClr>
              <a:buFont typeface="Wingdings" panose="05000000000000000000" pitchFamily="2" charset="2"/>
              <a:buChar char="§"/>
            </a:pPr>
            <a:r>
              <a:rPr lang="en-US" altLang="zh-CN" sz="2800" dirty="0">
                <a:latin typeface="Times New Roman" panose="02020603050405020304" pitchFamily="18" charset="0"/>
              </a:rPr>
              <a:t> Image </a:t>
            </a:r>
            <a:r>
              <a:rPr lang="zh-CN" altLang="en-US" sz="2800" dirty="0">
                <a:latin typeface="Times New Roman" panose="02020603050405020304" pitchFamily="18" charset="0"/>
              </a:rPr>
              <a:t>：</a:t>
            </a:r>
            <a:r>
              <a:rPr lang="en-US" altLang="zh-CN" sz="2800" b="1" dirty="0" err="1">
                <a:latin typeface="Times New Roman" panose="02020603050405020304" pitchFamily="18" charset="0"/>
              </a:rPr>
              <a:t>drawImage</a:t>
            </a:r>
            <a:r>
              <a:rPr lang="en-US" altLang="zh-CN" sz="2800" b="1" dirty="0">
                <a:latin typeface="Times New Roman" panose="02020603050405020304" pitchFamily="18" charset="0"/>
              </a:rPr>
              <a:t>()</a:t>
            </a:r>
          </a:p>
        </p:txBody>
      </p:sp>
      <p:sp>
        <p:nvSpPr>
          <p:cNvPr id="5" name="文本框 4">
            <a:extLst>
              <a:ext uri="{FF2B5EF4-FFF2-40B4-BE49-F238E27FC236}">
                <a16:creationId xmlns:a16="http://schemas.microsoft.com/office/drawing/2014/main" id="{78E50866-3C5F-40E5-A21E-BEFEE4494378}"/>
              </a:ext>
            </a:extLst>
          </p:cNvPr>
          <p:cNvSpPr txBox="1"/>
          <p:nvPr/>
        </p:nvSpPr>
        <p:spPr>
          <a:xfrm>
            <a:off x="885467" y="339179"/>
            <a:ext cx="6094674" cy="707886"/>
          </a:xfrm>
          <a:prstGeom prst="rect">
            <a:avLst/>
          </a:prstGeom>
          <a:noFill/>
        </p:spPr>
        <p:txBody>
          <a:bodyPr wrap="square">
            <a:spAutoFit/>
          </a:bodyPr>
          <a:lstStyle/>
          <a:p>
            <a:pPr eaLnBrk="1" hangingPunct="1">
              <a:buClr>
                <a:schemeClr val="folHlink"/>
              </a:buClr>
              <a:buSzPct val="150000"/>
            </a:pPr>
            <a:r>
              <a:rPr lang="en-US" altLang="zh-CN" sz="4000" dirty="0"/>
              <a:t>Graphics</a:t>
            </a:r>
            <a:r>
              <a:rPr lang="zh-CN" altLang="en-US" sz="4000" dirty="0"/>
              <a:t>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F578420E-C95F-47D9-B2AF-6BB46D22F144}"/>
              </a:ext>
            </a:extLst>
          </p:cNvPr>
          <p:cNvSpPr>
            <a:spLocks noGrp="1" noChangeArrowheads="1"/>
          </p:cNvSpPr>
          <p:nvPr>
            <p:ph type="title"/>
          </p:nvPr>
        </p:nvSpPr>
        <p:spPr>
          <a:xfrm>
            <a:off x="838200" y="365126"/>
            <a:ext cx="10515600" cy="692150"/>
          </a:xfrm>
        </p:spPr>
        <p:txBody>
          <a:bodyPr>
            <a:normAutofit fontScale="90000"/>
          </a:bodyPr>
          <a:lstStyle/>
          <a:p>
            <a:r>
              <a:rPr lang="en-US" altLang="zh-CN" dirty="0"/>
              <a:t>GUI design</a:t>
            </a:r>
          </a:p>
        </p:txBody>
      </p:sp>
      <p:pic>
        <p:nvPicPr>
          <p:cNvPr id="205827" name="Picture 3">
            <a:extLst>
              <a:ext uri="{FF2B5EF4-FFF2-40B4-BE49-F238E27FC236}">
                <a16:creationId xmlns:a16="http://schemas.microsoft.com/office/drawing/2014/main" id="{DD2332F4-E38F-416B-A619-9CB295A36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64"/>
          <a:stretch>
            <a:fillRect/>
          </a:stretch>
        </p:blipFill>
        <p:spPr bwMode="auto">
          <a:xfrm>
            <a:off x="3575049" y="981076"/>
            <a:ext cx="5045075" cy="5530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B423A453-2B7F-4D5F-BE75-C85108AB1790}"/>
              </a:ext>
            </a:extLst>
          </p:cNvPr>
          <p:cNvSpPr>
            <a:spLocks noGrp="1" noChangeArrowheads="1"/>
          </p:cNvSpPr>
          <p:nvPr>
            <p:ph type="title"/>
          </p:nvPr>
        </p:nvSpPr>
        <p:spPr/>
        <p:txBody>
          <a:bodyPr/>
          <a:lstStyle/>
          <a:p>
            <a:r>
              <a:rPr lang="en-US" altLang="zh-CN" dirty="0"/>
              <a:t>AWT</a:t>
            </a:r>
            <a:r>
              <a:rPr lang="zh-CN" altLang="en-US" dirty="0"/>
              <a:t>和</a:t>
            </a:r>
            <a:r>
              <a:rPr lang="en-US" altLang="zh-CN" dirty="0"/>
              <a:t>Swing</a:t>
            </a:r>
          </a:p>
        </p:txBody>
      </p:sp>
      <p:sp>
        <p:nvSpPr>
          <p:cNvPr id="195587" name="Rectangle 3">
            <a:extLst>
              <a:ext uri="{FF2B5EF4-FFF2-40B4-BE49-F238E27FC236}">
                <a16:creationId xmlns:a16="http://schemas.microsoft.com/office/drawing/2014/main" id="{57BC2063-0A64-47AD-90B5-721C0C1FD7E1}"/>
              </a:ext>
            </a:extLst>
          </p:cNvPr>
          <p:cNvSpPr>
            <a:spLocks noGrp="1" noChangeArrowheads="1"/>
          </p:cNvSpPr>
          <p:nvPr>
            <p:ph type="body" idx="1"/>
          </p:nvPr>
        </p:nvSpPr>
        <p:spPr>
          <a:xfrm>
            <a:off x="1016000" y="1778000"/>
            <a:ext cx="9987280" cy="4399279"/>
          </a:xfrm>
        </p:spPr>
        <p:txBody>
          <a:bodyPr/>
          <a:lstStyle/>
          <a:p>
            <a:r>
              <a:rPr lang="en-US" altLang="zh-CN" dirty="0"/>
              <a:t>Java</a:t>
            </a:r>
            <a:r>
              <a:rPr lang="zh-CN" altLang="en-US" dirty="0"/>
              <a:t>类库中的</a:t>
            </a:r>
            <a:r>
              <a:rPr lang="en-US" altLang="zh-CN" dirty="0"/>
              <a:t>AWT</a:t>
            </a:r>
            <a:r>
              <a:rPr lang="zh-CN" altLang="en-US" dirty="0"/>
              <a:t>和</a:t>
            </a:r>
            <a:r>
              <a:rPr lang="en-US" altLang="zh-CN" dirty="0"/>
              <a:t>Swing</a:t>
            </a:r>
            <a:r>
              <a:rPr lang="zh-CN" altLang="en-US" dirty="0"/>
              <a:t>包提供了大量的可视化组件</a:t>
            </a:r>
          </a:p>
          <a:p>
            <a:pPr lvl="1"/>
            <a:r>
              <a:rPr lang="en-US" altLang="zh-CN" dirty="0"/>
              <a:t>AWT</a:t>
            </a:r>
            <a:r>
              <a:rPr lang="zh-CN" altLang="en-US" dirty="0"/>
              <a:t>组件是建立在对等模型的基础上的重量级组件；</a:t>
            </a:r>
          </a:p>
          <a:p>
            <a:pPr lvl="1"/>
            <a:r>
              <a:rPr lang="en-US" altLang="zh-CN" dirty="0"/>
              <a:t>Swing</a:t>
            </a:r>
            <a:r>
              <a:rPr lang="zh-CN" altLang="en-US" dirty="0"/>
              <a:t>组件则是用纯</a:t>
            </a:r>
            <a:r>
              <a:rPr lang="en-US" altLang="zh-CN" dirty="0"/>
              <a:t>Java</a:t>
            </a:r>
            <a:r>
              <a:rPr lang="zh-CN" altLang="en-US" dirty="0"/>
              <a:t>编写的轻量级组件。</a:t>
            </a:r>
            <a:r>
              <a:rPr lang="zh-CN" altLang="en-US" sz="2800" dirty="0"/>
              <a:t> </a:t>
            </a:r>
            <a:endParaRPr lang="zh-CN" altLang="zh-CN" sz="2800" dirty="0"/>
          </a:p>
          <a:p>
            <a:r>
              <a:rPr lang="en-US" altLang="zh-CN" dirty="0"/>
              <a:t>Swing</a:t>
            </a:r>
            <a:r>
              <a:rPr lang="zh-CN" altLang="en-US" dirty="0"/>
              <a:t>带来了以下优势：</a:t>
            </a:r>
          </a:p>
          <a:p>
            <a:pPr lvl="1"/>
            <a:r>
              <a:rPr lang="zh-CN" altLang="en-US" dirty="0"/>
              <a:t>更丰富、更方便的用户界面元素集。</a:t>
            </a:r>
          </a:p>
          <a:p>
            <a:pPr lvl="1"/>
            <a:r>
              <a:rPr lang="zh-CN" altLang="en-US" dirty="0"/>
              <a:t>对底层平台的依赖更少，和平台有关的</a:t>
            </a:r>
            <a:r>
              <a:rPr lang="en-US" altLang="zh-CN" dirty="0"/>
              <a:t>bug</a:t>
            </a:r>
            <a:r>
              <a:rPr lang="zh-CN" altLang="en-US" dirty="0"/>
              <a:t>也少。</a:t>
            </a:r>
          </a:p>
          <a:p>
            <a:pPr lvl="1"/>
            <a:r>
              <a:rPr lang="zh-CN" altLang="en-US" dirty="0"/>
              <a:t>给不同平台上的用户一致的感觉。</a:t>
            </a:r>
            <a:r>
              <a:rPr lang="zh-CN" altLang="en-US" sz="2800" dirty="0"/>
              <a:t> </a:t>
            </a:r>
          </a:p>
        </p:txBody>
      </p:sp>
      <p:sp>
        <p:nvSpPr>
          <p:cNvPr id="195588" name="Rectangle 4">
            <a:extLst>
              <a:ext uri="{FF2B5EF4-FFF2-40B4-BE49-F238E27FC236}">
                <a16:creationId xmlns:a16="http://schemas.microsoft.com/office/drawing/2014/main" id="{6DD95BFB-FE15-4202-A8CC-1C9168C670A2}"/>
              </a:ext>
            </a:extLst>
          </p:cNvPr>
          <p:cNvSpPr>
            <a:spLocks noChangeArrowheads="1"/>
          </p:cNvSpPr>
          <p:nvPr/>
        </p:nvSpPr>
        <p:spPr bwMode="auto">
          <a:xfrm>
            <a:off x="1524001" y="22045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 calcmode="lin" valueType="num">
                                      <p:cBhvr additive="base">
                                        <p:cTn id="7" dur="500" fill="hold"/>
                                        <p:tgtEl>
                                          <p:spTgt spid="195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55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anim calcmode="lin" valueType="num">
                                      <p:cBhvr additive="base">
                                        <p:cTn id="11" dur="500" fill="hold"/>
                                        <p:tgtEl>
                                          <p:spTgt spid="1955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55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anim calcmode="lin" valueType="num">
                                      <p:cBhvr additive="base">
                                        <p:cTn id="15" dur="500" fill="hold"/>
                                        <p:tgtEl>
                                          <p:spTgt spid="1955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5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95587">
                                            <p:txEl>
                                              <p:pRg st="3" end="3"/>
                                            </p:txEl>
                                          </p:spTgt>
                                        </p:tgtEl>
                                        <p:attrNameLst>
                                          <p:attrName>style.visibility</p:attrName>
                                        </p:attrNameLst>
                                      </p:cBhvr>
                                      <p:to>
                                        <p:strVal val="visible"/>
                                      </p:to>
                                    </p:set>
                                    <p:anim calcmode="lin" valueType="num">
                                      <p:cBhvr additive="base">
                                        <p:cTn id="21" dur="500" fill="hold"/>
                                        <p:tgtEl>
                                          <p:spTgt spid="1955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558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5587">
                                            <p:txEl>
                                              <p:pRg st="4" end="4"/>
                                            </p:txEl>
                                          </p:spTgt>
                                        </p:tgtEl>
                                        <p:attrNameLst>
                                          <p:attrName>style.visibility</p:attrName>
                                        </p:attrNameLst>
                                      </p:cBhvr>
                                      <p:to>
                                        <p:strVal val="visible"/>
                                      </p:to>
                                    </p:set>
                                    <p:anim calcmode="lin" valueType="num">
                                      <p:cBhvr additive="base">
                                        <p:cTn id="25" dur="500" fill="hold"/>
                                        <p:tgtEl>
                                          <p:spTgt spid="1955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558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5587">
                                            <p:txEl>
                                              <p:pRg st="5" end="5"/>
                                            </p:txEl>
                                          </p:spTgt>
                                        </p:tgtEl>
                                        <p:attrNameLst>
                                          <p:attrName>style.visibility</p:attrName>
                                        </p:attrNameLst>
                                      </p:cBhvr>
                                      <p:to>
                                        <p:strVal val="visible"/>
                                      </p:to>
                                    </p:set>
                                    <p:anim calcmode="lin" valueType="num">
                                      <p:cBhvr additive="base">
                                        <p:cTn id="29" dur="500" fill="hold"/>
                                        <p:tgtEl>
                                          <p:spTgt spid="19558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558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5587">
                                            <p:txEl>
                                              <p:pRg st="6" end="6"/>
                                            </p:txEl>
                                          </p:spTgt>
                                        </p:tgtEl>
                                        <p:attrNameLst>
                                          <p:attrName>style.visibility</p:attrName>
                                        </p:attrNameLst>
                                      </p:cBhvr>
                                      <p:to>
                                        <p:strVal val="visible"/>
                                      </p:to>
                                    </p:set>
                                    <p:anim calcmode="lin" valueType="num">
                                      <p:cBhvr additive="base">
                                        <p:cTn id="33" dur="500" fill="hold"/>
                                        <p:tgtEl>
                                          <p:spTgt spid="19558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55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255B29A0-626F-487E-B4A4-0D5CDACBB560}"/>
              </a:ext>
            </a:extLst>
          </p:cNvPr>
          <p:cNvSpPr>
            <a:spLocks noGrp="1" noChangeArrowheads="1"/>
          </p:cNvSpPr>
          <p:nvPr>
            <p:ph type="title"/>
          </p:nvPr>
        </p:nvSpPr>
        <p:spPr>
          <a:xfrm>
            <a:off x="609600" y="277814"/>
            <a:ext cx="9601200" cy="795337"/>
          </a:xfrm>
        </p:spPr>
        <p:txBody>
          <a:bodyPr/>
          <a:lstStyle/>
          <a:p>
            <a:r>
              <a:rPr lang="en-US" altLang="zh-CN" dirty="0"/>
              <a:t>AWT</a:t>
            </a:r>
            <a:r>
              <a:rPr lang="zh-CN" altLang="en-US" dirty="0"/>
              <a:t>和</a:t>
            </a:r>
            <a:r>
              <a:rPr lang="en-US" altLang="zh-CN" dirty="0"/>
              <a:t>Swing</a:t>
            </a:r>
          </a:p>
        </p:txBody>
      </p:sp>
      <p:sp>
        <p:nvSpPr>
          <p:cNvPr id="165891" name="Rectangle 3">
            <a:extLst>
              <a:ext uri="{FF2B5EF4-FFF2-40B4-BE49-F238E27FC236}">
                <a16:creationId xmlns:a16="http://schemas.microsoft.com/office/drawing/2014/main" id="{9253921A-7CB5-474B-B137-4C1F862AC849}"/>
              </a:ext>
            </a:extLst>
          </p:cNvPr>
          <p:cNvSpPr>
            <a:spLocks noGrp="1" noChangeArrowheads="1"/>
          </p:cNvSpPr>
          <p:nvPr>
            <p:ph type="body" sz="half" idx="1"/>
          </p:nvPr>
        </p:nvSpPr>
        <p:spPr>
          <a:xfrm>
            <a:off x="609600" y="1341438"/>
            <a:ext cx="3986254" cy="4608512"/>
          </a:xfrm>
        </p:spPr>
        <p:txBody>
          <a:bodyPr>
            <a:normAutofit/>
          </a:bodyPr>
          <a:lstStyle/>
          <a:p>
            <a:r>
              <a:rPr lang="zh-CN" altLang="en-US" sz="2400" dirty="0"/>
              <a:t>组件</a:t>
            </a:r>
            <a:r>
              <a:rPr lang="en-US" altLang="zh-CN" sz="2400" dirty="0"/>
              <a:t>Widgets</a:t>
            </a:r>
          </a:p>
          <a:p>
            <a:r>
              <a:rPr lang="zh-CN" altLang="en-US" sz="2400" dirty="0"/>
              <a:t>按照功能分为</a:t>
            </a:r>
            <a:r>
              <a:rPr lang="en-US" altLang="zh-CN" sz="2400" dirty="0"/>
              <a:t>:</a:t>
            </a:r>
          </a:p>
          <a:p>
            <a:pPr lvl="1"/>
            <a:r>
              <a:rPr lang="zh-CN" altLang="en-US" b="1" dirty="0"/>
              <a:t>顶层容器</a:t>
            </a:r>
            <a:endParaRPr lang="zh-CN" altLang="en-US" dirty="0"/>
          </a:p>
          <a:p>
            <a:pPr lvl="1"/>
            <a:r>
              <a:rPr lang="zh-CN" altLang="en-US" b="1" dirty="0"/>
              <a:t>中间容器</a:t>
            </a:r>
            <a:endParaRPr lang="zh-CN" altLang="en-US" dirty="0"/>
          </a:p>
          <a:p>
            <a:pPr lvl="1"/>
            <a:r>
              <a:rPr lang="zh-CN" altLang="en-US" b="1" dirty="0"/>
              <a:t>基本组件</a:t>
            </a:r>
            <a:endParaRPr lang="zh-CN" altLang="en-US" dirty="0"/>
          </a:p>
          <a:p>
            <a:r>
              <a:rPr lang="zh-CN" altLang="en-US" sz="2400" dirty="0"/>
              <a:t>窗口构成</a:t>
            </a:r>
            <a:r>
              <a:rPr lang="en-US" altLang="zh-CN" sz="2400" dirty="0"/>
              <a:t>:</a:t>
            </a:r>
          </a:p>
          <a:p>
            <a:pPr lvl="1"/>
            <a:r>
              <a:rPr lang="zh-CN" altLang="en-US" dirty="0"/>
              <a:t>顶层容器 </a:t>
            </a:r>
          </a:p>
          <a:p>
            <a:pPr lvl="2"/>
            <a:r>
              <a:rPr lang="zh-CN" altLang="en-US" sz="2400" dirty="0"/>
              <a:t>菜单栏 </a:t>
            </a:r>
          </a:p>
          <a:p>
            <a:pPr lvl="2"/>
            <a:r>
              <a:rPr lang="zh-CN" altLang="en-US" sz="2400" dirty="0"/>
              <a:t>中间容器 </a:t>
            </a:r>
          </a:p>
          <a:p>
            <a:pPr lvl="3"/>
            <a:r>
              <a:rPr lang="zh-CN" altLang="en-US" sz="2400" dirty="0"/>
              <a:t>基本组件 </a:t>
            </a:r>
          </a:p>
          <a:p>
            <a:pPr lvl="3"/>
            <a:endParaRPr lang="en-US" altLang="zh-CN" sz="2400" dirty="0"/>
          </a:p>
        </p:txBody>
      </p:sp>
      <p:pic>
        <p:nvPicPr>
          <p:cNvPr id="165894" name="Picture 6" descr="swin结构图">
            <a:extLst>
              <a:ext uri="{FF2B5EF4-FFF2-40B4-BE49-F238E27FC236}">
                <a16:creationId xmlns:a16="http://schemas.microsoft.com/office/drawing/2014/main" id="{D6A91A52-6487-4171-BAE0-48A071FFA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74" y="104776"/>
            <a:ext cx="5873585" cy="6562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5894"/>
                                        </p:tgtEl>
                                        <p:attrNameLst>
                                          <p:attrName>style.visibility</p:attrName>
                                        </p:attrNameLst>
                                      </p:cBhvr>
                                      <p:to>
                                        <p:strVal val="visible"/>
                                      </p:to>
                                    </p:set>
                                    <p:animEffect transition="in" filter="fade">
                                      <p:cBhvr>
                                        <p:cTn id="7" dur="2000"/>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CC7D08E1-3BD6-4959-A98F-DC3F3A570CF0}"/>
              </a:ext>
            </a:extLst>
          </p:cNvPr>
          <p:cNvSpPr>
            <a:spLocks noGrp="1" noChangeArrowheads="1"/>
          </p:cNvSpPr>
          <p:nvPr>
            <p:ph type="title"/>
          </p:nvPr>
        </p:nvSpPr>
        <p:spPr>
          <a:xfrm>
            <a:off x="1423670" y="84139"/>
            <a:ext cx="6870700" cy="1125537"/>
          </a:xfrm>
        </p:spPr>
        <p:txBody>
          <a:bodyPr/>
          <a:lstStyle/>
          <a:p>
            <a:r>
              <a:rPr lang="en-US" altLang="zh-CN" sz="3400" dirty="0"/>
              <a:t>FirstFrame.java</a:t>
            </a:r>
          </a:p>
        </p:txBody>
      </p:sp>
      <p:sp>
        <p:nvSpPr>
          <p:cNvPr id="179203" name="Text Box 3">
            <a:extLst>
              <a:ext uri="{FF2B5EF4-FFF2-40B4-BE49-F238E27FC236}">
                <a16:creationId xmlns:a16="http://schemas.microsoft.com/office/drawing/2014/main" id="{8B4AF43E-1A8B-4553-B560-AB99A016C0AB}"/>
              </a:ext>
            </a:extLst>
          </p:cNvPr>
          <p:cNvSpPr txBox="1">
            <a:spLocks noChangeArrowheads="1"/>
          </p:cNvSpPr>
          <p:nvPr/>
        </p:nvSpPr>
        <p:spPr bwMode="auto">
          <a:xfrm>
            <a:off x="1036320" y="866140"/>
            <a:ext cx="10434320" cy="60106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15000"/>
              </a:lnSpc>
            </a:pPr>
            <a:r>
              <a:rPr lang="en-US" altLang="zh-CN" sz="2800" dirty="0">
                <a:cs typeface="Arial" panose="020B0604020202020204" pitchFamily="34" charset="0"/>
              </a:rPr>
              <a:t>import </a:t>
            </a:r>
            <a:r>
              <a:rPr lang="en-US" altLang="zh-CN" sz="2800" dirty="0" err="1">
                <a:cs typeface="Arial" panose="020B0604020202020204" pitchFamily="34" charset="0"/>
              </a:rPr>
              <a:t>javax.swing</a:t>
            </a:r>
            <a:r>
              <a:rPr lang="en-US" altLang="zh-CN" sz="2800" dirty="0">
                <a:cs typeface="Arial" panose="020B0604020202020204" pitchFamily="34" charset="0"/>
              </a:rPr>
              <a:t>.*;</a:t>
            </a:r>
          </a:p>
          <a:p>
            <a:pPr eaLnBrk="0" hangingPunct="0">
              <a:lnSpc>
                <a:spcPct val="115000"/>
              </a:lnSpc>
            </a:pPr>
            <a:r>
              <a:rPr lang="en-US" altLang="zh-CN" sz="2800" dirty="0">
                <a:cs typeface="Arial" panose="020B0604020202020204" pitchFamily="34" charset="0"/>
              </a:rPr>
              <a:t>class </a:t>
            </a:r>
            <a:r>
              <a:rPr lang="en-US" altLang="zh-CN" sz="2800" dirty="0" err="1">
                <a:cs typeface="Arial" panose="020B0604020202020204" pitchFamily="34" charset="0"/>
              </a:rPr>
              <a:t>FirstFrame</a:t>
            </a:r>
            <a:r>
              <a:rPr lang="en-US" altLang="zh-CN" sz="2800" dirty="0">
                <a:cs typeface="Arial" panose="020B0604020202020204" pitchFamily="34" charset="0"/>
              </a:rPr>
              <a:t> extends </a:t>
            </a:r>
            <a:r>
              <a:rPr lang="en-US" altLang="zh-CN" sz="2800" dirty="0" err="1">
                <a:cs typeface="Arial" panose="020B0604020202020204" pitchFamily="34" charset="0"/>
              </a:rPr>
              <a:t>JFrame</a:t>
            </a:r>
            <a:r>
              <a:rPr lang="en-US" altLang="zh-CN" sz="2800" dirty="0">
                <a:cs typeface="Arial" panose="020B0604020202020204" pitchFamily="34" charset="0"/>
              </a:rPr>
              <a:t> {</a:t>
            </a:r>
          </a:p>
          <a:p>
            <a:pPr eaLnBrk="0" hangingPunct="0">
              <a:lnSpc>
                <a:spcPct val="115000"/>
              </a:lnSpc>
            </a:pPr>
            <a:r>
              <a:rPr lang="en-US" altLang="zh-CN" sz="2800" dirty="0">
                <a:cs typeface="Arial" panose="020B0604020202020204" pitchFamily="34" charset="0"/>
              </a:rPr>
              <a:t>   public </a:t>
            </a:r>
            <a:r>
              <a:rPr lang="en-US" altLang="zh-CN" sz="2800" dirty="0" err="1">
                <a:cs typeface="Arial" panose="020B0604020202020204" pitchFamily="34" charset="0"/>
              </a:rPr>
              <a:t>FirstFrame</a:t>
            </a:r>
            <a:r>
              <a:rPr lang="en-US" altLang="zh-CN" sz="2800" dirty="0">
                <a:cs typeface="Arial" panose="020B0604020202020204" pitchFamily="34" charset="0"/>
              </a:rPr>
              <a:t>() { </a:t>
            </a:r>
          </a:p>
          <a:p>
            <a:pPr eaLnBrk="0" hangingPunct="0">
              <a:lnSpc>
                <a:spcPct val="115000"/>
              </a:lnSpc>
            </a:pPr>
            <a:r>
              <a:rPr lang="en-US" altLang="zh-CN" sz="2800" dirty="0">
                <a:cs typeface="Arial" panose="020B0604020202020204" pitchFamily="34" charset="0"/>
              </a:rPr>
              <a:t>	</a:t>
            </a:r>
            <a:r>
              <a:rPr lang="en-US" altLang="zh-CN" sz="2800" dirty="0" err="1">
                <a:cs typeface="Arial" panose="020B0604020202020204" pitchFamily="34" charset="0"/>
              </a:rPr>
              <a:t>setTitle</a:t>
            </a:r>
            <a:r>
              <a:rPr lang="en-US" altLang="zh-CN" sz="2800" dirty="0">
                <a:cs typeface="Arial" panose="020B0604020202020204" pitchFamily="34" charset="0"/>
              </a:rPr>
              <a:t>("</a:t>
            </a:r>
            <a:r>
              <a:rPr lang="en-US" altLang="zh-CN" sz="2800" dirty="0" err="1">
                <a:cs typeface="Arial" panose="020B0604020202020204" pitchFamily="34" charset="0"/>
              </a:rPr>
              <a:t>FirstFrame</a:t>
            </a:r>
            <a:r>
              <a:rPr lang="en-US" altLang="zh-CN" sz="2800" dirty="0">
                <a:cs typeface="Arial" panose="020B0604020202020204" pitchFamily="34" charset="0"/>
              </a:rPr>
              <a:t>");</a:t>
            </a:r>
          </a:p>
          <a:p>
            <a:pPr eaLnBrk="0" hangingPunct="0">
              <a:lnSpc>
                <a:spcPct val="115000"/>
              </a:lnSpc>
            </a:pPr>
            <a:r>
              <a:rPr lang="en-US" altLang="zh-CN" sz="2800" dirty="0">
                <a:cs typeface="Arial" panose="020B0604020202020204" pitchFamily="34" charset="0"/>
              </a:rPr>
              <a:t>	</a:t>
            </a:r>
            <a:r>
              <a:rPr lang="en-US" altLang="zh-CN" sz="2800" dirty="0" err="1">
                <a:cs typeface="Arial" panose="020B0604020202020204" pitchFamily="34" charset="0"/>
              </a:rPr>
              <a:t>setSize</a:t>
            </a:r>
            <a:r>
              <a:rPr lang="en-US" altLang="zh-CN" sz="2800" dirty="0">
                <a:cs typeface="Arial" panose="020B0604020202020204" pitchFamily="34" charset="0"/>
              </a:rPr>
              <a:t>(300, 200);</a:t>
            </a:r>
          </a:p>
          <a:p>
            <a:pPr eaLnBrk="0" hangingPunct="0">
              <a:lnSpc>
                <a:spcPct val="115000"/>
              </a:lnSpc>
            </a:pPr>
            <a:r>
              <a:rPr lang="en-US" altLang="zh-CN" sz="2800" dirty="0">
                <a:cs typeface="Arial" panose="020B0604020202020204" pitchFamily="34" charset="0"/>
              </a:rPr>
              <a:t>	</a:t>
            </a:r>
            <a:r>
              <a:rPr lang="en-US" altLang="zh-CN" sz="2800" dirty="0" err="1">
                <a:cs typeface="Arial" panose="020B0604020202020204" pitchFamily="34" charset="0"/>
              </a:rPr>
              <a:t>setVisible</a:t>
            </a:r>
            <a:r>
              <a:rPr lang="en-US" altLang="zh-CN" sz="2800" dirty="0">
                <a:cs typeface="Arial" panose="020B0604020202020204" pitchFamily="34" charset="0"/>
              </a:rPr>
              <a:t>(true);</a:t>
            </a:r>
          </a:p>
          <a:p>
            <a:pPr eaLnBrk="0" hangingPunct="0">
              <a:lnSpc>
                <a:spcPct val="115000"/>
              </a:lnSpc>
            </a:pPr>
            <a:r>
              <a:rPr lang="en-US" altLang="zh-CN" sz="2800" dirty="0">
                <a:cs typeface="Arial" panose="020B0604020202020204" pitchFamily="34" charset="0"/>
              </a:rPr>
              <a:t>   }   </a:t>
            </a:r>
          </a:p>
          <a:p>
            <a:pPr eaLnBrk="0" hangingPunct="0">
              <a:lnSpc>
                <a:spcPct val="115000"/>
              </a:lnSpc>
            </a:pPr>
            <a:r>
              <a:rPr lang="en-US" altLang="zh-CN" sz="2800" dirty="0">
                <a:cs typeface="Arial" panose="020B0604020202020204" pitchFamily="34" charset="0"/>
              </a:rPr>
              <a:t>   public static void main(String[] </a:t>
            </a:r>
            <a:r>
              <a:rPr lang="en-US" altLang="zh-CN" sz="2800" dirty="0" err="1">
                <a:cs typeface="Arial" panose="020B0604020202020204" pitchFamily="34" charset="0"/>
              </a:rPr>
              <a:t>args</a:t>
            </a:r>
            <a:r>
              <a:rPr lang="en-US" altLang="zh-CN" sz="2800" dirty="0">
                <a:cs typeface="Arial" panose="020B0604020202020204" pitchFamily="34" charset="0"/>
              </a:rPr>
              <a:t>) {</a:t>
            </a:r>
          </a:p>
          <a:p>
            <a:pPr eaLnBrk="0" hangingPunct="0">
              <a:lnSpc>
                <a:spcPct val="115000"/>
              </a:lnSpc>
            </a:pPr>
            <a:r>
              <a:rPr lang="en-US" altLang="zh-CN" sz="2800" dirty="0">
                <a:cs typeface="Arial" panose="020B0604020202020204" pitchFamily="34" charset="0"/>
              </a:rPr>
              <a:t>	</a:t>
            </a:r>
            <a:r>
              <a:rPr lang="en-US" altLang="zh-CN" sz="2800" dirty="0" err="1">
                <a:cs typeface="Arial" panose="020B0604020202020204" pitchFamily="34" charset="0"/>
              </a:rPr>
              <a:t>JFrame</a:t>
            </a:r>
            <a:r>
              <a:rPr lang="en-US" altLang="zh-CN" sz="2800" dirty="0">
                <a:cs typeface="Arial" panose="020B0604020202020204" pitchFamily="34" charset="0"/>
              </a:rPr>
              <a:t> frame = new </a:t>
            </a:r>
            <a:r>
              <a:rPr lang="en-US" altLang="zh-CN" sz="2800" dirty="0" err="1">
                <a:cs typeface="Arial" panose="020B0604020202020204" pitchFamily="34" charset="0"/>
              </a:rPr>
              <a:t>FirstFrame</a:t>
            </a:r>
            <a:r>
              <a:rPr lang="en-US" altLang="zh-CN" sz="2800" dirty="0">
                <a:cs typeface="Arial" panose="020B0604020202020204" pitchFamily="34" charset="0"/>
              </a:rPr>
              <a:t>();</a:t>
            </a:r>
          </a:p>
          <a:p>
            <a:pPr eaLnBrk="0" hangingPunct="0">
              <a:lnSpc>
                <a:spcPct val="115000"/>
              </a:lnSpc>
            </a:pPr>
            <a:r>
              <a:rPr lang="en-US" altLang="zh-CN" sz="2800" dirty="0">
                <a:cs typeface="Arial" panose="020B0604020202020204" pitchFamily="34" charset="0"/>
              </a:rPr>
              <a:t>	</a:t>
            </a:r>
            <a:r>
              <a:rPr lang="en-US" altLang="zh-CN" sz="2800" dirty="0" err="1">
                <a:cs typeface="Arial" panose="020B0604020202020204" pitchFamily="34" charset="0"/>
              </a:rPr>
              <a:t>frame.setDefaultCloseOperation</a:t>
            </a:r>
            <a:r>
              <a:rPr lang="en-US" altLang="zh-CN" sz="2800" dirty="0">
                <a:cs typeface="Arial" panose="020B0604020202020204" pitchFamily="34" charset="0"/>
              </a:rPr>
              <a:t>(</a:t>
            </a:r>
            <a:r>
              <a:rPr lang="en-US" altLang="zh-CN" sz="2800" dirty="0" err="1">
                <a:cs typeface="Arial" panose="020B0604020202020204" pitchFamily="34" charset="0"/>
              </a:rPr>
              <a:t>JFrame.EXIT_ON_CLOSE</a:t>
            </a:r>
            <a:r>
              <a:rPr lang="en-US" altLang="zh-CN" sz="2800" dirty="0">
                <a:cs typeface="Arial" panose="020B0604020202020204" pitchFamily="34" charset="0"/>
              </a:rPr>
              <a:t>);  </a:t>
            </a:r>
          </a:p>
          <a:p>
            <a:pPr eaLnBrk="0" hangingPunct="0">
              <a:lnSpc>
                <a:spcPct val="115000"/>
              </a:lnSpc>
            </a:pPr>
            <a:r>
              <a:rPr lang="en-US" altLang="zh-CN" sz="2800" dirty="0">
                <a:cs typeface="Arial" panose="020B0604020202020204" pitchFamily="34" charset="0"/>
              </a:rPr>
              <a:t>   }</a:t>
            </a:r>
          </a:p>
          <a:p>
            <a:pPr eaLnBrk="0" hangingPunct="0">
              <a:lnSpc>
                <a:spcPct val="115000"/>
              </a:lnSpc>
            </a:pPr>
            <a:r>
              <a:rPr lang="en-US" altLang="zh-CN" sz="2800" dirty="0">
                <a:cs typeface="Arial" panose="020B0604020202020204" pitchFamily="34" charset="0"/>
              </a:rPr>
              <a:t>}</a:t>
            </a:r>
          </a:p>
        </p:txBody>
      </p:sp>
    </p:spTree>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2001</Words>
  <Application>Microsoft Office PowerPoint</Application>
  <PresentationFormat>宽屏</PresentationFormat>
  <Paragraphs>319</Paragraphs>
  <Slides>28</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等线</vt:lpstr>
      <vt:lpstr>等线 Light</vt:lpstr>
      <vt:lpstr>Arial</vt:lpstr>
      <vt:lpstr>Calibri</vt:lpstr>
      <vt:lpstr>Courier New</vt:lpstr>
      <vt:lpstr>Garamond</vt:lpstr>
      <vt:lpstr>Tahoma</vt:lpstr>
      <vt:lpstr>Times New Roman</vt:lpstr>
      <vt:lpstr>Verdana</vt:lpstr>
      <vt:lpstr>Wingdings</vt:lpstr>
      <vt:lpstr>Office 主题​​</vt:lpstr>
      <vt:lpstr>Chapter 9 Building Java GUIs</vt:lpstr>
      <vt:lpstr>GUI编程基础 </vt:lpstr>
      <vt:lpstr>PowerPoint 演示文稿</vt:lpstr>
      <vt:lpstr>Component类</vt:lpstr>
      <vt:lpstr>PowerPoint 演示文稿</vt:lpstr>
      <vt:lpstr>GUI design</vt:lpstr>
      <vt:lpstr>AWT和Swing</vt:lpstr>
      <vt:lpstr>AWT和Swing</vt:lpstr>
      <vt:lpstr>FirstFrame.java</vt:lpstr>
      <vt:lpstr>LabelTest</vt:lpstr>
      <vt:lpstr>ButtonTest</vt:lpstr>
      <vt:lpstr>Cont.</vt:lpstr>
      <vt:lpstr>布局Layout</vt:lpstr>
      <vt:lpstr>Layouts容器的布局管理</vt:lpstr>
      <vt:lpstr>PowerPoint 演示文稿</vt:lpstr>
      <vt:lpstr>事件Event</vt:lpstr>
      <vt:lpstr>事件处理实例</vt:lpstr>
      <vt:lpstr>Java事件对象的层次结构  </vt:lpstr>
      <vt:lpstr>PowerPoint 演示文稿</vt:lpstr>
      <vt:lpstr>事件触发</vt:lpstr>
      <vt:lpstr>事件接口的方法</vt:lpstr>
      <vt:lpstr>PowerPoint 演示文稿</vt:lpstr>
      <vt:lpstr>事件适配类定义Event Adapters</vt:lpstr>
      <vt:lpstr>PowerPoint 演示文稿</vt:lpstr>
      <vt:lpstr>建立监听—方法 2</vt:lpstr>
      <vt:lpstr>建立监听—方法 3</vt:lpstr>
      <vt:lpstr>MVC模式</vt:lpstr>
      <vt:lpstr>Task: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Building Java GUIs</dc:title>
  <dc:creator>hp</dc:creator>
  <cp:lastModifiedBy>张 天阳</cp:lastModifiedBy>
  <cp:revision>21</cp:revision>
  <dcterms:created xsi:type="dcterms:W3CDTF">2019-09-16T02:25:15Z</dcterms:created>
  <dcterms:modified xsi:type="dcterms:W3CDTF">2022-10-13T03:39:42Z</dcterms:modified>
</cp:coreProperties>
</file>